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71"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99CC"/>
    <a:srgbClr val="FF0066"/>
    <a:srgbClr val="FFFF00"/>
    <a:srgbClr val="FF9900"/>
    <a:srgbClr val="FF99FF"/>
    <a:srgbClr val="FF9933"/>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3081" autoAdjust="0"/>
  </p:normalViewPr>
  <p:slideViewPr>
    <p:cSldViewPr snapToGrid="0">
      <p:cViewPr>
        <p:scale>
          <a:sx n="66" d="100"/>
          <a:sy n="66" d="100"/>
        </p:scale>
        <p:origin x="42"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3A8525-3142-4B2C-961C-69D597978C1D}" type="datetimeFigureOut">
              <a:rPr lang="en-US" smtClean="0"/>
              <a:pPr/>
              <a:t>4/24/2014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F7EC52-58A3-4901-8FA5-392F2D68B7E5}" type="slidenum">
              <a:rPr lang="en-GB" smtClean="0"/>
              <a:pPr/>
              <a:t>‹#›</a:t>
            </a:fld>
            <a:endParaRPr lang="en-GB"/>
          </a:p>
        </p:txBody>
      </p:sp>
    </p:spTree>
    <p:extLst>
      <p:ext uri="{BB962C8B-B14F-4D97-AF65-F5344CB8AC3E}">
        <p14:creationId xmlns:p14="http://schemas.microsoft.com/office/powerpoint/2010/main" val="4105204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E0D5EA-88CB-47E9-B442-9EEF73B8FF5D}" type="slidenum">
              <a:rPr lang="en-US"/>
              <a:pPr>
                <a:defRPr/>
              </a:pPr>
              <a:t>‹#›</a:t>
            </a:fld>
            <a:endParaRPr lang="en-US"/>
          </a:p>
        </p:txBody>
      </p:sp>
    </p:spTree>
    <p:extLst>
      <p:ext uri="{BB962C8B-B14F-4D97-AF65-F5344CB8AC3E}">
        <p14:creationId xmlns:p14="http://schemas.microsoft.com/office/powerpoint/2010/main" val="1852834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2701842-BE7B-42BA-8543-36A9691EF35C}" type="slidenum">
              <a:rPr lang="en-US" smtClean="0"/>
              <a:pPr/>
              <a:t>1</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16A674E-43E5-4F5B-B18D-82BE2333ED06}" type="slidenum">
              <a:rPr lang="en-US" smtClean="0"/>
              <a:pPr/>
              <a:t>10</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4A80F65-30BE-448B-A9E5-0673FB9CA23C}" type="slidenum">
              <a:rPr lang="en-US" smtClean="0"/>
              <a:pPr/>
              <a:t>11</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637D3A4-7F19-4265-9E0D-876E55C68569}" type="slidenum">
              <a:rPr lang="en-US" smtClean="0"/>
              <a:pPr/>
              <a:t>12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0FF02A8-30B1-44A0-868E-9768623C1E00}" type="slidenum">
              <a:rPr lang="en-US" smtClean="0"/>
              <a:pPr/>
              <a:t>13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357EFF0-9D05-450B-96CC-0FB21538181F}" type="slidenum">
              <a:rPr lang="en-US" smtClean="0"/>
              <a:pPr/>
              <a:t>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357EFF0-9D05-450B-96CC-0FB21538181F}" type="slidenum">
              <a:rPr lang="en-US" smtClean="0"/>
              <a:pPr/>
              <a:t>3</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4DD98B2-973E-4E5F-9299-6801A3839AA9}" type="slidenum">
              <a:rPr lang="en-US" smtClean="0"/>
              <a:pPr/>
              <a:t>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8C5FE10-86A9-4385-BEA0-67341511A0F1}" type="slidenum">
              <a:rPr lang="en-US" smtClean="0"/>
              <a:pPr/>
              <a:t>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074A5F2-10D8-45F1-A1D8-3DCD315ADA1E}" type="slidenum">
              <a:rPr lang="en-US" smtClean="0"/>
              <a:pPr/>
              <a:t>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6B627E3-AC91-49FE-9BF7-2E8487B3486F}" type="slidenum">
              <a:rPr lang="en-US" smtClean="0"/>
              <a:pPr/>
              <a:t>7</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7185A28-FCD1-4BD7-BB33-655634621849}" type="slidenum">
              <a:rPr lang="en-US" smtClean="0"/>
              <a:pPr/>
              <a:t>8</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BD5EC8C-903A-4779-B3CD-7E7FEA7D0864}" type="slidenum">
              <a:rPr lang="en-US" smtClean="0"/>
              <a:pPr/>
              <a:t>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Text Box 7"/>
          <p:cNvSpPr txBox="1">
            <a:spLocks noChangeArrowheads="1"/>
          </p:cNvSpPr>
          <p:nvPr userDrawn="1"/>
        </p:nvSpPr>
        <p:spPr bwMode="auto">
          <a:xfrm>
            <a:off x="0" y="6553200"/>
            <a:ext cx="4033838" cy="304800"/>
          </a:xfrm>
          <a:prstGeom prst="rect">
            <a:avLst/>
          </a:prstGeom>
          <a:noFill/>
          <a:ln w="9525">
            <a:noFill/>
            <a:miter lim="800000"/>
            <a:headEnd/>
            <a:tailEnd/>
          </a:ln>
          <a:effectLst/>
        </p:spPr>
        <p:txBody>
          <a:bodyPr>
            <a:spAutoFit/>
          </a:bodyPr>
          <a:lstStyle/>
          <a:p>
            <a:pPr>
              <a:spcBef>
                <a:spcPct val="50000"/>
              </a:spcBef>
              <a:defRPr/>
            </a:pPr>
            <a:r>
              <a:rPr lang="en-GB" sz="1400">
                <a:latin typeface="Comic Sans MS" pitchFamily="66" charset="0"/>
              </a:rPr>
              <a:t>Lesley Hall @ Soar Valley College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3" Type="http://schemas.openxmlformats.org/officeDocument/2006/relationships/notesSlide" Target="../notesSlides/notesSlide1.xml"/><Relationship Id="rId7" Type="http://schemas.openxmlformats.org/officeDocument/2006/relationships/slide" Target="slide5.xml"/><Relationship Id="rId12" Type="http://schemas.openxmlformats.org/officeDocument/2006/relationships/slide" Target="slide10.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5" Type="http://schemas.openxmlformats.org/officeDocument/2006/relationships/slide" Target="slide13.xml"/><Relationship Id="rId10" Type="http://schemas.openxmlformats.org/officeDocument/2006/relationships/slide" Target="slide8.xml"/><Relationship Id="rId4" Type="http://schemas.openxmlformats.org/officeDocument/2006/relationships/slide" Target="slide2.xml"/><Relationship Id="rId9" Type="http://schemas.openxmlformats.org/officeDocument/2006/relationships/slide" Target="slide7.xml"/><Relationship Id="rId14" Type="http://schemas.openxmlformats.org/officeDocument/2006/relationships/slide" Target="slide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215900" y="498475"/>
            <a:ext cx="2033588" cy="1616075"/>
            <a:chOff x="155" y="315"/>
            <a:chExt cx="1281" cy="1018"/>
          </a:xfrm>
        </p:grpSpPr>
        <p:sp>
          <p:nvSpPr>
            <p:cNvPr id="2108" name="Rectangle 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09" name="Text Box 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1</a:t>
              </a:r>
            </a:p>
          </p:txBody>
        </p:sp>
      </p:grpSp>
      <p:sp>
        <p:nvSpPr>
          <p:cNvPr id="38917" name="Rectangle 5"/>
          <p:cNvSpPr>
            <a:spLocks noChangeArrowheads="1"/>
          </p:cNvSpPr>
          <p:nvPr/>
        </p:nvSpPr>
        <p:spPr bwMode="auto">
          <a:xfrm>
            <a:off x="214313" y="536575"/>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18" name="Rectangle 6">
            <a:hlinkClick r:id="rId4" action="ppaction://hlinksldjump"/>
          </p:cNvPr>
          <p:cNvSpPr>
            <a:spLocks noChangeArrowheads="1"/>
          </p:cNvSpPr>
          <p:nvPr/>
        </p:nvSpPr>
        <p:spPr bwMode="auto">
          <a:xfrm>
            <a:off x="1887538" y="1684338"/>
            <a:ext cx="363537" cy="363537"/>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53" name="Group 7"/>
          <p:cNvGrpSpPr>
            <a:grpSpLocks/>
          </p:cNvGrpSpPr>
          <p:nvPr/>
        </p:nvGrpSpPr>
        <p:grpSpPr bwMode="auto">
          <a:xfrm>
            <a:off x="2420938" y="498475"/>
            <a:ext cx="2033587" cy="1616075"/>
            <a:chOff x="155" y="315"/>
            <a:chExt cx="1281" cy="1018"/>
          </a:xfrm>
        </p:grpSpPr>
        <p:sp>
          <p:nvSpPr>
            <p:cNvPr id="2106" name="Rectangle 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07" name="Text Box 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2</a:t>
              </a:r>
            </a:p>
          </p:txBody>
        </p:sp>
      </p:grpSp>
      <p:sp>
        <p:nvSpPr>
          <p:cNvPr id="38922" name="Rectangle 10"/>
          <p:cNvSpPr>
            <a:spLocks noChangeArrowheads="1"/>
          </p:cNvSpPr>
          <p:nvPr/>
        </p:nvSpPr>
        <p:spPr bwMode="auto">
          <a:xfrm>
            <a:off x="2435225" y="550863"/>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23" name="Rectangle 11">
            <a:hlinkClick r:id="rId5" action="ppaction://hlinksldjump"/>
          </p:cNvPr>
          <p:cNvSpPr>
            <a:spLocks noChangeArrowheads="1"/>
          </p:cNvSpPr>
          <p:nvPr/>
        </p:nvSpPr>
        <p:spPr bwMode="auto">
          <a:xfrm>
            <a:off x="4092575" y="1684338"/>
            <a:ext cx="363538" cy="363537"/>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56" name="Group 12"/>
          <p:cNvGrpSpPr>
            <a:grpSpLocks/>
          </p:cNvGrpSpPr>
          <p:nvPr/>
        </p:nvGrpSpPr>
        <p:grpSpPr bwMode="auto">
          <a:xfrm>
            <a:off x="4643438" y="496888"/>
            <a:ext cx="2033587" cy="1616075"/>
            <a:chOff x="155" y="315"/>
            <a:chExt cx="1281" cy="1018"/>
          </a:xfrm>
        </p:grpSpPr>
        <p:sp>
          <p:nvSpPr>
            <p:cNvPr id="2104" name="Rectangle 1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05" name="Text Box 1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3</a:t>
              </a:r>
            </a:p>
          </p:txBody>
        </p:sp>
      </p:grpSp>
      <p:sp>
        <p:nvSpPr>
          <p:cNvPr id="38927" name="Rectangle 15"/>
          <p:cNvSpPr>
            <a:spLocks noChangeArrowheads="1"/>
          </p:cNvSpPr>
          <p:nvPr/>
        </p:nvSpPr>
        <p:spPr bwMode="auto">
          <a:xfrm>
            <a:off x="4640263" y="536575"/>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28" name="Rectangle 16">
            <a:hlinkClick r:id="rId6" action="ppaction://hlinksldjump"/>
          </p:cNvPr>
          <p:cNvSpPr>
            <a:spLocks noChangeArrowheads="1"/>
          </p:cNvSpPr>
          <p:nvPr/>
        </p:nvSpPr>
        <p:spPr bwMode="auto">
          <a:xfrm>
            <a:off x="6315075" y="1682750"/>
            <a:ext cx="363538"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59" name="Group 17"/>
          <p:cNvGrpSpPr>
            <a:grpSpLocks/>
          </p:cNvGrpSpPr>
          <p:nvPr/>
        </p:nvGrpSpPr>
        <p:grpSpPr bwMode="auto">
          <a:xfrm>
            <a:off x="6862763" y="496888"/>
            <a:ext cx="2033587" cy="1616075"/>
            <a:chOff x="155" y="315"/>
            <a:chExt cx="1281" cy="1018"/>
          </a:xfrm>
        </p:grpSpPr>
        <p:sp>
          <p:nvSpPr>
            <p:cNvPr id="2102" name="Rectangle 1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03" name="Text Box 1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4</a:t>
              </a:r>
            </a:p>
          </p:txBody>
        </p:sp>
      </p:grpSp>
      <p:sp>
        <p:nvSpPr>
          <p:cNvPr id="38932" name="Rectangle 20"/>
          <p:cNvSpPr>
            <a:spLocks noChangeArrowheads="1"/>
          </p:cNvSpPr>
          <p:nvPr/>
        </p:nvSpPr>
        <p:spPr bwMode="auto">
          <a:xfrm>
            <a:off x="6873875" y="536575"/>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33" name="Rectangle 21">
            <a:hlinkClick r:id="rId7" action="ppaction://hlinksldjump"/>
          </p:cNvPr>
          <p:cNvSpPr>
            <a:spLocks noChangeArrowheads="1"/>
          </p:cNvSpPr>
          <p:nvPr/>
        </p:nvSpPr>
        <p:spPr bwMode="auto">
          <a:xfrm>
            <a:off x="8534400" y="1682750"/>
            <a:ext cx="363538"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62" name="Group 22"/>
          <p:cNvGrpSpPr>
            <a:grpSpLocks/>
          </p:cNvGrpSpPr>
          <p:nvPr/>
        </p:nvGrpSpPr>
        <p:grpSpPr bwMode="auto">
          <a:xfrm>
            <a:off x="200025" y="2370138"/>
            <a:ext cx="2033588" cy="1616075"/>
            <a:chOff x="155" y="315"/>
            <a:chExt cx="1281" cy="1018"/>
          </a:xfrm>
        </p:grpSpPr>
        <p:sp>
          <p:nvSpPr>
            <p:cNvPr id="2100" name="Rectangle 2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101" name="Text Box 2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5</a:t>
              </a:r>
            </a:p>
          </p:txBody>
        </p:sp>
      </p:grpSp>
      <p:sp>
        <p:nvSpPr>
          <p:cNvPr id="38937" name="Rectangle 25"/>
          <p:cNvSpPr>
            <a:spLocks noChangeArrowheads="1"/>
          </p:cNvSpPr>
          <p:nvPr/>
        </p:nvSpPr>
        <p:spPr bwMode="auto">
          <a:xfrm>
            <a:off x="198438" y="2408238"/>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38" name="Rectangle 26">
            <a:hlinkClick r:id="rId8" action="ppaction://hlinksldjump"/>
          </p:cNvPr>
          <p:cNvSpPr>
            <a:spLocks noChangeArrowheads="1"/>
          </p:cNvSpPr>
          <p:nvPr/>
        </p:nvSpPr>
        <p:spPr bwMode="auto">
          <a:xfrm>
            <a:off x="1871663" y="3556000"/>
            <a:ext cx="363537"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65" name="Group 27"/>
          <p:cNvGrpSpPr>
            <a:grpSpLocks/>
          </p:cNvGrpSpPr>
          <p:nvPr/>
        </p:nvGrpSpPr>
        <p:grpSpPr bwMode="auto">
          <a:xfrm>
            <a:off x="2405063" y="2370138"/>
            <a:ext cx="2033587" cy="1616075"/>
            <a:chOff x="155" y="315"/>
            <a:chExt cx="1281" cy="1018"/>
          </a:xfrm>
        </p:grpSpPr>
        <p:sp>
          <p:nvSpPr>
            <p:cNvPr id="2098" name="Rectangle 2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99" name="Text Box 2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6</a:t>
              </a:r>
            </a:p>
          </p:txBody>
        </p:sp>
      </p:grpSp>
      <p:sp>
        <p:nvSpPr>
          <p:cNvPr id="38942" name="Rectangle 30"/>
          <p:cNvSpPr>
            <a:spLocks noChangeArrowheads="1"/>
          </p:cNvSpPr>
          <p:nvPr/>
        </p:nvSpPr>
        <p:spPr bwMode="auto">
          <a:xfrm>
            <a:off x="2389188" y="2409825"/>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43" name="Rectangle 31">
            <a:hlinkClick r:id="rId9" action="ppaction://hlinksldjump"/>
          </p:cNvPr>
          <p:cNvSpPr>
            <a:spLocks noChangeArrowheads="1"/>
          </p:cNvSpPr>
          <p:nvPr/>
        </p:nvSpPr>
        <p:spPr bwMode="auto">
          <a:xfrm>
            <a:off x="4076700" y="3556000"/>
            <a:ext cx="363538"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68" name="Group 32"/>
          <p:cNvGrpSpPr>
            <a:grpSpLocks/>
          </p:cNvGrpSpPr>
          <p:nvPr/>
        </p:nvGrpSpPr>
        <p:grpSpPr bwMode="auto">
          <a:xfrm>
            <a:off x="4627563" y="2368550"/>
            <a:ext cx="2033587" cy="1616075"/>
            <a:chOff x="155" y="315"/>
            <a:chExt cx="1281" cy="1018"/>
          </a:xfrm>
        </p:grpSpPr>
        <p:sp>
          <p:nvSpPr>
            <p:cNvPr id="2096" name="Rectangle 3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97" name="Text Box 3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7</a:t>
              </a:r>
            </a:p>
          </p:txBody>
        </p:sp>
      </p:grpSp>
      <p:sp>
        <p:nvSpPr>
          <p:cNvPr id="38947" name="Rectangle 35"/>
          <p:cNvSpPr>
            <a:spLocks noChangeArrowheads="1"/>
          </p:cNvSpPr>
          <p:nvPr/>
        </p:nvSpPr>
        <p:spPr bwMode="auto">
          <a:xfrm>
            <a:off x="4611688" y="2406650"/>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48" name="Rectangle 36">
            <a:hlinkClick r:id="rId10" action="ppaction://hlinksldjump"/>
          </p:cNvPr>
          <p:cNvSpPr>
            <a:spLocks noChangeArrowheads="1"/>
          </p:cNvSpPr>
          <p:nvPr/>
        </p:nvSpPr>
        <p:spPr bwMode="auto">
          <a:xfrm>
            <a:off x="6299200" y="3554413"/>
            <a:ext cx="363538" cy="363537"/>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71" name="Group 37"/>
          <p:cNvGrpSpPr>
            <a:grpSpLocks/>
          </p:cNvGrpSpPr>
          <p:nvPr/>
        </p:nvGrpSpPr>
        <p:grpSpPr bwMode="auto">
          <a:xfrm>
            <a:off x="6846888" y="2368550"/>
            <a:ext cx="2033587" cy="1616075"/>
            <a:chOff x="155" y="315"/>
            <a:chExt cx="1281" cy="1018"/>
          </a:xfrm>
        </p:grpSpPr>
        <p:sp>
          <p:nvSpPr>
            <p:cNvPr id="2094" name="Rectangle 3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95" name="Text Box 3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8</a:t>
              </a:r>
            </a:p>
          </p:txBody>
        </p:sp>
      </p:grpSp>
      <p:sp>
        <p:nvSpPr>
          <p:cNvPr id="38952" name="Rectangle 40"/>
          <p:cNvSpPr>
            <a:spLocks noChangeArrowheads="1"/>
          </p:cNvSpPr>
          <p:nvPr/>
        </p:nvSpPr>
        <p:spPr bwMode="auto">
          <a:xfrm>
            <a:off x="6845300" y="2392363"/>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53" name="Rectangle 41">
            <a:hlinkClick r:id="rId11" action="ppaction://hlinksldjump"/>
          </p:cNvPr>
          <p:cNvSpPr>
            <a:spLocks noChangeArrowheads="1"/>
          </p:cNvSpPr>
          <p:nvPr/>
        </p:nvSpPr>
        <p:spPr bwMode="auto">
          <a:xfrm>
            <a:off x="8518525" y="3554413"/>
            <a:ext cx="363538" cy="363537"/>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74" name="Group 42"/>
          <p:cNvGrpSpPr>
            <a:grpSpLocks/>
          </p:cNvGrpSpPr>
          <p:nvPr/>
        </p:nvGrpSpPr>
        <p:grpSpPr bwMode="auto">
          <a:xfrm>
            <a:off x="200025" y="4240213"/>
            <a:ext cx="2033588" cy="1616075"/>
            <a:chOff x="155" y="315"/>
            <a:chExt cx="1281" cy="1018"/>
          </a:xfrm>
        </p:grpSpPr>
        <p:sp>
          <p:nvSpPr>
            <p:cNvPr id="2092" name="Rectangle 4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93" name="Text Box 4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9</a:t>
              </a:r>
            </a:p>
          </p:txBody>
        </p:sp>
      </p:grpSp>
      <p:sp>
        <p:nvSpPr>
          <p:cNvPr id="38957" name="Rectangle 45"/>
          <p:cNvSpPr>
            <a:spLocks noChangeArrowheads="1"/>
          </p:cNvSpPr>
          <p:nvPr/>
        </p:nvSpPr>
        <p:spPr bwMode="auto">
          <a:xfrm>
            <a:off x="198438" y="4264025"/>
            <a:ext cx="2038350" cy="1528763"/>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58" name="Rectangle 46">
            <a:hlinkClick r:id="rId12" action="ppaction://hlinksldjump"/>
          </p:cNvPr>
          <p:cNvSpPr>
            <a:spLocks noChangeArrowheads="1"/>
          </p:cNvSpPr>
          <p:nvPr/>
        </p:nvSpPr>
        <p:spPr bwMode="auto">
          <a:xfrm>
            <a:off x="1871663" y="5426075"/>
            <a:ext cx="363537"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77" name="Group 47"/>
          <p:cNvGrpSpPr>
            <a:grpSpLocks/>
          </p:cNvGrpSpPr>
          <p:nvPr/>
        </p:nvGrpSpPr>
        <p:grpSpPr bwMode="auto">
          <a:xfrm>
            <a:off x="2405063" y="4240213"/>
            <a:ext cx="2033587" cy="1616075"/>
            <a:chOff x="155" y="315"/>
            <a:chExt cx="1281" cy="1018"/>
          </a:xfrm>
        </p:grpSpPr>
        <p:sp>
          <p:nvSpPr>
            <p:cNvPr id="2090" name="Rectangle 4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91" name="Text Box 4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10</a:t>
              </a:r>
            </a:p>
          </p:txBody>
        </p:sp>
      </p:grpSp>
      <p:sp>
        <p:nvSpPr>
          <p:cNvPr id="38962" name="Rectangle 50"/>
          <p:cNvSpPr>
            <a:spLocks noChangeArrowheads="1"/>
          </p:cNvSpPr>
          <p:nvPr/>
        </p:nvSpPr>
        <p:spPr bwMode="auto">
          <a:xfrm>
            <a:off x="2400300" y="4262438"/>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63" name="Rectangle 51">
            <a:hlinkClick r:id="rId13" action="ppaction://hlinksldjump"/>
          </p:cNvPr>
          <p:cNvSpPr>
            <a:spLocks noChangeArrowheads="1"/>
          </p:cNvSpPr>
          <p:nvPr/>
        </p:nvSpPr>
        <p:spPr bwMode="auto">
          <a:xfrm>
            <a:off x="4076700" y="5426075"/>
            <a:ext cx="363538" cy="363538"/>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80" name="Group 52"/>
          <p:cNvGrpSpPr>
            <a:grpSpLocks/>
          </p:cNvGrpSpPr>
          <p:nvPr/>
        </p:nvGrpSpPr>
        <p:grpSpPr bwMode="auto">
          <a:xfrm>
            <a:off x="4627563" y="4238625"/>
            <a:ext cx="2033587" cy="1616075"/>
            <a:chOff x="155" y="315"/>
            <a:chExt cx="1281" cy="1018"/>
          </a:xfrm>
        </p:grpSpPr>
        <p:sp>
          <p:nvSpPr>
            <p:cNvPr id="2088" name="Rectangle 53"/>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89" name="Text Box 54"/>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11</a:t>
              </a:r>
            </a:p>
          </p:txBody>
        </p:sp>
      </p:grpSp>
      <p:sp>
        <p:nvSpPr>
          <p:cNvPr id="38967" name="Rectangle 55"/>
          <p:cNvSpPr>
            <a:spLocks noChangeArrowheads="1"/>
          </p:cNvSpPr>
          <p:nvPr/>
        </p:nvSpPr>
        <p:spPr bwMode="auto">
          <a:xfrm>
            <a:off x="4611688" y="4291013"/>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68" name="Rectangle 56">
            <a:hlinkClick r:id="rId14" action="ppaction://hlinksldjump"/>
          </p:cNvPr>
          <p:cNvSpPr>
            <a:spLocks noChangeArrowheads="1"/>
          </p:cNvSpPr>
          <p:nvPr/>
        </p:nvSpPr>
        <p:spPr bwMode="auto">
          <a:xfrm>
            <a:off x="6299200" y="5424488"/>
            <a:ext cx="363538" cy="363537"/>
          </a:xfrm>
          <a:prstGeom prst="rect">
            <a:avLst/>
          </a:prstGeom>
          <a:solidFill>
            <a:schemeClr val="hlink">
              <a:alpha val="12941"/>
            </a:schemeClr>
          </a:solidFill>
          <a:ln w="9525">
            <a:noFill/>
            <a:miter lim="800000"/>
            <a:headEnd/>
            <a:tailEnd/>
          </a:ln>
        </p:spPr>
        <p:txBody>
          <a:bodyPr wrap="none" anchor="ctr"/>
          <a:lstStyle/>
          <a:p>
            <a:endParaRPr lang="en-US"/>
          </a:p>
        </p:txBody>
      </p:sp>
      <p:grpSp>
        <p:nvGrpSpPr>
          <p:cNvPr id="2083" name="Group 57"/>
          <p:cNvGrpSpPr>
            <a:grpSpLocks/>
          </p:cNvGrpSpPr>
          <p:nvPr/>
        </p:nvGrpSpPr>
        <p:grpSpPr bwMode="auto">
          <a:xfrm>
            <a:off x="6846888" y="4238625"/>
            <a:ext cx="2033587" cy="1616075"/>
            <a:chOff x="155" y="315"/>
            <a:chExt cx="1281" cy="1018"/>
          </a:xfrm>
        </p:grpSpPr>
        <p:sp>
          <p:nvSpPr>
            <p:cNvPr id="2086" name="Rectangle 58"/>
            <p:cNvSpPr>
              <a:spLocks noChangeArrowheads="1"/>
            </p:cNvSpPr>
            <p:nvPr/>
          </p:nvSpPr>
          <p:spPr bwMode="auto">
            <a:xfrm>
              <a:off x="158" y="346"/>
              <a:ext cx="1271" cy="952"/>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2087" name="Text Box 59"/>
            <p:cNvSpPr txBox="1">
              <a:spLocks noChangeArrowheads="1"/>
            </p:cNvSpPr>
            <p:nvPr/>
          </p:nvSpPr>
          <p:spPr bwMode="auto">
            <a:xfrm>
              <a:off x="155" y="315"/>
              <a:ext cx="1281" cy="1018"/>
            </a:xfrm>
            <a:prstGeom prst="rect">
              <a:avLst/>
            </a:prstGeom>
            <a:noFill/>
            <a:ln w="9525">
              <a:noFill/>
              <a:miter lim="800000"/>
              <a:headEnd/>
              <a:tailEnd/>
            </a:ln>
          </p:spPr>
          <p:txBody>
            <a:bodyPr>
              <a:spAutoFit/>
            </a:bodyPr>
            <a:lstStyle/>
            <a:p>
              <a:pPr algn="ctr">
                <a:spcBef>
                  <a:spcPct val="50000"/>
                </a:spcBef>
              </a:pPr>
              <a:r>
                <a:rPr lang="en-GB" sz="10000">
                  <a:latin typeface="Arial Black" pitchFamily="34" charset="0"/>
                </a:rPr>
                <a:t>12</a:t>
              </a:r>
            </a:p>
          </p:txBody>
        </p:sp>
      </p:grpSp>
      <p:sp>
        <p:nvSpPr>
          <p:cNvPr id="38972" name="Rectangle 60"/>
          <p:cNvSpPr>
            <a:spLocks noChangeArrowheads="1"/>
          </p:cNvSpPr>
          <p:nvPr/>
        </p:nvSpPr>
        <p:spPr bwMode="auto">
          <a:xfrm>
            <a:off x="6845300" y="4291013"/>
            <a:ext cx="2038350" cy="1528762"/>
          </a:xfrm>
          <a:prstGeom prst="rect">
            <a:avLst/>
          </a:prstGeom>
          <a:solidFill>
            <a:schemeClr val="hlink"/>
          </a:solidFill>
          <a:ln w="9525">
            <a:solidFill>
              <a:schemeClr val="tx1"/>
            </a:solidFill>
            <a:miter lim="800000"/>
            <a:headEnd/>
            <a:tailEnd/>
          </a:ln>
        </p:spPr>
        <p:txBody>
          <a:bodyPr wrap="none" anchor="ctr"/>
          <a:lstStyle/>
          <a:p>
            <a:endParaRPr lang="en-US"/>
          </a:p>
        </p:txBody>
      </p:sp>
      <p:sp>
        <p:nvSpPr>
          <p:cNvPr id="38973" name="Rectangle 61">
            <a:hlinkClick r:id="rId15" action="ppaction://hlinksldjump"/>
          </p:cNvPr>
          <p:cNvSpPr>
            <a:spLocks noChangeArrowheads="1"/>
          </p:cNvSpPr>
          <p:nvPr/>
        </p:nvSpPr>
        <p:spPr bwMode="auto">
          <a:xfrm>
            <a:off x="8518525" y="5424488"/>
            <a:ext cx="363538" cy="363537"/>
          </a:xfrm>
          <a:prstGeom prst="rect">
            <a:avLst/>
          </a:prstGeom>
          <a:solidFill>
            <a:schemeClr val="hlink">
              <a:alpha val="12941"/>
            </a:schemeClr>
          </a:solid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8918"/>
                    </p:tgtEl>
                  </p:cond>
                </p:stCondLst>
                <p:endSync evt="end" delay="0">
                  <p:rtn val="all"/>
                </p:endSync>
                <p:childTnLst>
                  <p:par>
                    <p:cTn id="3" fill="hold">
                      <p:stCondLst>
                        <p:cond delay="0"/>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8917"/>
                                        </p:tgtEl>
                                        <p:attrNameLst>
                                          <p:attrName>style.visibility</p:attrName>
                                        </p:attrNameLst>
                                      </p:cBhvr>
                                      <p:to>
                                        <p:strVal val="visible"/>
                                      </p:to>
                                    </p:set>
                                    <p:anim calcmode="lin" valueType="num">
                                      <p:cBhvr>
                                        <p:cTn id="7" dur="1000" fill="hold"/>
                                        <p:tgtEl>
                                          <p:spTgt spid="38917"/>
                                        </p:tgtEl>
                                        <p:attrNameLst>
                                          <p:attrName>ppt_w</p:attrName>
                                        </p:attrNameLst>
                                      </p:cBhvr>
                                      <p:tavLst>
                                        <p:tav tm="0">
                                          <p:val>
                                            <p:fltVal val="0"/>
                                          </p:val>
                                        </p:tav>
                                        <p:tav tm="100000">
                                          <p:val>
                                            <p:strVal val="#ppt_w"/>
                                          </p:val>
                                        </p:tav>
                                      </p:tavLst>
                                    </p:anim>
                                    <p:anim calcmode="lin" valueType="num">
                                      <p:cBhvr>
                                        <p:cTn id="8" dur="1000" fill="hold"/>
                                        <p:tgtEl>
                                          <p:spTgt spid="38917"/>
                                        </p:tgtEl>
                                        <p:attrNameLst>
                                          <p:attrName>ppt_h</p:attrName>
                                        </p:attrNameLst>
                                      </p:cBhvr>
                                      <p:tavLst>
                                        <p:tav tm="0">
                                          <p:val>
                                            <p:fltVal val="0"/>
                                          </p:val>
                                        </p:tav>
                                        <p:tav tm="100000">
                                          <p:val>
                                            <p:strVal val="#ppt_h"/>
                                          </p:val>
                                        </p:tav>
                                      </p:tavLst>
                                    </p:anim>
                                    <p:anim calcmode="lin" valueType="num">
                                      <p:cBhvr>
                                        <p:cTn id="9" dur="1000" fill="hold"/>
                                        <p:tgtEl>
                                          <p:spTgt spid="38917"/>
                                        </p:tgtEl>
                                        <p:attrNameLst>
                                          <p:attrName>style.rotation</p:attrName>
                                        </p:attrNameLst>
                                      </p:cBhvr>
                                      <p:tavLst>
                                        <p:tav tm="0">
                                          <p:val>
                                            <p:fltVal val="90"/>
                                          </p:val>
                                        </p:tav>
                                        <p:tav tm="100000">
                                          <p:val>
                                            <p:fltVal val="0"/>
                                          </p:val>
                                        </p:tav>
                                      </p:tavLst>
                                    </p:anim>
                                    <p:animEffect transition="in" filter="fade">
                                      <p:cBhvr>
                                        <p:cTn id="10" dur="1000"/>
                                        <p:tgtEl>
                                          <p:spTgt spid="38917"/>
                                        </p:tgtEl>
                                      </p:cBhvr>
                                    </p:animEffect>
                                  </p:childTnLst>
                                </p:cTn>
                              </p:par>
                            </p:childTnLst>
                          </p:cTn>
                        </p:par>
                      </p:childTnLst>
                    </p:cTn>
                  </p:par>
                </p:childTnLst>
              </p:cTn>
              <p:nextCondLst>
                <p:cond evt="onClick" delay="0">
                  <p:tgtEl>
                    <p:spTgt spid="38918"/>
                  </p:tgtEl>
                </p:cond>
              </p:nextCondLst>
            </p:seq>
            <p:seq concurrent="1" nextAc="seek">
              <p:cTn id="11" restart="whenNotActive" fill="hold" evtFilter="cancelBubble" nodeType="interactiveSeq">
                <p:stCondLst>
                  <p:cond evt="onClick" delay="0">
                    <p:tgtEl>
                      <p:spTgt spid="38923"/>
                    </p:tgtEl>
                  </p:cond>
                </p:stCondLst>
                <p:endSync evt="end" delay="0">
                  <p:rtn val="all"/>
                </p:endSync>
                <p:childTnLst>
                  <p:par>
                    <p:cTn id="12" fill="hold">
                      <p:stCondLst>
                        <p:cond delay="0"/>
                      </p:stCondLst>
                      <p:childTnLst>
                        <p:par>
                          <p:cTn id="13" fill="hold">
                            <p:stCondLst>
                              <p:cond delay="0"/>
                            </p:stCondLst>
                            <p:childTnLst>
                              <p:par>
                                <p:cTn id="14" presetID="31" presetClass="entr" presetSubtype="0" fill="hold" grpId="0" nodeType="clickEffect">
                                  <p:stCondLst>
                                    <p:cond delay="0"/>
                                  </p:stCondLst>
                                  <p:iterate type="lt">
                                    <p:tmPct val="5000"/>
                                  </p:iterate>
                                  <p:childTnLst>
                                    <p:set>
                                      <p:cBhvr>
                                        <p:cTn id="15" dur="1" fill="hold">
                                          <p:stCondLst>
                                            <p:cond delay="0"/>
                                          </p:stCondLst>
                                        </p:cTn>
                                        <p:tgtEl>
                                          <p:spTgt spid="38922"/>
                                        </p:tgtEl>
                                        <p:attrNameLst>
                                          <p:attrName>style.visibility</p:attrName>
                                        </p:attrNameLst>
                                      </p:cBhvr>
                                      <p:to>
                                        <p:strVal val="visible"/>
                                      </p:to>
                                    </p:set>
                                    <p:anim calcmode="lin" valueType="num">
                                      <p:cBhvr>
                                        <p:cTn id="16" dur="1000" fill="hold"/>
                                        <p:tgtEl>
                                          <p:spTgt spid="38922"/>
                                        </p:tgtEl>
                                        <p:attrNameLst>
                                          <p:attrName>ppt_w</p:attrName>
                                        </p:attrNameLst>
                                      </p:cBhvr>
                                      <p:tavLst>
                                        <p:tav tm="0">
                                          <p:val>
                                            <p:fltVal val="0"/>
                                          </p:val>
                                        </p:tav>
                                        <p:tav tm="100000">
                                          <p:val>
                                            <p:strVal val="#ppt_w"/>
                                          </p:val>
                                        </p:tav>
                                      </p:tavLst>
                                    </p:anim>
                                    <p:anim calcmode="lin" valueType="num">
                                      <p:cBhvr>
                                        <p:cTn id="17" dur="1000" fill="hold"/>
                                        <p:tgtEl>
                                          <p:spTgt spid="38922"/>
                                        </p:tgtEl>
                                        <p:attrNameLst>
                                          <p:attrName>ppt_h</p:attrName>
                                        </p:attrNameLst>
                                      </p:cBhvr>
                                      <p:tavLst>
                                        <p:tav tm="0">
                                          <p:val>
                                            <p:fltVal val="0"/>
                                          </p:val>
                                        </p:tav>
                                        <p:tav tm="100000">
                                          <p:val>
                                            <p:strVal val="#ppt_h"/>
                                          </p:val>
                                        </p:tav>
                                      </p:tavLst>
                                    </p:anim>
                                    <p:anim calcmode="lin" valueType="num">
                                      <p:cBhvr>
                                        <p:cTn id="18" dur="1000" fill="hold"/>
                                        <p:tgtEl>
                                          <p:spTgt spid="38922"/>
                                        </p:tgtEl>
                                        <p:attrNameLst>
                                          <p:attrName>style.rotation</p:attrName>
                                        </p:attrNameLst>
                                      </p:cBhvr>
                                      <p:tavLst>
                                        <p:tav tm="0">
                                          <p:val>
                                            <p:fltVal val="90"/>
                                          </p:val>
                                        </p:tav>
                                        <p:tav tm="100000">
                                          <p:val>
                                            <p:fltVal val="0"/>
                                          </p:val>
                                        </p:tav>
                                      </p:tavLst>
                                    </p:anim>
                                    <p:animEffect transition="in" filter="fade">
                                      <p:cBhvr>
                                        <p:cTn id="19" dur="1000"/>
                                        <p:tgtEl>
                                          <p:spTgt spid="38922"/>
                                        </p:tgtEl>
                                      </p:cBhvr>
                                    </p:animEffect>
                                  </p:childTnLst>
                                </p:cTn>
                              </p:par>
                            </p:childTnLst>
                          </p:cTn>
                        </p:par>
                      </p:childTnLst>
                    </p:cTn>
                  </p:par>
                </p:childTnLst>
              </p:cTn>
              <p:nextCondLst>
                <p:cond evt="onClick" delay="0">
                  <p:tgtEl>
                    <p:spTgt spid="38923"/>
                  </p:tgtEl>
                </p:cond>
              </p:nextCondLst>
            </p:seq>
            <p:seq concurrent="1" nextAc="seek">
              <p:cTn id="20" restart="whenNotActive" fill="hold" evtFilter="cancelBubble" nodeType="interactiveSeq">
                <p:stCondLst>
                  <p:cond evt="onClick" delay="0">
                    <p:tgtEl>
                      <p:spTgt spid="38928"/>
                    </p:tgtEl>
                  </p:cond>
                </p:stCondLst>
                <p:endSync evt="end" delay="0">
                  <p:rtn val="all"/>
                </p:endSync>
                <p:childTnLst>
                  <p:par>
                    <p:cTn id="21" fill="hold">
                      <p:stCondLst>
                        <p:cond delay="0"/>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8927"/>
                                        </p:tgtEl>
                                        <p:attrNameLst>
                                          <p:attrName>style.visibility</p:attrName>
                                        </p:attrNameLst>
                                      </p:cBhvr>
                                      <p:to>
                                        <p:strVal val="visible"/>
                                      </p:to>
                                    </p:set>
                                    <p:anim calcmode="lin" valueType="num">
                                      <p:cBhvr>
                                        <p:cTn id="25" dur="1000" fill="hold"/>
                                        <p:tgtEl>
                                          <p:spTgt spid="38927"/>
                                        </p:tgtEl>
                                        <p:attrNameLst>
                                          <p:attrName>ppt_w</p:attrName>
                                        </p:attrNameLst>
                                      </p:cBhvr>
                                      <p:tavLst>
                                        <p:tav tm="0">
                                          <p:val>
                                            <p:fltVal val="0"/>
                                          </p:val>
                                        </p:tav>
                                        <p:tav tm="100000">
                                          <p:val>
                                            <p:strVal val="#ppt_w"/>
                                          </p:val>
                                        </p:tav>
                                      </p:tavLst>
                                    </p:anim>
                                    <p:anim calcmode="lin" valueType="num">
                                      <p:cBhvr>
                                        <p:cTn id="26" dur="1000" fill="hold"/>
                                        <p:tgtEl>
                                          <p:spTgt spid="38927"/>
                                        </p:tgtEl>
                                        <p:attrNameLst>
                                          <p:attrName>ppt_h</p:attrName>
                                        </p:attrNameLst>
                                      </p:cBhvr>
                                      <p:tavLst>
                                        <p:tav tm="0">
                                          <p:val>
                                            <p:fltVal val="0"/>
                                          </p:val>
                                        </p:tav>
                                        <p:tav tm="100000">
                                          <p:val>
                                            <p:strVal val="#ppt_h"/>
                                          </p:val>
                                        </p:tav>
                                      </p:tavLst>
                                    </p:anim>
                                    <p:anim calcmode="lin" valueType="num">
                                      <p:cBhvr>
                                        <p:cTn id="27" dur="1000" fill="hold"/>
                                        <p:tgtEl>
                                          <p:spTgt spid="38927"/>
                                        </p:tgtEl>
                                        <p:attrNameLst>
                                          <p:attrName>style.rotation</p:attrName>
                                        </p:attrNameLst>
                                      </p:cBhvr>
                                      <p:tavLst>
                                        <p:tav tm="0">
                                          <p:val>
                                            <p:fltVal val="90"/>
                                          </p:val>
                                        </p:tav>
                                        <p:tav tm="100000">
                                          <p:val>
                                            <p:fltVal val="0"/>
                                          </p:val>
                                        </p:tav>
                                      </p:tavLst>
                                    </p:anim>
                                    <p:animEffect transition="in" filter="fade">
                                      <p:cBhvr>
                                        <p:cTn id="28" dur="1000"/>
                                        <p:tgtEl>
                                          <p:spTgt spid="38927"/>
                                        </p:tgtEl>
                                      </p:cBhvr>
                                    </p:animEffect>
                                  </p:childTnLst>
                                </p:cTn>
                              </p:par>
                            </p:childTnLst>
                          </p:cTn>
                        </p:par>
                      </p:childTnLst>
                    </p:cTn>
                  </p:par>
                </p:childTnLst>
              </p:cTn>
              <p:nextCondLst>
                <p:cond evt="onClick" delay="0">
                  <p:tgtEl>
                    <p:spTgt spid="38928"/>
                  </p:tgtEl>
                </p:cond>
              </p:nextCondLst>
            </p:seq>
            <p:seq concurrent="1" nextAc="seek">
              <p:cTn id="29" restart="whenNotActive" fill="hold" evtFilter="cancelBubble" nodeType="interactiveSeq">
                <p:stCondLst>
                  <p:cond evt="onClick" delay="0">
                    <p:tgtEl>
                      <p:spTgt spid="38933"/>
                    </p:tgtEl>
                  </p:cond>
                </p:stCondLst>
                <p:endSync evt="end" delay="0">
                  <p:rtn val="all"/>
                </p:endSync>
                <p:childTnLst>
                  <p:par>
                    <p:cTn id="30" fill="hold">
                      <p:stCondLst>
                        <p:cond delay="0"/>
                      </p:stCondLst>
                      <p:childTnLst>
                        <p:par>
                          <p:cTn id="31" fill="hold">
                            <p:stCondLst>
                              <p:cond delay="0"/>
                            </p:stCondLst>
                            <p:childTnLst>
                              <p:par>
                                <p:cTn id="32" presetID="31" presetClass="entr" presetSubtype="0" fill="hold" grpId="0" nodeType="clickEffect">
                                  <p:stCondLst>
                                    <p:cond delay="0"/>
                                  </p:stCondLst>
                                  <p:iterate type="lt">
                                    <p:tmPct val="5000"/>
                                  </p:iterate>
                                  <p:childTnLst>
                                    <p:set>
                                      <p:cBhvr>
                                        <p:cTn id="33" dur="1" fill="hold">
                                          <p:stCondLst>
                                            <p:cond delay="0"/>
                                          </p:stCondLst>
                                        </p:cTn>
                                        <p:tgtEl>
                                          <p:spTgt spid="38932"/>
                                        </p:tgtEl>
                                        <p:attrNameLst>
                                          <p:attrName>style.visibility</p:attrName>
                                        </p:attrNameLst>
                                      </p:cBhvr>
                                      <p:to>
                                        <p:strVal val="visible"/>
                                      </p:to>
                                    </p:set>
                                    <p:anim calcmode="lin" valueType="num">
                                      <p:cBhvr>
                                        <p:cTn id="34" dur="1000" fill="hold"/>
                                        <p:tgtEl>
                                          <p:spTgt spid="38932"/>
                                        </p:tgtEl>
                                        <p:attrNameLst>
                                          <p:attrName>ppt_w</p:attrName>
                                        </p:attrNameLst>
                                      </p:cBhvr>
                                      <p:tavLst>
                                        <p:tav tm="0">
                                          <p:val>
                                            <p:fltVal val="0"/>
                                          </p:val>
                                        </p:tav>
                                        <p:tav tm="100000">
                                          <p:val>
                                            <p:strVal val="#ppt_w"/>
                                          </p:val>
                                        </p:tav>
                                      </p:tavLst>
                                    </p:anim>
                                    <p:anim calcmode="lin" valueType="num">
                                      <p:cBhvr>
                                        <p:cTn id="35" dur="1000" fill="hold"/>
                                        <p:tgtEl>
                                          <p:spTgt spid="38932"/>
                                        </p:tgtEl>
                                        <p:attrNameLst>
                                          <p:attrName>ppt_h</p:attrName>
                                        </p:attrNameLst>
                                      </p:cBhvr>
                                      <p:tavLst>
                                        <p:tav tm="0">
                                          <p:val>
                                            <p:fltVal val="0"/>
                                          </p:val>
                                        </p:tav>
                                        <p:tav tm="100000">
                                          <p:val>
                                            <p:strVal val="#ppt_h"/>
                                          </p:val>
                                        </p:tav>
                                      </p:tavLst>
                                    </p:anim>
                                    <p:anim calcmode="lin" valueType="num">
                                      <p:cBhvr>
                                        <p:cTn id="36" dur="1000" fill="hold"/>
                                        <p:tgtEl>
                                          <p:spTgt spid="38932"/>
                                        </p:tgtEl>
                                        <p:attrNameLst>
                                          <p:attrName>style.rotation</p:attrName>
                                        </p:attrNameLst>
                                      </p:cBhvr>
                                      <p:tavLst>
                                        <p:tav tm="0">
                                          <p:val>
                                            <p:fltVal val="90"/>
                                          </p:val>
                                        </p:tav>
                                        <p:tav tm="100000">
                                          <p:val>
                                            <p:fltVal val="0"/>
                                          </p:val>
                                        </p:tav>
                                      </p:tavLst>
                                    </p:anim>
                                    <p:animEffect transition="in" filter="fade">
                                      <p:cBhvr>
                                        <p:cTn id="37" dur="1000"/>
                                        <p:tgtEl>
                                          <p:spTgt spid="38932"/>
                                        </p:tgtEl>
                                      </p:cBhvr>
                                    </p:animEffect>
                                  </p:childTnLst>
                                </p:cTn>
                              </p:par>
                            </p:childTnLst>
                          </p:cTn>
                        </p:par>
                      </p:childTnLst>
                    </p:cTn>
                  </p:par>
                </p:childTnLst>
              </p:cTn>
              <p:nextCondLst>
                <p:cond evt="onClick" delay="0">
                  <p:tgtEl>
                    <p:spTgt spid="38933"/>
                  </p:tgtEl>
                </p:cond>
              </p:nextCondLst>
            </p:seq>
            <p:seq concurrent="1" nextAc="seek">
              <p:cTn id="38" restart="whenNotActive" fill="hold" evtFilter="cancelBubble" nodeType="interactiveSeq">
                <p:stCondLst>
                  <p:cond evt="onClick" delay="0">
                    <p:tgtEl>
                      <p:spTgt spid="38938"/>
                    </p:tgtEl>
                  </p:cond>
                </p:stCondLst>
                <p:endSync evt="end" delay="0">
                  <p:rtn val="all"/>
                </p:endSync>
                <p:childTnLst>
                  <p:par>
                    <p:cTn id="39" fill="hold">
                      <p:stCondLst>
                        <p:cond delay="0"/>
                      </p:stCondLst>
                      <p:childTnLst>
                        <p:par>
                          <p:cTn id="40" fill="hold">
                            <p:stCondLst>
                              <p:cond delay="0"/>
                            </p:stCondLst>
                            <p:childTnLst>
                              <p:par>
                                <p:cTn id="41" presetID="31" presetClass="entr" presetSubtype="0" fill="hold" grpId="0" nodeType="clickEffect">
                                  <p:stCondLst>
                                    <p:cond delay="0"/>
                                  </p:stCondLst>
                                  <p:iterate type="lt">
                                    <p:tmPct val="5000"/>
                                  </p:iterate>
                                  <p:childTnLst>
                                    <p:set>
                                      <p:cBhvr>
                                        <p:cTn id="42" dur="1" fill="hold">
                                          <p:stCondLst>
                                            <p:cond delay="0"/>
                                          </p:stCondLst>
                                        </p:cTn>
                                        <p:tgtEl>
                                          <p:spTgt spid="38937"/>
                                        </p:tgtEl>
                                        <p:attrNameLst>
                                          <p:attrName>style.visibility</p:attrName>
                                        </p:attrNameLst>
                                      </p:cBhvr>
                                      <p:to>
                                        <p:strVal val="visible"/>
                                      </p:to>
                                    </p:set>
                                    <p:anim calcmode="lin" valueType="num">
                                      <p:cBhvr>
                                        <p:cTn id="43" dur="1000" fill="hold"/>
                                        <p:tgtEl>
                                          <p:spTgt spid="38937"/>
                                        </p:tgtEl>
                                        <p:attrNameLst>
                                          <p:attrName>ppt_w</p:attrName>
                                        </p:attrNameLst>
                                      </p:cBhvr>
                                      <p:tavLst>
                                        <p:tav tm="0">
                                          <p:val>
                                            <p:fltVal val="0"/>
                                          </p:val>
                                        </p:tav>
                                        <p:tav tm="100000">
                                          <p:val>
                                            <p:strVal val="#ppt_w"/>
                                          </p:val>
                                        </p:tav>
                                      </p:tavLst>
                                    </p:anim>
                                    <p:anim calcmode="lin" valueType="num">
                                      <p:cBhvr>
                                        <p:cTn id="44" dur="1000" fill="hold"/>
                                        <p:tgtEl>
                                          <p:spTgt spid="38937"/>
                                        </p:tgtEl>
                                        <p:attrNameLst>
                                          <p:attrName>ppt_h</p:attrName>
                                        </p:attrNameLst>
                                      </p:cBhvr>
                                      <p:tavLst>
                                        <p:tav tm="0">
                                          <p:val>
                                            <p:fltVal val="0"/>
                                          </p:val>
                                        </p:tav>
                                        <p:tav tm="100000">
                                          <p:val>
                                            <p:strVal val="#ppt_h"/>
                                          </p:val>
                                        </p:tav>
                                      </p:tavLst>
                                    </p:anim>
                                    <p:anim calcmode="lin" valueType="num">
                                      <p:cBhvr>
                                        <p:cTn id="45" dur="1000" fill="hold"/>
                                        <p:tgtEl>
                                          <p:spTgt spid="38937"/>
                                        </p:tgtEl>
                                        <p:attrNameLst>
                                          <p:attrName>style.rotation</p:attrName>
                                        </p:attrNameLst>
                                      </p:cBhvr>
                                      <p:tavLst>
                                        <p:tav tm="0">
                                          <p:val>
                                            <p:fltVal val="90"/>
                                          </p:val>
                                        </p:tav>
                                        <p:tav tm="100000">
                                          <p:val>
                                            <p:fltVal val="0"/>
                                          </p:val>
                                        </p:tav>
                                      </p:tavLst>
                                    </p:anim>
                                    <p:animEffect transition="in" filter="fade">
                                      <p:cBhvr>
                                        <p:cTn id="46" dur="1000"/>
                                        <p:tgtEl>
                                          <p:spTgt spid="38937"/>
                                        </p:tgtEl>
                                      </p:cBhvr>
                                    </p:animEffect>
                                  </p:childTnLst>
                                </p:cTn>
                              </p:par>
                            </p:childTnLst>
                          </p:cTn>
                        </p:par>
                      </p:childTnLst>
                    </p:cTn>
                  </p:par>
                </p:childTnLst>
              </p:cTn>
              <p:nextCondLst>
                <p:cond evt="onClick" delay="0">
                  <p:tgtEl>
                    <p:spTgt spid="38938"/>
                  </p:tgtEl>
                </p:cond>
              </p:nextCondLst>
            </p:seq>
            <p:seq concurrent="1" nextAc="seek">
              <p:cTn id="47" restart="whenNotActive" fill="hold" evtFilter="cancelBubble" nodeType="interactiveSeq">
                <p:stCondLst>
                  <p:cond evt="onClick" delay="0">
                    <p:tgtEl>
                      <p:spTgt spid="38943"/>
                    </p:tgtEl>
                  </p:cond>
                </p:stCondLst>
                <p:endSync evt="end" delay="0">
                  <p:rtn val="all"/>
                </p:endSync>
                <p:childTnLst>
                  <p:par>
                    <p:cTn id="48" fill="hold">
                      <p:stCondLst>
                        <p:cond delay="0"/>
                      </p:stCondLst>
                      <p:childTnLst>
                        <p:par>
                          <p:cTn id="49" fill="hold">
                            <p:stCondLst>
                              <p:cond delay="0"/>
                            </p:stCondLst>
                            <p:childTnLst>
                              <p:par>
                                <p:cTn id="50" presetID="31" presetClass="entr" presetSubtype="0" fill="hold" grpId="0" nodeType="clickEffect">
                                  <p:stCondLst>
                                    <p:cond delay="0"/>
                                  </p:stCondLst>
                                  <p:iterate type="lt">
                                    <p:tmPct val="5000"/>
                                  </p:iterate>
                                  <p:childTnLst>
                                    <p:set>
                                      <p:cBhvr>
                                        <p:cTn id="51" dur="1" fill="hold">
                                          <p:stCondLst>
                                            <p:cond delay="0"/>
                                          </p:stCondLst>
                                        </p:cTn>
                                        <p:tgtEl>
                                          <p:spTgt spid="38942"/>
                                        </p:tgtEl>
                                        <p:attrNameLst>
                                          <p:attrName>style.visibility</p:attrName>
                                        </p:attrNameLst>
                                      </p:cBhvr>
                                      <p:to>
                                        <p:strVal val="visible"/>
                                      </p:to>
                                    </p:set>
                                    <p:anim calcmode="lin" valueType="num">
                                      <p:cBhvr>
                                        <p:cTn id="52" dur="1000" fill="hold"/>
                                        <p:tgtEl>
                                          <p:spTgt spid="38942"/>
                                        </p:tgtEl>
                                        <p:attrNameLst>
                                          <p:attrName>ppt_w</p:attrName>
                                        </p:attrNameLst>
                                      </p:cBhvr>
                                      <p:tavLst>
                                        <p:tav tm="0">
                                          <p:val>
                                            <p:fltVal val="0"/>
                                          </p:val>
                                        </p:tav>
                                        <p:tav tm="100000">
                                          <p:val>
                                            <p:strVal val="#ppt_w"/>
                                          </p:val>
                                        </p:tav>
                                      </p:tavLst>
                                    </p:anim>
                                    <p:anim calcmode="lin" valueType="num">
                                      <p:cBhvr>
                                        <p:cTn id="53" dur="1000" fill="hold"/>
                                        <p:tgtEl>
                                          <p:spTgt spid="38942"/>
                                        </p:tgtEl>
                                        <p:attrNameLst>
                                          <p:attrName>ppt_h</p:attrName>
                                        </p:attrNameLst>
                                      </p:cBhvr>
                                      <p:tavLst>
                                        <p:tav tm="0">
                                          <p:val>
                                            <p:fltVal val="0"/>
                                          </p:val>
                                        </p:tav>
                                        <p:tav tm="100000">
                                          <p:val>
                                            <p:strVal val="#ppt_h"/>
                                          </p:val>
                                        </p:tav>
                                      </p:tavLst>
                                    </p:anim>
                                    <p:anim calcmode="lin" valueType="num">
                                      <p:cBhvr>
                                        <p:cTn id="54" dur="1000" fill="hold"/>
                                        <p:tgtEl>
                                          <p:spTgt spid="38942"/>
                                        </p:tgtEl>
                                        <p:attrNameLst>
                                          <p:attrName>style.rotation</p:attrName>
                                        </p:attrNameLst>
                                      </p:cBhvr>
                                      <p:tavLst>
                                        <p:tav tm="0">
                                          <p:val>
                                            <p:fltVal val="90"/>
                                          </p:val>
                                        </p:tav>
                                        <p:tav tm="100000">
                                          <p:val>
                                            <p:fltVal val="0"/>
                                          </p:val>
                                        </p:tav>
                                      </p:tavLst>
                                    </p:anim>
                                    <p:animEffect transition="in" filter="fade">
                                      <p:cBhvr>
                                        <p:cTn id="55" dur="1000"/>
                                        <p:tgtEl>
                                          <p:spTgt spid="38942"/>
                                        </p:tgtEl>
                                      </p:cBhvr>
                                    </p:animEffect>
                                  </p:childTnLst>
                                </p:cTn>
                              </p:par>
                            </p:childTnLst>
                          </p:cTn>
                        </p:par>
                      </p:childTnLst>
                    </p:cTn>
                  </p:par>
                </p:childTnLst>
              </p:cTn>
              <p:nextCondLst>
                <p:cond evt="onClick" delay="0">
                  <p:tgtEl>
                    <p:spTgt spid="38943"/>
                  </p:tgtEl>
                </p:cond>
              </p:nextCondLst>
            </p:seq>
            <p:seq concurrent="1" nextAc="seek">
              <p:cTn id="56" restart="whenNotActive" fill="hold" evtFilter="cancelBubble" nodeType="interactiveSeq">
                <p:stCondLst>
                  <p:cond evt="onClick" delay="0">
                    <p:tgtEl>
                      <p:spTgt spid="38948"/>
                    </p:tgtEl>
                  </p:cond>
                </p:stCondLst>
                <p:endSync evt="end" delay="0">
                  <p:rtn val="all"/>
                </p:endSync>
                <p:childTnLst>
                  <p:par>
                    <p:cTn id="57" fill="hold">
                      <p:stCondLst>
                        <p:cond delay="0"/>
                      </p:stCondLst>
                      <p:childTnLst>
                        <p:par>
                          <p:cTn id="58" fill="hold">
                            <p:stCondLst>
                              <p:cond delay="0"/>
                            </p:stCondLst>
                            <p:childTnLst>
                              <p:par>
                                <p:cTn id="59" presetID="31" presetClass="entr" presetSubtype="0" fill="hold" grpId="0" nodeType="clickEffect">
                                  <p:stCondLst>
                                    <p:cond delay="0"/>
                                  </p:stCondLst>
                                  <p:iterate type="lt">
                                    <p:tmPct val="5000"/>
                                  </p:iterate>
                                  <p:childTnLst>
                                    <p:set>
                                      <p:cBhvr>
                                        <p:cTn id="60" dur="1" fill="hold">
                                          <p:stCondLst>
                                            <p:cond delay="0"/>
                                          </p:stCondLst>
                                        </p:cTn>
                                        <p:tgtEl>
                                          <p:spTgt spid="38947"/>
                                        </p:tgtEl>
                                        <p:attrNameLst>
                                          <p:attrName>style.visibility</p:attrName>
                                        </p:attrNameLst>
                                      </p:cBhvr>
                                      <p:to>
                                        <p:strVal val="visible"/>
                                      </p:to>
                                    </p:set>
                                    <p:anim calcmode="lin" valueType="num">
                                      <p:cBhvr>
                                        <p:cTn id="61" dur="1000" fill="hold"/>
                                        <p:tgtEl>
                                          <p:spTgt spid="38947"/>
                                        </p:tgtEl>
                                        <p:attrNameLst>
                                          <p:attrName>ppt_w</p:attrName>
                                        </p:attrNameLst>
                                      </p:cBhvr>
                                      <p:tavLst>
                                        <p:tav tm="0">
                                          <p:val>
                                            <p:fltVal val="0"/>
                                          </p:val>
                                        </p:tav>
                                        <p:tav tm="100000">
                                          <p:val>
                                            <p:strVal val="#ppt_w"/>
                                          </p:val>
                                        </p:tav>
                                      </p:tavLst>
                                    </p:anim>
                                    <p:anim calcmode="lin" valueType="num">
                                      <p:cBhvr>
                                        <p:cTn id="62" dur="1000" fill="hold"/>
                                        <p:tgtEl>
                                          <p:spTgt spid="38947"/>
                                        </p:tgtEl>
                                        <p:attrNameLst>
                                          <p:attrName>ppt_h</p:attrName>
                                        </p:attrNameLst>
                                      </p:cBhvr>
                                      <p:tavLst>
                                        <p:tav tm="0">
                                          <p:val>
                                            <p:fltVal val="0"/>
                                          </p:val>
                                        </p:tav>
                                        <p:tav tm="100000">
                                          <p:val>
                                            <p:strVal val="#ppt_h"/>
                                          </p:val>
                                        </p:tav>
                                      </p:tavLst>
                                    </p:anim>
                                    <p:anim calcmode="lin" valueType="num">
                                      <p:cBhvr>
                                        <p:cTn id="63" dur="1000" fill="hold"/>
                                        <p:tgtEl>
                                          <p:spTgt spid="38947"/>
                                        </p:tgtEl>
                                        <p:attrNameLst>
                                          <p:attrName>style.rotation</p:attrName>
                                        </p:attrNameLst>
                                      </p:cBhvr>
                                      <p:tavLst>
                                        <p:tav tm="0">
                                          <p:val>
                                            <p:fltVal val="90"/>
                                          </p:val>
                                        </p:tav>
                                        <p:tav tm="100000">
                                          <p:val>
                                            <p:fltVal val="0"/>
                                          </p:val>
                                        </p:tav>
                                      </p:tavLst>
                                    </p:anim>
                                    <p:animEffect transition="in" filter="fade">
                                      <p:cBhvr>
                                        <p:cTn id="64" dur="1000"/>
                                        <p:tgtEl>
                                          <p:spTgt spid="38947"/>
                                        </p:tgtEl>
                                      </p:cBhvr>
                                    </p:animEffect>
                                  </p:childTnLst>
                                </p:cTn>
                              </p:par>
                            </p:childTnLst>
                          </p:cTn>
                        </p:par>
                      </p:childTnLst>
                    </p:cTn>
                  </p:par>
                </p:childTnLst>
              </p:cTn>
              <p:nextCondLst>
                <p:cond evt="onClick" delay="0">
                  <p:tgtEl>
                    <p:spTgt spid="38948"/>
                  </p:tgtEl>
                </p:cond>
              </p:nextCondLst>
            </p:seq>
            <p:seq concurrent="1" nextAc="seek">
              <p:cTn id="65" restart="whenNotActive" fill="hold" evtFilter="cancelBubble" nodeType="interactiveSeq">
                <p:stCondLst>
                  <p:cond evt="onClick" delay="0">
                    <p:tgtEl>
                      <p:spTgt spid="38953"/>
                    </p:tgtEl>
                  </p:cond>
                </p:stCondLst>
                <p:endSync evt="end" delay="0">
                  <p:rtn val="all"/>
                </p:endSync>
                <p:childTnLst>
                  <p:par>
                    <p:cTn id="66" fill="hold">
                      <p:stCondLst>
                        <p:cond delay="0"/>
                      </p:stCondLst>
                      <p:childTnLst>
                        <p:par>
                          <p:cTn id="67" fill="hold">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38952"/>
                                        </p:tgtEl>
                                        <p:attrNameLst>
                                          <p:attrName>style.visibility</p:attrName>
                                        </p:attrNameLst>
                                      </p:cBhvr>
                                      <p:to>
                                        <p:strVal val="visible"/>
                                      </p:to>
                                    </p:set>
                                    <p:anim calcmode="lin" valueType="num">
                                      <p:cBhvr>
                                        <p:cTn id="70" dur="1000" fill="hold"/>
                                        <p:tgtEl>
                                          <p:spTgt spid="38952"/>
                                        </p:tgtEl>
                                        <p:attrNameLst>
                                          <p:attrName>ppt_w</p:attrName>
                                        </p:attrNameLst>
                                      </p:cBhvr>
                                      <p:tavLst>
                                        <p:tav tm="0">
                                          <p:val>
                                            <p:fltVal val="0"/>
                                          </p:val>
                                        </p:tav>
                                        <p:tav tm="100000">
                                          <p:val>
                                            <p:strVal val="#ppt_w"/>
                                          </p:val>
                                        </p:tav>
                                      </p:tavLst>
                                    </p:anim>
                                    <p:anim calcmode="lin" valueType="num">
                                      <p:cBhvr>
                                        <p:cTn id="71" dur="1000" fill="hold"/>
                                        <p:tgtEl>
                                          <p:spTgt spid="38952"/>
                                        </p:tgtEl>
                                        <p:attrNameLst>
                                          <p:attrName>ppt_h</p:attrName>
                                        </p:attrNameLst>
                                      </p:cBhvr>
                                      <p:tavLst>
                                        <p:tav tm="0">
                                          <p:val>
                                            <p:fltVal val="0"/>
                                          </p:val>
                                        </p:tav>
                                        <p:tav tm="100000">
                                          <p:val>
                                            <p:strVal val="#ppt_h"/>
                                          </p:val>
                                        </p:tav>
                                      </p:tavLst>
                                    </p:anim>
                                    <p:anim calcmode="lin" valueType="num">
                                      <p:cBhvr>
                                        <p:cTn id="72" dur="1000" fill="hold"/>
                                        <p:tgtEl>
                                          <p:spTgt spid="38952"/>
                                        </p:tgtEl>
                                        <p:attrNameLst>
                                          <p:attrName>style.rotation</p:attrName>
                                        </p:attrNameLst>
                                      </p:cBhvr>
                                      <p:tavLst>
                                        <p:tav tm="0">
                                          <p:val>
                                            <p:fltVal val="90"/>
                                          </p:val>
                                        </p:tav>
                                        <p:tav tm="100000">
                                          <p:val>
                                            <p:fltVal val="0"/>
                                          </p:val>
                                        </p:tav>
                                      </p:tavLst>
                                    </p:anim>
                                    <p:animEffect transition="in" filter="fade">
                                      <p:cBhvr>
                                        <p:cTn id="73" dur="1000"/>
                                        <p:tgtEl>
                                          <p:spTgt spid="38952"/>
                                        </p:tgtEl>
                                      </p:cBhvr>
                                    </p:animEffect>
                                  </p:childTnLst>
                                </p:cTn>
                              </p:par>
                            </p:childTnLst>
                          </p:cTn>
                        </p:par>
                      </p:childTnLst>
                    </p:cTn>
                  </p:par>
                </p:childTnLst>
              </p:cTn>
              <p:nextCondLst>
                <p:cond evt="onClick" delay="0">
                  <p:tgtEl>
                    <p:spTgt spid="38953"/>
                  </p:tgtEl>
                </p:cond>
              </p:nextCondLst>
            </p:seq>
            <p:seq concurrent="1" nextAc="seek">
              <p:cTn id="74" restart="whenNotActive" fill="hold" evtFilter="cancelBubble" nodeType="interactiveSeq">
                <p:stCondLst>
                  <p:cond evt="onClick" delay="0">
                    <p:tgtEl>
                      <p:spTgt spid="38958"/>
                    </p:tgtEl>
                  </p:cond>
                </p:stCondLst>
                <p:endSync evt="end" delay="0">
                  <p:rtn val="all"/>
                </p:endSync>
                <p:childTnLst>
                  <p:par>
                    <p:cTn id="75" fill="hold">
                      <p:stCondLst>
                        <p:cond delay="0"/>
                      </p:stCondLst>
                      <p:childTnLst>
                        <p:par>
                          <p:cTn id="76" fill="hold">
                            <p:stCondLst>
                              <p:cond delay="0"/>
                            </p:stCondLst>
                            <p:childTnLst>
                              <p:par>
                                <p:cTn id="77" presetID="31" presetClass="entr" presetSubtype="0" fill="hold" grpId="0" nodeType="clickEffect">
                                  <p:stCondLst>
                                    <p:cond delay="0"/>
                                  </p:stCondLst>
                                  <p:iterate type="lt">
                                    <p:tmPct val="5000"/>
                                  </p:iterate>
                                  <p:childTnLst>
                                    <p:set>
                                      <p:cBhvr>
                                        <p:cTn id="78" dur="1" fill="hold">
                                          <p:stCondLst>
                                            <p:cond delay="0"/>
                                          </p:stCondLst>
                                        </p:cTn>
                                        <p:tgtEl>
                                          <p:spTgt spid="38957"/>
                                        </p:tgtEl>
                                        <p:attrNameLst>
                                          <p:attrName>style.visibility</p:attrName>
                                        </p:attrNameLst>
                                      </p:cBhvr>
                                      <p:to>
                                        <p:strVal val="visible"/>
                                      </p:to>
                                    </p:set>
                                    <p:anim calcmode="lin" valueType="num">
                                      <p:cBhvr>
                                        <p:cTn id="79" dur="1000" fill="hold"/>
                                        <p:tgtEl>
                                          <p:spTgt spid="38957"/>
                                        </p:tgtEl>
                                        <p:attrNameLst>
                                          <p:attrName>ppt_w</p:attrName>
                                        </p:attrNameLst>
                                      </p:cBhvr>
                                      <p:tavLst>
                                        <p:tav tm="0">
                                          <p:val>
                                            <p:fltVal val="0"/>
                                          </p:val>
                                        </p:tav>
                                        <p:tav tm="100000">
                                          <p:val>
                                            <p:strVal val="#ppt_w"/>
                                          </p:val>
                                        </p:tav>
                                      </p:tavLst>
                                    </p:anim>
                                    <p:anim calcmode="lin" valueType="num">
                                      <p:cBhvr>
                                        <p:cTn id="80" dur="1000" fill="hold"/>
                                        <p:tgtEl>
                                          <p:spTgt spid="38957"/>
                                        </p:tgtEl>
                                        <p:attrNameLst>
                                          <p:attrName>ppt_h</p:attrName>
                                        </p:attrNameLst>
                                      </p:cBhvr>
                                      <p:tavLst>
                                        <p:tav tm="0">
                                          <p:val>
                                            <p:fltVal val="0"/>
                                          </p:val>
                                        </p:tav>
                                        <p:tav tm="100000">
                                          <p:val>
                                            <p:strVal val="#ppt_h"/>
                                          </p:val>
                                        </p:tav>
                                      </p:tavLst>
                                    </p:anim>
                                    <p:anim calcmode="lin" valueType="num">
                                      <p:cBhvr>
                                        <p:cTn id="81" dur="1000" fill="hold"/>
                                        <p:tgtEl>
                                          <p:spTgt spid="38957"/>
                                        </p:tgtEl>
                                        <p:attrNameLst>
                                          <p:attrName>style.rotation</p:attrName>
                                        </p:attrNameLst>
                                      </p:cBhvr>
                                      <p:tavLst>
                                        <p:tav tm="0">
                                          <p:val>
                                            <p:fltVal val="90"/>
                                          </p:val>
                                        </p:tav>
                                        <p:tav tm="100000">
                                          <p:val>
                                            <p:fltVal val="0"/>
                                          </p:val>
                                        </p:tav>
                                      </p:tavLst>
                                    </p:anim>
                                    <p:animEffect transition="in" filter="fade">
                                      <p:cBhvr>
                                        <p:cTn id="82" dur="1000"/>
                                        <p:tgtEl>
                                          <p:spTgt spid="38957"/>
                                        </p:tgtEl>
                                      </p:cBhvr>
                                    </p:animEffect>
                                  </p:childTnLst>
                                </p:cTn>
                              </p:par>
                            </p:childTnLst>
                          </p:cTn>
                        </p:par>
                      </p:childTnLst>
                    </p:cTn>
                  </p:par>
                </p:childTnLst>
              </p:cTn>
              <p:nextCondLst>
                <p:cond evt="onClick" delay="0">
                  <p:tgtEl>
                    <p:spTgt spid="38958"/>
                  </p:tgtEl>
                </p:cond>
              </p:nextCondLst>
            </p:seq>
            <p:seq concurrent="1" nextAc="seek">
              <p:cTn id="83" restart="whenNotActive" fill="hold" evtFilter="cancelBubble" nodeType="interactiveSeq">
                <p:stCondLst>
                  <p:cond evt="onClick" delay="0">
                    <p:tgtEl>
                      <p:spTgt spid="38963"/>
                    </p:tgtEl>
                  </p:cond>
                </p:stCondLst>
                <p:endSync evt="end" delay="0">
                  <p:rtn val="all"/>
                </p:endSync>
                <p:childTnLst>
                  <p:par>
                    <p:cTn id="84" fill="hold">
                      <p:stCondLst>
                        <p:cond delay="0"/>
                      </p:stCondLst>
                      <p:childTnLst>
                        <p:par>
                          <p:cTn id="85" fill="hold">
                            <p:stCondLst>
                              <p:cond delay="0"/>
                            </p:stCondLst>
                            <p:childTnLst>
                              <p:par>
                                <p:cTn id="86" presetID="31" presetClass="entr" presetSubtype="0" fill="hold" grpId="0" nodeType="clickEffect">
                                  <p:stCondLst>
                                    <p:cond delay="0"/>
                                  </p:stCondLst>
                                  <p:iterate type="lt">
                                    <p:tmPct val="5000"/>
                                  </p:iterate>
                                  <p:childTnLst>
                                    <p:set>
                                      <p:cBhvr>
                                        <p:cTn id="87" dur="1" fill="hold">
                                          <p:stCondLst>
                                            <p:cond delay="0"/>
                                          </p:stCondLst>
                                        </p:cTn>
                                        <p:tgtEl>
                                          <p:spTgt spid="38962"/>
                                        </p:tgtEl>
                                        <p:attrNameLst>
                                          <p:attrName>style.visibility</p:attrName>
                                        </p:attrNameLst>
                                      </p:cBhvr>
                                      <p:to>
                                        <p:strVal val="visible"/>
                                      </p:to>
                                    </p:set>
                                    <p:anim calcmode="lin" valueType="num">
                                      <p:cBhvr>
                                        <p:cTn id="88" dur="1000" fill="hold"/>
                                        <p:tgtEl>
                                          <p:spTgt spid="38962"/>
                                        </p:tgtEl>
                                        <p:attrNameLst>
                                          <p:attrName>ppt_w</p:attrName>
                                        </p:attrNameLst>
                                      </p:cBhvr>
                                      <p:tavLst>
                                        <p:tav tm="0">
                                          <p:val>
                                            <p:fltVal val="0"/>
                                          </p:val>
                                        </p:tav>
                                        <p:tav tm="100000">
                                          <p:val>
                                            <p:strVal val="#ppt_w"/>
                                          </p:val>
                                        </p:tav>
                                      </p:tavLst>
                                    </p:anim>
                                    <p:anim calcmode="lin" valueType="num">
                                      <p:cBhvr>
                                        <p:cTn id="89" dur="1000" fill="hold"/>
                                        <p:tgtEl>
                                          <p:spTgt spid="38962"/>
                                        </p:tgtEl>
                                        <p:attrNameLst>
                                          <p:attrName>ppt_h</p:attrName>
                                        </p:attrNameLst>
                                      </p:cBhvr>
                                      <p:tavLst>
                                        <p:tav tm="0">
                                          <p:val>
                                            <p:fltVal val="0"/>
                                          </p:val>
                                        </p:tav>
                                        <p:tav tm="100000">
                                          <p:val>
                                            <p:strVal val="#ppt_h"/>
                                          </p:val>
                                        </p:tav>
                                      </p:tavLst>
                                    </p:anim>
                                    <p:anim calcmode="lin" valueType="num">
                                      <p:cBhvr>
                                        <p:cTn id="90" dur="1000" fill="hold"/>
                                        <p:tgtEl>
                                          <p:spTgt spid="38962"/>
                                        </p:tgtEl>
                                        <p:attrNameLst>
                                          <p:attrName>style.rotation</p:attrName>
                                        </p:attrNameLst>
                                      </p:cBhvr>
                                      <p:tavLst>
                                        <p:tav tm="0">
                                          <p:val>
                                            <p:fltVal val="90"/>
                                          </p:val>
                                        </p:tav>
                                        <p:tav tm="100000">
                                          <p:val>
                                            <p:fltVal val="0"/>
                                          </p:val>
                                        </p:tav>
                                      </p:tavLst>
                                    </p:anim>
                                    <p:animEffect transition="in" filter="fade">
                                      <p:cBhvr>
                                        <p:cTn id="91" dur="1000"/>
                                        <p:tgtEl>
                                          <p:spTgt spid="38962"/>
                                        </p:tgtEl>
                                      </p:cBhvr>
                                    </p:animEffect>
                                  </p:childTnLst>
                                </p:cTn>
                              </p:par>
                            </p:childTnLst>
                          </p:cTn>
                        </p:par>
                      </p:childTnLst>
                    </p:cTn>
                  </p:par>
                </p:childTnLst>
              </p:cTn>
              <p:nextCondLst>
                <p:cond evt="onClick" delay="0">
                  <p:tgtEl>
                    <p:spTgt spid="38963"/>
                  </p:tgtEl>
                </p:cond>
              </p:nextCondLst>
            </p:seq>
            <p:seq concurrent="1" nextAc="seek">
              <p:cTn id="92" restart="whenNotActive" fill="hold" evtFilter="cancelBubble" nodeType="interactiveSeq">
                <p:stCondLst>
                  <p:cond evt="onClick" delay="0">
                    <p:tgtEl>
                      <p:spTgt spid="38968"/>
                    </p:tgtEl>
                  </p:cond>
                </p:stCondLst>
                <p:endSync evt="end" delay="0">
                  <p:rtn val="all"/>
                </p:endSync>
                <p:childTnLst>
                  <p:par>
                    <p:cTn id="93" fill="hold">
                      <p:stCondLst>
                        <p:cond delay="0"/>
                      </p:stCondLst>
                      <p:childTnLst>
                        <p:par>
                          <p:cTn id="94" fill="hold">
                            <p:stCondLst>
                              <p:cond delay="0"/>
                            </p:stCondLst>
                            <p:childTnLst>
                              <p:par>
                                <p:cTn id="95" presetID="31" presetClass="entr" presetSubtype="0" fill="hold" grpId="0" nodeType="clickEffect">
                                  <p:stCondLst>
                                    <p:cond delay="0"/>
                                  </p:stCondLst>
                                  <p:iterate type="lt">
                                    <p:tmPct val="5000"/>
                                  </p:iterate>
                                  <p:childTnLst>
                                    <p:set>
                                      <p:cBhvr>
                                        <p:cTn id="96" dur="1" fill="hold">
                                          <p:stCondLst>
                                            <p:cond delay="0"/>
                                          </p:stCondLst>
                                        </p:cTn>
                                        <p:tgtEl>
                                          <p:spTgt spid="38967"/>
                                        </p:tgtEl>
                                        <p:attrNameLst>
                                          <p:attrName>style.visibility</p:attrName>
                                        </p:attrNameLst>
                                      </p:cBhvr>
                                      <p:to>
                                        <p:strVal val="visible"/>
                                      </p:to>
                                    </p:set>
                                    <p:anim calcmode="lin" valueType="num">
                                      <p:cBhvr>
                                        <p:cTn id="97" dur="1000" fill="hold"/>
                                        <p:tgtEl>
                                          <p:spTgt spid="38967"/>
                                        </p:tgtEl>
                                        <p:attrNameLst>
                                          <p:attrName>ppt_w</p:attrName>
                                        </p:attrNameLst>
                                      </p:cBhvr>
                                      <p:tavLst>
                                        <p:tav tm="0">
                                          <p:val>
                                            <p:fltVal val="0"/>
                                          </p:val>
                                        </p:tav>
                                        <p:tav tm="100000">
                                          <p:val>
                                            <p:strVal val="#ppt_w"/>
                                          </p:val>
                                        </p:tav>
                                      </p:tavLst>
                                    </p:anim>
                                    <p:anim calcmode="lin" valueType="num">
                                      <p:cBhvr>
                                        <p:cTn id="98" dur="1000" fill="hold"/>
                                        <p:tgtEl>
                                          <p:spTgt spid="38967"/>
                                        </p:tgtEl>
                                        <p:attrNameLst>
                                          <p:attrName>ppt_h</p:attrName>
                                        </p:attrNameLst>
                                      </p:cBhvr>
                                      <p:tavLst>
                                        <p:tav tm="0">
                                          <p:val>
                                            <p:fltVal val="0"/>
                                          </p:val>
                                        </p:tav>
                                        <p:tav tm="100000">
                                          <p:val>
                                            <p:strVal val="#ppt_h"/>
                                          </p:val>
                                        </p:tav>
                                      </p:tavLst>
                                    </p:anim>
                                    <p:anim calcmode="lin" valueType="num">
                                      <p:cBhvr>
                                        <p:cTn id="99" dur="1000" fill="hold"/>
                                        <p:tgtEl>
                                          <p:spTgt spid="38967"/>
                                        </p:tgtEl>
                                        <p:attrNameLst>
                                          <p:attrName>style.rotation</p:attrName>
                                        </p:attrNameLst>
                                      </p:cBhvr>
                                      <p:tavLst>
                                        <p:tav tm="0">
                                          <p:val>
                                            <p:fltVal val="90"/>
                                          </p:val>
                                        </p:tav>
                                        <p:tav tm="100000">
                                          <p:val>
                                            <p:fltVal val="0"/>
                                          </p:val>
                                        </p:tav>
                                      </p:tavLst>
                                    </p:anim>
                                    <p:animEffect transition="in" filter="fade">
                                      <p:cBhvr>
                                        <p:cTn id="100" dur="1000"/>
                                        <p:tgtEl>
                                          <p:spTgt spid="38967"/>
                                        </p:tgtEl>
                                      </p:cBhvr>
                                    </p:animEffect>
                                  </p:childTnLst>
                                </p:cTn>
                              </p:par>
                            </p:childTnLst>
                          </p:cTn>
                        </p:par>
                      </p:childTnLst>
                    </p:cTn>
                  </p:par>
                </p:childTnLst>
              </p:cTn>
              <p:nextCondLst>
                <p:cond evt="onClick" delay="0">
                  <p:tgtEl>
                    <p:spTgt spid="38968"/>
                  </p:tgtEl>
                </p:cond>
              </p:nextCondLst>
            </p:seq>
            <p:seq concurrent="1" nextAc="seek">
              <p:cTn id="101" restart="whenNotActive" fill="hold" evtFilter="cancelBubble" nodeType="interactiveSeq">
                <p:stCondLst>
                  <p:cond evt="onClick" delay="0">
                    <p:tgtEl>
                      <p:spTgt spid="38973"/>
                    </p:tgtEl>
                  </p:cond>
                </p:stCondLst>
                <p:endSync evt="end" delay="0">
                  <p:rtn val="all"/>
                </p:endSync>
                <p:childTnLst>
                  <p:par>
                    <p:cTn id="102" fill="hold">
                      <p:stCondLst>
                        <p:cond delay="0"/>
                      </p:stCondLst>
                      <p:childTnLst>
                        <p:par>
                          <p:cTn id="103" fill="hold">
                            <p:stCondLst>
                              <p:cond delay="0"/>
                            </p:stCondLst>
                            <p:childTnLst>
                              <p:par>
                                <p:cTn id="104" presetID="31" presetClass="entr" presetSubtype="0" fill="hold" grpId="0" nodeType="clickEffect">
                                  <p:stCondLst>
                                    <p:cond delay="0"/>
                                  </p:stCondLst>
                                  <p:iterate type="lt">
                                    <p:tmPct val="5000"/>
                                  </p:iterate>
                                  <p:childTnLst>
                                    <p:set>
                                      <p:cBhvr>
                                        <p:cTn id="105" dur="1" fill="hold">
                                          <p:stCondLst>
                                            <p:cond delay="0"/>
                                          </p:stCondLst>
                                        </p:cTn>
                                        <p:tgtEl>
                                          <p:spTgt spid="38972"/>
                                        </p:tgtEl>
                                        <p:attrNameLst>
                                          <p:attrName>style.visibility</p:attrName>
                                        </p:attrNameLst>
                                      </p:cBhvr>
                                      <p:to>
                                        <p:strVal val="visible"/>
                                      </p:to>
                                    </p:set>
                                    <p:anim calcmode="lin" valueType="num">
                                      <p:cBhvr>
                                        <p:cTn id="106" dur="1000" fill="hold"/>
                                        <p:tgtEl>
                                          <p:spTgt spid="38972"/>
                                        </p:tgtEl>
                                        <p:attrNameLst>
                                          <p:attrName>ppt_w</p:attrName>
                                        </p:attrNameLst>
                                      </p:cBhvr>
                                      <p:tavLst>
                                        <p:tav tm="0">
                                          <p:val>
                                            <p:fltVal val="0"/>
                                          </p:val>
                                        </p:tav>
                                        <p:tav tm="100000">
                                          <p:val>
                                            <p:strVal val="#ppt_w"/>
                                          </p:val>
                                        </p:tav>
                                      </p:tavLst>
                                    </p:anim>
                                    <p:anim calcmode="lin" valueType="num">
                                      <p:cBhvr>
                                        <p:cTn id="107" dur="1000" fill="hold"/>
                                        <p:tgtEl>
                                          <p:spTgt spid="38972"/>
                                        </p:tgtEl>
                                        <p:attrNameLst>
                                          <p:attrName>ppt_h</p:attrName>
                                        </p:attrNameLst>
                                      </p:cBhvr>
                                      <p:tavLst>
                                        <p:tav tm="0">
                                          <p:val>
                                            <p:fltVal val="0"/>
                                          </p:val>
                                        </p:tav>
                                        <p:tav tm="100000">
                                          <p:val>
                                            <p:strVal val="#ppt_h"/>
                                          </p:val>
                                        </p:tav>
                                      </p:tavLst>
                                    </p:anim>
                                    <p:anim calcmode="lin" valueType="num">
                                      <p:cBhvr>
                                        <p:cTn id="108" dur="1000" fill="hold"/>
                                        <p:tgtEl>
                                          <p:spTgt spid="38972"/>
                                        </p:tgtEl>
                                        <p:attrNameLst>
                                          <p:attrName>style.rotation</p:attrName>
                                        </p:attrNameLst>
                                      </p:cBhvr>
                                      <p:tavLst>
                                        <p:tav tm="0">
                                          <p:val>
                                            <p:fltVal val="90"/>
                                          </p:val>
                                        </p:tav>
                                        <p:tav tm="100000">
                                          <p:val>
                                            <p:fltVal val="0"/>
                                          </p:val>
                                        </p:tav>
                                      </p:tavLst>
                                    </p:anim>
                                    <p:animEffect transition="in" filter="fade">
                                      <p:cBhvr>
                                        <p:cTn id="109" dur="1000"/>
                                        <p:tgtEl>
                                          <p:spTgt spid="38972"/>
                                        </p:tgtEl>
                                      </p:cBhvr>
                                    </p:animEffect>
                                  </p:childTnLst>
                                </p:cTn>
                              </p:par>
                            </p:childTnLst>
                          </p:cTn>
                        </p:par>
                      </p:childTnLst>
                    </p:cTn>
                  </p:par>
                </p:childTnLst>
              </p:cTn>
              <p:nextCondLst>
                <p:cond evt="onClick" delay="0">
                  <p:tgtEl>
                    <p:spTgt spid="38973"/>
                  </p:tgtEl>
                </p:cond>
              </p:nextCondLst>
            </p:seq>
          </p:childTnLst>
        </p:cTn>
      </p:par>
    </p:tnLst>
    <p:bldLst>
      <p:bldP spid="38917" grpId="0" animBg="1"/>
      <p:bldP spid="38922" grpId="0" animBg="1"/>
      <p:bldP spid="38927" grpId="0" animBg="1"/>
      <p:bldP spid="38932" grpId="0" animBg="1"/>
      <p:bldP spid="38937" grpId="0" animBg="1"/>
      <p:bldP spid="38942" grpId="0" animBg="1"/>
      <p:bldP spid="38947" grpId="0" animBg="1"/>
      <p:bldP spid="38952" grpId="0" animBg="1"/>
      <p:bldP spid="38957" grpId="0" animBg="1"/>
      <p:bldP spid="38962" grpId="0" animBg="1"/>
      <p:bldP spid="38967" grpId="0" animBg="1"/>
      <p:bldP spid="3897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11267" name="Text Box 13"/>
          <p:cNvSpPr txBox="1">
            <a:spLocks noChangeArrowheads="1"/>
          </p:cNvSpPr>
          <p:nvPr/>
        </p:nvSpPr>
        <p:spPr bwMode="auto">
          <a:xfrm>
            <a:off x="1277257" y="217944"/>
            <a:ext cx="5921830" cy="1600438"/>
          </a:xfrm>
          <a:prstGeom prst="rect">
            <a:avLst/>
          </a:prstGeom>
          <a:noFill/>
          <a:ln w="9525">
            <a:noFill/>
            <a:miter lim="800000"/>
            <a:headEnd/>
            <a:tailEnd/>
          </a:ln>
        </p:spPr>
        <p:txBody>
          <a:bodyPr wrap="square">
            <a:spAutoFit/>
          </a:bodyPr>
          <a:lstStyle/>
          <a:p>
            <a:pPr>
              <a:spcBef>
                <a:spcPct val="50000"/>
              </a:spcBef>
            </a:pPr>
            <a:r>
              <a:rPr lang="en-GB" sz="2000" dirty="0" smtClean="0">
                <a:latin typeface="Comic Sans MS" pitchFamily="66" charset="0"/>
              </a:rPr>
              <a:t>What does each NGB have to have in place </a:t>
            </a:r>
            <a:r>
              <a:rPr lang="en-GB" sz="2000" dirty="0" smtClean="0">
                <a:latin typeface="Comic Sans MS" pitchFamily="66" charset="0"/>
              </a:rPr>
              <a:t>to receive </a:t>
            </a:r>
            <a:r>
              <a:rPr lang="en-GB" sz="2000" dirty="0" smtClean="0">
                <a:latin typeface="Comic Sans MS" pitchFamily="66" charset="0"/>
              </a:rPr>
              <a:t>any funding from the DCMS.</a:t>
            </a:r>
            <a:r>
              <a:rPr lang="en-GB" sz="6000" dirty="0">
                <a:latin typeface="Comic Sans MS" pitchFamily="66" charset="0"/>
              </a:rPr>
              <a:t> </a:t>
            </a:r>
            <a:r>
              <a:rPr lang="en-GB" sz="6000" dirty="0" smtClean="0">
                <a:latin typeface="Comic Sans MS" pitchFamily="66" charset="0"/>
              </a:rPr>
              <a:t> </a:t>
            </a:r>
            <a:r>
              <a:rPr lang="en-GB" dirty="0" smtClean="0">
                <a:latin typeface="Comic Sans MS" pitchFamily="66" charset="0"/>
              </a:rPr>
              <a:t>(department culture media sports)</a:t>
            </a:r>
          </a:p>
        </p:txBody>
      </p:sp>
      <p:sp>
        <p:nvSpPr>
          <p:cNvPr id="2" name="Rectangle 1"/>
          <p:cNvSpPr/>
          <p:nvPr/>
        </p:nvSpPr>
        <p:spPr>
          <a:xfrm>
            <a:off x="827314" y="2991104"/>
            <a:ext cx="2699657" cy="1200329"/>
          </a:xfrm>
          <a:prstGeom prst="rect">
            <a:avLst/>
          </a:prstGeom>
        </p:spPr>
        <p:txBody>
          <a:bodyPr wrap="square">
            <a:spAutoFit/>
          </a:bodyPr>
          <a:lstStyle/>
          <a:p>
            <a:pPr>
              <a:spcBef>
                <a:spcPct val="50000"/>
              </a:spcBef>
            </a:pPr>
            <a:r>
              <a:rPr lang="en-GB" sz="3600" dirty="0" smtClean="0">
                <a:latin typeface="Comic Sans MS" pitchFamily="66" charset="0"/>
              </a:rPr>
              <a:t>Whole sports plan.</a:t>
            </a:r>
            <a:endParaRPr lang="en-GB" sz="3600" dirty="0">
              <a:latin typeface="Comic Sans MS" pitchFamily="66" charset="0"/>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422" y="1888399"/>
            <a:ext cx="4813928" cy="213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12291" name="Text Box 9"/>
          <p:cNvSpPr txBox="1">
            <a:spLocks noChangeArrowheads="1"/>
          </p:cNvSpPr>
          <p:nvPr/>
        </p:nvSpPr>
        <p:spPr bwMode="auto">
          <a:xfrm>
            <a:off x="318861" y="1204913"/>
            <a:ext cx="7545388" cy="1384995"/>
          </a:xfrm>
          <a:prstGeom prst="rect">
            <a:avLst/>
          </a:prstGeom>
          <a:noFill/>
          <a:ln w="9525">
            <a:noFill/>
            <a:miter lim="800000"/>
            <a:headEnd/>
            <a:tailEnd/>
          </a:ln>
        </p:spPr>
        <p:txBody>
          <a:bodyPr>
            <a:spAutoFit/>
          </a:bodyPr>
          <a:lstStyle/>
          <a:p>
            <a:pPr>
              <a:spcBef>
                <a:spcPct val="50000"/>
              </a:spcBef>
            </a:pPr>
            <a:r>
              <a:rPr lang="en-GB" sz="2800" dirty="0" smtClean="0">
                <a:latin typeface="Comic Sans MS" pitchFamily="66" charset="0"/>
              </a:rPr>
              <a:t>Name some of the barriers that restrict youngsters from taking part in physical activity.</a:t>
            </a:r>
          </a:p>
        </p:txBody>
      </p:sp>
      <p:sp>
        <p:nvSpPr>
          <p:cNvPr id="2" name="Rectangle 1"/>
          <p:cNvSpPr/>
          <p:nvPr/>
        </p:nvSpPr>
        <p:spPr>
          <a:xfrm>
            <a:off x="529771" y="3059837"/>
            <a:ext cx="5914571" cy="1754326"/>
          </a:xfrm>
          <a:prstGeom prst="rect">
            <a:avLst/>
          </a:prstGeom>
          <a:ln>
            <a:solidFill>
              <a:schemeClr val="tx1"/>
            </a:solidFill>
          </a:ln>
        </p:spPr>
        <p:txBody>
          <a:bodyPr wrap="square">
            <a:spAutoFit/>
          </a:bodyPr>
          <a:lstStyle/>
          <a:p>
            <a:r>
              <a:rPr lang="en-GB" dirty="0"/>
              <a:t>Lack of kit</a:t>
            </a:r>
          </a:p>
          <a:p>
            <a:r>
              <a:rPr lang="en-GB" dirty="0"/>
              <a:t>Not enough money</a:t>
            </a:r>
          </a:p>
          <a:p>
            <a:r>
              <a:rPr lang="en-GB" dirty="0"/>
              <a:t>Fatigue after college or school</a:t>
            </a:r>
          </a:p>
          <a:p>
            <a:r>
              <a:rPr lang="en-GB" dirty="0"/>
              <a:t>Body image issues</a:t>
            </a:r>
          </a:p>
          <a:p>
            <a:r>
              <a:rPr lang="en-GB" dirty="0"/>
              <a:t>Anxiety due to surroundings (going out on your own</a:t>
            </a:r>
            <a:r>
              <a:rPr lang="en-GB" dirty="0" smtClean="0"/>
              <a:t>)</a:t>
            </a:r>
          </a:p>
          <a:p>
            <a:r>
              <a:rPr lang="en-GB" dirty="0" smtClean="0"/>
              <a:t>.</a:t>
            </a:r>
            <a:endParaRPr lang="en-GB" dirty="0"/>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10" name="Title 1"/>
          <p:cNvSpPr>
            <a:spLocks noGrp="1"/>
          </p:cNvSpPr>
          <p:nvPr>
            <p:ph type="title"/>
          </p:nvPr>
        </p:nvSpPr>
        <p:spPr>
          <a:xfrm>
            <a:off x="595086" y="158524"/>
            <a:ext cx="7467600" cy="1143000"/>
          </a:xfrm>
        </p:spPr>
        <p:txBody>
          <a:bodyPr>
            <a:noAutofit/>
          </a:bodyPr>
          <a:lstStyle/>
          <a:p>
            <a:r>
              <a:rPr lang="en-GB" sz="3200" dirty="0" smtClean="0"/>
              <a:t>Identify </a:t>
            </a:r>
            <a:r>
              <a:rPr lang="en-GB" sz="3200" dirty="0" smtClean="0"/>
              <a:t>the issues surrounding participation of young people in physical activity.                       4</a:t>
            </a:r>
            <a:endParaRPr lang="en-GB" sz="3200" dirty="0"/>
          </a:p>
        </p:txBody>
      </p:sp>
      <p:sp>
        <p:nvSpPr>
          <p:cNvPr id="11" name="Content Placeholder 2"/>
          <p:cNvSpPr>
            <a:spLocks noGrp="1"/>
          </p:cNvSpPr>
          <p:nvPr>
            <p:ph idx="1"/>
          </p:nvPr>
        </p:nvSpPr>
        <p:spPr>
          <a:xfrm>
            <a:off x="440206" y="1640341"/>
            <a:ext cx="8229600" cy="3879850"/>
          </a:xfrm>
        </p:spPr>
        <p:txBody>
          <a:bodyPr>
            <a:normAutofit/>
          </a:bodyPr>
          <a:lstStyle/>
          <a:p>
            <a:r>
              <a:rPr lang="en-GB" sz="2400" dirty="0" smtClean="0"/>
              <a:t>Participation in physical activity is greatly influenced by their experience in school.  If this is positive then they may continue to take part one they have left.  The </a:t>
            </a:r>
            <a:r>
              <a:rPr lang="en-GB" sz="2400" dirty="0" err="1" smtClean="0"/>
              <a:t>Wolfden</a:t>
            </a:r>
            <a:r>
              <a:rPr lang="en-GB" sz="2400" dirty="0" smtClean="0"/>
              <a:t> report states that there is a large drop off after school in participation</a:t>
            </a:r>
            <a:r>
              <a:rPr lang="en-GB" dirty="0" smtClean="0"/>
              <a:t>.</a:t>
            </a:r>
          </a:p>
        </p:txBody>
      </p:sp>
      <p:sp>
        <p:nvSpPr>
          <p:cNvPr id="12" name="Content Placeholder 2"/>
          <p:cNvSpPr txBox="1">
            <a:spLocks/>
          </p:cNvSpPr>
          <p:nvPr/>
        </p:nvSpPr>
        <p:spPr>
          <a:xfrm>
            <a:off x="395536" y="3807174"/>
            <a:ext cx="8064896" cy="2160239"/>
          </a:xfrm>
          <a:prstGeom prst="rect">
            <a:avLst/>
          </a:prstGeom>
        </p:spPr>
        <p:txBody>
          <a:bodyPr vert="horz">
            <a:normAutofit fontScale="8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dirty="0" smtClean="0"/>
              <a:t>Possible barriers may be, money, kit, time or fatigue due to work pressure.  There are several strategies to increase participation by the Gov. depending on where you are on the performance pyramid.  Sports England has people places play as a strategy to improve mass participation.</a:t>
            </a:r>
            <a:endParaRPr lang="en-GB" dirty="0"/>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14339" name="Text Box 10"/>
          <p:cNvSpPr txBox="1">
            <a:spLocks noChangeArrowheads="1"/>
          </p:cNvSpPr>
          <p:nvPr/>
        </p:nvSpPr>
        <p:spPr bwMode="auto">
          <a:xfrm>
            <a:off x="812346" y="261484"/>
            <a:ext cx="7545388" cy="1015663"/>
          </a:xfrm>
          <a:prstGeom prst="rect">
            <a:avLst/>
          </a:prstGeom>
          <a:noFill/>
          <a:ln w="9525">
            <a:noFill/>
            <a:miter lim="800000"/>
            <a:headEnd/>
            <a:tailEnd/>
          </a:ln>
        </p:spPr>
        <p:txBody>
          <a:bodyPr>
            <a:spAutoFit/>
          </a:bodyPr>
          <a:lstStyle/>
          <a:p>
            <a:pPr>
              <a:spcBef>
                <a:spcPct val="50000"/>
              </a:spcBef>
            </a:pPr>
            <a:r>
              <a:rPr lang="en-GB" sz="6000" dirty="0" smtClean="0">
                <a:latin typeface="Comic Sans MS" pitchFamily="66" charset="0"/>
              </a:rPr>
              <a:t>10 Mark Question!</a:t>
            </a:r>
            <a:endParaRPr lang="en-GB" sz="6000" dirty="0">
              <a:latin typeface="Comic Sans MS" pitchFamily="66" charset="0"/>
            </a:endParaRPr>
          </a:p>
        </p:txBody>
      </p:sp>
      <p:sp>
        <p:nvSpPr>
          <p:cNvPr id="2" name="Rectangle 1"/>
          <p:cNvSpPr/>
          <p:nvPr/>
        </p:nvSpPr>
        <p:spPr>
          <a:xfrm>
            <a:off x="1838211" y="1468735"/>
            <a:ext cx="5493657" cy="923330"/>
          </a:xfrm>
          <a:prstGeom prst="rect">
            <a:avLst/>
          </a:prstGeom>
        </p:spPr>
        <p:txBody>
          <a:bodyPr wrap="square">
            <a:spAutoFit/>
          </a:bodyPr>
          <a:lstStyle/>
          <a:p>
            <a:r>
              <a:rPr lang="en-GB" b="1" dirty="0"/>
              <a:t>Discuss social and cultural factors that affect participation in physical activity in the UK.</a:t>
            </a:r>
            <a:endParaRPr lang="en-GB" dirty="0"/>
          </a:p>
          <a:p>
            <a:r>
              <a:rPr lang="en-GB" b="1" dirty="0"/>
              <a:t>[10]</a:t>
            </a:r>
            <a:endParaRPr lang="en-GB" dirty="0"/>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433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5" name="Text Box 8"/>
          <p:cNvSpPr txBox="1">
            <a:spLocks noChangeArrowheads="1"/>
          </p:cNvSpPr>
          <p:nvPr/>
        </p:nvSpPr>
        <p:spPr bwMode="auto">
          <a:xfrm>
            <a:off x="942975" y="275772"/>
            <a:ext cx="7545388" cy="923330"/>
          </a:xfrm>
          <a:prstGeom prst="rect">
            <a:avLst/>
          </a:prstGeom>
          <a:noFill/>
          <a:ln w="9525">
            <a:noFill/>
            <a:miter lim="800000"/>
            <a:headEnd/>
            <a:tailEnd/>
          </a:ln>
        </p:spPr>
        <p:txBody>
          <a:bodyPr wrap="square">
            <a:spAutoFit/>
          </a:bodyPr>
          <a:lstStyle/>
          <a:p>
            <a:pPr>
              <a:spcBef>
                <a:spcPct val="50000"/>
              </a:spcBef>
            </a:pPr>
            <a:endParaRPr lang="en-GB" sz="5400" dirty="0">
              <a:latin typeface="Comic Sans MS" pitchFamily="66" charset="0"/>
            </a:endParaRPr>
          </a:p>
        </p:txBody>
      </p:sp>
      <p:sp>
        <p:nvSpPr>
          <p:cNvPr id="7" name="Rectangle 6"/>
          <p:cNvSpPr/>
          <p:nvPr/>
        </p:nvSpPr>
        <p:spPr>
          <a:xfrm>
            <a:off x="1698171" y="2772228"/>
            <a:ext cx="5702158" cy="3139321"/>
          </a:xfrm>
          <a:prstGeom prst="rect">
            <a:avLst/>
          </a:prstGeom>
          <a:solidFill>
            <a:schemeClr val="accent1"/>
          </a:solidFill>
        </p:spPr>
        <p:txBody>
          <a:bodyPr wrap="square">
            <a:spAutoFit/>
          </a:bodyPr>
          <a:lstStyle/>
          <a:p>
            <a:r>
              <a:rPr lang="en-GB" sz="6600" dirty="0" smtClean="0">
                <a:solidFill>
                  <a:srgbClr val="FF0000"/>
                </a:solidFill>
                <a:latin typeface="Cooper Black" pitchFamily="18" charset="0"/>
              </a:rPr>
              <a:t>Voluntary</a:t>
            </a:r>
          </a:p>
          <a:p>
            <a:r>
              <a:rPr lang="en-GB" sz="6600" dirty="0" smtClean="0">
                <a:solidFill>
                  <a:srgbClr val="FF0000"/>
                </a:solidFill>
                <a:latin typeface="Cooper Black" pitchFamily="18" charset="0"/>
              </a:rPr>
              <a:t>Private</a:t>
            </a:r>
          </a:p>
          <a:p>
            <a:r>
              <a:rPr lang="en-GB" sz="6600" dirty="0" smtClean="0">
                <a:solidFill>
                  <a:srgbClr val="FF0000"/>
                </a:solidFill>
                <a:latin typeface="Cooper Black" pitchFamily="18" charset="0"/>
              </a:rPr>
              <a:t>Public</a:t>
            </a:r>
            <a:endParaRPr lang="en-GB" sz="6600" dirty="0">
              <a:solidFill>
                <a:srgbClr val="FF0000"/>
              </a:solidFill>
              <a:latin typeface="Cooper Black" pitchFamily="18" charset="0"/>
            </a:endParaRPr>
          </a:p>
        </p:txBody>
      </p:sp>
      <p:sp>
        <p:nvSpPr>
          <p:cNvPr id="8" name="Content Placeholder 2"/>
          <p:cNvSpPr txBox="1">
            <a:spLocks/>
          </p:cNvSpPr>
          <p:nvPr/>
        </p:nvSpPr>
        <p:spPr>
          <a:xfrm>
            <a:off x="1393371" y="572734"/>
            <a:ext cx="5341258" cy="1252735"/>
          </a:xfrm>
          <a:prstGeom prst="rect">
            <a:avLst/>
          </a:prstGeom>
        </p:spPr>
        <p:txBody>
          <a:bodyPr vert="horz">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GB" sz="4400" dirty="0" smtClean="0">
                <a:latin typeface="Cooper Black" pitchFamily="18" charset="0"/>
              </a:rPr>
              <a:t>How are sports funded in the UK?</a:t>
            </a:r>
            <a:endParaRPr lang="en-GB" sz="4400" dirty="0">
              <a:latin typeface="Cooper Black" pitchFamily="18" charset="0"/>
            </a:endParaRPr>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7" name="Content Placeholder 2"/>
          <p:cNvSpPr txBox="1">
            <a:spLocks/>
          </p:cNvSpPr>
          <p:nvPr/>
        </p:nvSpPr>
        <p:spPr>
          <a:xfrm>
            <a:off x="1364343" y="300292"/>
            <a:ext cx="5878286" cy="1499479"/>
          </a:xfrm>
          <a:prstGeom prst="rect">
            <a:avLst/>
          </a:prstGeom>
        </p:spPr>
        <p:txBody>
          <a:bodyPr vert="horz">
            <a:normAutofit fontScale="925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r>
              <a:rPr lang="en-GB" sz="2000" u="sng" dirty="0" smtClean="0">
                <a:latin typeface="Cooper Black" pitchFamily="18" charset="0"/>
              </a:rPr>
              <a:t>Funding for sport</a:t>
            </a:r>
          </a:p>
          <a:p>
            <a:r>
              <a:rPr lang="en-GB" sz="2800" dirty="0" smtClean="0">
                <a:latin typeface="Cooper Black" pitchFamily="18" charset="0"/>
              </a:rPr>
              <a:t>Who or what  is the main target for private sponsorship</a:t>
            </a:r>
          </a:p>
          <a:p>
            <a:endParaRPr lang="en-GB" sz="2000" dirty="0">
              <a:solidFill>
                <a:srgbClr val="92D050"/>
              </a:solidFill>
              <a:latin typeface="Cooper Black"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769" y="4192326"/>
            <a:ext cx="2511425" cy="157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txBox="1">
            <a:spLocks/>
          </p:cNvSpPr>
          <p:nvPr/>
        </p:nvSpPr>
        <p:spPr>
          <a:xfrm>
            <a:off x="2757714" y="2685143"/>
            <a:ext cx="3717537" cy="1185566"/>
          </a:xfrm>
          <a:prstGeom prst="rect">
            <a:avLst/>
          </a:prstGeom>
          <a:ln>
            <a:solidFill>
              <a:schemeClr val="tx1"/>
            </a:solidFill>
          </a:ln>
        </p:spPr>
        <p:txBody>
          <a:bodyPr vert="horz">
            <a:norm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sz="2000" dirty="0" smtClean="0">
                <a:latin typeface="Cooper Black" pitchFamily="18" charset="0"/>
              </a:rPr>
              <a:t>High Profile and elite athletes  </a:t>
            </a:r>
            <a:endParaRPr lang="en-GB" sz="2000" dirty="0">
              <a:latin typeface="Cooper Black" pitchFamily="18" charset="0"/>
            </a:endParaRPr>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5123" name="Text Box 8"/>
          <p:cNvSpPr txBox="1">
            <a:spLocks noChangeArrowheads="1"/>
          </p:cNvSpPr>
          <p:nvPr/>
        </p:nvSpPr>
        <p:spPr bwMode="auto">
          <a:xfrm>
            <a:off x="846738" y="243513"/>
            <a:ext cx="7080477" cy="2585323"/>
          </a:xfrm>
          <a:prstGeom prst="rect">
            <a:avLst/>
          </a:prstGeom>
          <a:noFill/>
          <a:ln w="9525">
            <a:noFill/>
            <a:miter lim="800000"/>
            <a:headEnd/>
            <a:tailEnd/>
          </a:ln>
        </p:spPr>
        <p:txBody>
          <a:bodyPr wrap="square">
            <a:spAutoFit/>
          </a:bodyPr>
          <a:lstStyle/>
          <a:p>
            <a:pPr>
              <a:spcBef>
                <a:spcPct val="50000"/>
              </a:spcBef>
            </a:pPr>
            <a:r>
              <a:rPr lang="en-GB" sz="5400" dirty="0" smtClean="0">
                <a:latin typeface="Comic Sans MS" pitchFamily="66" charset="0"/>
              </a:rPr>
              <a:t>Name another types of funding that does not begin with P.</a:t>
            </a:r>
            <a:endParaRPr lang="en-GB" sz="5400" dirty="0">
              <a:latin typeface="Comic Sans MS" pitchFamily="66" charset="0"/>
            </a:endParaRPr>
          </a:p>
        </p:txBody>
      </p:sp>
      <p:sp>
        <p:nvSpPr>
          <p:cNvPr id="6" name="Rectangle 5"/>
          <p:cNvSpPr/>
          <p:nvPr/>
        </p:nvSpPr>
        <p:spPr>
          <a:xfrm>
            <a:off x="1516743" y="2828836"/>
            <a:ext cx="4572000" cy="523220"/>
          </a:xfrm>
          <a:prstGeom prst="rect">
            <a:avLst/>
          </a:prstGeom>
          <a:solidFill>
            <a:schemeClr val="bg1">
              <a:lumMod val="50000"/>
            </a:schemeClr>
          </a:solidFill>
        </p:spPr>
        <p:txBody>
          <a:bodyPr>
            <a:spAutoFit/>
          </a:bodyPr>
          <a:lstStyle/>
          <a:p>
            <a:endParaRPr lang="en-GB" sz="2800" b="1" dirty="0"/>
          </a:p>
        </p:txBody>
      </p:sp>
      <p:sp>
        <p:nvSpPr>
          <p:cNvPr id="7" name="Content Placeholder 2"/>
          <p:cNvSpPr txBox="1">
            <a:spLocks/>
          </p:cNvSpPr>
          <p:nvPr/>
        </p:nvSpPr>
        <p:spPr>
          <a:xfrm>
            <a:off x="1327144" y="3810270"/>
            <a:ext cx="3059832" cy="864097"/>
          </a:xfrm>
          <a:prstGeom prst="rect">
            <a:avLst/>
          </a:prstGeom>
          <a:solidFill>
            <a:schemeClr val="bg1">
              <a:lumMod val="90000"/>
            </a:schemeClr>
          </a:solidFill>
        </p:spPr>
        <p:txBody>
          <a:bodyPr vert="horz">
            <a:normAutofit fontScale="925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GB" sz="2000" dirty="0">
                <a:latin typeface="Cooper Black" pitchFamily="18" charset="0"/>
              </a:rPr>
              <a:t>Donations and charities or private clubs. </a:t>
            </a:r>
          </a:p>
          <a:p>
            <a:endParaRPr lang="en-GB" sz="2000" dirty="0">
              <a:solidFill>
                <a:srgbClr val="FFFF00"/>
              </a:solidFill>
              <a:latin typeface="Cooper Black" pitchFamily="18" charset="0"/>
            </a:endParaRPr>
          </a:p>
        </p:txBody>
      </p:sp>
      <p:sp>
        <p:nvSpPr>
          <p:cNvPr id="2" name="Rectangle 1"/>
          <p:cNvSpPr/>
          <p:nvPr/>
        </p:nvSpPr>
        <p:spPr>
          <a:xfrm>
            <a:off x="1778000" y="2828836"/>
            <a:ext cx="4572000" cy="646331"/>
          </a:xfrm>
          <a:prstGeom prst="rect">
            <a:avLst/>
          </a:prstGeom>
        </p:spPr>
        <p:txBody>
          <a:bodyPr>
            <a:spAutoFit/>
          </a:bodyPr>
          <a:lstStyle/>
          <a:p>
            <a:r>
              <a:rPr lang="en-GB" sz="3600" dirty="0" smtClean="0">
                <a:latin typeface="Cooper Black" pitchFamily="18" charset="0"/>
              </a:rPr>
              <a:t>Voluntary</a:t>
            </a:r>
            <a:endParaRPr lang="en-GB" sz="3600" dirty="0">
              <a:latin typeface="Cooper Black" pitchFamily="18" charset="0"/>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179" y="2365689"/>
            <a:ext cx="2195821" cy="148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95829" y="5181378"/>
            <a:ext cx="4572000" cy="369332"/>
          </a:xfrm>
          <a:prstGeom prst="rect">
            <a:avLst/>
          </a:prstGeom>
          <a:solidFill>
            <a:schemeClr val="bg2">
              <a:lumMod val="60000"/>
              <a:lumOff val="40000"/>
            </a:schemeClr>
          </a:solidFill>
        </p:spPr>
        <p:txBody>
          <a:bodyPr>
            <a:spAutoFit/>
          </a:bodyPr>
          <a:lstStyle/>
          <a:p>
            <a:r>
              <a:rPr lang="en-GB" dirty="0" smtClean="0">
                <a:latin typeface="Cooper Black" pitchFamily="18" charset="0"/>
              </a:rPr>
              <a:t>Members subs, donations, NGB</a:t>
            </a:r>
            <a:endParaRPr lang="en-GB" dirty="0">
              <a:latin typeface="Cooper Black" pitchFamily="18" charset="0"/>
            </a:endParaRPr>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6" name="Rectangle 5"/>
          <p:cNvSpPr/>
          <p:nvPr/>
        </p:nvSpPr>
        <p:spPr>
          <a:xfrm>
            <a:off x="607474" y="461097"/>
            <a:ext cx="8275269" cy="1323439"/>
          </a:xfrm>
          <a:prstGeom prst="rect">
            <a:avLst/>
          </a:prstGeom>
          <a:solidFill>
            <a:schemeClr val="accent1"/>
          </a:solidFill>
        </p:spPr>
        <p:txBody>
          <a:bodyPr wrap="square">
            <a:spAutoFit/>
          </a:bodyPr>
          <a:lstStyle/>
          <a:p>
            <a:pPr>
              <a:defRPr/>
            </a:pPr>
            <a:r>
              <a:rPr lang="en-GB" sz="4000" b="1" dirty="0" smtClean="0"/>
              <a:t>Name the four stages to the participation pyramid.</a:t>
            </a:r>
          </a:p>
        </p:txBody>
      </p:sp>
      <p:pic>
        <p:nvPicPr>
          <p:cNvPr id="7"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6205" y="1901371"/>
            <a:ext cx="2936075" cy="310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22172" y="2195553"/>
            <a:ext cx="1727200" cy="1569660"/>
          </a:xfrm>
          <a:prstGeom prst="rect">
            <a:avLst/>
          </a:prstGeom>
          <a:solidFill>
            <a:schemeClr val="accent1"/>
          </a:solidFill>
        </p:spPr>
        <p:txBody>
          <a:bodyPr wrap="square">
            <a:spAutoFit/>
          </a:bodyPr>
          <a:lstStyle/>
          <a:p>
            <a:pPr>
              <a:defRPr/>
            </a:pPr>
            <a:r>
              <a:rPr lang="en-GB" sz="2400" b="1" dirty="0" smtClean="0"/>
              <a:t>Give examples of each level</a:t>
            </a:r>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372" y="1978705"/>
            <a:ext cx="4194628" cy="412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7171" name="Text Box 9"/>
          <p:cNvSpPr txBox="1">
            <a:spLocks noChangeArrowheads="1"/>
          </p:cNvSpPr>
          <p:nvPr/>
        </p:nvSpPr>
        <p:spPr bwMode="auto">
          <a:xfrm>
            <a:off x="897958" y="275998"/>
            <a:ext cx="7545388" cy="1569660"/>
          </a:xfrm>
          <a:prstGeom prst="rect">
            <a:avLst/>
          </a:prstGeom>
          <a:noFill/>
          <a:ln w="9525">
            <a:noFill/>
            <a:miter lim="800000"/>
            <a:headEnd/>
            <a:tailEnd/>
          </a:ln>
        </p:spPr>
        <p:txBody>
          <a:bodyPr wrap="square">
            <a:spAutoFit/>
          </a:bodyPr>
          <a:lstStyle/>
          <a:p>
            <a:pPr lvl="0">
              <a:spcBef>
                <a:spcPct val="50000"/>
              </a:spcBef>
            </a:pPr>
            <a:r>
              <a:rPr lang="en-GB" sz="3200" dirty="0" smtClean="0">
                <a:latin typeface="Comic Sans MS" pitchFamily="66" charset="0"/>
              </a:rPr>
              <a:t>What group are in charge of the development of the top of the </a:t>
            </a:r>
            <a:r>
              <a:rPr lang="en-GB" sz="3200" dirty="0">
                <a:solidFill>
                  <a:srgbClr val="000000"/>
                </a:solidFill>
                <a:latin typeface="Comic Sans MS" pitchFamily="66" charset="0"/>
              </a:rPr>
              <a:t>performance pyramid? </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084" y="2277007"/>
            <a:ext cx="2447051" cy="10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27963" y="2624934"/>
            <a:ext cx="4145687" cy="369332"/>
          </a:xfrm>
          <a:prstGeom prst="rect">
            <a:avLst/>
          </a:prstGeom>
          <a:ln>
            <a:solidFill>
              <a:schemeClr val="tx1"/>
            </a:solidFill>
          </a:ln>
        </p:spPr>
        <p:txBody>
          <a:bodyPr wrap="none">
            <a:spAutoFit/>
          </a:bodyPr>
          <a:lstStyle/>
          <a:p>
            <a:pPr lvl="0">
              <a:spcBef>
                <a:spcPct val="50000"/>
              </a:spcBef>
            </a:pPr>
            <a:r>
              <a:rPr lang="en-GB" dirty="0" smtClean="0">
                <a:solidFill>
                  <a:srgbClr val="000000"/>
                </a:solidFill>
                <a:latin typeface="Comic Sans MS" pitchFamily="66" charset="0"/>
              </a:rPr>
              <a:t>What is the main role of UK sports? </a:t>
            </a:r>
            <a:endParaRPr lang="en-GB" dirty="0">
              <a:solidFill>
                <a:srgbClr val="000000"/>
              </a:solidFill>
              <a:latin typeface="Comic Sans MS" pitchFamily="66" charset="0"/>
            </a:endParaRPr>
          </a:p>
        </p:txBody>
      </p:sp>
      <p:sp>
        <p:nvSpPr>
          <p:cNvPr id="4" name="Rectangle 3"/>
          <p:cNvSpPr/>
          <p:nvPr/>
        </p:nvSpPr>
        <p:spPr>
          <a:xfrm>
            <a:off x="3992082" y="3179970"/>
            <a:ext cx="4992261" cy="2723823"/>
          </a:xfrm>
          <a:prstGeom prst="rect">
            <a:avLst/>
          </a:prstGeom>
          <a:ln>
            <a:solidFill>
              <a:schemeClr val="tx1"/>
            </a:solidFill>
          </a:ln>
        </p:spPr>
        <p:txBody>
          <a:bodyPr wrap="square">
            <a:spAutoFit/>
          </a:bodyPr>
          <a:lstStyle/>
          <a:p>
            <a:pPr lvl="0">
              <a:spcBef>
                <a:spcPct val="50000"/>
              </a:spcBef>
            </a:pPr>
            <a:r>
              <a:rPr lang="en-GB" dirty="0" smtClean="0">
                <a:solidFill>
                  <a:srgbClr val="000000"/>
                </a:solidFill>
                <a:latin typeface="Comic Sans MS" pitchFamily="66" charset="0"/>
              </a:rPr>
              <a:t>Manage funding from the national lottery.</a:t>
            </a:r>
          </a:p>
          <a:p>
            <a:pPr lvl="0">
              <a:spcBef>
                <a:spcPct val="50000"/>
              </a:spcBef>
            </a:pPr>
            <a:r>
              <a:rPr lang="en-GB" dirty="0" smtClean="0">
                <a:solidFill>
                  <a:srgbClr val="000000"/>
                </a:solidFill>
                <a:latin typeface="Comic Sans MS" pitchFamily="66" charset="0"/>
              </a:rPr>
              <a:t>Runs the world class pathway programme.</a:t>
            </a:r>
          </a:p>
          <a:p>
            <a:pPr lvl="0">
              <a:spcBef>
                <a:spcPct val="50000"/>
              </a:spcBef>
            </a:pPr>
            <a:r>
              <a:rPr lang="en-GB" dirty="0" smtClean="0">
                <a:solidFill>
                  <a:srgbClr val="000000"/>
                </a:solidFill>
                <a:latin typeface="Comic Sans MS" pitchFamily="66" charset="0"/>
              </a:rPr>
              <a:t>Runs a world class coaching strategy.</a:t>
            </a:r>
          </a:p>
          <a:p>
            <a:pPr lvl="0">
              <a:spcBef>
                <a:spcPct val="50000"/>
              </a:spcBef>
            </a:pPr>
            <a:r>
              <a:rPr lang="en-GB" dirty="0" smtClean="0">
                <a:solidFill>
                  <a:srgbClr val="000000"/>
                </a:solidFill>
                <a:latin typeface="Comic Sans MS" pitchFamily="66" charset="0"/>
              </a:rPr>
              <a:t>Development of direction of the EIS.</a:t>
            </a:r>
          </a:p>
          <a:p>
            <a:pPr lvl="0">
              <a:spcBef>
                <a:spcPct val="50000"/>
              </a:spcBef>
            </a:pPr>
            <a:r>
              <a:rPr lang="en-GB" dirty="0" smtClean="0">
                <a:solidFill>
                  <a:srgbClr val="000000"/>
                </a:solidFill>
                <a:latin typeface="Comic Sans MS" pitchFamily="66" charset="0"/>
              </a:rPr>
              <a:t>Co-ordinate programmes to attract major sporting events.</a:t>
            </a:r>
          </a:p>
          <a:p>
            <a:pPr lvl="0">
              <a:spcBef>
                <a:spcPct val="50000"/>
              </a:spcBef>
            </a:pPr>
            <a:r>
              <a:rPr lang="en-GB" dirty="0" smtClean="0">
                <a:solidFill>
                  <a:srgbClr val="000000"/>
                </a:solidFill>
                <a:latin typeface="Comic Sans MS" pitchFamily="66" charset="0"/>
              </a:rPr>
              <a:t>TASS Talent athlete scholarship scheme</a:t>
            </a:r>
            <a:endParaRPr lang="en-GB" dirty="0">
              <a:solidFill>
                <a:srgbClr val="000000"/>
              </a:solidFill>
              <a:latin typeface="Comic Sans MS" pitchFamily="66" charset="0"/>
            </a:endParaRPr>
          </a:p>
        </p:txBody>
      </p:sp>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8195" name="Text Box 10"/>
          <p:cNvSpPr txBox="1">
            <a:spLocks noChangeArrowheads="1"/>
          </p:cNvSpPr>
          <p:nvPr/>
        </p:nvSpPr>
        <p:spPr bwMode="auto">
          <a:xfrm>
            <a:off x="1451884" y="1052850"/>
            <a:ext cx="5890306" cy="646331"/>
          </a:xfrm>
          <a:prstGeom prst="rect">
            <a:avLst/>
          </a:prstGeom>
          <a:solidFill>
            <a:schemeClr val="bg1">
              <a:lumMod val="50000"/>
            </a:schemeClr>
          </a:solidFill>
          <a:ln w="9525">
            <a:noFill/>
            <a:miter lim="800000"/>
            <a:headEnd/>
            <a:tailEnd/>
          </a:ln>
        </p:spPr>
        <p:txBody>
          <a:bodyPr wrap="square">
            <a:spAutoFit/>
          </a:bodyPr>
          <a:lstStyle/>
          <a:p>
            <a:pPr>
              <a:spcBef>
                <a:spcPct val="50000"/>
              </a:spcBef>
            </a:pPr>
            <a:r>
              <a:rPr lang="en-GB" dirty="0" smtClean="0">
                <a:latin typeface="Comic Sans MS" pitchFamily="66" charset="0"/>
              </a:rPr>
              <a:t>It’s the government agency responsible for community sports in England.</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0"/>
            <a:ext cx="1500187"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51543" y="174171"/>
            <a:ext cx="3605907" cy="830997"/>
          </a:xfrm>
          <a:prstGeom prst="rect">
            <a:avLst/>
          </a:prstGeom>
          <a:ln>
            <a:solidFill>
              <a:schemeClr val="tx1"/>
            </a:solidFill>
          </a:ln>
        </p:spPr>
        <p:txBody>
          <a:bodyPr wrap="square">
            <a:spAutoFit/>
          </a:bodyPr>
          <a:lstStyle/>
          <a:p>
            <a:pPr lvl="0">
              <a:spcBef>
                <a:spcPct val="50000"/>
              </a:spcBef>
            </a:pPr>
            <a:r>
              <a:rPr lang="en-GB" sz="2400" dirty="0" smtClean="0">
                <a:solidFill>
                  <a:srgbClr val="000000"/>
                </a:solidFill>
                <a:latin typeface="Comic Sans MS" pitchFamily="66" charset="0"/>
              </a:rPr>
              <a:t>What is sports England?</a:t>
            </a:r>
            <a:endParaRPr lang="en-GB" sz="2400" dirty="0">
              <a:solidFill>
                <a:srgbClr val="000000"/>
              </a:solidFill>
              <a:latin typeface="Comic Sans MS" pitchFamily="66" charset="0"/>
            </a:endParaRPr>
          </a:p>
        </p:txBody>
      </p:sp>
      <p:sp>
        <p:nvSpPr>
          <p:cNvPr id="9" name="Rectangle 8"/>
          <p:cNvSpPr/>
          <p:nvPr/>
        </p:nvSpPr>
        <p:spPr>
          <a:xfrm>
            <a:off x="3776860" y="1699181"/>
            <a:ext cx="3698448" cy="369332"/>
          </a:xfrm>
          <a:prstGeom prst="rect">
            <a:avLst/>
          </a:prstGeom>
          <a:ln>
            <a:solidFill>
              <a:schemeClr val="tx1"/>
            </a:solidFill>
          </a:ln>
        </p:spPr>
        <p:txBody>
          <a:bodyPr wrap="none">
            <a:spAutoFit/>
          </a:bodyPr>
          <a:lstStyle/>
          <a:p>
            <a:pPr lvl="0">
              <a:spcBef>
                <a:spcPct val="50000"/>
              </a:spcBef>
            </a:pPr>
            <a:r>
              <a:rPr lang="en-GB" dirty="0" smtClean="0">
                <a:solidFill>
                  <a:srgbClr val="000000"/>
                </a:solidFill>
                <a:latin typeface="Comic Sans MS" pitchFamily="66" charset="0"/>
              </a:rPr>
              <a:t>What does sports England want?</a:t>
            </a:r>
            <a:endParaRPr lang="en-GB" dirty="0">
              <a:solidFill>
                <a:srgbClr val="000000"/>
              </a:solidFill>
              <a:latin typeface="Comic Sans MS" pitchFamily="66" charset="0"/>
            </a:endParaRPr>
          </a:p>
        </p:txBody>
      </p:sp>
      <p:sp>
        <p:nvSpPr>
          <p:cNvPr id="10" name="Text Box 10"/>
          <p:cNvSpPr txBox="1">
            <a:spLocks noChangeArrowheads="1"/>
          </p:cNvSpPr>
          <p:nvPr/>
        </p:nvSpPr>
        <p:spPr bwMode="auto">
          <a:xfrm>
            <a:off x="2931642" y="2133548"/>
            <a:ext cx="5890306" cy="1615827"/>
          </a:xfrm>
          <a:prstGeom prst="rect">
            <a:avLst/>
          </a:prstGeom>
          <a:solidFill>
            <a:schemeClr val="bg1">
              <a:lumMod val="50000"/>
            </a:schemeClr>
          </a:solidFill>
          <a:ln w="9525">
            <a:noFill/>
            <a:miter lim="800000"/>
            <a:headEnd/>
            <a:tailEnd/>
          </a:ln>
        </p:spPr>
        <p:txBody>
          <a:bodyPr wrap="square">
            <a:spAutoFit/>
          </a:bodyPr>
          <a:lstStyle/>
          <a:p>
            <a:pPr>
              <a:spcBef>
                <a:spcPct val="50000"/>
              </a:spcBef>
            </a:pPr>
            <a:r>
              <a:rPr lang="en-GB" dirty="0" smtClean="0">
                <a:latin typeface="Comic Sans MS" pitchFamily="66" charset="0"/>
              </a:rPr>
              <a:t>Get people active</a:t>
            </a:r>
          </a:p>
          <a:p>
            <a:pPr>
              <a:spcBef>
                <a:spcPct val="50000"/>
              </a:spcBef>
            </a:pPr>
            <a:r>
              <a:rPr lang="en-GB" dirty="0" smtClean="0">
                <a:latin typeface="Comic Sans MS" pitchFamily="66" charset="0"/>
              </a:rPr>
              <a:t>Current non movers to start</a:t>
            </a:r>
          </a:p>
          <a:p>
            <a:pPr>
              <a:spcBef>
                <a:spcPct val="50000"/>
              </a:spcBef>
            </a:pPr>
            <a:r>
              <a:rPr lang="en-GB" dirty="0" smtClean="0">
                <a:latin typeface="Comic Sans MS" pitchFamily="66" charset="0"/>
              </a:rPr>
              <a:t>Limited movers to build to 30 min 3 times a week</a:t>
            </a:r>
          </a:p>
          <a:p>
            <a:pPr>
              <a:spcBef>
                <a:spcPct val="50000"/>
              </a:spcBef>
            </a:pPr>
            <a:r>
              <a:rPr lang="en-GB" dirty="0" smtClean="0">
                <a:latin typeface="Comic Sans MS" pitchFamily="66" charset="0"/>
              </a:rPr>
              <a:t>Current 30min activity to do more.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428" y="3790196"/>
            <a:ext cx="3444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428" y="4804228"/>
            <a:ext cx="1332456" cy="180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8665" y="5106988"/>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5" name="Rectangle 4"/>
          <p:cNvSpPr/>
          <p:nvPr/>
        </p:nvSpPr>
        <p:spPr>
          <a:xfrm>
            <a:off x="1146630" y="646277"/>
            <a:ext cx="6894284" cy="646331"/>
          </a:xfrm>
          <a:prstGeom prst="rect">
            <a:avLst/>
          </a:prstGeom>
        </p:spPr>
        <p:txBody>
          <a:bodyPr wrap="square">
            <a:spAutoFit/>
          </a:bodyPr>
          <a:lstStyle/>
          <a:p>
            <a:pPr eaLnBrk="1" hangingPunct="1">
              <a:buFont typeface="Wingdings" pitchFamily="2" charset="2"/>
              <a:buNone/>
              <a:defRPr/>
            </a:pPr>
            <a:r>
              <a:rPr lang="en-GB" sz="3600" b="1" dirty="0" smtClean="0"/>
              <a:t>What is the role of the EIS?</a:t>
            </a:r>
          </a:p>
        </p:txBody>
      </p:sp>
      <p:sp>
        <p:nvSpPr>
          <p:cNvPr id="6" name="Rounded Rectangular Callout 5"/>
          <p:cNvSpPr/>
          <p:nvPr/>
        </p:nvSpPr>
        <p:spPr>
          <a:xfrm>
            <a:off x="4731657" y="1553030"/>
            <a:ext cx="4180115" cy="4209142"/>
          </a:xfrm>
          <a:prstGeom prst="wedgeRoundRectCallout">
            <a:avLst>
              <a:gd name="adj1" fmla="val -113195"/>
              <a:gd name="adj2" fmla="val -71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You have to look after me.  </a:t>
            </a:r>
          </a:p>
          <a:p>
            <a:pPr algn="ctr"/>
            <a:r>
              <a:rPr lang="en-GB" sz="2400" b="1" dirty="0" smtClean="0">
                <a:solidFill>
                  <a:schemeClr val="tx1"/>
                </a:solidFill>
              </a:rPr>
              <a:t>Sports science and medicine</a:t>
            </a:r>
          </a:p>
          <a:p>
            <a:pPr algn="ctr"/>
            <a:r>
              <a:rPr lang="en-GB" sz="2400" b="1" dirty="0" smtClean="0">
                <a:solidFill>
                  <a:schemeClr val="tx1"/>
                </a:solidFill>
              </a:rPr>
              <a:t>Performance analysis</a:t>
            </a:r>
          </a:p>
          <a:p>
            <a:pPr algn="ctr"/>
            <a:r>
              <a:rPr lang="en-GB" sz="2400" b="1" dirty="0" smtClean="0">
                <a:solidFill>
                  <a:schemeClr val="tx1"/>
                </a:solidFill>
              </a:rPr>
              <a:t>Strength and conditioning.</a:t>
            </a:r>
          </a:p>
          <a:p>
            <a:pPr algn="ctr"/>
            <a:r>
              <a:rPr lang="en-GB" sz="2400" b="1" dirty="0" smtClean="0">
                <a:solidFill>
                  <a:schemeClr val="tx1"/>
                </a:solidFill>
              </a:rPr>
              <a:t>Diet, Lifestyle management.</a:t>
            </a:r>
          </a:p>
          <a:p>
            <a:pPr algn="ctr"/>
            <a:endParaRPr lang="en-GB" sz="3200" b="1" dirty="0">
              <a:solidFill>
                <a:schemeClr val="tx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998" y="2145621"/>
            <a:ext cx="2009775"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4">
            <a:hlinkClick r:id="" action="ppaction://hlinkshowjump?jump=firstslide" highlightClick="1"/>
          </p:cNvPr>
          <p:cNvSpPr>
            <a:spLocks noChangeArrowheads="1"/>
          </p:cNvSpPr>
          <p:nvPr/>
        </p:nvSpPr>
        <p:spPr bwMode="auto">
          <a:xfrm>
            <a:off x="8394700" y="6100763"/>
            <a:ext cx="749300" cy="749300"/>
          </a:xfrm>
          <a:prstGeom prst="actionButtonBackPrevious">
            <a:avLst/>
          </a:prstGeom>
          <a:solidFill>
            <a:schemeClr val="accent1"/>
          </a:solidFill>
          <a:ln w="9525">
            <a:noFill/>
            <a:miter lim="800000"/>
            <a:headEnd/>
            <a:tailEnd/>
          </a:ln>
        </p:spPr>
        <p:txBody>
          <a:bodyPr wrap="none" anchor="ctr"/>
          <a:lstStyle/>
          <a:p>
            <a:endParaRPr lang="en-US"/>
          </a:p>
        </p:txBody>
      </p:sp>
      <p:sp>
        <p:nvSpPr>
          <p:cNvPr id="10243" name="Text Box 11"/>
          <p:cNvSpPr txBox="1">
            <a:spLocks noChangeArrowheads="1"/>
          </p:cNvSpPr>
          <p:nvPr/>
        </p:nvSpPr>
        <p:spPr bwMode="auto">
          <a:xfrm>
            <a:off x="783318" y="0"/>
            <a:ext cx="7545388" cy="1200329"/>
          </a:xfrm>
          <a:prstGeom prst="rect">
            <a:avLst/>
          </a:prstGeom>
          <a:noFill/>
          <a:ln w="9525">
            <a:noFill/>
            <a:miter lim="800000"/>
            <a:headEnd/>
            <a:tailEnd/>
          </a:ln>
        </p:spPr>
        <p:txBody>
          <a:bodyPr>
            <a:spAutoFit/>
          </a:bodyPr>
          <a:lstStyle/>
          <a:p>
            <a:pPr>
              <a:spcBef>
                <a:spcPct val="50000"/>
              </a:spcBef>
            </a:pPr>
            <a:r>
              <a:rPr lang="en-GB" sz="3600" dirty="0" smtClean="0">
                <a:latin typeface="Comic Sans MS" pitchFamily="66" charset="0"/>
              </a:rPr>
              <a:t>What Government initiatives are there to support sports?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147" y="1059542"/>
            <a:ext cx="5687560" cy="216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409" y="1389517"/>
            <a:ext cx="209073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550409" y="4009570"/>
            <a:ext cx="6045653" cy="2848429"/>
          </a:xfrm>
          <a:solidFill>
            <a:schemeClr val="tx1"/>
          </a:solidFill>
          <a:ln>
            <a:solidFill>
              <a:schemeClr val="tx1"/>
            </a:solidFill>
          </a:ln>
        </p:spPr>
        <p:txBody>
          <a:bodyPr/>
          <a:lstStyle/>
          <a:p>
            <a:r>
              <a:rPr lang="en-GB" dirty="0" smtClean="0">
                <a:solidFill>
                  <a:srgbClr val="FF0000"/>
                </a:solidFill>
                <a:latin typeface="Cooper Black" pitchFamily="18" charset="0"/>
              </a:rPr>
              <a:t>National Curriculum</a:t>
            </a:r>
          </a:p>
          <a:p>
            <a:r>
              <a:rPr lang="en-GB" dirty="0" smtClean="0">
                <a:solidFill>
                  <a:srgbClr val="FFC000"/>
                </a:solidFill>
                <a:latin typeface="Cooper Black" pitchFamily="18" charset="0"/>
              </a:rPr>
              <a:t>Competence</a:t>
            </a:r>
          </a:p>
          <a:p>
            <a:r>
              <a:rPr lang="en-GB" dirty="0" smtClean="0">
                <a:solidFill>
                  <a:srgbClr val="00B050"/>
                </a:solidFill>
                <a:latin typeface="Cooper Black" pitchFamily="18" charset="0"/>
              </a:rPr>
              <a:t>Performance</a:t>
            </a:r>
          </a:p>
          <a:p>
            <a:r>
              <a:rPr lang="en-GB" dirty="0" smtClean="0">
                <a:solidFill>
                  <a:srgbClr val="FFFF00"/>
                </a:solidFill>
                <a:latin typeface="Cooper Black" pitchFamily="18" charset="0"/>
              </a:rPr>
              <a:t>Creativity</a:t>
            </a:r>
          </a:p>
          <a:p>
            <a:r>
              <a:rPr lang="en-GB" dirty="0" smtClean="0">
                <a:solidFill>
                  <a:srgbClr val="00B0F0"/>
                </a:solidFill>
                <a:latin typeface="Cooper Black" pitchFamily="18" charset="0"/>
              </a:rPr>
              <a:t>Healthy active lifestyle</a:t>
            </a:r>
            <a:endParaRPr lang="en-GB" dirty="0">
              <a:solidFill>
                <a:srgbClr val="00B0F0"/>
              </a:solidFill>
              <a:latin typeface="Cooper Black" pitchFamily="18" charset="0"/>
            </a:endParaRPr>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6543" y="2894920"/>
            <a:ext cx="158432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905" y="4643438"/>
            <a:ext cx="185896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000"/>
                                        <p:tgtEl>
                                          <p:spTgt spid="10">
                                            <p:txEl>
                                              <p:pRg st="2" end="2"/>
                                            </p:txEl>
                                          </p:spTgt>
                                        </p:tgtEl>
                                      </p:cBhvr>
                                    </p:animEffect>
                                    <p:anim calcmode="lin" valueType="num">
                                      <p:cBhvr>
                                        <p:cTn id="13"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1000"/>
                                        <p:tgtEl>
                                          <p:spTgt spid="10">
                                            <p:txEl>
                                              <p:pRg st="3" end="3"/>
                                            </p:txEl>
                                          </p:spTgt>
                                        </p:tgtEl>
                                      </p:cBhvr>
                                    </p:animEffect>
                                    <p:anim calcmode="lin" valueType="num">
                                      <p:cBhvr>
                                        <p:cTn id="24"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1000"/>
                                        <p:tgtEl>
                                          <p:spTgt spid="10">
                                            <p:txEl>
                                              <p:pRg st="4" end="4"/>
                                            </p:txEl>
                                          </p:spTgt>
                                        </p:tgtEl>
                                      </p:cBhvr>
                                    </p:animEffect>
                                    <p:anim calcmode="lin" valueType="num">
                                      <p:cBhvr>
                                        <p:cTn id="29"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fade">
                                      <p:cBhvr>
                                        <p:cTn id="35" dur="500"/>
                                        <p:tgtEl>
                                          <p:spTgt spid="410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102"/>
                                        </p:tgtEl>
                                        <p:attrNameLst>
                                          <p:attrName>style.visibility</p:attrName>
                                        </p:attrNameLst>
                                      </p:cBhvr>
                                      <p:to>
                                        <p:strVal val="visible"/>
                                      </p:to>
                                    </p:set>
                                    <p:animEffect transition="in" filter="fade">
                                      <p:cBhvr>
                                        <p:cTn id="4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455</Words>
  <Application>Microsoft Office PowerPoint</Application>
  <PresentationFormat>On-screen Show (4:3)</PresentationFormat>
  <Paragraphs>80</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 the issues surrounding participation of young people in physical activity.                       4</vt:lpstr>
      <vt:lpstr>PowerPoint Presentation</vt:lpstr>
    </vt:vector>
  </TitlesOfParts>
  <Company>LCC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97</cp:revision>
  <dcterms:created xsi:type="dcterms:W3CDTF">2003-10-05T18:49:29Z</dcterms:created>
  <dcterms:modified xsi:type="dcterms:W3CDTF">2014-04-24T10:44:47Z</dcterms:modified>
</cp:coreProperties>
</file>