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31.xml" ContentType="application/vnd.openxmlformats-officedocument.presentationml.tags+xml"/>
  <Override PartName="/ppt/tags/tag32.xml" ContentType="application/vnd.openxmlformats-officedocument.presentationml.tags+xml"/>
  <Override PartName="/ppt/notesSlides/notesSlide1.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35.xml" ContentType="application/vnd.openxmlformats-officedocument.presentationml.tags+xml"/>
  <Override PartName="/ppt/tags/tag3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1"/>
  </p:notesMasterIdLst>
  <p:handoutMasterIdLst>
    <p:handoutMasterId r:id="rId42"/>
  </p:handoutMasterIdLst>
  <p:sldIdLst>
    <p:sldId id="256" r:id="rId2"/>
    <p:sldId id="264" r:id="rId3"/>
    <p:sldId id="265" r:id="rId4"/>
    <p:sldId id="293" r:id="rId5"/>
    <p:sldId id="294" r:id="rId6"/>
    <p:sldId id="257" r:id="rId7"/>
    <p:sldId id="258" r:id="rId8"/>
    <p:sldId id="259" r:id="rId9"/>
    <p:sldId id="260" r:id="rId10"/>
    <p:sldId id="261" r:id="rId11"/>
    <p:sldId id="262" r:id="rId12"/>
    <p:sldId id="263" r:id="rId13"/>
    <p:sldId id="266" r:id="rId14"/>
    <p:sldId id="267" r:id="rId15"/>
    <p:sldId id="272" r:id="rId16"/>
    <p:sldId id="273" r:id="rId17"/>
    <p:sldId id="268" r:id="rId18"/>
    <p:sldId id="269" r:id="rId19"/>
    <p:sldId id="274" r:id="rId20"/>
    <p:sldId id="270" r:id="rId21"/>
    <p:sldId id="271"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834" y="-57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265BE7-D806-4147-8E8B-DDC72298D053}"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GB"/>
        </a:p>
      </dgm:t>
    </dgm:pt>
    <dgm:pt modelId="{FD52DCF3-00A1-4539-BD7B-1E38912B2678}">
      <dgm:prSet phldrT="[Text]"/>
      <dgm:spPr/>
      <dgm:t>
        <a:bodyPr/>
        <a:lstStyle/>
        <a:p>
          <a:r>
            <a:rPr lang="en-GB" dirty="0" smtClean="0"/>
            <a:t>How we check for learning</a:t>
          </a:r>
          <a:endParaRPr lang="en-GB" dirty="0"/>
        </a:p>
      </dgm:t>
    </dgm:pt>
    <dgm:pt modelId="{B08D87C0-445E-42E7-ABA2-A1A641C1E76E}" type="parTrans" cxnId="{1CC4018C-8966-4268-AD1A-89297D1B0FCB}">
      <dgm:prSet/>
      <dgm:spPr/>
      <dgm:t>
        <a:bodyPr/>
        <a:lstStyle/>
        <a:p>
          <a:endParaRPr lang="en-GB"/>
        </a:p>
      </dgm:t>
    </dgm:pt>
    <dgm:pt modelId="{9925BEC5-E44F-4A85-BEF6-E5E96DF5A314}" type="sibTrans" cxnId="{1CC4018C-8966-4268-AD1A-89297D1B0FCB}">
      <dgm:prSet/>
      <dgm:spPr/>
      <dgm:t>
        <a:bodyPr/>
        <a:lstStyle/>
        <a:p>
          <a:endParaRPr lang="en-GB"/>
        </a:p>
      </dgm:t>
    </dgm:pt>
    <dgm:pt modelId="{BAF29B33-F0E7-4A9F-B941-C9D88A16DA80}">
      <dgm:prSet phldrT="[Text]"/>
      <dgm:spPr/>
      <dgm:t>
        <a:bodyPr/>
        <a:lstStyle/>
        <a:p>
          <a:r>
            <a:rPr lang="en-GB" dirty="0" smtClean="0"/>
            <a:t>observation</a:t>
          </a:r>
          <a:endParaRPr lang="en-GB" dirty="0"/>
        </a:p>
      </dgm:t>
    </dgm:pt>
    <dgm:pt modelId="{1C57E549-7455-45F4-88D4-7C12CBDCD288}" type="parTrans" cxnId="{88DAE137-8AA2-4C18-84F7-CAC86E40F975}">
      <dgm:prSet/>
      <dgm:spPr/>
      <dgm:t>
        <a:bodyPr/>
        <a:lstStyle/>
        <a:p>
          <a:endParaRPr lang="en-GB"/>
        </a:p>
      </dgm:t>
    </dgm:pt>
    <dgm:pt modelId="{DCDF1012-DF52-4394-9C17-D39F3A52852B}" type="sibTrans" cxnId="{88DAE137-8AA2-4C18-84F7-CAC86E40F975}">
      <dgm:prSet/>
      <dgm:spPr/>
      <dgm:t>
        <a:bodyPr/>
        <a:lstStyle/>
        <a:p>
          <a:endParaRPr lang="en-GB"/>
        </a:p>
      </dgm:t>
    </dgm:pt>
    <dgm:pt modelId="{1DA8D85D-F955-4160-8ED5-1DD971FEEBE8}">
      <dgm:prSet phldrT="[Text]"/>
      <dgm:spPr/>
      <dgm:t>
        <a:bodyPr/>
        <a:lstStyle/>
        <a:p>
          <a:r>
            <a:rPr lang="en-GB" dirty="0" smtClean="0"/>
            <a:t>Measure/test</a:t>
          </a:r>
          <a:endParaRPr lang="en-GB" dirty="0"/>
        </a:p>
      </dgm:t>
    </dgm:pt>
    <dgm:pt modelId="{41FAF9FB-BB4F-4A35-98C9-AB89B857BD83}" type="parTrans" cxnId="{ABFA35FA-54B3-4A27-93CD-05A32FCCBA36}">
      <dgm:prSet/>
      <dgm:spPr/>
      <dgm:t>
        <a:bodyPr/>
        <a:lstStyle/>
        <a:p>
          <a:endParaRPr lang="en-GB"/>
        </a:p>
      </dgm:t>
    </dgm:pt>
    <dgm:pt modelId="{3055C626-D953-4E9C-813C-BD250FE7E35F}" type="sibTrans" cxnId="{ABFA35FA-54B3-4A27-93CD-05A32FCCBA36}">
      <dgm:prSet/>
      <dgm:spPr/>
      <dgm:t>
        <a:bodyPr/>
        <a:lstStyle/>
        <a:p>
          <a:endParaRPr lang="en-GB"/>
        </a:p>
      </dgm:t>
    </dgm:pt>
    <dgm:pt modelId="{B65E4841-20BC-445A-876B-8FCF8B16F029}">
      <dgm:prSet phldrT="[Text]"/>
      <dgm:spPr/>
      <dgm:t>
        <a:bodyPr/>
        <a:lstStyle/>
        <a:p>
          <a:r>
            <a:rPr lang="en-GB" dirty="0" smtClean="0"/>
            <a:t>Why we check for learning</a:t>
          </a:r>
          <a:endParaRPr lang="en-GB" dirty="0"/>
        </a:p>
      </dgm:t>
    </dgm:pt>
    <dgm:pt modelId="{02A91442-F0F7-446D-A407-0EC03535D22E}" type="parTrans" cxnId="{D5A99E6B-68B1-4B11-8138-89BDD0F922B1}">
      <dgm:prSet/>
      <dgm:spPr/>
      <dgm:t>
        <a:bodyPr/>
        <a:lstStyle/>
        <a:p>
          <a:endParaRPr lang="en-GB"/>
        </a:p>
      </dgm:t>
    </dgm:pt>
    <dgm:pt modelId="{E1C6EF1D-F914-40D7-8558-2CEEFD5FA1A1}" type="sibTrans" cxnId="{D5A99E6B-68B1-4B11-8138-89BDD0F922B1}">
      <dgm:prSet/>
      <dgm:spPr/>
      <dgm:t>
        <a:bodyPr/>
        <a:lstStyle/>
        <a:p>
          <a:endParaRPr lang="en-GB"/>
        </a:p>
      </dgm:t>
    </dgm:pt>
    <dgm:pt modelId="{B2545069-8912-4E20-976D-7E9FAF4C3501}">
      <dgm:prSet phldrT="[Text]"/>
      <dgm:spPr/>
      <dgm:t>
        <a:bodyPr/>
        <a:lstStyle/>
        <a:p>
          <a:r>
            <a:rPr lang="en-GB" dirty="0" smtClean="0"/>
            <a:t>Give meaningful feedback</a:t>
          </a:r>
          <a:endParaRPr lang="en-GB" dirty="0"/>
        </a:p>
      </dgm:t>
    </dgm:pt>
    <dgm:pt modelId="{715AF627-C898-4E53-9B1A-D40A66408DC7}" type="parTrans" cxnId="{0E29D928-D11B-44F0-AEEF-911E589A5D8F}">
      <dgm:prSet/>
      <dgm:spPr/>
      <dgm:t>
        <a:bodyPr/>
        <a:lstStyle/>
        <a:p>
          <a:endParaRPr lang="en-GB"/>
        </a:p>
      </dgm:t>
    </dgm:pt>
    <dgm:pt modelId="{6EC43DBF-2E6E-4C7D-8D35-8E8BDECE8801}" type="sibTrans" cxnId="{0E29D928-D11B-44F0-AEEF-911E589A5D8F}">
      <dgm:prSet/>
      <dgm:spPr/>
      <dgm:t>
        <a:bodyPr/>
        <a:lstStyle/>
        <a:p>
          <a:endParaRPr lang="en-GB"/>
        </a:p>
      </dgm:t>
    </dgm:pt>
    <dgm:pt modelId="{8D8B0A49-7D5C-48E1-80E6-D2CE2364296B}">
      <dgm:prSet phldrT="[Text]"/>
      <dgm:spPr/>
      <dgm:t>
        <a:bodyPr/>
        <a:lstStyle/>
        <a:p>
          <a:r>
            <a:rPr lang="en-GB" dirty="0" smtClean="0"/>
            <a:t>Assess targets</a:t>
          </a:r>
          <a:endParaRPr lang="en-GB" dirty="0"/>
        </a:p>
      </dgm:t>
    </dgm:pt>
    <dgm:pt modelId="{0AC45AD8-96BD-4A7C-8573-4C16F018C1BE}" type="parTrans" cxnId="{5A1746B6-0809-416F-91F3-1BD996775848}">
      <dgm:prSet/>
      <dgm:spPr/>
      <dgm:t>
        <a:bodyPr/>
        <a:lstStyle/>
        <a:p>
          <a:endParaRPr lang="en-GB"/>
        </a:p>
      </dgm:t>
    </dgm:pt>
    <dgm:pt modelId="{D4711075-F3D0-4023-880C-2E387D8ECA77}" type="sibTrans" cxnId="{5A1746B6-0809-416F-91F3-1BD996775848}">
      <dgm:prSet/>
      <dgm:spPr/>
      <dgm:t>
        <a:bodyPr/>
        <a:lstStyle/>
        <a:p>
          <a:endParaRPr lang="en-GB"/>
        </a:p>
      </dgm:t>
    </dgm:pt>
    <dgm:pt modelId="{537F75E9-71A3-4E3D-9E7E-32A4647C1984}" type="pres">
      <dgm:prSet presAssocID="{60265BE7-D806-4147-8E8B-DDC72298D053}" presName="Name0" presStyleCnt="0">
        <dgm:presLayoutVars>
          <dgm:dir/>
          <dgm:animLvl val="lvl"/>
          <dgm:resizeHandles/>
        </dgm:presLayoutVars>
      </dgm:prSet>
      <dgm:spPr/>
      <dgm:t>
        <a:bodyPr/>
        <a:lstStyle/>
        <a:p>
          <a:endParaRPr lang="en-GB"/>
        </a:p>
      </dgm:t>
    </dgm:pt>
    <dgm:pt modelId="{A1416A6E-EEA2-42BD-861F-8BB5E3A2F430}" type="pres">
      <dgm:prSet presAssocID="{FD52DCF3-00A1-4539-BD7B-1E38912B2678}" presName="linNode" presStyleCnt="0"/>
      <dgm:spPr/>
    </dgm:pt>
    <dgm:pt modelId="{8286EF06-E118-42E2-9A6D-FC0BB0A63F7B}" type="pres">
      <dgm:prSet presAssocID="{FD52DCF3-00A1-4539-BD7B-1E38912B2678}" presName="parentShp" presStyleLbl="node1" presStyleIdx="0" presStyleCnt="2">
        <dgm:presLayoutVars>
          <dgm:bulletEnabled val="1"/>
        </dgm:presLayoutVars>
      </dgm:prSet>
      <dgm:spPr/>
      <dgm:t>
        <a:bodyPr/>
        <a:lstStyle/>
        <a:p>
          <a:endParaRPr lang="en-GB"/>
        </a:p>
      </dgm:t>
    </dgm:pt>
    <dgm:pt modelId="{20EB4DC4-4AFD-4A0D-9DEB-7D0F5F2073F1}" type="pres">
      <dgm:prSet presAssocID="{FD52DCF3-00A1-4539-BD7B-1E38912B2678}" presName="childShp" presStyleLbl="bgAccFollowNode1" presStyleIdx="0" presStyleCnt="2">
        <dgm:presLayoutVars>
          <dgm:bulletEnabled val="1"/>
        </dgm:presLayoutVars>
      </dgm:prSet>
      <dgm:spPr/>
      <dgm:t>
        <a:bodyPr/>
        <a:lstStyle/>
        <a:p>
          <a:endParaRPr lang="en-GB"/>
        </a:p>
      </dgm:t>
    </dgm:pt>
    <dgm:pt modelId="{831EE388-CBFA-450B-BC38-D0569AE178D8}" type="pres">
      <dgm:prSet presAssocID="{9925BEC5-E44F-4A85-BEF6-E5E96DF5A314}" presName="spacing" presStyleCnt="0"/>
      <dgm:spPr/>
    </dgm:pt>
    <dgm:pt modelId="{6FF38D33-401F-46AF-8498-71D42B081D66}" type="pres">
      <dgm:prSet presAssocID="{B65E4841-20BC-445A-876B-8FCF8B16F029}" presName="linNode" presStyleCnt="0"/>
      <dgm:spPr/>
    </dgm:pt>
    <dgm:pt modelId="{F3423A12-3082-4C29-ADC6-9BD14CB463DB}" type="pres">
      <dgm:prSet presAssocID="{B65E4841-20BC-445A-876B-8FCF8B16F029}" presName="parentShp" presStyleLbl="node1" presStyleIdx="1" presStyleCnt="2">
        <dgm:presLayoutVars>
          <dgm:bulletEnabled val="1"/>
        </dgm:presLayoutVars>
      </dgm:prSet>
      <dgm:spPr/>
      <dgm:t>
        <a:bodyPr/>
        <a:lstStyle/>
        <a:p>
          <a:endParaRPr lang="en-GB"/>
        </a:p>
      </dgm:t>
    </dgm:pt>
    <dgm:pt modelId="{9DEA02F3-A8F7-432D-BE1A-FFB07648F261}" type="pres">
      <dgm:prSet presAssocID="{B65E4841-20BC-445A-876B-8FCF8B16F029}" presName="childShp" presStyleLbl="bgAccFollowNode1" presStyleIdx="1" presStyleCnt="2">
        <dgm:presLayoutVars>
          <dgm:bulletEnabled val="1"/>
        </dgm:presLayoutVars>
      </dgm:prSet>
      <dgm:spPr/>
      <dgm:t>
        <a:bodyPr/>
        <a:lstStyle/>
        <a:p>
          <a:endParaRPr lang="en-GB"/>
        </a:p>
      </dgm:t>
    </dgm:pt>
  </dgm:ptLst>
  <dgm:cxnLst>
    <dgm:cxn modelId="{0E29D928-D11B-44F0-AEEF-911E589A5D8F}" srcId="{B65E4841-20BC-445A-876B-8FCF8B16F029}" destId="{B2545069-8912-4E20-976D-7E9FAF4C3501}" srcOrd="0" destOrd="0" parTransId="{715AF627-C898-4E53-9B1A-D40A66408DC7}" sibTransId="{6EC43DBF-2E6E-4C7D-8D35-8E8BDECE8801}"/>
    <dgm:cxn modelId="{D5A99E6B-68B1-4B11-8138-89BDD0F922B1}" srcId="{60265BE7-D806-4147-8E8B-DDC72298D053}" destId="{B65E4841-20BC-445A-876B-8FCF8B16F029}" srcOrd="1" destOrd="0" parTransId="{02A91442-F0F7-446D-A407-0EC03535D22E}" sibTransId="{E1C6EF1D-F914-40D7-8558-2CEEFD5FA1A1}"/>
    <dgm:cxn modelId="{1CC4018C-8966-4268-AD1A-89297D1B0FCB}" srcId="{60265BE7-D806-4147-8E8B-DDC72298D053}" destId="{FD52DCF3-00A1-4539-BD7B-1E38912B2678}" srcOrd="0" destOrd="0" parTransId="{B08D87C0-445E-42E7-ABA2-A1A641C1E76E}" sibTransId="{9925BEC5-E44F-4A85-BEF6-E5E96DF5A314}"/>
    <dgm:cxn modelId="{5A1746B6-0809-416F-91F3-1BD996775848}" srcId="{B65E4841-20BC-445A-876B-8FCF8B16F029}" destId="{8D8B0A49-7D5C-48E1-80E6-D2CE2364296B}" srcOrd="1" destOrd="0" parTransId="{0AC45AD8-96BD-4A7C-8573-4C16F018C1BE}" sibTransId="{D4711075-F3D0-4023-880C-2E387D8ECA77}"/>
    <dgm:cxn modelId="{4F722305-CA49-45E9-81B6-44F520AA59ED}" type="presOf" srcId="{8D8B0A49-7D5C-48E1-80E6-D2CE2364296B}" destId="{9DEA02F3-A8F7-432D-BE1A-FFB07648F261}" srcOrd="0" destOrd="1" presId="urn:microsoft.com/office/officeart/2005/8/layout/vList6"/>
    <dgm:cxn modelId="{35CED401-066E-4E06-B314-49C270D22912}" type="presOf" srcId="{FD52DCF3-00A1-4539-BD7B-1E38912B2678}" destId="{8286EF06-E118-42E2-9A6D-FC0BB0A63F7B}" srcOrd="0" destOrd="0" presId="urn:microsoft.com/office/officeart/2005/8/layout/vList6"/>
    <dgm:cxn modelId="{2B43A8DB-031B-448E-8C1E-57C81E158065}" type="presOf" srcId="{60265BE7-D806-4147-8E8B-DDC72298D053}" destId="{537F75E9-71A3-4E3D-9E7E-32A4647C1984}" srcOrd="0" destOrd="0" presId="urn:microsoft.com/office/officeart/2005/8/layout/vList6"/>
    <dgm:cxn modelId="{92E24F66-DBC2-4009-861B-7902C491FDD0}" type="presOf" srcId="{1DA8D85D-F955-4160-8ED5-1DD971FEEBE8}" destId="{20EB4DC4-4AFD-4A0D-9DEB-7D0F5F2073F1}" srcOrd="0" destOrd="1" presId="urn:microsoft.com/office/officeart/2005/8/layout/vList6"/>
    <dgm:cxn modelId="{DD17A792-7F50-4B29-891C-9B7C09353517}" type="presOf" srcId="{BAF29B33-F0E7-4A9F-B941-C9D88A16DA80}" destId="{20EB4DC4-4AFD-4A0D-9DEB-7D0F5F2073F1}" srcOrd="0" destOrd="0" presId="urn:microsoft.com/office/officeart/2005/8/layout/vList6"/>
    <dgm:cxn modelId="{88DAE137-8AA2-4C18-84F7-CAC86E40F975}" srcId="{FD52DCF3-00A1-4539-BD7B-1E38912B2678}" destId="{BAF29B33-F0E7-4A9F-B941-C9D88A16DA80}" srcOrd="0" destOrd="0" parTransId="{1C57E549-7455-45F4-88D4-7C12CBDCD288}" sibTransId="{DCDF1012-DF52-4394-9C17-D39F3A52852B}"/>
    <dgm:cxn modelId="{ABFA35FA-54B3-4A27-93CD-05A32FCCBA36}" srcId="{FD52DCF3-00A1-4539-BD7B-1E38912B2678}" destId="{1DA8D85D-F955-4160-8ED5-1DD971FEEBE8}" srcOrd="1" destOrd="0" parTransId="{41FAF9FB-BB4F-4A35-98C9-AB89B857BD83}" sibTransId="{3055C626-D953-4E9C-813C-BD250FE7E35F}"/>
    <dgm:cxn modelId="{FF3A14A3-9913-4AE3-9765-BC9F93D83FE9}" type="presOf" srcId="{B2545069-8912-4E20-976D-7E9FAF4C3501}" destId="{9DEA02F3-A8F7-432D-BE1A-FFB07648F261}" srcOrd="0" destOrd="0" presId="urn:microsoft.com/office/officeart/2005/8/layout/vList6"/>
    <dgm:cxn modelId="{CC8F8CAB-65F2-45AE-B9E2-750C2A9BD99A}" type="presOf" srcId="{B65E4841-20BC-445A-876B-8FCF8B16F029}" destId="{F3423A12-3082-4C29-ADC6-9BD14CB463DB}" srcOrd="0" destOrd="0" presId="urn:microsoft.com/office/officeart/2005/8/layout/vList6"/>
    <dgm:cxn modelId="{9DD67B21-D2BE-492F-9A5B-5ABDE69C16CA}" type="presParOf" srcId="{537F75E9-71A3-4E3D-9E7E-32A4647C1984}" destId="{A1416A6E-EEA2-42BD-861F-8BB5E3A2F430}" srcOrd="0" destOrd="0" presId="urn:microsoft.com/office/officeart/2005/8/layout/vList6"/>
    <dgm:cxn modelId="{A86654D7-91E7-4473-B6EE-6367289E10B3}" type="presParOf" srcId="{A1416A6E-EEA2-42BD-861F-8BB5E3A2F430}" destId="{8286EF06-E118-42E2-9A6D-FC0BB0A63F7B}" srcOrd="0" destOrd="0" presId="urn:microsoft.com/office/officeart/2005/8/layout/vList6"/>
    <dgm:cxn modelId="{B1ECA2EE-2C0F-47EE-B305-68F6509AD4D1}" type="presParOf" srcId="{A1416A6E-EEA2-42BD-861F-8BB5E3A2F430}" destId="{20EB4DC4-4AFD-4A0D-9DEB-7D0F5F2073F1}" srcOrd="1" destOrd="0" presId="urn:microsoft.com/office/officeart/2005/8/layout/vList6"/>
    <dgm:cxn modelId="{1A5806A3-4C65-4711-A9DF-C55CFDDBC43A}" type="presParOf" srcId="{537F75E9-71A3-4E3D-9E7E-32A4647C1984}" destId="{831EE388-CBFA-450B-BC38-D0569AE178D8}" srcOrd="1" destOrd="0" presId="urn:microsoft.com/office/officeart/2005/8/layout/vList6"/>
    <dgm:cxn modelId="{B26E5633-946C-46D3-A746-206E301EA57C}" type="presParOf" srcId="{537F75E9-71A3-4E3D-9E7E-32A4647C1984}" destId="{6FF38D33-401F-46AF-8498-71D42B081D66}" srcOrd="2" destOrd="0" presId="urn:microsoft.com/office/officeart/2005/8/layout/vList6"/>
    <dgm:cxn modelId="{98083435-F129-41F7-9D7A-9F82A00A0EEF}" type="presParOf" srcId="{6FF38D33-401F-46AF-8498-71D42B081D66}" destId="{F3423A12-3082-4C29-ADC6-9BD14CB463DB}" srcOrd="0" destOrd="0" presId="urn:microsoft.com/office/officeart/2005/8/layout/vList6"/>
    <dgm:cxn modelId="{67E06A36-7AC1-4310-B619-2C7C82A6DCE3}" type="presParOf" srcId="{6FF38D33-401F-46AF-8498-71D42B081D66}" destId="{9DEA02F3-A8F7-432D-BE1A-FFB07648F261}"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74F999-4BF8-40DE-A367-26CF75E02CA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GB"/>
        </a:p>
      </dgm:t>
    </dgm:pt>
    <dgm:pt modelId="{B8600D21-CAAB-45F0-81F0-6591BD6A21CA}">
      <dgm:prSet phldrT="[Text]" custT="1"/>
      <dgm:spPr/>
      <dgm:t>
        <a:bodyPr/>
        <a:lstStyle/>
        <a:p>
          <a:r>
            <a:rPr lang="en-GB" sz="2400" dirty="0" smtClean="0"/>
            <a:t>TASK is …. </a:t>
          </a:r>
        </a:p>
        <a:p>
          <a:endParaRPr lang="en-GB" sz="2400" dirty="0" smtClean="0"/>
        </a:p>
        <a:p>
          <a:r>
            <a:rPr lang="en-GB" sz="2800" b="1" dirty="0" smtClean="0">
              <a:solidFill>
                <a:schemeClr val="tx1"/>
              </a:solidFill>
            </a:rPr>
            <a:t>Discrete / brief</a:t>
          </a:r>
        </a:p>
        <a:p>
          <a:r>
            <a:rPr lang="en-GB" sz="2800" b="1" dirty="0" smtClean="0">
              <a:solidFill>
                <a:schemeClr val="tx1"/>
              </a:solidFill>
            </a:rPr>
            <a:t>Simple</a:t>
          </a:r>
        </a:p>
        <a:p>
          <a:endParaRPr lang="en-GB" sz="2400" dirty="0"/>
        </a:p>
      </dgm:t>
    </dgm:pt>
    <dgm:pt modelId="{2150042A-CB8B-485C-BE5F-B2403B2495F1}" type="parTrans" cxnId="{D2596643-D90F-4013-BDE4-E3F5061F2A6A}">
      <dgm:prSet/>
      <dgm:spPr/>
      <dgm:t>
        <a:bodyPr/>
        <a:lstStyle/>
        <a:p>
          <a:endParaRPr lang="en-GB"/>
        </a:p>
      </dgm:t>
    </dgm:pt>
    <dgm:pt modelId="{F6E3B893-3E3A-4192-ACEE-6D02C4B0A8AD}" type="sibTrans" cxnId="{D2596643-D90F-4013-BDE4-E3F5061F2A6A}">
      <dgm:prSet/>
      <dgm:spPr/>
      <dgm:t>
        <a:bodyPr/>
        <a:lstStyle/>
        <a:p>
          <a:endParaRPr lang="en-GB"/>
        </a:p>
      </dgm:t>
    </dgm:pt>
    <dgm:pt modelId="{FBAE9616-5D1A-4CB0-9936-24BC8935B8F7}">
      <dgm:prSet phldrT="[Text]" custT="1"/>
      <dgm:spPr/>
      <dgm:t>
        <a:bodyPr/>
        <a:lstStyle/>
        <a:p>
          <a:r>
            <a:rPr lang="en-GB" sz="2400" dirty="0" smtClean="0"/>
            <a:t>INDIVIDUAL is ….</a:t>
          </a:r>
        </a:p>
        <a:p>
          <a:endParaRPr lang="en-GB" sz="800" dirty="0" smtClean="0"/>
        </a:p>
        <a:p>
          <a:r>
            <a:rPr lang="en-GB" sz="2800" b="1" dirty="0" smtClean="0">
              <a:solidFill>
                <a:schemeClr val="tx1"/>
              </a:solidFill>
            </a:rPr>
            <a:t>Experienced  Autonomous / Cognitive</a:t>
          </a:r>
        </a:p>
        <a:p>
          <a:r>
            <a:rPr lang="en-GB" sz="2800" b="1" dirty="0" smtClean="0">
              <a:solidFill>
                <a:schemeClr val="tx1"/>
              </a:solidFill>
            </a:rPr>
            <a:t>Older</a:t>
          </a:r>
        </a:p>
        <a:p>
          <a:r>
            <a:rPr lang="en-GB" sz="2800" b="1" dirty="0" smtClean="0">
              <a:solidFill>
                <a:schemeClr val="tx1"/>
              </a:solidFill>
            </a:rPr>
            <a:t>Fitter (develop)</a:t>
          </a:r>
        </a:p>
        <a:p>
          <a:r>
            <a:rPr lang="en-GB" sz="2800" b="1" dirty="0" smtClean="0">
              <a:solidFill>
                <a:schemeClr val="tx1"/>
              </a:solidFill>
            </a:rPr>
            <a:t>Motivated</a:t>
          </a:r>
        </a:p>
        <a:p>
          <a:endParaRPr lang="en-GB" sz="1100" b="1" dirty="0" smtClean="0">
            <a:solidFill>
              <a:schemeClr val="tx1"/>
            </a:solidFill>
          </a:endParaRPr>
        </a:p>
      </dgm:t>
    </dgm:pt>
    <dgm:pt modelId="{60CEF8E7-367A-40AB-99A4-EBD81EE132EF}" type="parTrans" cxnId="{900A775C-A4C9-4C4F-92D7-1EA9E1A79655}">
      <dgm:prSet/>
      <dgm:spPr/>
      <dgm:t>
        <a:bodyPr/>
        <a:lstStyle/>
        <a:p>
          <a:endParaRPr lang="en-GB"/>
        </a:p>
      </dgm:t>
    </dgm:pt>
    <dgm:pt modelId="{1028816D-F762-4FA8-851B-20879D5DF731}" type="sibTrans" cxnId="{900A775C-A4C9-4C4F-92D7-1EA9E1A79655}">
      <dgm:prSet/>
      <dgm:spPr/>
      <dgm:t>
        <a:bodyPr/>
        <a:lstStyle/>
        <a:p>
          <a:endParaRPr lang="en-GB"/>
        </a:p>
      </dgm:t>
    </dgm:pt>
    <dgm:pt modelId="{FE345B4B-0362-4E55-B738-6D5887F702A8}" type="pres">
      <dgm:prSet presAssocID="{3474F999-4BF8-40DE-A367-26CF75E02CA6}" presName="diagram" presStyleCnt="0">
        <dgm:presLayoutVars>
          <dgm:dir/>
          <dgm:resizeHandles val="exact"/>
        </dgm:presLayoutVars>
      </dgm:prSet>
      <dgm:spPr/>
      <dgm:t>
        <a:bodyPr/>
        <a:lstStyle/>
        <a:p>
          <a:endParaRPr lang="en-GB"/>
        </a:p>
      </dgm:t>
    </dgm:pt>
    <dgm:pt modelId="{D98DB7C3-AECC-49F0-8595-0E6A764B9AD4}" type="pres">
      <dgm:prSet presAssocID="{B8600D21-CAAB-45F0-81F0-6591BD6A21CA}" presName="arrow" presStyleLbl="node1" presStyleIdx="0" presStyleCnt="2" custScaleX="130816" custScaleY="88971" custRadScaleRad="98919" custRadScaleInc="1923">
        <dgm:presLayoutVars>
          <dgm:bulletEnabled val="1"/>
        </dgm:presLayoutVars>
      </dgm:prSet>
      <dgm:spPr/>
      <dgm:t>
        <a:bodyPr/>
        <a:lstStyle/>
        <a:p>
          <a:endParaRPr lang="en-GB"/>
        </a:p>
      </dgm:t>
    </dgm:pt>
    <dgm:pt modelId="{4B2EF1E0-CE8F-4D60-B78B-E9BE1C793DC8}" type="pres">
      <dgm:prSet presAssocID="{FBAE9616-5D1A-4CB0-9936-24BC8935B8F7}" presName="arrow" presStyleLbl="node1" presStyleIdx="1" presStyleCnt="2" custScaleX="168165" custScaleY="106558" custRadScaleRad="106283" custRadScaleInc="6825">
        <dgm:presLayoutVars>
          <dgm:bulletEnabled val="1"/>
        </dgm:presLayoutVars>
      </dgm:prSet>
      <dgm:spPr/>
      <dgm:t>
        <a:bodyPr/>
        <a:lstStyle/>
        <a:p>
          <a:endParaRPr lang="en-GB"/>
        </a:p>
      </dgm:t>
    </dgm:pt>
  </dgm:ptLst>
  <dgm:cxnLst>
    <dgm:cxn modelId="{D2596643-D90F-4013-BDE4-E3F5061F2A6A}" srcId="{3474F999-4BF8-40DE-A367-26CF75E02CA6}" destId="{B8600D21-CAAB-45F0-81F0-6591BD6A21CA}" srcOrd="0" destOrd="0" parTransId="{2150042A-CB8B-485C-BE5F-B2403B2495F1}" sibTransId="{F6E3B893-3E3A-4192-ACEE-6D02C4B0A8AD}"/>
    <dgm:cxn modelId="{B308422F-05DD-43BB-AB81-C1A3AC94A35F}" type="presOf" srcId="{B8600D21-CAAB-45F0-81F0-6591BD6A21CA}" destId="{D98DB7C3-AECC-49F0-8595-0E6A764B9AD4}" srcOrd="0" destOrd="0" presId="urn:microsoft.com/office/officeart/2005/8/layout/arrow5"/>
    <dgm:cxn modelId="{2F82A174-44D6-4929-A2A8-BE83B801543D}" type="presOf" srcId="{3474F999-4BF8-40DE-A367-26CF75E02CA6}" destId="{FE345B4B-0362-4E55-B738-6D5887F702A8}" srcOrd="0" destOrd="0" presId="urn:microsoft.com/office/officeart/2005/8/layout/arrow5"/>
    <dgm:cxn modelId="{900A775C-A4C9-4C4F-92D7-1EA9E1A79655}" srcId="{3474F999-4BF8-40DE-A367-26CF75E02CA6}" destId="{FBAE9616-5D1A-4CB0-9936-24BC8935B8F7}" srcOrd="1" destOrd="0" parTransId="{60CEF8E7-367A-40AB-99A4-EBD81EE132EF}" sibTransId="{1028816D-F762-4FA8-851B-20879D5DF731}"/>
    <dgm:cxn modelId="{1F438AB0-0658-4B31-8F27-B839F1BCE8FF}" type="presOf" srcId="{FBAE9616-5D1A-4CB0-9936-24BC8935B8F7}" destId="{4B2EF1E0-CE8F-4D60-B78B-E9BE1C793DC8}" srcOrd="0" destOrd="0" presId="urn:microsoft.com/office/officeart/2005/8/layout/arrow5"/>
    <dgm:cxn modelId="{E7199607-FD28-484C-86F2-6842CB04B292}" type="presParOf" srcId="{FE345B4B-0362-4E55-B738-6D5887F702A8}" destId="{D98DB7C3-AECC-49F0-8595-0E6A764B9AD4}" srcOrd="0" destOrd="0" presId="urn:microsoft.com/office/officeart/2005/8/layout/arrow5"/>
    <dgm:cxn modelId="{8DCF6111-BC54-40BC-A11C-DAC999EEC786}" type="presParOf" srcId="{FE345B4B-0362-4E55-B738-6D5887F702A8}" destId="{4B2EF1E0-CE8F-4D60-B78B-E9BE1C793DC8}"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74F999-4BF8-40DE-A367-26CF75E02CA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GB"/>
        </a:p>
      </dgm:t>
    </dgm:pt>
    <dgm:pt modelId="{B8600D21-CAAB-45F0-81F0-6591BD6A21CA}">
      <dgm:prSet phldrT="[Text]" custT="1"/>
      <dgm:spPr/>
      <dgm:t>
        <a:bodyPr/>
        <a:lstStyle/>
        <a:p>
          <a:r>
            <a:rPr lang="en-GB" sz="2300" dirty="0" smtClean="0"/>
            <a:t>TASK is …. </a:t>
          </a:r>
        </a:p>
        <a:p>
          <a:endParaRPr lang="en-GB" sz="1100" dirty="0" smtClean="0">
            <a:solidFill>
              <a:srgbClr val="00B050"/>
            </a:solidFill>
          </a:endParaRPr>
        </a:p>
        <a:p>
          <a:r>
            <a:rPr lang="en-GB" sz="2800" b="1" dirty="0" smtClean="0">
              <a:solidFill>
                <a:schemeClr val="tx1"/>
              </a:solidFill>
            </a:rPr>
            <a:t>Continuous (repetition) – with breaks</a:t>
          </a:r>
        </a:p>
        <a:p>
          <a:r>
            <a:rPr lang="en-GB" sz="2800" b="1" dirty="0" smtClean="0">
              <a:solidFill>
                <a:schemeClr val="tx1"/>
              </a:solidFill>
            </a:rPr>
            <a:t>Complex-precision</a:t>
          </a:r>
        </a:p>
        <a:p>
          <a:r>
            <a:rPr lang="en-GB" sz="2800" b="1" dirty="0" smtClean="0">
              <a:solidFill>
                <a:schemeClr val="tx1"/>
              </a:solidFill>
            </a:rPr>
            <a:t>Dangerous </a:t>
          </a:r>
          <a:endParaRPr lang="en-GB" sz="2800" b="1" dirty="0">
            <a:solidFill>
              <a:schemeClr val="tx1"/>
            </a:solidFill>
          </a:endParaRPr>
        </a:p>
      </dgm:t>
    </dgm:pt>
    <dgm:pt modelId="{2150042A-CB8B-485C-BE5F-B2403B2495F1}" type="parTrans" cxnId="{D2596643-D90F-4013-BDE4-E3F5061F2A6A}">
      <dgm:prSet/>
      <dgm:spPr/>
      <dgm:t>
        <a:bodyPr/>
        <a:lstStyle/>
        <a:p>
          <a:endParaRPr lang="en-GB"/>
        </a:p>
      </dgm:t>
    </dgm:pt>
    <dgm:pt modelId="{F6E3B893-3E3A-4192-ACEE-6D02C4B0A8AD}" type="sibTrans" cxnId="{D2596643-D90F-4013-BDE4-E3F5061F2A6A}">
      <dgm:prSet/>
      <dgm:spPr/>
      <dgm:t>
        <a:bodyPr/>
        <a:lstStyle/>
        <a:p>
          <a:endParaRPr lang="en-GB"/>
        </a:p>
      </dgm:t>
    </dgm:pt>
    <dgm:pt modelId="{FBAE9616-5D1A-4CB0-9936-24BC8935B8F7}">
      <dgm:prSet phldrT="[Text]" custT="1"/>
      <dgm:spPr/>
      <dgm:t>
        <a:bodyPr/>
        <a:lstStyle/>
        <a:p>
          <a:r>
            <a:rPr lang="en-GB" sz="2300" dirty="0" smtClean="0"/>
            <a:t>INDIVIDUAL is ….</a:t>
          </a:r>
        </a:p>
        <a:p>
          <a:endParaRPr lang="en-GB" sz="1100" dirty="0" smtClean="0"/>
        </a:p>
        <a:p>
          <a:r>
            <a:rPr lang="en-GB" sz="2800" b="1" i="1" dirty="0" smtClean="0">
              <a:solidFill>
                <a:schemeClr val="tx1"/>
              </a:solidFill>
            </a:rPr>
            <a:t>All 3 stage learners</a:t>
          </a:r>
        </a:p>
        <a:p>
          <a:r>
            <a:rPr lang="en-GB" sz="2800" b="1" dirty="0" smtClean="0">
              <a:solidFill>
                <a:schemeClr val="tx1"/>
              </a:solidFill>
            </a:rPr>
            <a:t>Less motivated</a:t>
          </a:r>
        </a:p>
        <a:p>
          <a:r>
            <a:rPr lang="en-GB" sz="2800" b="1" dirty="0" smtClean="0">
              <a:solidFill>
                <a:schemeClr val="tx1"/>
              </a:solidFill>
            </a:rPr>
            <a:t>Low fitness levels</a:t>
          </a:r>
        </a:p>
        <a:p>
          <a:r>
            <a:rPr lang="en-GB" sz="2800" b="1" dirty="0" smtClean="0">
              <a:solidFill>
                <a:schemeClr val="tx1"/>
              </a:solidFill>
            </a:rPr>
            <a:t>Limited mental preparation</a:t>
          </a:r>
        </a:p>
        <a:p>
          <a:r>
            <a:rPr lang="en-GB" sz="2800" b="1" dirty="0" smtClean="0">
              <a:solidFill>
                <a:schemeClr val="tx1"/>
              </a:solidFill>
            </a:rPr>
            <a:t>Gain understanding</a:t>
          </a:r>
          <a:endParaRPr lang="en-GB" sz="2800" b="1" dirty="0">
            <a:solidFill>
              <a:schemeClr val="tx1"/>
            </a:solidFill>
          </a:endParaRPr>
        </a:p>
      </dgm:t>
    </dgm:pt>
    <dgm:pt modelId="{60CEF8E7-367A-40AB-99A4-EBD81EE132EF}" type="parTrans" cxnId="{900A775C-A4C9-4C4F-92D7-1EA9E1A79655}">
      <dgm:prSet/>
      <dgm:spPr/>
      <dgm:t>
        <a:bodyPr/>
        <a:lstStyle/>
        <a:p>
          <a:endParaRPr lang="en-GB"/>
        </a:p>
      </dgm:t>
    </dgm:pt>
    <dgm:pt modelId="{1028816D-F762-4FA8-851B-20879D5DF731}" type="sibTrans" cxnId="{900A775C-A4C9-4C4F-92D7-1EA9E1A79655}">
      <dgm:prSet/>
      <dgm:spPr/>
      <dgm:t>
        <a:bodyPr/>
        <a:lstStyle/>
        <a:p>
          <a:endParaRPr lang="en-GB"/>
        </a:p>
      </dgm:t>
    </dgm:pt>
    <dgm:pt modelId="{FE345B4B-0362-4E55-B738-6D5887F702A8}" type="pres">
      <dgm:prSet presAssocID="{3474F999-4BF8-40DE-A367-26CF75E02CA6}" presName="diagram" presStyleCnt="0">
        <dgm:presLayoutVars>
          <dgm:dir/>
          <dgm:resizeHandles val="exact"/>
        </dgm:presLayoutVars>
      </dgm:prSet>
      <dgm:spPr/>
      <dgm:t>
        <a:bodyPr/>
        <a:lstStyle/>
        <a:p>
          <a:endParaRPr lang="en-GB"/>
        </a:p>
      </dgm:t>
    </dgm:pt>
    <dgm:pt modelId="{D98DB7C3-AECC-49F0-8595-0E6A764B9AD4}" type="pres">
      <dgm:prSet presAssocID="{B8600D21-CAAB-45F0-81F0-6591BD6A21CA}" presName="arrow" presStyleLbl="node1" presStyleIdx="0" presStyleCnt="2" custScaleX="142171" custRadScaleRad="96283">
        <dgm:presLayoutVars>
          <dgm:bulletEnabled val="1"/>
        </dgm:presLayoutVars>
      </dgm:prSet>
      <dgm:spPr/>
      <dgm:t>
        <a:bodyPr/>
        <a:lstStyle/>
        <a:p>
          <a:endParaRPr lang="en-GB"/>
        </a:p>
      </dgm:t>
    </dgm:pt>
    <dgm:pt modelId="{4B2EF1E0-CE8F-4D60-B78B-E9BE1C793DC8}" type="pres">
      <dgm:prSet presAssocID="{FBAE9616-5D1A-4CB0-9936-24BC8935B8F7}" presName="arrow" presStyleLbl="node1" presStyleIdx="1" presStyleCnt="2" custScaleX="170430" custScaleY="113560" custRadScaleRad="102208" custRadScaleInc="736">
        <dgm:presLayoutVars>
          <dgm:bulletEnabled val="1"/>
        </dgm:presLayoutVars>
      </dgm:prSet>
      <dgm:spPr/>
      <dgm:t>
        <a:bodyPr/>
        <a:lstStyle/>
        <a:p>
          <a:endParaRPr lang="en-GB"/>
        </a:p>
      </dgm:t>
    </dgm:pt>
  </dgm:ptLst>
  <dgm:cxnLst>
    <dgm:cxn modelId="{2C841157-B7CB-4E42-BFE7-BA76B6246576}" type="presOf" srcId="{FBAE9616-5D1A-4CB0-9936-24BC8935B8F7}" destId="{4B2EF1E0-CE8F-4D60-B78B-E9BE1C793DC8}" srcOrd="0" destOrd="0" presId="urn:microsoft.com/office/officeart/2005/8/layout/arrow5"/>
    <dgm:cxn modelId="{D2596643-D90F-4013-BDE4-E3F5061F2A6A}" srcId="{3474F999-4BF8-40DE-A367-26CF75E02CA6}" destId="{B8600D21-CAAB-45F0-81F0-6591BD6A21CA}" srcOrd="0" destOrd="0" parTransId="{2150042A-CB8B-485C-BE5F-B2403B2495F1}" sibTransId="{F6E3B893-3E3A-4192-ACEE-6D02C4B0A8AD}"/>
    <dgm:cxn modelId="{B09B27C8-5CE7-419D-BE1A-ED62AD2271AF}" type="presOf" srcId="{3474F999-4BF8-40DE-A367-26CF75E02CA6}" destId="{FE345B4B-0362-4E55-B738-6D5887F702A8}" srcOrd="0" destOrd="0" presId="urn:microsoft.com/office/officeart/2005/8/layout/arrow5"/>
    <dgm:cxn modelId="{900A775C-A4C9-4C4F-92D7-1EA9E1A79655}" srcId="{3474F999-4BF8-40DE-A367-26CF75E02CA6}" destId="{FBAE9616-5D1A-4CB0-9936-24BC8935B8F7}" srcOrd="1" destOrd="0" parTransId="{60CEF8E7-367A-40AB-99A4-EBD81EE132EF}" sibTransId="{1028816D-F762-4FA8-851B-20879D5DF731}"/>
    <dgm:cxn modelId="{EF3482B2-86DE-412A-A351-27304115A6B5}" type="presOf" srcId="{B8600D21-CAAB-45F0-81F0-6591BD6A21CA}" destId="{D98DB7C3-AECC-49F0-8595-0E6A764B9AD4}" srcOrd="0" destOrd="0" presId="urn:microsoft.com/office/officeart/2005/8/layout/arrow5"/>
    <dgm:cxn modelId="{0094097A-3BC0-47C2-A29F-24E4BA2BFE0C}" type="presParOf" srcId="{FE345B4B-0362-4E55-B738-6D5887F702A8}" destId="{D98DB7C3-AECC-49F0-8595-0E6A764B9AD4}" srcOrd="0" destOrd="0" presId="urn:microsoft.com/office/officeart/2005/8/layout/arrow5"/>
    <dgm:cxn modelId="{A5A000D9-23E3-4345-8F29-191BACCE3510}" type="presParOf" srcId="{FE345B4B-0362-4E55-B738-6D5887F702A8}" destId="{4B2EF1E0-CE8F-4D60-B78B-E9BE1C793DC8}"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474F999-4BF8-40DE-A367-26CF75E02CA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GB"/>
        </a:p>
      </dgm:t>
    </dgm:pt>
    <dgm:pt modelId="{B8600D21-CAAB-45F0-81F0-6591BD6A21CA}">
      <dgm:prSet phldrT="[Text]" custT="1"/>
      <dgm:spPr/>
      <dgm:t>
        <a:bodyPr/>
        <a:lstStyle/>
        <a:p>
          <a:r>
            <a:rPr lang="en-GB" sz="2000" dirty="0" smtClean="0"/>
            <a:t>TASK is …. </a:t>
          </a:r>
        </a:p>
        <a:p>
          <a:endParaRPr lang="en-GB" sz="1100" dirty="0" smtClean="0">
            <a:solidFill>
              <a:srgbClr val="00B050"/>
            </a:solidFill>
          </a:endParaRPr>
        </a:p>
        <a:p>
          <a:r>
            <a:rPr lang="en-GB" sz="2800" b="1" dirty="0" smtClean="0">
              <a:solidFill>
                <a:schemeClr val="tx1"/>
              </a:solidFill>
            </a:rPr>
            <a:t>Closed skill – habitual (over-learned) </a:t>
          </a:r>
        </a:p>
        <a:p>
          <a:r>
            <a:rPr lang="en-GB" sz="2800" b="1" dirty="0" smtClean="0">
              <a:solidFill>
                <a:schemeClr val="tx1"/>
              </a:solidFill>
            </a:rPr>
            <a:t>Environment doesn’t change</a:t>
          </a:r>
        </a:p>
        <a:p>
          <a:r>
            <a:rPr lang="en-GB" sz="2800" b="1" dirty="0" smtClean="0">
              <a:solidFill>
                <a:schemeClr val="tx1"/>
              </a:solidFill>
            </a:rPr>
            <a:t>Internally-paced</a:t>
          </a:r>
          <a:endParaRPr lang="en-GB" sz="2800" b="1" dirty="0">
            <a:solidFill>
              <a:schemeClr val="tx1"/>
            </a:solidFill>
          </a:endParaRPr>
        </a:p>
      </dgm:t>
    </dgm:pt>
    <dgm:pt modelId="{2150042A-CB8B-485C-BE5F-B2403B2495F1}" type="parTrans" cxnId="{D2596643-D90F-4013-BDE4-E3F5061F2A6A}">
      <dgm:prSet/>
      <dgm:spPr/>
      <dgm:t>
        <a:bodyPr/>
        <a:lstStyle/>
        <a:p>
          <a:endParaRPr lang="en-GB"/>
        </a:p>
      </dgm:t>
    </dgm:pt>
    <dgm:pt modelId="{F6E3B893-3E3A-4192-ACEE-6D02C4B0A8AD}" type="sibTrans" cxnId="{D2596643-D90F-4013-BDE4-E3F5061F2A6A}">
      <dgm:prSet/>
      <dgm:spPr/>
      <dgm:t>
        <a:bodyPr/>
        <a:lstStyle/>
        <a:p>
          <a:endParaRPr lang="en-GB"/>
        </a:p>
      </dgm:t>
    </dgm:pt>
    <dgm:pt modelId="{FBAE9616-5D1A-4CB0-9936-24BC8935B8F7}">
      <dgm:prSet phldrT="[Text]"/>
      <dgm:spPr/>
      <dgm:t>
        <a:bodyPr/>
        <a:lstStyle/>
        <a:p>
          <a:r>
            <a:rPr lang="en-GB" dirty="0" smtClean="0"/>
            <a:t>INDIVIDUAL is ….</a:t>
          </a:r>
        </a:p>
        <a:p>
          <a:endParaRPr lang="en-GB" dirty="0" smtClean="0"/>
        </a:p>
        <a:p>
          <a:endParaRPr lang="en-GB" dirty="0" smtClean="0"/>
        </a:p>
        <a:p>
          <a:endParaRPr lang="en-GB" dirty="0" smtClean="0"/>
        </a:p>
        <a:p>
          <a:endParaRPr lang="en-GB" dirty="0" smtClean="0"/>
        </a:p>
        <a:p>
          <a:endParaRPr lang="en-GB" dirty="0" smtClean="0"/>
        </a:p>
      </dgm:t>
    </dgm:pt>
    <dgm:pt modelId="{60CEF8E7-367A-40AB-99A4-EBD81EE132EF}" type="parTrans" cxnId="{900A775C-A4C9-4C4F-92D7-1EA9E1A79655}">
      <dgm:prSet/>
      <dgm:spPr/>
      <dgm:t>
        <a:bodyPr/>
        <a:lstStyle/>
        <a:p>
          <a:endParaRPr lang="en-GB"/>
        </a:p>
      </dgm:t>
    </dgm:pt>
    <dgm:pt modelId="{1028816D-F762-4FA8-851B-20879D5DF731}" type="sibTrans" cxnId="{900A775C-A4C9-4C4F-92D7-1EA9E1A79655}">
      <dgm:prSet/>
      <dgm:spPr/>
      <dgm:t>
        <a:bodyPr/>
        <a:lstStyle/>
        <a:p>
          <a:endParaRPr lang="en-GB"/>
        </a:p>
      </dgm:t>
    </dgm:pt>
    <dgm:pt modelId="{FE345B4B-0362-4E55-B738-6D5887F702A8}" type="pres">
      <dgm:prSet presAssocID="{3474F999-4BF8-40DE-A367-26CF75E02CA6}" presName="diagram" presStyleCnt="0">
        <dgm:presLayoutVars>
          <dgm:dir/>
          <dgm:resizeHandles val="exact"/>
        </dgm:presLayoutVars>
      </dgm:prSet>
      <dgm:spPr/>
      <dgm:t>
        <a:bodyPr/>
        <a:lstStyle/>
        <a:p>
          <a:endParaRPr lang="en-GB"/>
        </a:p>
      </dgm:t>
    </dgm:pt>
    <dgm:pt modelId="{D98DB7C3-AECC-49F0-8595-0E6A764B9AD4}" type="pres">
      <dgm:prSet presAssocID="{B8600D21-CAAB-45F0-81F0-6591BD6A21CA}" presName="arrow" presStyleLbl="node1" presStyleIdx="0" presStyleCnt="2" custScaleX="157529" custScaleY="122004" custRadScaleRad="66623" custRadScaleInc="-314">
        <dgm:presLayoutVars>
          <dgm:bulletEnabled val="1"/>
        </dgm:presLayoutVars>
      </dgm:prSet>
      <dgm:spPr/>
      <dgm:t>
        <a:bodyPr/>
        <a:lstStyle/>
        <a:p>
          <a:endParaRPr lang="en-GB"/>
        </a:p>
      </dgm:t>
    </dgm:pt>
    <dgm:pt modelId="{4B2EF1E0-CE8F-4D60-B78B-E9BE1C793DC8}" type="pres">
      <dgm:prSet presAssocID="{FBAE9616-5D1A-4CB0-9936-24BC8935B8F7}" presName="arrow" presStyleLbl="node1" presStyleIdx="1" presStyleCnt="2" custScaleX="141958" custScaleY="67081" custRadScaleRad="117673" custRadScaleInc="-283">
        <dgm:presLayoutVars>
          <dgm:bulletEnabled val="1"/>
        </dgm:presLayoutVars>
      </dgm:prSet>
      <dgm:spPr/>
      <dgm:t>
        <a:bodyPr/>
        <a:lstStyle/>
        <a:p>
          <a:endParaRPr lang="en-GB"/>
        </a:p>
      </dgm:t>
    </dgm:pt>
  </dgm:ptLst>
  <dgm:cxnLst>
    <dgm:cxn modelId="{A162E4A6-79F6-4239-85E0-1A6725BF402C}" type="presOf" srcId="{3474F999-4BF8-40DE-A367-26CF75E02CA6}" destId="{FE345B4B-0362-4E55-B738-6D5887F702A8}" srcOrd="0" destOrd="0" presId="urn:microsoft.com/office/officeart/2005/8/layout/arrow5"/>
    <dgm:cxn modelId="{2E1AB513-F4F2-4CFE-A63C-30A2F2206B4A}" type="presOf" srcId="{B8600D21-CAAB-45F0-81F0-6591BD6A21CA}" destId="{D98DB7C3-AECC-49F0-8595-0E6A764B9AD4}" srcOrd="0" destOrd="0" presId="urn:microsoft.com/office/officeart/2005/8/layout/arrow5"/>
    <dgm:cxn modelId="{D2596643-D90F-4013-BDE4-E3F5061F2A6A}" srcId="{3474F999-4BF8-40DE-A367-26CF75E02CA6}" destId="{B8600D21-CAAB-45F0-81F0-6591BD6A21CA}" srcOrd="0" destOrd="0" parTransId="{2150042A-CB8B-485C-BE5F-B2403B2495F1}" sibTransId="{F6E3B893-3E3A-4192-ACEE-6D02C4B0A8AD}"/>
    <dgm:cxn modelId="{900A775C-A4C9-4C4F-92D7-1EA9E1A79655}" srcId="{3474F999-4BF8-40DE-A367-26CF75E02CA6}" destId="{FBAE9616-5D1A-4CB0-9936-24BC8935B8F7}" srcOrd="1" destOrd="0" parTransId="{60CEF8E7-367A-40AB-99A4-EBD81EE132EF}" sibTransId="{1028816D-F762-4FA8-851B-20879D5DF731}"/>
    <dgm:cxn modelId="{BDC3AC7B-FD55-462D-87B2-5FBECEB8BAEF}" type="presOf" srcId="{FBAE9616-5D1A-4CB0-9936-24BC8935B8F7}" destId="{4B2EF1E0-CE8F-4D60-B78B-E9BE1C793DC8}" srcOrd="0" destOrd="0" presId="urn:microsoft.com/office/officeart/2005/8/layout/arrow5"/>
    <dgm:cxn modelId="{49249777-CC28-4717-9C38-7798BAC70F2A}" type="presParOf" srcId="{FE345B4B-0362-4E55-B738-6D5887F702A8}" destId="{D98DB7C3-AECC-49F0-8595-0E6A764B9AD4}" srcOrd="0" destOrd="0" presId="urn:microsoft.com/office/officeart/2005/8/layout/arrow5"/>
    <dgm:cxn modelId="{A36DD0C8-18AF-4569-9193-E8C223282F70}" type="presParOf" srcId="{FE345B4B-0362-4E55-B738-6D5887F702A8}" destId="{4B2EF1E0-CE8F-4D60-B78B-E9BE1C793DC8}"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474F999-4BF8-40DE-A367-26CF75E02CA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GB"/>
        </a:p>
      </dgm:t>
    </dgm:pt>
    <dgm:pt modelId="{B8600D21-CAAB-45F0-81F0-6591BD6A21CA}">
      <dgm:prSet phldrT="[Text]" custT="1"/>
      <dgm:spPr/>
      <dgm:t>
        <a:bodyPr/>
        <a:lstStyle/>
        <a:p>
          <a:r>
            <a:rPr lang="en-GB" sz="2200" dirty="0" smtClean="0"/>
            <a:t>TASK is …. </a:t>
          </a:r>
        </a:p>
        <a:p>
          <a:endParaRPr lang="en-GB" sz="2200" dirty="0" smtClean="0">
            <a:solidFill>
              <a:srgbClr val="00B050"/>
            </a:solidFill>
          </a:endParaRPr>
        </a:p>
        <a:p>
          <a:r>
            <a:rPr lang="en-GB" sz="2800" b="1" dirty="0" smtClean="0">
              <a:solidFill>
                <a:schemeClr val="tx1"/>
              </a:solidFill>
            </a:rPr>
            <a:t>Open skills</a:t>
          </a:r>
        </a:p>
        <a:p>
          <a:r>
            <a:rPr lang="en-GB" sz="2800" b="1" dirty="0" smtClean="0">
              <a:solidFill>
                <a:schemeClr val="tx1"/>
              </a:solidFill>
            </a:rPr>
            <a:t>Externally-paced</a:t>
          </a:r>
        </a:p>
        <a:p>
          <a:r>
            <a:rPr lang="en-GB" sz="2800" b="1" dirty="0" smtClean="0">
              <a:solidFill>
                <a:schemeClr val="tx1"/>
              </a:solidFill>
            </a:rPr>
            <a:t>Changing environment</a:t>
          </a:r>
        </a:p>
        <a:p>
          <a:endParaRPr lang="en-GB" sz="2200" dirty="0" smtClean="0">
            <a:solidFill>
              <a:srgbClr val="00B050"/>
            </a:solidFill>
          </a:endParaRPr>
        </a:p>
        <a:p>
          <a:endParaRPr lang="en-GB" sz="2200" dirty="0"/>
        </a:p>
      </dgm:t>
    </dgm:pt>
    <dgm:pt modelId="{2150042A-CB8B-485C-BE5F-B2403B2495F1}" type="parTrans" cxnId="{D2596643-D90F-4013-BDE4-E3F5061F2A6A}">
      <dgm:prSet/>
      <dgm:spPr/>
      <dgm:t>
        <a:bodyPr/>
        <a:lstStyle/>
        <a:p>
          <a:endParaRPr lang="en-GB"/>
        </a:p>
      </dgm:t>
    </dgm:pt>
    <dgm:pt modelId="{F6E3B893-3E3A-4192-ACEE-6D02C4B0A8AD}" type="sibTrans" cxnId="{D2596643-D90F-4013-BDE4-E3F5061F2A6A}">
      <dgm:prSet/>
      <dgm:spPr/>
      <dgm:t>
        <a:bodyPr/>
        <a:lstStyle/>
        <a:p>
          <a:endParaRPr lang="en-GB"/>
        </a:p>
      </dgm:t>
    </dgm:pt>
    <dgm:pt modelId="{FBAE9616-5D1A-4CB0-9936-24BC8935B8F7}">
      <dgm:prSet phldrT="[Text]" custT="1"/>
      <dgm:spPr/>
      <dgm:t>
        <a:bodyPr/>
        <a:lstStyle/>
        <a:p>
          <a:r>
            <a:rPr lang="en-GB" sz="2400" dirty="0" smtClean="0"/>
            <a:t>INDIVIDUAL ….</a:t>
          </a:r>
        </a:p>
        <a:p>
          <a:endParaRPr lang="en-GB" sz="2400" dirty="0" smtClean="0"/>
        </a:p>
        <a:p>
          <a:r>
            <a:rPr lang="en-GB" sz="2800" b="1" dirty="0" smtClean="0">
              <a:solidFill>
                <a:schemeClr val="tx1"/>
              </a:solidFill>
            </a:rPr>
            <a:t>Associative or Autonomic stage of learning</a:t>
          </a:r>
        </a:p>
        <a:p>
          <a:endParaRPr lang="en-GB" sz="2400" dirty="0" smtClean="0"/>
        </a:p>
        <a:p>
          <a:endParaRPr lang="en-GB" sz="2400" dirty="0" smtClean="0"/>
        </a:p>
      </dgm:t>
    </dgm:pt>
    <dgm:pt modelId="{60CEF8E7-367A-40AB-99A4-EBD81EE132EF}" type="parTrans" cxnId="{900A775C-A4C9-4C4F-92D7-1EA9E1A79655}">
      <dgm:prSet/>
      <dgm:spPr/>
      <dgm:t>
        <a:bodyPr/>
        <a:lstStyle/>
        <a:p>
          <a:endParaRPr lang="en-GB"/>
        </a:p>
      </dgm:t>
    </dgm:pt>
    <dgm:pt modelId="{1028816D-F762-4FA8-851B-20879D5DF731}" type="sibTrans" cxnId="{900A775C-A4C9-4C4F-92D7-1EA9E1A79655}">
      <dgm:prSet/>
      <dgm:spPr/>
      <dgm:t>
        <a:bodyPr/>
        <a:lstStyle/>
        <a:p>
          <a:endParaRPr lang="en-GB"/>
        </a:p>
      </dgm:t>
    </dgm:pt>
    <dgm:pt modelId="{FE345B4B-0362-4E55-B738-6D5887F702A8}" type="pres">
      <dgm:prSet presAssocID="{3474F999-4BF8-40DE-A367-26CF75E02CA6}" presName="diagram" presStyleCnt="0">
        <dgm:presLayoutVars>
          <dgm:dir/>
          <dgm:resizeHandles val="exact"/>
        </dgm:presLayoutVars>
      </dgm:prSet>
      <dgm:spPr/>
      <dgm:t>
        <a:bodyPr/>
        <a:lstStyle/>
        <a:p>
          <a:endParaRPr lang="en-GB"/>
        </a:p>
      </dgm:t>
    </dgm:pt>
    <dgm:pt modelId="{D98DB7C3-AECC-49F0-8595-0E6A764B9AD4}" type="pres">
      <dgm:prSet presAssocID="{B8600D21-CAAB-45F0-81F0-6591BD6A21CA}" presName="arrow" presStyleLbl="node1" presStyleIdx="0" presStyleCnt="2" custScaleX="130816" custScaleY="103923">
        <dgm:presLayoutVars>
          <dgm:bulletEnabled val="1"/>
        </dgm:presLayoutVars>
      </dgm:prSet>
      <dgm:spPr/>
      <dgm:t>
        <a:bodyPr/>
        <a:lstStyle/>
        <a:p>
          <a:endParaRPr lang="en-GB"/>
        </a:p>
      </dgm:t>
    </dgm:pt>
    <dgm:pt modelId="{4B2EF1E0-CE8F-4D60-B78B-E9BE1C793DC8}" type="pres">
      <dgm:prSet presAssocID="{FBAE9616-5D1A-4CB0-9936-24BC8935B8F7}" presName="arrow" presStyleLbl="node1" presStyleIdx="1" presStyleCnt="2" custScaleX="141958" custScaleY="107040">
        <dgm:presLayoutVars>
          <dgm:bulletEnabled val="1"/>
        </dgm:presLayoutVars>
      </dgm:prSet>
      <dgm:spPr/>
      <dgm:t>
        <a:bodyPr/>
        <a:lstStyle/>
        <a:p>
          <a:endParaRPr lang="en-GB"/>
        </a:p>
      </dgm:t>
    </dgm:pt>
  </dgm:ptLst>
  <dgm:cxnLst>
    <dgm:cxn modelId="{36A18844-ACB6-4AE7-9A76-34CA74E67B4F}" type="presOf" srcId="{B8600D21-CAAB-45F0-81F0-6591BD6A21CA}" destId="{D98DB7C3-AECC-49F0-8595-0E6A764B9AD4}" srcOrd="0" destOrd="0" presId="urn:microsoft.com/office/officeart/2005/8/layout/arrow5"/>
    <dgm:cxn modelId="{1C56C729-94E9-46D0-A5C7-E3A4228D9795}" type="presOf" srcId="{FBAE9616-5D1A-4CB0-9936-24BC8935B8F7}" destId="{4B2EF1E0-CE8F-4D60-B78B-E9BE1C793DC8}" srcOrd="0" destOrd="0" presId="urn:microsoft.com/office/officeart/2005/8/layout/arrow5"/>
    <dgm:cxn modelId="{D2596643-D90F-4013-BDE4-E3F5061F2A6A}" srcId="{3474F999-4BF8-40DE-A367-26CF75E02CA6}" destId="{B8600D21-CAAB-45F0-81F0-6591BD6A21CA}" srcOrd="0" destOrd="0" parTransId="{2150042A-CB8B-485C-BE5F-B2403B2495F1}" sibTransId="{F6E3B893-3E3A-4192-ACEE-6D02C4B0A8AD}"/>
    <dgm:cxn modelId="{900A775C-A4C9-4C4F-92D7-1EA9E1A79655}" srcId="{3474F999-4BF8-40DE-A367-26CF75E02CA6}" destId="{FBAE9616-5D1A-4CB0-9936-24BC8935B8F7}" srcOrd="1" destOrd="0" parTransId="{60CEF8E7-367A-40AB-99A4-EBD81EE132EF}" sibTransId="{1028816D-F762-4FA8-851B-20879D5DF731}"/>
    <dgm:cxn modelId="{7A230390-DDF3-4702-A2EA-673AB8F922EB}" type="presOf" srcId="{3474F999-4BF8-40DE-A367-26CF75E02CA6}" destId="{FE345B4B-0362-4E55-B738-6D5887F702A8}" srcOrd="0" destOrd="0" presId="urn:microsoft.com/office/officeart/2005/8/layout/arrow5"/>
    <dgm:cxn modelId="{7A475931-1132-4495-A201-5BE1708FA6E1}" type="presParOf" srcId="{FE345B4B-0362-4E55-B738-6D5887F702A8}" destId="{D98DB7C3-AECC-49F0-8595-0E6A764B9AD4}" srcOrd="0" destOrd="0" presId="urn:microsoft.com/office/officeart/2005/8/layout/arrow5"/>
    <dgm:cxn modelId="{F211FBDB-F9AB-4224-864C-269824AC5C87}" type="presParOf" srcId="{FE345B4B-0362-4E55-B738-6D5887F702A8}" destId="{4B2EF1E0-CE8F-4D60-B78B-E9BE1C793DC8}"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474F999-4BF8-40DE-A367-26CF75E02CA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GB"/>
        </a:p>
      </dgm:t>
    </dgm:pt>
    <dgm:pt modelId="{B8600D21-CAAB-45F0-81F0-6591BD6A21CA}">
      <dgm:prSet phldrT="[Text]"/>
      <dgm:spPr/>
      <dgm:t>
        <a:bodyPr/>
        <a:lstStyle/>
        <a:p>
          <a:r>
            <a:rPr lang="en-GB" dirty="0" smtClean="0"/>
            <a:t>TASK is …. </a:t>
          </a:r>
        </a:p>
        <a:p>
          <a:endParaRPr lang="en-GB" dirty="0" smtClean="0">
            <a:solidFill>
              <a:srgbClr val="00B050"/>
            </a:solidFill>
          </a:endParaRPr>
        </a:p>
        <a:p>
          <a:r>
            <a:rPr lang="en-GB" b="1" dirty="0" smtClean="0">
              <a:solidFill>
                <a:schemeClr val="tx1"/>
              </a:solidFill>
            </a:rPr>
            <a:t>Complex </a:t>
          </a:r>
        </a:p>
        <a:p>
          <a:r>
            <a:rPr lang="en-GB" b="1" dirty="0" smtClean="0">
              <a:solidFill>
                <a:schemeClr val="tx1"/>
              </a:solidFill>
            </a:rPr>
            <a:t>Under pressure</a:t>
          </a:r>
        </a:p>
        <a:p>
          <a:r>
            <a:rPr lang="en-GB" b="1" dirty="0" smtClean="0">
              <a:solidFill>
                <a:schemeClr val="tx1"/>
              </a:solidFill>
            </a:rPr>
            <a:t>New to the learner</a:t>
          </a:r>
        </a:p>
        <a:p>
          <a:endParaRPr lang="en-GB" dirty="0"/>
        </a:p>
      </dgm:t>
    </dgm:pt>
    <dgm:pt modelId="{2150042A-CB8B-485C-BE5F-B2403B2495F1}" type="parTrans" cxnId="{D2596643-D90F-4013-BDE4-E3F5061F2A6A}">
      <dgm:prSet/>
      <dgm:spPr/>
      <dgm:t>
        <a:bodyPr/>
        <a:lstStyle/>
        <a:p>
          <a:endParaRPr lang="en-GB"/>
        </a:p>
      </dgm:t>
    </dgm:pt>
    <dgm:pt modelId="{F6E3B893-3E3A-4192-ACEE-6D02C4B0A8AD}" type="sibTrans" cxnId="{D2596643-D90F-4013-BDE4-E3F5061F2A6A}">
      <dgm:prSet/>
      <dgm:spPr/>
      <dgm:t>
        <a:bodyPr/>
        <a:lstStyle/>
        <a:p>
          <a:endParaRPr lang="en-GB"/>
        </a:p>
      </dgm:t>
    </dgm:pt>
    <dgm:pt modelId="{FBAE9616-5D1A-4CB0-9936-24BC8935B8F7}">
      <dgm:prSet phldrT="[Text]"/>
      <dgm:spPr/>
      <dgm:t>
        <a:bodyPr/>
        <a:lstStyle/>
        <a:p>
          <a:r>
            <a:rPr lang="en-GB" dirty="0" smtClean="0"/>
            <a:t>INDIVIDUAL ….</a:t>
          </a:r>
        </a:p>
        <a:p>
          <a:endParaRPr lang="en-GB" dirty="0" smtClean="0"/>
        </a:p>
        <a:p>
          <a:r>
            <a:rPr lang="en-GB" b="1" dirty="0" smtClean="0">
              <a:solidFill>
                <a:schemeClr val="tx1"/>
              </a:solidFill>
            </a:rPr>
            <a:t>Cognitive Learner</a:t>
          </a:r>
        </a:p>
        <a:p>
          <a:r>
            <a:rPr lang="en-GB" b="1" dirty="0" smtClean="0">
              <a:solidFill>
                <a:schemeClr val="tx1"/>
              </a:solidFill>
            </a:rPr>
            <a:t>Advanced (Autonomous Learner)</a:t>
          </a:r>
        </a:p>
      </dgm:t>
    </dgm:pt>
    <dgm:pt modelId="{60CEF8E7-367A-40AB-99A4-EBD81EE132EF}" type="parTrans" cxnId="{900A775C-A4C9-4C4F-92D7-1EA9E1A79655}">
      <dgm:prSet/>
      <dgm:spPr/>
      <dgm:t>
        <a:bodyPr/>
        <a:lstStyle/>
        <a:p>
          <a:endParaRPr lang="en-GB"/>
        </a:p>
      </dgm:t>
    </dgm:pt>
    <dgm:pt modelId="{1028816D-F762-4FA8-851B-20879D5DF731}" type="sibTrans" cxnId="{900A775C-A4C9-4C4F-92D7-1EA9E1A79655}">
      <dgm:prSet/>
      <dgm:spPr/>
      <dgm:t>
        <a:bodyPr/>
        <a:lstStyle/>
        <a:p>
          <a:endParaRPr lang="en-GB"/>
        </a:p>
      </dgm:t>
    </dgm:pt>
    <dgm:pt modelId="{FE345B4B-0362-4E55-B738-6D5887F702A8}" type="pres">
      <dgm:prSet presAssocID="{3474F999-4BF8-40DE-A367-26CF75E02CA6}" presName="diagram" presStyleCnt="0">
        <dgm:presLayoutVars>
          <dgm:dir/>
          <dgm:resizeHandles val="exact"/>
        </dgm:presLayoutVars>
      </dgm:prSet>
      <dgm:spPr/>
      <dgm:t>
        <a:bodyPr/>
        <a:lstStyle/>
        <a:p>
          <a:endParaRPr lang="en-GB"/>
        </a:p>
      </dgm:t>
    </dgm:pt>
    <dgm:pt modelId="{D98DB7C3-AECC-49F0-8595-0E6A764B9AD4}" type="pres">
      <dgm:prSet presAssocID="{B8600D21-CAAB-45F0-81F0-6591BD6A21CA}" presName="arrow" presStyleLbl="node1" presStyleIdx="0" presStyleCnt="2" custScaleX="130816">
        <dgm:presLayoutVars>
          <dgm:bulletEnabled val="1"/>
        </dgm:presLayoutVars>
      </dgm:prSet>
      <dgm:spPr/>
      <dgm:t>
        <a:bodyPr/>
        <a:lstStyle/>
        <a:p>
          <a:endParaRPr lang="en-GB"/>
        </a:p>
      </dgm:t>
    </dgm:pt>
    <dgm:pt modelId="{4B2EF1E0-CE8F-4D60-B78B-E9BE1C793DC8}" type="pres">
      <dgm:prSet presAssocID="{FBAE9616-5D1A-4CB0-9936-24BC8935B8F7}" presName="arrow" presStyleLbl="node1" presStyleIdx="1" presStyleCnt="2" custScaleX="141958" custScaleY="107040" custRadScaleRad="96409" custRadScaleInc="2233">
        <dgm:presLayoutVars>
          <dgm:bulletEnabled val="1"/>
        </dgm:presLayoutVars>
      </dgm:prSet>
      <dgm:spPr/>
      <dgm:t>
        <a:bodyPr/>
        <a:lstStyle/>
        <a:p>
          <a:endParaRPr lang="en-GB"/>
        </a:p>
      </dgm:t>
    </dgm:pt>
  </dgm:ptLst>
  <dgm:cxnLst>
    <dgm:cxn modelId="{558C231C-E681-4B00-AF8B-935A5E620775}" type="presOf" srcId="{B8600D21-CAAB-45F0-81F0-6591BD6A21CA}" destId="{D98DB7C3-AECC-49F0-8595-0E6A764B9AD4}" srcOrd="0" destOrd="0" presId="urn:microsoft.com/office/officeart/2005/8/layout/arrow5"/>
    <dgm:cxn modelId="{87ABFD42-0924-4D3A-A2E8-4444DC33CB25}" type="presOf" srcId="{3474F999-4BF8-40DE-A367-26CF75E02CA6}" destId="{FE345B4B-0362-4E55-B738-6D5887F702A8}" srcOrd="0" destOrd="0" presId="urn:microsoft.com/office/officeart/2005/8/layout/arrow5"/>
    <dgm:cxn modelId="{D2596643-D90F-4013-BDE4-E3F5061F2A6A}" srcId="{3474F999-4BF8-40DE-A367-26CF75E02CA6}" destId="{B8600D21-CAAB-45F0-81F0-6591BD6A21CA}" srcOrd="0" destOrd="0" parTransId="{2150042A-CB8B-485C-BE5F-B2403B2495F1}" sibTransId="{F6E3B893-3E3A-4192-ACEE-6D02C4B0A8AD}"/>
    <dgm:cxn modelId="{F2527F53-F4D3-4478-82D7-13E65B366D4D}" type="presOf" srcId="{FBAE9616-5D1A-4CB0-9936-24BC8935B8F7}" destId="{4B2EF1E0-CE8F-4D60-B78B-E9BE1C793DC8}" srcOrd="0" destOrd="0" presId="urn:microsoft.com/office/officeart/2005/8/layout/arrow5"/>
    <dgm:cxn modelId="{900A775C-A4C9-4C4F-92D7-1EA9E1A79655}" srcId="{3474F999-4BF8-40DE-A367-26CF75E02CA6}" destId="{FBAE9616-5D1A-4CB0-9936-24BC8935B8F7}" srcOrd="1" destOrd="0" parTransId="{60CEF8E7-367A-40AB-99A4-EBD81EE132EF}" sibTransId="{1028816D-F762-4FA8-851B-20879D5DF731}"/>
    <dgm:cxn modelId="{A66EEC7B-502F-45AC-97E9-D50FCA8D928A}" type="presParOf" srcId="{FE345B4B-0362-4E55-B738-6D5887F702A8}" destId="{D98DB7C3-AECC-49F0-8595-0E6A764B9AD4}" srcOrd="0" destOrd="0" presId="urn:microsoft.com/office/officeart/2005/8/layout/arrow5"/>
    <dgm:cxn modelId="{AD705629-196F-4166-BCE0-DC2DFCBC7A12}" type="presParOf" srcId="{FE345B4B-0362-4E55-B738-6D5887F702A8}" destId="{4B2EF1E0-CE8F-4D60-B78B-E9BE1C793DC8}"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EB4DC4-4AFD-4A0D-9DEB-7D0F5F2073F1}">
      <dsp:nvSpPr>
        <dsp:cNvPr id="0" name=""/>
        <dsp:cNvSpPr/>
      </dsp:nvSpPr>
      <dsp:spPr>
        <a:xfrm>
          <a:off x="3291839" y="558"/>
          <a:ext cx="4937760" cy="217661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225" tIns="22225" rIns="22225" bIns="22225" numCol="1" spcCol="1270" anchor="t" anchorCtr="0">
          <a:noAutofit/>
        </a:bodyPr>
        <a:lstStyle/>
        <a:p>
          <a:pPr marL="285750" lvl="1" indent="-285750" algn="l" defTabSz="1555750">
            <a:lnSpc>
              <a:spcPct val="90000"/>
            </a:lnSpc>
            <a:spcBef>
              <a:spcPct val="0"/>
            </a:spcBef>
            <a:spcAft>
              <a:spcPct val="15000"/>
            </a:spcAft>
            <a:buChar char="••"/>
          </a:pPr>
          <a:r>
            <a:rPr lang="en-GB" sz="3500" kern="1200" dirty="0" smtClean="0"/>
            <a:t>observation</a:t>
          </a:r>
          <a:endParaRPr lang="en-GB" sz="3500" kern="1200" dirty="0"/>
        </a:p>
        <a:p>
          <a:pPr marL="285750" lvl="1" indent="-285750" algn="l" defTabSz="1555750">
            <a:lnSpc>
              <a:spcPct val="90000"/>
            </a:lnSpc>
            <a:spcBef>
              <a:spcPct val="0"/>
            </a:spcBef>
            <a:spcAft>
              <a:spcPct val="15000"/>
            </a:spcAft>
            <a:buChar char="••"/>
          </a:pPr>
          <a:r>
            <a:rPr lang="en-GB" sz="3500" kern="1200" dirty="0" smtClean="0"/>
            <a:t>Measure/test</a:t>
          </a:r>
          <a:endParaRPr lang="en-GB" sz="3500" kern="1200" dirty="0"/>
        </a:p>
      </dsp:txBody>
      <dsp:txXfrm>
        <a:off x="3291839" y="272634"/>
        <a:ext cx="4121531" cy="1632459"/>
      </dsp:txXfrm>
    </dsp:sp>
    <dsp:sp modelId="{8286EF06-E118-42E2-9A6D-FC0BB0A63F7B}">
      <dsp:nvSpPr>
        <dsp:cNvPr id="0" name=""/>
        <dsp:cNvSpPr/>
      </dsp:nvSpPr>
      <dsp:spPr>
        <a:xfrm>
          <a:off x="0" y="558"/>
          <a:ext cx="3291840" cy="21766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GB" sz="4200" kern="1200" dirty="0" smtClean="0"/>
            <a:t>How we check for learning</a:t>
          </a:r>
          <a:endParaRPr lang="en-GB" sz="4200" kern="1200" dirty="0"/>
        </a:p>
      </dsp:txBody>
      <dsp:txXfrm>
        <a:off x="106253" y="106811"/>
        <a:ext cx="3079334" cy="1964105"/>
      </dsp:txXfrm>
    </dsp:sp>
    <dsp:sp modelId="{9DEA02F3-A8F7-432D-BE1A-FFB07648F261}">
      <dsp:nvSpPr>
        <dsp:cNvPr id="0" name=""/>
        <dsp:cNvSpPr/>
      </dsp:nvSpPr>
      <dsp:spPr>
        <a:xfrm>
          <a:off x="3291839" y="2394830"/>
          <a:ext cx="4937760" cy="217661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225" tIns="22225" rIns="22225" bIns="22225" numCol="1" spcCol="1270" anchor="t" anchorCtr="0">
          <a:noAutofit/>
        </a:bodyPr>
        <a:lstStyle/>
        <a:p>
          <a:pPr marL="285750" lvl="1" indent="-285750" algn="l" defTabSz="1555750">
            <a:lnSpc>
              <a:spcPct val="90000"/>
            </a:lnSpc>
            <a:spcBef>
              <a:spcPct val="0"/>
            </a:spcBef>
            <a:spcAft>
              <a:spcPct val="15000"/>
            </a:spcAft>
            <a:buChar char="••"/>
          </a:pPr>
          <a:r>
            <a:rPr lang="en-GB" sz="3500" kern="1200" dirty="0" smtClean="0"/>
            <a:t>Give meaningful feedback</a:t>
          </a:r>
          <a:endParaRPr lang="en-GB" sz="3500" kern="1200" dirty="0"/>
        </a:p>
        <a:p>
          <a:pPr marL="285750" lvl="1" indent="-285750" algn="l" defTabSz="1555750">
            <a:lnSpc>
              <a:spcPct val="90000"/>
            </a:lnSpc>
            <a:spcBef>
              <a:spcPct val="0"/>
            </a:spcBef>
            <a:spcAft>
              <a:spcPct val="15000"/>
            </a:spcAft>
            <a:buChar char="••"/>
          </a:pPr>
          <a:r>
            <a:rPr lang="en-GB" sz="3500" kern="1200" dirty="0" smtClean="0"/>
            <a:t>Assess targets</a:t>
          </a:r>
          <a:endParaRPr lang="en-GB" sz="3500" kern="1200" dirty="0"/>
        </a:p>
      </dsp:txBody>
      <dsp:txXfrm>
        <a:off x="3291839" y="2666906"/>
        <a:ext cx="4121531" cy="1632459"/>
      </dsp:txXfrm>
    </dsp:sp>
    <dsp:sp modelId="{F3423A12-3082-4C29-ADC6-9BD14CB463DB}">
      <dsp:nvSpPr>
        <dsp:cNvPr id="0" name=""/>
        <dsp:cNvSpPr/>
      </dsp:nvSpPr>
      <dsp:spPr>
        <a:xfrm>
          <a:off x="0" y="2394830"/>
          <a:ext cx="3291840" cy="21766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GB" sz="4200" kern="1200" dirty="0" smtClean="0"/>
            <a:t>Why we check for learning</a:t>
          </a:r>
          <a:endParaRPr lang="en-GB" sz="4200" kern="1200" dirty="0"/>
        </a:p>
      </dsp:txBody>
      <dsp:txXfrm>
        <a:off x="106253" y="2501083"/>
        <a:ext cx="3079334" cy="19641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DB7C3-AECC-49F0-8595-0E6A764B9AD4}">
      <dsp:nvSpPr>
        <dsp:cNvPr id="0" name=""/>
        <dsp:cNvSpPr/>
      </dsp:nvSpPr>
      <dsp:spPr>
        <a:xfrm rot="16200000">
          <a:off x="-1005109" y="875254"/>
          <a:ext cx="5472445" cy="3721937"/>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GB" sz="2400" kern="1200" dirty="0" smtClean="0"/>
            <a:t>TASK is …. </a:t>
          </a:r>
        </a:p>
        <a:p>
          <a:pPr lvl="0" algn="ctr" defTabSz="1066800">
            <a:lnSpc>
              <a:spcPct val="90000"/>
            </a:lnSpc>
            <a:spcBef>
              <a:spcPct val="0"/>
            </a:spcBef>
            <a:spcAft>
              <a:spcPct val="35000"/>
            </a:spcAft>
          </a:pPr>
          <a:endParaRPr lang="en-GB" sz="2400" kern="1200" dirty="0" smtClean="0"/>
        </a:p>
        <a:p>
          <a:pPr lvl="0" algn="ctr" defTabSz="1066800">
            <a:lnSpc>
              <a:spcPct val="90000"/>
            </a:lnSpc>
            <a:spcBef>
              <a:spcPct val="0"/>
            </a:spcBef>
            <a:spcAft>
              <a:spcPct val="35000"/>
            </a:spcAft>
          </a:pPr>
          <a:r>
            <a:rPr lang="en-GB" sz="2800" b="1" kern="1200" dirty="0" smtClean="0">
              <a:solidFill>
                <a:schemeClr val="tx1"/>
              </a:solidFill>
            </a:rPr>
            <a:t>Discrete / brief</a:t>
          </a:r>
        </a:p>
        <a:p>
          <a:pPr lvl="0" algn="ctr" defTabSz="1066800">
            <a:lnSpc>
              <a:spcPct val="90000"/>
            </a:lnSpc>
            <a:spcBef>
              <a:spcPct val="0"/>
            </a:spcBef>
            <a:spcAft>
              <a:spcPct val="35000"/>
            </a:spcAft>
          </a:pPr>
          <a:r>
            <a:rPr lang="en-GB" sz="2800" b="1" kern="1200" dirty="0" smtClean="0">
              <a:solidFill>
                <a:schemeClr val="tx1"/>
              </a:solidFill>
            </a:rPr>
            <a:t>Simple</a:t>
          </a:r>
        </a:p>
        <a:p>
          <a:pPr lvl="0" algn="ctr" defTabSz="1066800">
            <a:lnSpc>
              <a:spcPct val="90000"/>
            </a:lnSpc>
            <a:spcBef>
              <a:spcPct val="0"/>
            </a:spcBef>
            <a:spcAft>
              <a:spcPct val="35000"/>
            </a:spcAft>
          </a:pPr>
          <a:endParaRPr lang="en-GB" sz="2400" kern="1200" dirty="0"/>
        </a:p>
      </dsp:txBody>
      <dsp:txXfrm rot="5400000">
        <a:off x="-129854" y="1368110"/>
        <a:ext cx="3070598" cy="2736223"/>
      </dsp:txXfrm>
    </dsp:sp>
    <dsp:sp modelId="{4B2EF1E0-CE8F-4D60-B78B-E9BE1C793DC8}">
      <dsp:nvSpPr>
        <dsp:cNvPr id="0" name=""/>
        <dsp:cNvSpPr/>
      </dsp:nvSpPr>
      <dsp:spPr>
        <a:xfrm rot="5400000">
          <a:off x="2729393" y="568527"/>
          <a:ext cx="7034871" cy="4457656"/>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GB" sz="2400" kern="1200" dirty="0" smtClean="0"/>
            <a:t>INDIVIDUAL is ….</a:t>
          </a:r>
        </a:p>
        <a:p>
          <a:pPr lvl="0" algn="ctr" defTabSz="1066800">
            <a:lnSpc>
              <a:spcPct val="90000"/>
            </a:lnSpc>
            <a:spcBef>
              <a:spcPct val="0"/>
            </a:spcBef>
            <a:spcAft>
              <a:spcPct val="35000"/>
            </a:spcAft>
          </a:pPr>
          <a:endParaRPr lang="en-GB" sz="800" kern="1200" dirty="0" smtClean="0"/>
        </a:p>
        <a:p>
          <a:pPr lvl="0" algn="ctr" defTabSz="1066800">
            <a:lnSpc>
              <a:spcPct val="90000"/>
            </a:lnSpc>
            <a:spcBef>
              <a:spcPct val="0"/>
            </a:spcBef>
            <a:spcAft>
              <a:spcPct val="35000"/>
            </a:spcAft>
          </a:pPr>
          <a:r>
            <a:rPr lang="en-GB" sz="2800" b="1" kern="1200" dirty="0" smtClean="0">
              <a:solidFill>
                <a:schemeClr val="tx1"/>
              </a:solidFill>
            </a:rPr>
            <a:t>Experienced  Autonomous / Cognitive</a:t>
          </a:r>
        </a:p>
        <a:p>
          <a:pPr lvl="0" algn="ctr" defTabSz="1066800">
            <a:lnSpc>
              <a:spcPct val="90000"/>
            </a:lnSpc>
            <a:spcBef>
              <a:spcPct val="0"/>
            </a:spcBef>
            <a:spcAft>
              <a:spcPct val="35000"/>
            </a:spcAft>
          </a:pPr>
          <a:r>
            <a:rPr lang="en-GB" sz="2800" b="1" kern="1200" dirty="0" smtClean="0">
              <a:solidFill>
                <a:schemeClr val="tx1"/>
              </a:solidFill>
            </a:rPr>
            <a:t>Older</a:t>
          </a:r>
        </a:p>
        <a:p>
          <a:pPr lvl="0" algn="ctr" defTabSz="1066800">
            <a:lnSpc>
              <a:spcPct val="90000"/>
            </a:lnSpc>
            <a:spcBef>
              <a:spcPct val="0"/>
            </a:spcBef>
            <a:spcAft>
              <a:spcPct val="35000"/>
            </a:spcAft>
          </a:pPr>
          <a:r>
            <a:rPr lang="en-GB" sz="2800" b="1" kern="1200" dirty="0" smtClean="0">
              <a:solidFill>
                <a:schemeClr val="tx1"/>
              </a:solidFill>
            </a:rPr>
            <a:t>Fitter (develop)</a:t>
          </a:r>
        </a:p>
        <a:p>
          <a:pPr lvl="0" algn="ctr" defTabSz="1066800">
            <a:lnSpc>
              <a:spcPct val="90000"/>
            </a:lnSpc>
            <a:spcBef>
              <a:spcPct val="0"/>
            </a:spcBef>
            <a:spcAft>
              <a:spcPct val="35000"/>
            </a:spcAft>
          </a:pPr>
          <a:r>
            <a:rPr lang="en-GB" sz="2800" b="1" kern="1200" dirty="0" smtClean="0">
              <a:solidFill>
                <a:schemeClr val="tx1"/>
              </a:solidFill>
            </a:rPr>
            <a:t>Motivated</a:t>
          </a:r>
        </a:p>
        <a:p>
          <a:pPr lvl="0" algn="ctr" defTabSz="1066800">
            <a:lnSpc>
              <a:spcPct val="90000"/>
            </a:lnSpc>
            <a:spcBef>
              <a:spcPct val="0"/>
            </a:spcBef>
            <a:spcAft>
              <a:spcPct val="35000"/>
            </a:spcAft>
          </a:pPr>
          <a:endParaRPr lang="en-GB" sz="1100" b="1" kern="1200" dirty="0" smtClean="0">
            <a:solidFill>
              <a:schemeClr val="tx1"/>
            </a:solidFill>
          </a:endParaRPr>
        </a:p>
      </dsp:txBody>
      <dsp:txXfrm rot="-5400000">
        <a:off x="4798091" y="1038637"/>
        <a:ext cx="3677566" cy="35174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DB7C3-AECC-49F0-8595-0E6A764B9AD4}">
      <dsp:nvSpPr>
        <dsp:cNvPr id="0" name=""/>
        <dsp:cNvSpPr/>
      </dsp:nvSpPr>
      <dsp:spPr>
        <a:xfrm rot="16200000">
          <a:off x="-1090419" y="915195"/>
          <a:ext cx="5935457" cy="4174872"/>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GB" sz="2300" kern="1200" dirty="0" smtClean="0"/>
            <a:t>TASK is …. </a:t>
          </a:r>
        </a:p>
        <a:p>
          <a:pPr lvl="0" algn="ctr" defTabSz="1022350">
            <a:lnSpc>
              <a:spcPct val="90000"/>
            </a:lnSpc>
            <a:spcBef>
              <a:spcPct val="0"/>
            </a:spcBef>
            <a:spcAft>
              <a:spcPct val="35000"/>
            </a:spcAft>
          </a:pPr>
          <a:endParaRPr lang="en-GB" sz="1100" kern="1200" dirty="0" smtClean="0">
            <a:solidFill>
              <a:srgbClr val="00B050"/>
            </a:solidFill>
          </a:endParaRPr>
        </a:p>
        <a:p>
          <a:pPr lvl="0" algn="ctr" defTabSz="1022350">
            <a:lnSpc>
              <a:spcPct val="90000"/>
            </a:lnSpc>
            <a:spcBef>
              <a:spcPct val="0"/>
            </a:spcBef>
            <a:spcAft>
              <a:spcPct val="35000"/>
            </a:spcAft>
          </a:pPr>
          <a:r>
            <a:rPr lang="en-GB" sz="2800" b="1" kern="1200" dirty="0" smtClean="0">
              <a:solidFill>
                <a:schemeClr val="tx1"/>
              </a:solidFill>
            </a:rPr>
            <a:t>Continuous (repetition) – with breaks</a:t>
          </a:r>
        </a:p>
        <a:p>
          <a:pPr lvl="0" algn="ctr" defTabSz="1022350">
            <a:lnSpc>
              <a:spcPct val="90000"/>
            </a:lnSpc>
            <a:spcBef>
              <a:spcPct val="0"/>
            </a:spcBef>
            <a:spcAft>
              <a:spcPct val="35000"/>
            </a:spcAft>
          </a:pPr>
          <a:r>
            <a:rPr lang="en-GB" sz="2800" b="1" kern="1200" dirty="0" smtClean="0">
              <a:solidFill>
                <a:schemeClr val="tx1"/>
              </a:solidFill>
            </a:rPr>
            <a:t>Complex-precision</a:t>
          </a:r>
        </a:p>
        <a:p>
          <a:pPr lvl="0" algn="ctr" defTabSz="1022350">
            <a:lnSpc>
              <a:spcPct val="90000"/>
            </a:lnSpc>
            <a:spcBef>
              <a:spcPct val="0"/>
            </a:spcBef>
            <a:spcAft>
              <a:spcPct val="35000"/>
            </a:spcAft>
          </a:pPr>
          <a:r>
            <a:rPr lang="en-GB" sz="2800" b="1" kern="1200" dirty="0" smtClean="0">
              <a:solidFill>
                <a:schemeClr val="tx1"/>
              </a:solidFill>
            </a:rPr>
            <a:t>Dangerous </a:t>
          </a:r>
          <a:endParaRPr lang="en-GB" sz="2800" b="1" kern="1200" dirty="0">
            <a:solidFill>
              <a:schemeClr val="tx1"/>
            </a:solidFill>
          </a:endParaRPr>
        </a:p>
      </dsp:txBody>
      <dsp:txXfrm rot="5400000">
        <a:off x="-210126" y="1518766"/>
        <a:ext cx="3444269" cy="2967729"/>
      </dsp:txXfrm>
    </dsp:sp>
    <dsp:sp modelId="{4B2EF1E0-CE8F-4D60-B78B-E9BE1C793DC8}">
      <dsp:nvSpPr>
        <dsp:cNvPr id="0" name=""/>
        <dsp:cNvSpPr/>
      </dsp:nvSpPr>
      <dsp:spPr>
        <a:xfrm rot="5400000">
          <a:off x="2717126" y="632139"/>
          <a:ext cx="7115234" cy="4740984"/>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GB" sz="2300" kern="1200" dirty="0" smtClean="0"/>
            <a:t>INDIVIDUAL is ….</a:t>
          </a:r>
        </a:p>
        <a:p>
          <a:pPr lvl="0" algn="ctr" defTabSz="1022350">
            <a:lnSpc>
              <a:spcPct val="90000"/>
            </a:lnSpc>
            <a:spcBef>
              <a:spcPct val="0"/>
            </a:spcBef>
            <a:spcAft>
              <a:spcPct val="35000"/>
            </a:spcAft>
          </a:pPr>
          <a:endParaRPr lang="en-GB" sz="1100" kern="1200" dirty="0" smtClean="0"/>
        </a:p>
        <a:p>
          <a:pPr lvl="0" algn="ctr" defTabSz="1022350">
            <a:lnSpc>
              <a:spcPct val="90000"/>
            </a:lnSpc>
            <a:spcBef>
              <a:spcPct val="0"/>
            </a:spcBef>
            <a:spcAft>
              <a:spcPct val="35000"/>
            </a:spcAft>
          </a:pPr>
          <a:r>
            <a:rPr lang="en-GB" sz="2800" b="1" i="1" kern="1200" dirty="0" smtClean="0">
              <a:solidFill>
                <a:schemeClr val="tx1"/>
              </a:solidFill>
            </a:rPr>
            <a:t>All 3 stage learners</a:t>
          </a:r>
        </a:p>
        <a:p>
          <a:pPr lvl="0" algn="ctr" defTabSz="1022350">
            <a:lnSpc>
              <a:spcPct val="90000"/>
            </a:lnSpc>
            <a:spcBef>
              <a:spcPct val="0"/>
            </a:spcBef>
            <a:spcAft>
              <a:spcPct val="35000"/>
            </a:spcAft>
          </a:pPr>
          <a:r>
            <a:rPr lang="en-GB" sz="2800" b="1" kern="1200" dirty="0" smtClean="0">
              <a:solidFill>
                <a:schemeClr val="tx1"/>
              </a:solidFill>
            </a:rPr>
            <a:t>Less motivated</a:t>
          </a:r>
        </a:p>
        <a:p>
          <a:pPr lvl="0" algn="ctr" defTabSz="1022350">
            <a:lnSpc>
              <a:spcPct val="90000"/>
            </a:lnSpc>
            <a:spcBef>
              <a:spcPct val="0"/>
            </a:spcBef>
            <a:spcAft>
              <a:spcPct val="35000"/>
            </a:spcAft>
          </a:pPr>
          <a:r>
            <a:rPr lang="en-GB" sz="2800" b="1" kern="1200" dirty="0" smtClean="0">
              <a:solidFill>
                <a:schemeClr val="tx1"/>
              </a:solidFill>
            </a:rPr>
            <a:t>Low fitness levels</a:t>
          </a:r>
        </a:p>
        <a:p>
          <a:pPr lvl="0" algn="ctr" defTabSz="1022350">
            <a:lnSpc>
              <a:spcPct val="90000"/>
            </a:lnSpc>
            <a:spcBef>
              <a:spcPct val="0"/>
            </a:spcBef>
            <a:spcAft>
              <a:spcPct val="35000"/>
            </a:spcAft>
          </a:pPr>
          <a:r>
            <a:rPr lang="en-GB" sz="2800" b="1" kern="1200" dirty="0" smtClean="0">
              <a:solidFill>
                <a:schemeClr val="tx1"/>
              </a:solidFill>
            </a:rPr>
            <a:t>Limited mental preparation</a:t>
          </a:r>
        </a:p>
        <a:p>
          <a:pPr lvl="0" algn="ctr" defTabSz="1022350">
            <a:lnSpc>
              <a:spcPct val="90000"/>
            </a:lnSpc>
            <a:spcBef>
              <a:spcPct val="0"/>
            </a:spcBef>
            <a:spcAft>
              <a:spcPct val="35000"/>
            </a:spcAft>
          </a:pPr>
          <a:r>
            <a:rPr lang="en-GB" sz="2800" b="1" kern="1200" dirty="0" smtClean="0">
              <a:solidFill>
                <a:schemeClr val="tx1"/>
              </a:solidFill>
            </a:rPr>
            <a:t>Gain understanding</a:t>
          </a:r>
          <a:endParaRPr lang="en-GB" sz="2800" b="1" kern="1200" dirty="0">
            <a:solidFill>
              <a:schemeClr val="tx1"/>
            </a:solidFill>
          </a:endParaRPr>
        </a:p>
      </dsp:txBody>
      <dsp:txXfrm rot="-5400000">
        <a:off x="4733924" y="1223823"/>
        <a:ext cx="3911312" cy="355761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DB7C3-AECC-49F0-8595-0E6A764B9AD4}">
      <dsp:nvSpPr>
        <dsp:cNvPr id="0" name=""/>
        <dsp:cNvSpPr/>
      </dsp:nvSpPr>
      <dsp:spPr>
        <a:xfrm rot="16200000">
          <a:off x="-297200" y="138545"/>
          <a:ext cx="6596583" cy="5108961"/>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GB" sz="2000" kern="1200" dirty="0" smtClean="0"/>
            <a:t>TASK is …. </a:t>
          </a:r>
        </a:p>
        <a:p>
          <a:pPr lvl="0" algn="ctr" defTabSz="889000">
            <a:lnSpc>
              <a:spcPct val="90000"/>
            </a:lnSpc>
            <a:spcBef>
              <a:spcPct val="0"/>
            </a:spcBef>
            <a:spcAft>
              <a:spcPct val="35000"/>
            </a:spcAft>
          </a:pPr>
          <a:endParaRPr lang="en-GB" sz="1100" kern="1200" dirty="0" smtClean="0">
            <a:solidFill>
              <a:srgbClr val="00B050"/>
            </a:solidFill>
          </a:endParaRPr>
        </a:p>
        <a:p>
          <a:pPr lvl="0" algn="ctr" defTabSz="889000">
            <a:lnSpc>
              <a:spcPct val="90000"/>
            </a:lnSpc>
            <a:spcBef>
              <a:spcPct val="0"/>
            </a:spcBef>
            <a:spcAft>
              <a:spcPct val="35000"/>
            </a:spcAft>
          </a:pPr>
          <a:r>
            <a:rPr lang="en-GB" sz="2800" b="1" kern="1200" dirty="0" smtClean="0">
              <a:solidFill>
                <a:schemeClr val="tx1"/>
              </a:solidFill>
            </a:rPr>
            <a:t>Closed skill – habitual (over-learned) </a:t>
          </a:r>
        </a:p>
        <a:p>
          <a:pPr lvl="0" algn="ctr" defTabSz="889000">
            <a:lnSpc>
              <a:spcPct val="90000"/>
            </a:lnSpc>
            <a:spcBef>
              <a:spcPct val="0"/>
            </a:spcBef>
            <a:spcAft>
              <a:spcPct val="35000"/>
            </a:spcAft>
          </a:pPr>
          <a:r>
            <a:rPr lang="en-GB" sz="2800" b="1" kern="1200" dirty="0" smtClean="0">
              <a:solidFill>
                <a:schemeClr val="tx1"/>
              </a:solidFill>
            </a:rPr>
            <a:t>Environment doesn’t change</a:t>
          </a:r>
        </a:p>
        <a:p>
          <a:pPr lvl="0" algn="ctr" defTabSz="889000">
            <a:lnSpc>
              <a:spcPct val="90000"/>
            </a:lnSpc>
            <a:spcBef>
              <a:spcPct val="0"/>
            </a:spcBef>
            <a:spcAft>
              <a:spcPct val="35000"/>
            </a:spcAft>
          </a:pPr>
          <a:r>
            <a:rPr lang="en-GB" sz="2800" b="1" kern="1200" dirty="0" smtClean="0">
              <a:solidFill>
                <a:schemeClr val="tx1"/>
              </a:solidFill>
            </a:rPr>
            <a:t>Internally-paced</a:t>
          </a:r>
          <a:endParaRPr lang="en-GB" sz="2800" b="1" kern="1200" dirty="0">
            <a:solidFill>
              <a:schemeClr val="tx1"/>
            </a:solidFill>
          </a:endParaRPr>
        </a:p>
      </dsp:txBody>
      <dsp:txXfrm rot="5400000">
        <a:off x="446611" y="1043880"/>
        <a:ext cx="4214893" cy="3298291"/>
      </dsp:txXfrm>
    </dsp:sp>
    <dsp:sp modelId="{4B2EF1E0-CE8F-4D60-B78B-E9BE1C793DC8}">
      <dsp:nvSpPr>
        <dsp:cNvPr id="0" name=""/>
        <dsp:cNvSpPr/>
      </dsp:nvSpPr>
      <dsp:spPr>
        <a:xfrm rot="5400000">
          <a:off x="4135447" y="1288505"/>
          <a:ext cx="5944542" cy="2809041"/>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GB" sz="2100" kern="1200" dirty="0" smtClean="0"/>
            <a:t>INDIVIDUAL is ….</a:t>
          </a:r>
        </a:p>
        <a:p>
          <a:pPr lvl="0" algn="ctr" defTabSz="933450">
            <a:lnSpc>
              <a:spcPct val="90000"/>
            </a:lnSpc>
            <a:spcBef>
              <a:spcPct val="0"/>
            </a:spcBef>
            <a:spcAft>
              <a:spcPct val="35000"/>
            </a:spcAft>
          </a:pPr>
          <a:endParaRPr lang="en-GB" sz="2100" kern="1200" dirty="0" smtClean="0"/>
        </a:p>
        <a:p>
          <a:pPr lvl="0" algn="ctr" defTabSz="933450">
            <a:lnSpc>
              <a:spcPct val="90000"/>
            </a:lnSpc>
            <a:spcBef>
              <a:spcPct val="0"/>
            </a:spcBef>
            <a:spcAft>
              <a:spcPct val="35000"/>
            </a:spcAft>
          </a:pPr>
          <a:endParaRPr lang="en-GB" sz="2100" kern="1200" dirty="0" smtClean="0"/>
        </a:p>
        <a:p>
          <a:pPr lvl="0" algn="ctr" defTabSz="933450">
            <a:lnSpc>
              <a:spcPct val="90000"/>
            </a:lnSpc>
            <a:spcBef>
              <a:spcPct val="0"/>
            </a:spcBef>
            <a:spcAft>
              <a:spcPct val="35000"/>
            </a:spcAft>
          </a:pPr>
          <a:endParaRPr lang="en-GB" sz="2100" kern="1200" dirty="0" smtClean="0"/>
        </a:p>
        <a:p>
          <a:pPr lvl="0" algn="ctr" defTabSz="933450">
            <a:lnSpc>
              <a:spcPct val="90000"/>
            </a:lnSpc>
            <a:spcBef>
              <a:spcPct val="0"/>
            </a:spcBef>
            <a:spcAft>
              <a:spcPct val="35000"/>
            </a:spcAft>
          </a:pPr>
          <a:endParaRPr lang="en-GB" sz="2100" kern="1200" dirty="0" smtClean="0"/>
        </a:p>
        <a:p>
          <a:pPr lvl="0" algn="ctr" defTabSz="933450">
            <a:lnSpc>
              <a:spcPct val="90000"/>
            </a:lnSpc>
            <a:spcBef>
              <a:spcPct val="0"/>
            </a:spcBef>
            <a:spcAft>
              <a:spcPct val="35000"/>
            </a:spcAft>
          </a:pPr>
          <a:endParaRPr lang="en-GB" sz="2100" kern="1200" dirty="0" smtClean="0"/>
        </a:p>
      </dsp:txBody>
      <dsp:txXfrm rot="-5400000">
        <a:off x="6194780" y="1206891"/>
        <a:ext cx="2317459" cy="297227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DB7C3-AECC-49F0-8595-0E6A764B9AD4}">
      <dsp:nvSpPr>
        <dsp:cNvPr id="0" name=""/>
        <dsp:cNvSpPr/>
      </dsp:nvSpPr>
      <dsp:spPr>
        <a:xfrm rot="16200000">
          <a:off x="-762788" y="379333"/>
          <a:ext cx="5489011" cy="4360587"/>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GB" sz="2200" kern="1200" dirty="0" smtClean="0"/>
            <a:t>TASK is …. </a:t>
          </a:r>
        </a:p>
        <a:p>
          <a:pPr lvl="0" algn="ctr" defTabSz="977900">
            <a:lnSpc>
              <a:spcPct val="90000"/>
            </a:lnSpc>
            <a:spcBef>
              <a:spcPct val="0"/>
            </a:spcBef>
            <a:spcAft>
              <a:spcPct val="35000"/>
            </a:spcAft>
          </a:pPr>
          <a:endParaRPr lang="en-GB" sz="2200" kern="1200" dirty="0" smtClean="0">
            <a:solidFill>
              <a:srgbClr val="00B050"/>
            </a:solidFill>
          </a:endParaRPr>
        </a:p>
        <a:p>
          <a:pPr lvl="0" algn="ctr" defTabSz="977900">
            <a:lnSpc>
              <a:spcPct val="90000"/>
            </a:lnSpc>
            <a:spcBef>
              <a:spcPct val="0"/>
            </a:spcBef>
            <a:spcAft>
              <a:spcPct val="35000"/>
            </a:spcAft>
          </a:pPr>
          <a:r>
            <a:rPr lang="en-GB" sz="2800" b="1" kern="1200" dirty="0" smtClean="0">
              <a:solidFill>
                <a:schemeClr val="tx1"/>
              </a:solidFill>
            </a:rPr>
            <a:t>Open skills</a:t>
          </a:r>
        </a:p>
        <a:p>
          <a:pPr lvl="0" algn="ctr" defTabSz="977900">
            <a:lnSpc>
              <a:spcPct val="90000"/>
            </a:lnSpc>
            <a:spcBef>
              <a:spcPct val="0"/>
            </a:spcBef>
            <a:spcAft>
              <a:spcPct val="35000"/>
            </a:spcAft>
          </a:pPr>
          <a:r>
            <a:rPr lang="en-GB" sz="2800" b="1" kern="1200" dirty="0" smtClean="0">
              <a:solidFill>
                <a:schemeClr val="tx1"/>
              </a:solidFill>
            </a:rPr>
            <a:t>Externally-paced</a:t>
          </a:r>
        </a:p>
        <a:p>
          <a:pPr lvl="0" algn="ctr" defTabSz="977900">
            <a:lnSpc>
              <a:spcPct val="90000"/>
            </a:lnSpc>
            <a:spcBef>
              <a:spcPct val="0"/>
            </a:spcBef>
            <a:spcAft>
              <a:spcPct val="35000"/>
            </a:spcAft>
          </a:pPr>
          <a:r>
            <a:rPr lang="en-GB" sz="2800" b="1" kern="1200" dirty="0" smtClean="0">
              <a:solidFill>
                <a:schemeClr val="tx1"/>
              </a:solidFill>
            </a:rPr>
            <a:t>Changing environment</a:t>
          </a:r>
        </a:p>
        <a:p>
          <a:pPr lvl="0" algn="ctr" defTabSz="977900">
            <a:lnSpc>
              <a:spcPct val="90000"/>
            </a:lnSpc>
            <a:spcBef>
              <a:spcPct val="0"/>
            </a:spcBef>
            <a:spcAft>
              <a:spcPct val="35000"/>
            </a:spcAft>
          </a:pPr>
          <a:endParaRPr lang="en-GB" sz="2200" kern="1200" dirty="0" smtClean="0">
            <a:solidFill>
              <a:srgbClr val="00B050"/>
            </a:solidFill>
          </a:endParaRPr>
        </a:p>
        <a:p>
          <a:pPr lvl="0" algn="ctr" defTabSz="977900">
            <a:lnSpc>
              <a:spcPct val="90000"/>
            </a:lnSpc>
            <a:spcBef>
              <a:spcPct val="0"/>
            </a:spcBef>
            <a:spcAft>
              <a:spcPct val="35000"/>
            </a:spcAft>
          </a:pPr>
          <a:endParaRPr lang="en-GB" sz="2200" kern="1200" dirty="0"/>
        </a:p>
      </dsp:txBody>
      <dsp:txXfrm rot="5400000">
        <a:off x="-198575" y="1187373"/>
        <a:ext cx="3597484" cy="2744505"/>
      </dsp:txXfrm>
    </dsp:sp>
    <dsp:sp modelId="{4B2EF1E0-CE8F-4D60-B78B-E9BE1C793DC8}">
      <dsp:nvSpPr>
        <dsp:cNvPr id="0" name=""/>
        <dsp:cNvSpPr/>
      </dsp:nvSpPr>
      <dsp:spPr>
        <a:xfrm rot="5400000">
          <a:off x="3451496" y="313939"/>
          <a:ext cx="5956527" cy="4491375"/>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GB" sz="2400" kern="1200" dirty="0" smtClean="0"/>
            <a:t>INDIVIDUAL ….</a:t>
          </a:r>
        </a:p>
        <a:p>
          <a:pPr lvl="0" algn="ctr" defTabSz="1066800">
            <a:lnSpc>
              <a:spcPct val="90000"/>
            </a:lnSpc>
            <a:spcBef>
              <a:spcPct val="0"/>
            </a:spcBef>
            <a:spcAft>
              <a:spcPct val="35000"/>
            </a:spcAft>
          </a:pPr>
          <a:endParaRPr lang="en-GB" sz="2400" kern="1200" dirty="0" smtClean="0"/>
        </a:p>
        <a:p>
          <a:pPr lvl="0" algn="ctr" defTabSz="1066800">
            <a:lnSpc>
              <a:spcPct val="90000"/>
            </a:lnSpc>
            <a:spcBef>
              <a:spcPct val="0"/>
            </a:spcBef>
            <a:spcAft>
              <a:spcPct val="35000"/>
            </a:spcAft>
          </a:pPr>
          <a:r>
            <a:rPr lang="en-GB" sz="2800" b="1" kern="1200" dirty="0" smtClean="0">
              <a:solidFill>
                <a:schemeClr val="tx1"/>
              </a:solidFill>
            </a:rPr>
            <a:t>Associative or Autonomic stage of learning</a:t>
          </a:r>
        </a:p>
        <a:p>
          <a:pPr lvl="0" algn="ctr" defTabSz="1066800">
            <a:lnSpc>
              <a:spcPct val="90000"/>
            </a:lnSpc>
            <a:spcBef>
              <a:spcPct val="0"/>
            </a:spcBef>
            <a:spcAft>
              <a:spcPct val="35000"/>
            </a:spcAft>
          </a:pPr>
          <a:endParaRPr lang="en-GB" sz="2400" kern="1200" dirty="0" smtClean="0"/>
        </a:p>
        <a:p>
          <a:pPr lvl="0" algn="ctr" defTabSz="1066800">
            <a:lnSpc>
              <a:spcPct val="90000"/>
            </a:lnSpc>
            <a:spcBef>
              <a:spcPct val="0"/>
            </a:spcBef>
            <a:spcAft>
              <a:spcPct val="35000"/>
            </a:spcAft>
          </a:pPr>
          <a:endParaRPr lang="en-GB" sz="2400" kern="1200" dirty="0" smtClean="0"/>
        </a:p>
      </dsp:txBody>
      <dsp:txXfrm rot="-5400000">
        <a:off x="4970064" y="1070495"/>
        <a:ext cx="3705384" cy="297826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DB7C3-AECC-49F0-8595-0E6A764B9AD4}">
      <dsp:nvSpPr>
        <dsp:cNvPr id="0" name=""/>
        <dsp:cNvSpPr/>
      </dsp:nvSpPr>
      <dsp:spPr>
        <a:xfrm rot="16200000">
          <a:off x="-762788" y="461638"/>
          <a:ext cx="5489011" cy="4195978"/>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GB" sz="2100" kern="1200" dirty="0" smtClean="0"/>
            <a:t>TASK is …. </a:t>
          </a:r>
        </a:p>
        <a:p>
          <a:pPr lvl="0" algn="ctr" defTabSz="933450">
            <a:lnSpc>
              <a:spcPct val="90000"/>
            </a:lnSpc>
            <a:spcBef>
              <a:spcPct val="0"/>
            </a:spcBef>
            <a:spcAft>
              <a:spcPct val="35000"/>
            </a:spcAft>
          </a:pPr>
          <a:endParaRPr lang="en-GB" sz="2100" kern="1200" dirty="0" smtClean="0">
            <a:solidFill>
              <a:srgbClr val="00B050"/>
            </a:solidFill>
          </a:endParaRPr>
        </a:p>
        <a:p>
          <a:pPr lvl="0" algn="ctr" defTabSz="933450">
            <a:lnSpc>
              <a:spcPct val="90000"/>
            </a:lnSpc>
            <a:spcBef>
              <a:spcPct val="0"/>
            </a:spcBef>
            <a:spcAft>
              <a:spcPct val="35000"/>
            </a:spcAft>
          </a:pPr>
          <a:r>
            <a:rPr lang="en-GB" sz="2100" b="1" kern="1200" dirty="0" smtClean="0">
              <a:solidFill>
                <a:schemeClr val="tx1"/>
              </a:solidFill>
            </a:rPr>
            <a:t>Complex </a:t>
          </a:r>
        </a:p>
        <a:p>
          <a:pPr lvl="0" algn="ctr" defTabSz="933450">
            <a:lnSpc>
              <a:spcPct val="90000"/>
            </a:lnSpc>
            <a:spcBef>
              <a:spcPct val="0"/>
            </a:spcBef>
            <a:spcAft>
              <a:spcPct val="35000"/>
            </a:spcAft>
          </a:pPr>
          <a:r>
            <a:rPr lang="en-GB" sz="2100" b="1" kern="1200" dirty="0" smtClean="0">
              <a:solidFill>
                <a:schemeClr val="tx1"/>
              </a:solidFill>
            </a:rPr>
            <a:t>Under pressure</a:t>
          </a:r>
        </a:p>
        <a:p>
          <a:pPr lvl="0" algn="ctr" defTabSz="933450">
            <a:lnSpc>
              <a:spcPct val="90000"/>
            </a:lnSpc>
            <a:spcBef>
              <a:spcPct val="0"/>
            </a:spcBef>
            <a:spcAft>
              <a:spcPct val="35000"/>
            </a:spcAft>
          </a:pPr>
          <a:r>
            <a:rPr lang="en-GB" sz="2100" b="1" kern="1200" dirty="0" smtClean="0">
              <a:solidFill>
                <a:schemeClr val="tx1"/>
              </a:solidFill>
            </a:rPr>
            <a:t>New to the learner</a:t>
          </a:r>
        </a:p>
        <a:p>
          <a:pPr lvl="0" algn="ctr" defTabSz="933450">
            <a:lnSpc>
              <a:spcPct val="90000"/>
            </a:lnSpc>
            <a:spcBef>
              <a:spcPct val="0"/>
            </a:spcBef>
            <a:spcAft>
              <a:spcPct val="35000"/>
            </a:spcAft>
          </a:pPr>
          <a:endParaRPr lang="en-GB" sz="2100" kern="1200" dirty="0"/>
        </a:p>
      </dsp:txBody>
      <dsp:txXfrm rot="5400000">
        <a:off x="-116271" y="1187374"/>
        <a:ext cx="3461682" cy="2744505"/>
      </dsp:txXfrm>
    </dsp:sp>
    <dsp:sp modelId="{4B2EF1E0-CE8F-4D60-B78B-E9BE1C793DC8}">
      <dsp:nvSpPr>
        <dsp:cNvPr id="0" name=""/>
        <dsp:cNvSpPr/>
      </dsp:nvSpPr>
      <dsp:spPr>
        <a:xfrm rot="5400000">
          <a:off x="3366358" y="313939"/>
          <a:ext cx="5956527" cy="4491375"/>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GB" sz="2100" kern="1200" dirty="0" smtClean="0"/>
            <a:t>INDIVIDUAL ….</a:t>
          </a:r>
        </a:p>
        <a:p>
          <a:pPr lvl="0" algn="ctr" defTabSz="933450">
            <a:lnSpc>
              <a:spcPct val="90000"/>
            </a:lnSpc>
            <a:spcBef>
              <a:spcPct val="0"/>
            </a:spcBef>
            <a:spcAft>
              <a:spcPct val="35000"/>
            </a:spcAft>
          </a:pPr>
          <a:endParaRPr lang="en-GB" sz="2100" kern="1200" dirty="0" smtClean="0"/>
        </a:p>
        <a:p>
          <a:pPr lvl="0" algn="ctr" defTabSz="933450">
            <a:lnSpc>
              <a:spcPct val="90000"/>
            </a:lnSpc>
            <a:spcBef>
              <a:spcPct val="0"/>
            </a:spcBef>
            <a:spcAft>
              <a:spcPct val="35000"/>
            </a:spcAft>
          </a:pPr>
          <a:r>
            <a:rPr lang="en-GB" sz="2100" b="1" kern="1200" dirty="0" smtClean="0">
              <a:solidFill>
                <a:schemeClr val="tx1"/>
              </a:solidFill>
            </a:rPr>
            <a:t>Cognitive Learner</a:t>
          </a:r>
        </a:p>
        <a:p>
          <a:pPr lvl="0" algn="ctr" defTabSz="933450">
            <a:lnSpc>
              <a:spcPct val="90000"/>
            </a:lnSpc>
            <a:spcBef>
              <a:spcPct val="0"/>
            </a:spcBef>
            <a:spcAft>
              <a:spcPct val="35000"/>
            </a:spcAft>
          </a:pPr>
          <a:r>
            <a:rPr lang="en-GB" sz="2100" b="1" kern="1200" dirty="0" smtClean="0">
              <a:solidFill>
                <a:schemeClr val="tx1"/>
              </a:solidFill>
            </a:rPr>
            <a:t>Advanced (Autonomous Learner)</a:t>
          </a:r>
        </a:p>
      </dsp:txBody>
      <dsp:txXfrm rot="-5400000">
        <a:off x="4884926" y="1070495"/>
        <a:ext cx="3705384" cy="2978263"/>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670FFE-77BE-4E78-AE0B-367F718E8D01}" type="datetimeFigureOut">
              <a:rPr lang="en-GB" smtClean="0"/>
              <a:t>05/11/2012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9D94FEA-614D-46A8-B6D3-6CB0E72322FB}" type="slidenum">
              <a:rPr lang="en-GB" smtClean="0"/>
              <a:t>‹#›</a:t>
            </a:fld>
            <a:endParaRPr lang="en-GB"/>
          </a:p>
        </p:txBody>
      </p:sp>
    </p:spTree>
    <p:extLst>
      <p:ext uri="{BB962C8B-B14F-4D97-AF65-F5344CB8AC3E}">
        <p14:creationId xmlns:p14="http://schemas.microsoft.com/office/powerpoint/2010/main" val="42525868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FEFB15-D803-4AA0-BA94-22D4422C9CF5}" type="datetimeFigureOut">
              <a:rPr lang="en-GB" smtClean="0"/>
              <a:pPr/>
              <a:t>05/11/2012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70DB3F-46B6-4DF7-AF39-86C1EF547780}" type="slidenum">
              <a:rPr lang="en-GB" smtClean="0"/>
              <a:pPr/>
              <a:t>‹#›</a:t>
            </a:fld>
            <a:endParaRPr lang="en-GB"/>
          </a:p>
        </p:txBody>
      </p:sp>
    </p:spTree>
    <p:extLst>
      <p:ext uri="{BB962C8B-B14F-4D97-AF65-F5344CB8AC3E}">
        <p14:creationId xmlns:p14="http://schemas.microsoft.com/office/powerpoint/2010/main" val="3241271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F719D29-69B8-4E1B-8F37-248F3275F89E}" type="slidenum">
              <a:rPr lang="en-GB" smtClean="0"/>
              <a:pPr/>
              <a:t>35</a:t>
            </a:fld>
            <a:endParaRPr lang="en-GB"/>
          </a:p>
        </p:txBody>
      </p:sp>
    </p:spTree>
    <p:extLst>
      <p:ext uri="{BB962C8B-B14F-4D97-AF65-F5344CB8AC3E}">
        <p14:creationId xmlns:p14="http://schemas.microsoft.com/office/powerpoint/2010/main" val="3277018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E60E79E3-FAF5-4158-A4B4-338ADED9D568}" type="datetimeFigureOut">
              <a:rPr lang="en-GB" smtClean="0"/>
              <a:pPr/>
              <a:t>05/11/2012</a:t>
            </a:fld>
            <a:endParaRPr lang="en-GB"/>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GB"/>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39610E-D793-4E2E-A132-49473ADE7C31}"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0E79E3-FAF5-4158-A4B4-338ADED9D568}" type="datetimeFigureOut">
              <a:rPr lang="en-GB" smtClean="0"/>
              <a:pPr/>
              <a:t>05/11/2012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39610E-D793-4E2E-A132-49473ADE7C3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0E79E3-FAF5-4158-A4B4-338ADED9D568}" type="datetimeFigureOut">
              <a:rPr lang="en-GB" smtClean="0"/>
              <a:pPr/>
              <a:t>05/11/2012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39610E-D793-4E2E-A132-49473ADE7C3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E60E79E3-FAF5-4158-A4B4-338ADED9D568}" type="datetimeFigureOut">
              <a:rPr lang="en-GB" smtClean="0"/>
              <a:pPr/>
              <a:t>05/11/2012</a:t>
            </a:fld>
            <a:endParaRPr lang="en-GB"/>
          </a:p>
        </p:txBody>
      </p:sp>
      <p:sp>
        <p:nvSpPr>
          <p:cNvPr id="5" name="Footer Placeholder 4"/>
          <p:cNvSpPr>
            <a:spLocks noGrp="1"/>
          </p:cNvSpPr>
          <p:nvPr>
            <p:ph type="ftr" sz="quarter" idx="11"/>
          </p:nvPr>
        </p:nvSpPr>
        <p:spPr>
          <a:xfrm>
            <a:off x="457200" y="6480969"/>
            <a:ext cx="4260056" cy="300831"/>
          </a:xfrm>
        </p:spPr>
        <p:txBody>
          <a:bodyPr/>
          <a:lstStyle/>
          <a:p>
            <a:endParaRPr lang="en-GB"/>
          </a:p>
        </p:txBody>
      </p:sp>
      <p:sp>
        <p:nvSpPr>
          <p:cNvPr id="6" name="Slide Number Placeholder 5"/>
          <p:cNvSpPr>
            <a:spLocks noGrp="1"/>
          </p:cNvSpPr>
          <p:nvPr>
            <p:ph type="sldNum" sz="quarter" idx="12"/>
          </p:nvPr>
        </p:nvSpPr>
        <p:spPr/>
        <p:txBody>
          <a:bodyPr/>
          <a:lstStyle/>
          <a:p>
            <a:fld id="{B639610E-D793-4E2E-A132-49473ADE7C3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E60E79E3-FAF5-4158-A4B4-338ADED9D568}" type="datetimeFigureOut">
              <a:rPr lang="en-GB" smtClean="0"/>
              <a:pPr/>
              <a:t>05/11/2012</a:t>
            </a:fld>
            <a:endParaRPr lang="en-GB"/>
          </a:p>
        </p:txBody>
      </p:sp>
      <p:sp>
        <p:nvSpPr>
          <p:cNvPr id="5" name="Footer Placeholder 4"/>
          <p:cNvSpPr>
            <a:spLocks noGrp="1"/>
          </p:cNvSpPr>
          <p:nvPr>
            <p:ph type="ftr" sz="quarter" idx="11"/>
          </p:nvPr>
        </p:nvSpPr>
        <p:spPr>
          <a:xfrm>
            <a:off x="2619376" y="6480969"/>
            <a:ext cx="4260056" cy="300831"/>
          </a:xfrm>
        </p:spPr>
        <p:txBody>
          <a:bodyPr/>
          <a:lstStyle/>
          <a:p>
            <a:endParaRPr lang="en-GB"/>
          </a:p>
        </p:txBody>
      </p:sp>
      <p:sp>
        <p:nvSpPr>
          <p:cNvPr id="6" name="Slide Number Placeholder 5"/>
          <p:cNvSpPr>
            <a:spLocks noGrp="1"/>
          </p:cNvSpPr>
          <p:nvPr>
            <p:ph type="sldNum" sz="quarter" idx="12"/>
          </p:nvPr>
        </p:nvSpPr>
        <p:spPr>
          <a:xfrm>
            <a:off x="8451056" y="809624"/>
            <a:ext cx="502920" cy="300831"/>
          </a:xfrm>
        </p:spPr>
        <p:txBody>
          <a:bodyPr/>
          <a:lstStyle/>
          <a:p>
            <a:fld id="{B639610E-D793-4E2E-A132-49473ADE7C31}" type="slidenum">
              <a:rPr lang="en-GB" smtClean="0"/>
              <a:pPr/>
              <a:t>‹#›</a:t>
            </a:fld>
            <a:endParaRPr lang="en-GB"/>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E60E79E3-FAF5-4158-A4B4-338ADED9D568}" type="datetimeFigureOut">
              <a:rPr lang="en-GB" smtClean="0"/>
              <a:pPr/>
              <a:t>05/11/2012</a:t>
            </a:fld>
            <a:endParaRPr lang="en-GB"/>
          </a:p>
        </p:txBody>
      </p:sp>
      <p:sp>
        <p:nvSpPr>
          <p:cNvPr id="6" name="Footer Placeholder 5"/>
          <p:cNvSpPr>
            <a:spLocks noGrp="1"/>
          </p:cNvSpPr>
          <p:nvPr>
            <p:ph type="ftr" sz="quarter" idx="11"/>
          </p:nvPr>
        </p:nvSpPr>
        <p:spPr>
          <a:xfrm>
            <a:off x="457200" y="6480969"/>
            <a:ext cx="4260056" cy="301752"/>
          </a:xfrm>
        </p:spPr>
        <p:txBody>
          <a:bodyPr/>
          <a:lstStyle/>
          <a:p>
            <a:endParaRPr lang="en-GB"/>
          </a:p>
        </p:txBody>
      </p:sp>
      <p:sp>
        <p:nvSpPr>
          <p:cNvPr id="7" name="Slide Number Placeholder 6"/>
          <p:cNvSpPr>
            <a:spLocks noGrp="1"/>
          </p:cNvSpPr>
          <p:nvPr>
            <p:ph type="sldNum" sz="quarter" idx="12"/>
          </p:nvPr>
        </p:nvSpPr>
        <p:spPr>
          <a:xfrm>
            <a:off x="7589520" y="6480969"/>
            <a:ext cx="502920" cy="301752"/>
          </a:xfrm>
        </p:spPr>
        <p:txBody>
          <a:bodyPr/>
          <a:lstStyle/>
          <a:p>
            <a:fld id="{B639610E-D793-4E2E-A132-49473ADE7C3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E60E79E3-FAF5-4158-A4B4-338ADED9D568}" type="datetimeFigureOut">
              <a:rPr lang="en-GB" smtClean="0"/>
              <a:pPr/>
              <a:t>05/11/2012</a:t>
            </a:fld>
            <a:endParaRPr lang="en-GB"/>
          </a:p>
        </p:txBody>
      </p:sp>
      <p:sp>
        <p:nvSpPr>
          <p:cNvPr id="8" name="Footer Placeholder 7"/>
          <p:cNvSpPr>
            <a:spLocks noGrp="1"/>
          </p:cNvSpPr>
          <p:nvPr>
            <p:ph type="ftr" sz="quarter" idx="11"/>
          </p:nvPr>
        </p:nvSpPr>
        <p:spPr>
          <a:xfrm>
            <a:off x="457200" y="6480969"/>
            <a:ext cx="4261104" cy="301752"/>
          </a:xfrm>
        </p:spPr>
        <p:txBody>
          <a:bodyPr/>
          <a:lstStyle/>
          <a:p>
            <a:endParaRPr lang="en-GB"/>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39610E-D793-4E2E-A132-49473ADE7C3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60E79E3-FAF5-4158-A4B4-338ADED9D568}" type="datetimeFigureOut">
              <a:rPr lang="en-GB" smtClean="0"/>
              <a:pPr/>
              <a:t>05/11/2012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639610E-D793-4E2E-A132-49473ADE7C3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E60E79E3-FAF5-4158-A4B4-338ADED9D568}" type="datetimeFigureOut">
              <a:rPr lang="en-GB" smtClean="0"/>
              <a:pPr/>
              <a:t>05/11/2012</a:t>
            </a:fld>
            <a:endParaRPr lang="en-GB"/>
          </a:p>
        </p:txBody>
      </p:sp>
      <p:sp>
        <p:nvSpPr>
          <p:cNvPr id="3" name="Footer Placeholder 2"/>
          <p:cNvSpPr>
            <a:spLocks noGrp="1"/>
          </p:cNvSpPr>
          <p:nvPr>
            <p:ph type="ftr" sz="quarter" idx="11"/>
          </p:nvPr>
        </p:nvSpPr>
        <p:spPr>
          <a:xfrm>
            <a:off x="457200" y="6481890"/>
            <a:ext cx="4260056" cy="300831"/>
          </a:xfrm>
        </p:spPr>
        <p:txBody>
          <a:bodyPr/>
          <a:lstStyle/>
          <a:p>
            <a:endParaRPr lang="en-GB"/>
          </a:p>
        </p:txBody>
      </p:sp>
      <p:sp>
        <p:nvSpPr>
          <p:cNvPr id="4" name="Slide Number Placeholder 3"/>
          <p:cNvSpPr>
            <a:spLocks noGrp="1"/>
          </p:cNvSpPr>
          <p:nvPr>
            <p:ph type="sldNum" sz="quarter" idx="12"/>
          </p:nvPr>
        </p:nvSpPr>
        <p:spPr>
          <a:xfrm>
            <a:off x="7589520" y="6480969"/>
            <a:ext cx="502920" cy="301752"/>
          </a:xfrm>
        </p:spPr>
        <p:txBody>
          <a:bodyPr/>
          <a:lstStyle/>
          <a:p>
            <a:fld id="{B639610E-D793-4E2E-A132-49473ADE7C3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E60E79E3-FAF5-4158-A4B4-338ADED9D568}" type="datetimeFigureOut">
              <a:rPr lang="en-GB" smtClean="0"/>
              <a:pPr/>
              <a:t>05/11/2012</a:t>
            </a:fld>
            <a:endParaRPr lang="en-GB"/>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GB"/>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39610E-D793-4E2E-A132-49473ADE7C3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E60E79E3-FAF5-4158-A4B4-338ADED9D568}" type="datetimeFigureOut">
              <a:rPr lang="en-GB" smtClean="0"/>
              <a:pPr/>
              <a:t>05/11/2012</a:t>
            </a:fld>
            <a:endParaRPr lang="en-GB"/>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GB"/>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39610E-D793-4E2E-A132-49473ADE7C3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60E79E3-FAF5-4158-A4B4-338ADED9D568}" type="datetimeFigureOut">
              <a:rPr lang="en-GB" smtClean="0"/>
              <a:pPr/>
              <a:t>05/11/2012</a:t>
            </a:fld>
            <a:endParaRPr lang="en-GB"/>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GB"/>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39610E-D793-4E2E-A132-49473ADE7C3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2.xml"/><Relationship Id="rId1" Type="http://schemas.openxmlformats.org/officeDocument/2006/relationships/tags" Target="../tags/tag2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Layout" Target="../slideLayouts/slideLayout2.xml"/><Relationship Id="rId1" Type="http://schemas.openxmlformats.org/officeDocument/2006/relationships/tags" Target="../tags/tag2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slideLayout" Target="../slideLayouts/slideLayout2.xml"/><Relationship Id="rId1" Type="http://schemas.openxmlformats.org/officeDocument/2006/relationships/tags" Target="../tags/tag2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slideLayout" Target="../slideLayouts/slideLayout2.xml"/><Relationship Id="rId1" Type="http://schemas.openxmlformats.org/officeDocument/2006/relationships/tags" Target="../tags/tag30.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slideLayout" Target="../slideLayouts/slideLayout2.xml"/><Relationship Id="rId1" Type="http://schemas.openxmlformats.org/officeDocument/2006/relationships/tags" Target="../tags/tag3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Acquiring movement skills</a:t>
            </a:r>
            <a:endParaRPr lang="en-GB" dirty="0"/>
          </a:p>
        </p:txBody>
      </p:sp>
      <p:sp>
        <p:nvSpPr>
          <p:cNvPr id="3" name="Subtitle 2"/>
          <p:cNvSpPr>
            <a:spLocks noGrp="1"/>
          </p:cNvSpPr>
          <p:nvPr>
            <p:ph type="subTitle" idx="1"/>
          </p:nvPr>
        </p:nvSpPr>
        <p:spPr/>
        <p:txBody>
          <a:bodyPr/>
          <a:lstStyle/>
          <a:p>
            <a:r>
              <a:rPr lang="en-GB" b="1" dirty="0" smtClean="0">
                <a:solidFill>
                  <a:schemeClr val="tx1"/>
                </a:solidFill>
              </a:rPr>
              <a:t>Phases of motor skill learning</a:t>
            </a:r>
            <a:endParaRPr lang="en-GB" b="1" dirty="0">
              <a:solidFill>
                <a:schemeClr val="tx1"/>
              </a:solidFill>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a:t>
            </a:r>
            <a:endParaRPr lang="en-GB" dirty="0"/>
          </a:p>
        </p:txBody>
      </p:sp>
      <p:sp>
        <p:nvSpPr>
          <p:cNvPr id="3" name="Content Placeholder 2"/>
          <p:cNvSpPr>
            <a:spLocks noGrp="1"/>
          </p:cNvSpPr>
          <p:nvPr>
            <p:ph idx="1"/>
          </p:nvPr>
        </p:nvSpPr>
        <p:spPr/>
        <p:txBody>
          <a:bodyPr/>
          <a:lstStyle/>
          <a:p>
            <a:r>
              <a:rPr lang="en-GB" dirty="0" smtClean="0"/>
              <a:t>Why is this the longest phase?</a:t>
            </a:r>
          </a:p>
          <a:p>
            <a:endParaRPr lang="en-GB" dirty="0" smtClean="0"/>
          </a:p>
          <a:p>
            <a:r>
              <a:rPr lang="en-GB" dirty="0" smtClean="0"/>
              <a:t>Why do some people not leave this phase?</a:t>
            </a:r>
          </a:p>
          <a:p>
            <a:endParaRPr lang="en-GB"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p:cNvSpPr/>
          <p:nvPr/>
        </p:nvSpPr>
        <p:spPr>
          <a:xfrm>
            <a:off x="2843808" y="2060848"/>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t>Autonomous Phase</a:t>
            </a:r>
            <a:endParaRPr lang="en-GB" dirty="0"/>
          </a:p>
        </p:txBody>
      </p:sp>
      <p:sp>
        <p:nvSpPr>
          <p:cNvPr id="3" name="Content Placeholder 2"/>
          <p:cNvSpPr>
            <a:spLocks noGrp="1"/>
          </p:cNvSpPr>
          <p:nvPr>
            <p:ph idx="1"/>
          </p:nvPr>
        </p:nvSpPr>
        <p:spPr>
          <a:xfrm>
            <a:off x="3347864" y="1412776"/>
            <a:ext cx="2448272" cy="2304256"/>
          </a:xfrm>
          <a:solidFill>
            <a:schemeClr val="bg1">
              <a:lumMod val="75000"/>
            </a:schemeClr>
          </a:solidFill>
        </p:spPr>
        <p:txBody>
          <a:bodyPr>
            <a:normAutofit/>
          </a:bodyPr>
          <a:lstStyle/>
          <a:p>
            <a:r>
              <a:rPr lang="en-GB" sz="2400" dirty="0" smtClean="0"/>
              <a:t>Learner executes skill with minimum conscious effort.</a:t>
            </a:r>
            <a:endParaRPr lang="en-GB" sz="2400" dirty="0"/>
          </a:p>
        </p:txBody>
      </p:sp>
      <p:sp>
        <p:nvSpPr>
          <p:cNvPr id="5" name="Content Placeholder 2"/>
          <p:cNvSpPr txBox="1">
            <a:spLocks/>
          </p:cNvSpPr>
          <p:nvPr/>
        </p:nvSpPr>
        <p:spPr>
          <a:xfrm>
            <a:off x="475928" y="1709192"/>
            <a:ext cx="2458616" cy="1296144"/>
          </a:xfrm>
          <a:prstGeom prst="rect">
            <a:avLst/>
          </a:prstGeom>
          <a:solidFill>
            <a:schemeClr val="bg1">
              <a:lumMod val="75000"/>
            </a:schemeClr>
          </a:solidFill>
        </p:spPr>
        <p:txBody>
          <a:bodyPr vert="horz" anchor="t">
            <a:norm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2400" b="0" i="0" u="none" strike="noStrike" kern="1200" cap="none" spc="0" normalizeH="0" baseline="0" noProof="0" smtClean="0">
                <a:ln>
                  <a:noFill/>
                </a:ln>
                <a:solidFill>
                  <a:schemeClr val="tx1"/>
                </a:solidFill>
                <a:effectLst/>
                <a:uLnTx/>
                <a:uFillTx/>
                <a:latin typeface="+mn-lt"/>
                <a:ea typeface="+mn-ea"/>
                <a:cs typeface="+mn-cs"/>
              </a:rPr>
              <a:t>Final phase, advanced stage</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Right Arrow 5"/>
          <p:cNvSpPr/>
          <p:nvPr/>
        </p:nvSpPr>
        <p:spPr>
          <a:xfrm>
            <a:off x="5436096" y="1556792"/>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p:cNvSpPr txBox="1">
            <a:spLocks/>
          </p:cNvSpPr>
          <p:nvPr/>
        </p:nvSpPr>
        <p:spPr>
          <a:xfrm>
            <a:off x="6372200" y="1340768"/>
            <a:ext cx="2448272" cy="2304256"/>
          </a:xfrm>
          <a:prstGeom prst="rect">
            <a:avLst/>
          </a:prstGeom>
          <a:solidFill>
            <a:schemeClr val="bg1"/>
          </a:solidFill>
        </p:spPr>
        <p:txBody>
          <a:bodyPr vert="horz" anchor="t">
            <a:normAutofit fontScale="85000" lnSpcReduction="10000"/>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Learner</a:t>
            </a:r>
            <a:r>
              <a:rPr kumimoji="0" lang="en-GB" sz="2400" b="0" i="0" u="none" strike="noStrike" kern="1200" cap="none" spc="0" normalizeH="0" noProof="0" dirty="0" smtClean="0">
                <a:ln>
                  <a:noFill/>
                </a:ln>
                <a:solidFill>
                  <a:schemeClr val="tx1"/>
                </a:solidFill>
                <a:effectLst/>
                <a:uLnTx/>
                <a:uFillTx/>
                <a:latin typeface="+mn-lt"/>
                <a:ea typeface="+mn-ea"/>
                <a:cs typeface="+mn-cs"/>
              </a:rPr>
              <a:t> has spare attention, can focus on other things.  Skill is established in long term memory</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Right Arrow 7"/>
          <p:cNvSpPr/>
          <p:nvPr/>
        </p:nvSpPr>
        <p:spPr>
          <a:xfrm rot="5400000">
            <a:off x="7920372" y="3320988"/>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ontent Placeholder 2"/>
          <p:cNvSpPr txBox="1">
            <a:spLocks/>
          </p:cNvSpPr>
          <p:nvPr/>
        </p:nvSpPr>
        <p:spPr>
          <a:xfrm>
            <a:off x="6300192" y="4149080"/>
            <a:ext cx="2448272" cy="2304256"/>
          </a:xfrm>
          <a:prstGeom prst="rect">
            <a:avLst/>
          </a:prstGeom>
          <a:solidFill>
            <a:schemeClr val="bg1"/>
          </a:solidFill>
        </p:spPr>
        <p:txBody>
          <a:bodyPr vert="horz" anchor="t">
            <a:norm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Closed</a:t>
            </a:r>
            <a:r>
              <a:rPr kumimoji="0" lang="en-GB" sz="2400" b="0" i="0" u="none" strike="noStrike" kern="1200" cap="none" spc="0" normalizeH="0" noProof="0" dirty="0" smtClean="0">
                <a:ln>
                  <a:noFill/>
                </a:ln>
                <a:solidFill>
                  <a:schemeClr val="tx1"/>
                </a:solidFill>
                <a:effectLst/>
                <a:uLnTx/>
                <a:uFillTx/>
                <a:latin typeface="+mn-lt"/>
                <a:ea typeface="+mn-ea"/>
                <a:cs typeface="+mn-cs"/>
              </a:rPr>
              <a:t> skills can be practiced so become habitual</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Content Placeholder 2"/>
          <p:cNvSpPr txBox="1">
            <a:spLocks/>
          </p:cNvSpPr>
          <p:nvPr/>
        </p:nvSpPr>
        <p:spPr>
          <a:xfrm>
            <a:off x="3707904" y="4653136"/>
            <a:ext cx="2448272" cy="2016224"/>
          </a:xfrm>
          <a:prstGeom prst="rect">
            <a:avLst/>
          </a:prstGeom>
          <a:solidFill>
            <a:schemeClr val="bg2">
              <a:lumMod val="90000"/>
            </a:schemeClr>
          </a:solidFill>
        </p:spPr>
        <p:txBody>
          <a:bodyPr vert="horz" anchor="t">
            <a:norm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Self</a:t>
            </a:r>
            <a:r>
              <a:rPr kumimoji="0" lang="en-GB" sz="2400" b="0" i="0" u="none" strike="noStrike" kern="1200" cap="none" spc="0" normalizeH="0" noProof="0" dirty="0" smtClean="0">
                <a:ln>
                  <a:noFill/>
                </a:ln>
                <a:solidFill>
                  <a:schemeClr val="tx1"/>
                </a:solidFill>
                <a:effectLst/>
                <a:uLnTx/>
                <a:uFillTx/>
                <a:latin typeface="+mn-lt"/>
                <a:ea typeface="+mn-ea"/>
                <a:cs typeface="+mn-cs"/>
              </a:rPr>
              <a:t> confidence to detect and correct errors.</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Right Arrow 10"/>
          <p:cNvSpPr/>
          <p:nvPr/>
        </p:nvSpPr>
        <p:spPr>
          <a:xfrm rot="10800000">
            <a:off x="5724128" y="5013176"/>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ight Arrow 11"/>
          <p:cNvSpPr/>
          <p:nvPr/>
        </p:nvSpPr>
        <p:spPr>
          <a:xfrm rot="10800000">
            <a:off x="3275856" y="6281936"/>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Content Placeholder 2"/>
          <p:cNvSpPr txBox="1">
            <a:spLocks/>
          </p:cNvSpPr>
          <p:nvPr/>
        </p:nvSpPr>
        <p:spPr>
          <a:xfrm>
            <a:off x="251520" y="3717032"/>
            <a:ext cx="2808312" cy="2880320"/>
          </a:xfrm>
          <a:prstGeom prst="rect">
            <a:avLst/>
          </a:prstGeom>
          <a:solidFill>
            <a:schemeClr val="bg1"/>
          </a:solidFill>
        </p:spPr>
        <p:txBody>
          <a:bodyPr vert="horz" anchor="t">
            <a:normAutofit lnSpcReduction="10000"/>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If</a:t>
            </a:r>
            <a:r>
              <a:rPr kumimoji="0" lang="en-GB" sz="2400" b="0" i="0" u="none" strike="noStrike" kern="1200" cap="none" spc="0" normalizeH="0" noProof="0" dirty="0" smtClean="0">
                <a:ln>
                  <a:noFill/>
                </a:ln>
                <a:solidFill>
                  <a:schemeClr val="tx1"/>
                </a:solidFill>
                <a:effectLst/>
                <a:uLnTx/>
                <a:uFillTx/>
                <a:latin typeface="+mn-lt"/>
                <a:ea typeface="+mn-ea"/>
                <a:cs typeface="+mn-cs"/>
              </a:rPr>
              <a:t> practice is not maintained learner can regress,  small improvements can still be made</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 to="" calcmode="lin" valueType="num">
                                      <p:cBhvr>
                                        <p:cTn id="17" dur="1" fill="hold"/>
                                        <p:tgtEl>
                                          <p:spTgt spid="3">
                                            <p:bg/>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to="" calcmode="lin" valueType="num">
                                      <p:cBhvr>
                                        <p:cTn id="22" dur="1" fill="hold"/>
                                        <p:tgtEl>
                                          <p:spTgt spid="3">
                                            <p:txEl>
                                              <p:pRg st="0" end="0"/>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to="" calcmode="lin" valueType="num">
                                      <p:cBhvr>
                                        <p:cTn id="27" dur="1" fill="hold"/>
                                        <p:tgtEl>
                                          <p:spTgt spid="6"/>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to="" calcmode="lin" valueType="num">
                                      <p:cBhvr>
                                        <p:cTn id="32" dur="1" fill="hold"/>
                                        <p:tgtEl>
                                          <p:spTgt spid="7"/>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to="" calcmode="lin" valueType="num">
                                      <p:cBhvr>
                                        <p:cTn id="37" dur="1" fill="hold"/>
                                        <p:tgtEl>
                                          <p:spTgt spid="8"/>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 to="" calcmode="lin" valueType="num">
                                      <p:cBhvr>
                                        <p:cTn id="42" dur="1" fill="hold"/>
                                        <p:tgtEl>
                                          <p:spTgt spid="9"/>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to="" calcmode="lin" valueType="num">
                                      <p:cBhvr>
                                        <p:cTn id="47" dur="1" fill="hold"/>
                                        <p:tgtEl>
                                          <p:spTgt spid="11"/>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 to="" calcmode="lin" valueType="num">
                                      <p:cBhvr>
                                        <p:cTn id="52" dur="1" fill="hold"/>
                                        <p:tgtEl>
                                          <p:spTgt spid="10"/>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 to="" calcmode="lin" valueType="num">
                                      <p:cBhvr>
                                        <p:cTn id="57" dur="1" fill="hold"/>
                                        <p:tgtEl>
                                          <p:spTgt spid="12"/>
                                        </p:tgtEl>
                                        <p:attrNameLst>
                                          <p:attrName/>
                                        </p:attrNameLst>
                                      </p:cBhvr>
                                    </p:anim>
                                  </p:childTnLst>
                                </p:cTn>
                              </p:par>
                            </p:childTnLst>
                          </p:cTn>
                        </p:par>
                      </p:childTnLst>
                    </p:cTn>
                  </p:par>
                  <p:par>
                    <p:cTn id="58" fill="hold">
                      <p:stCondLst>
                        <p:cond delay="indefinite"/>
                      </p:stCondLst>
                      <p:childTnLst>
                        <p:par>
                          <p:cTn id="59" fill="hold">
                            <p:stCondLst>
                              <p:cond delay="0"/>
                            </p:stCondLst>
                            <p:childTnLst>
                              <p:par>
                                <p:cTn id="60" presetID="24" presetClass="entr" presetSubtype="0"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 to="" calcmode="lin" valueType="num">
                                      <p:cBhvr>
                                        <p:cTn id="62" dur="1" fill="hold"/>
                                        <p:tgtEl>
                                          <p:spTgt spid="1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build="p"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Practical application</a:t>
            </a:r>
            <a:endParaRPr lang="en-GB" dirty="0"/>
          </a:p>
        </p:txBody>
      </p:sp>
      <p:sp>
        <p:nvSpPr>
          <p:cNvPr id="3" name="Content Placeholder 2"/>
          <p:cNvSpPr>
            <a:spLocks noGrp="1"/>
          </p:cNvSpPr>
          <p:nvPr>
            <p:ph idx="1"/>
          </p:nvPr>
        </p:nvSpPr>
        <p:spPr/>
        <p:txBody>
          <a:bodyPr/>
          <a:lstStyle/>
          <a:p>
            <a:r>
              <a:rPr lang="en-GB" dirty="0" smtClean="0"/>
              <a:t>Learner can now perform forehand drive consistently with little attention being paid.  Now able to focus on position of the opponent and where to place the shot. </a:t>
            </a:r>
            <a:endParaRPr lang="en-GB"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are you for the following skills?</a:t>
            </a:r>
            <a:endParaRPr lang="en-GB" dirty="0"/>
          </a:p>
        </p:txBody>
      </p:sp>
      <p:sp>
        <p:nvSpPr>
          <p:cNvPr id="3" name="Content Placeholder 2"/>
          <p:cNvSpPr>
            <a:spLocks noGrp="1"/>
          </p:cNvSpPr>
          <p:nvPr>
            <p:ph idx="1"/>
          </p:nvPr>
        </p:nvSpPr>
        <p:spPr/>
        <p:txBody>
          <a:bodyPr>
            <a:normAutofit lnSpcReduction="10000"/>
          </a:bodyPr>
          <a:lstStyle/>
          <a:p>
            <a:r>
              <a:rPr lang="en-GB" dirty="0" smtClean="0"/>
              <a:t>Task 3 in your booklets page 7</a:t>
            </a:r>
          </a:p>
          <a:p>
            <a:endParaRPr lang="en-GB" dirty="0" smtClean="0"/>
          </a:p>
          <a:p>
            <a:r>
              <a:rPr lang="en-GB" dirty="0" smtClean="0"/>
              <a:t>Justification of the placement of the skill.</a:t>
            </a:r>
          </a:p>
          <a:p>
            <a:r>
              <a:rPr lang="en-GB" i="1" dirty="0" smtClean="0"/>
              <a:t>The reason I have placed netball shooting at the associative phase is I have a few errors but not fundamental ones. I need to practice the skill in a variety of situations to develop the skill.  I have an idea of how it feels but still need feedback from a coach.</a:t>
            </a:r>
            <a:endParaRPr lang="en-GB" i="1"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a:buNone/>
            </a:pPr>
            <a:r>
              <a:rPr lang="en-GB" sz="7200" dirty="0" smtClean="0"/>
              <a:t>Types of guidance</a:t>
            </a:r>
          </a:p>
          <a:p>
            <a:pPr>
              <a:buNone/>
            </a:pPr>
            <a:endParaRPr lang="en-GB"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Visual- giving a demonstration</a:t>
            </a:r>
          </a:p>
          <a:p>
            <a:r>
              <a:rPr lang="en-GB" dirty="0" smtClean="0"/>
              <a:t>Watching a video</a:t>
            </a:r>
          </a:p>
          <a:p>
            <a:endParaRPr lang="en-GB" dirty="0" smtClean="0"/>
          </a:p>
          <a:p>
            <a:r>
              <a:rPr lang="en-GB" dirty="0" smtClean="0"/>
              <a:t>Verbal – telling the learner what to do</a:t>
            </a:r>
          </a:p>
          <a:p>
            <a:endParaRPr lang="en-GB" dirty="0" smtClean="0"/>
          </a:p>
          <a:p>
            <a:r>
              <a:rPr lang="en-GB" dirty="0" smtClean="0"/>
              <a:t>Manual/mechanical- physically moving the person into position.</a:t>
            </a:r>
          </a:p>
          <a:p>
            <a:endParaRPr lang="en-GB" dirty="0" smtClean="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Class task</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Group 1/2 only use visual</a:t>
            </a:r>
          </a:p>
          <a:p>
            <a:endParaRPr lang="en-GB" dirty="0" smtClean="0"/>
          </a:p>
          <a:p>
            <a:r>
              <a:rPr lang="en-GB" dirty="0" smtClean="0"/>
              <a:t>Group 3/4 only use verbal</a:t>
            </a:r>
          </a:p>
          <a:p>
            <a:endParaRPr lang="en-GB" dirty="0" smtClean="0"/>
          </a:p>
          <a:p>
            <a:r>
              <a:rPr lang="en-GB" dirty="0" smtClean="0"/>
              <a:t>Group 5 only use manual</a:t>
            </a:r>
          </a:p>
          <a:p>
            <a:endParaRPr lang="en-GB" dirty="0" smtClean="0"/>
          </a:p>
          <a:p>
            <a:r>
              <a:rPr lang="en-GB" dirty="0" smtClean="0"/>
              <a:t>Note the benefits</a:t>
            </a:r>
          </a:p>
          <a:p>
            <a:r>
              <a:rPr lang="en-GB" dirty="0" smtClean="0"/>
              <a:t>Note the disadvantages</a:t>
            </a:r>
          </a:p>
          <a:p>
            <a:r>
              <a:rPr lang="en-GB" dirty="0" smtClean="0"/>
              <a:t>Note which phase of learning would be best suited to the type of guidance and why.</a:t>
            </a:r>
          </a:p>
          <a:p>
            <a:r>
              <a:rPr lang="en-GB" b="1" dirty="0" smtClean="0"/>
              <a:t>Use the space on page 13 of booklets</a:t>
            </a:r>
            <a:endParaRPr lang="en-GB" b="1"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5656" y="1556792"/>
            <a:ext cx="5256584" cy="2808312"/>
          </a:xfrm>
          <a:solidFill>
            <a:schemeClr val="tx1">
              <a:lumMod val="50000"/>
              <a:lumOff val="50000"/>
            </a:schemeClr>
          </a:solidFill>
        </p:spPr>
        <p:txBody>
          <a:bodyPr>
            <a:normAutofit/>
          </a:bodyPr>
          <a:lstStyle/>
          <a:p>
            <a:endParaRPr lang="en-GB" b="1" dirty="0" smtClean="0"/>
          </a:p>
          <a:p>
            <a:r>
              <a:rPr lang="en-GB" b="1" dirty="0" smtClean="0"/>
              <a:t>Types of visual guidance</a:t>
            </a:r>
          </a:p>
          <a:p>
            <a:r>
              <a:rPr lang="en-GB" sz="2300" b="1" dirty="0" smtClean="0"/>
              <a:t>Demonstration</a:t>
            </a:r>
          </a:p>
          <a:p>
            <a:r>
              <a:rPr lang="en-GB" sz="2300" b="1" dirty="0" smtClean="0"/>
              <a:t>Poster/charts</a:t>
            </a:r>
          </a:p>
          <a:p>
            <a:r>
              <a:rPr lang="en-GB" sz="2300" b="1" dirty="0" smtClean="0"/>
              <a:t>Video/TV/slow motion</a:t>
            </a:r>
          </a:p>
          <a:p>
            <a:endParaRPr lang="en-GB" dirty="0"/>
          </a:p>
        </p:txBody>
      </p:sp>
      <p:sp>
        <p:nvSpPr>
          <p:cNvPr id="2" name="Title 1"/>
          <p:cNvSpPr>
            <a:spLocks noGrp="1"/>
          </p:cNvSpPr>
          <p:nvPr>
            <p:ph type="title"/>
          </p:nvPr>
        </p:nvSpPr>
        <p:spPr/>
        <p:txBody>
          <a:bodyPr/>
          <a:lstStyle/>
          <a:p>
            <a:r>
              <a:rPr lang="en-GB" dirty="0" smtClean="0"/>
              <a:t>Visual guidance</a:t>
            </a:r>
            <a:endParaRPr lang="en-GB" dirty="0"/>
          </a:p>
        </p:txBody>
      </p:sp>
      <p:sp>
        <p:nvSpPr>
          <p:cNvPr id="5" name="Content Placeholder 2"/>
          <p:cNvSpPr txBox="1">
            <a:spLocks/>
          </p:cNvSpPr>
          <p:nvPr/>
        </p:nvSpPr>
        <p:spPr>
          <a:xfrm>
            <a:off x="683568" y="1268760"/>
            <a:ext cx="2386608" cy="2088232"/>
          </a:xfrm>
          <a:prstGeom prst="rect">
            <a:avLst/>
          </a:prstGeom>
          <a:solidFill>
            <a:schemeClr val="bg1">
              <a:lumMod val="95000"/>
            </a:schemeClr>
          </a:solidFill>
        </p:spPr>
        <p:txBody>
          <a:bodyPr vert="horz" anchor="t">
            <a:normAutofit fontScale="77500" lnSpcReduction="20000"/>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3000" b="0" i="0" u="none" strike="noStrike" kern="1200" cap="none" spc="0" normalizeH="0" baseline="0" noProof="0" dirty="0" smtClean="0">
                <a:ln>
                  <a:noFill/>
                </a:ln>
                <a:solidFill>
                  <a:schemeClr val="tx1"/>
                </a:solidFill>
                <a:effectLst/>
                <a:uLnTx/>
                <a:uFillTx/>
                <a:latin typeface="+mn-lt"/>
                <a:ea typeface="+mn-ea"/>
                <a:cs typeface="+mn-cs"/>
              </a:rPr>
              <a:t>Particularly</a:t>
            </a:r>
            <a:r>
              <a:rPr kumimoji="0" lang="en-GB" sz="3000" b="0" i="0" u="none" strike="noStrike" kern="1200" cap="none" spc="0" normalizeH="0" noProof="0" dirty="0" smtClean="0">
                <a:ln>
                  <a:noFill/>
                </a:ln>
                <a:solidFill>
                  <a:schemeClr val="tx1"/>
                </a:solidFill>
                <a:effectLst/>
                <a:uLnTx/>
                <a:uFillTx/>
                <a:latin typeface="+mn-lt"/>
                <a:ea typeface="+mn-ea"/>
                <a:cs typeface="+mn-cs"/>
              </a:rPr>
              <a:t> useful in cognitive phase as they need a mental picture</a:t>
            </a:r>
            <a:endParaRPr kumimoji="0" lang="en-GB" sz="30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5652120" y="836712"/>
            <a:ext cx="3168352" cy="5832648"/>
          </a:xfrm>
          <a:prstGeom prst="rect">
            <a:avLst/>
          </a:prstGeom>
          <a:solidFill>
            <a:schemeClr val="tx1">
              <a:lumMod val="50000"/>
              <a:lumOff val="50000"/>
            </a:schemeClr>
          </a:solidFill>
        </p:spPr>
        <p:txBody>
          <a:bodyPr vert="horz" anchor="t">
            <a:norm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3000" b="1" i="0" u="none" strike="noStrike" kern="1200" cap="none" spc="0" normalizeH="0" baseline="0" noProof="0" dirty="0" smtClean="0">
                <a:ln>
                  <a:noFill/>
                </a:ln>
                <a:solidFill>
                  <a:schemeClr val="tx1"/>
                </a:solidFill>
                <a:effectLst/>
                <a:uLnTx/>
                <a:uFillTx/>
                <a:latin typeface="+mn-lt"/>
                <a:ea typeface="+mn-ea"/>
                <a:cs typeface="+mn-cs"/>
              </a:rPr>
              <a:t>To</a:t>
            </a:r>
            <a:r>
              <a:rPr kumimoji="0" lang="en-GB" sz="3000" b="1" i="0" u="none" strike="noStrike" kern="1200" cap="none" spc="0" normalizeH="0" noProof="0" dirty="0" smtClean="0">
                <a:ln>
                  <a:noFill/>
                </a:ln>
                <a:solidFill>
                  <a:schemeClr val="tx1"/>
                </a:solidFill>
                <a:effectLst/>
                <a:uLnTx/>
                <a:uFillTx/>
                <a:latin typeface="+mn-lt"/>
                <a:ea typeface="+mn-ea"/>
                <a:cs typeface="+mn-cs"/>
              </a:rPr>
              <a:t> be effective</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n-GB" sz="2800" dirty="0" smtClean="0"/>
              <a:t>Accurate demonstration</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3000" b="0" i="0" u="none" strike="noStrike" kern="1200" cap="none" spc="0" normalizeH="0" noProof="0" dirty="0" smtClean="0">
                <a:ln>
                  <a:noFill/>
                </a:ln>
                <a:solidFill>
                  <a:schemeClr val="tx1"/>
                </a:solidFill>
                <a:effectLst/>
                <a:uLnTx/>
                <a:uFillTx/>
                <a:latin typeface="+mn-lt"/>
                <a:ea typeface="+mn-ea"/>
                <a:cs typeface="+mn-cs"/>
              </a:rPr>
              <a:t>Attention directed to main parts of skill</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n-GB" sz="2800" dirty="0" smtClean="0"/>
              <a:t>Demonstration should not be complex</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3000" b="0" i="0" u="none" strike="noStrike" kern="1200" cap="none" spc="0" normalizeH="0" noProof="0" dirty="0" smtClean="0">
                <a:ln>
                  <a:noFill/>
                </a:ln>
                <a:solidFill>
                  <a:schemeClr val="tx1"/>
                </a:solidFill>
                <a:effectLst/>
                <a:uLnTx/>
                <a:uFillTx/>
                <a:latin typeface="+mn-lt"/>
                <a:ea typeface="+mn-ea"/>
                <a:cs typeface="+mn-cs"/>
              </a:rPr>
              <a:t> </a:t>
            </a:r>
            <a:endParaRPr kumimoji="0" lang="en-GB" sz="30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95536" y="4509120"/>
            <a:ext cx="5040560" cy="2088232"/>
          </a:xfrm>
          <a:prstGeom prst="rect">
            <a:avLst/>
          </a:prstGeom>
          <a:solidFill>
            <a:schemeClr val="bg1">
              <a:lumMod val="75000"/>
            </a:schemeClr>
          </a:solidFill>
        </p:spPr>
        <p:txBody>
          <a:bodyPr vert="horz" anchor="t">
            <a:normAutofit fontScale="77500" lnSpcReduction="20000"/>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3000" b="1" i="0" u="none" strike="noStrike" kern="1200" cap="none" spc="0" normalizeH="0" baseline="0" noProof="0" dirty="0" smtClean="0">
                <a:ln>
                  <a:noFill/>
                </a:ln>
                <a:solidFill>
                  <a:schemeClr val="tx1"/>
                </a:solidFill>
                <a:effectLst/>
                <a:uLnTx/>
                <a:uFillTx/>
                <a:latin typeface="+mn-lt"/>
                <a:ea typeface="+mn-ea"/>
                <a:cs typeface="+mn-cs"/>
              </a:rPr>
              <a:t>Drawbacks</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n-GB" sz="3000" dirty="0" smtClean="0"/>
              <a:t>Depends on coaches ability to demonstrate</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3000" b="0" i="0" u="none" strike="noStrike" kern="1200" cap="none" spc="0" normalizeH="0" baseline="0" noProof="0" dirty="0" smtClean="0">
                <a:ln>
                  <a:noFill/>
                </a:ln>
                <a:solidFill>
                  <a:schemeClr val="tx1"/>
                </a:solidFill>
                <a:effectLst/>
                <a:uLnTx/>
                <a:uFillTx/>
                <a:latin typeface="+mn-lt"/>
                <a:ea typeface="+mn-ea"/>
                <a:cs typeface="+mn-cs"/>
              </a:rPr>
              <a:t>Some skills too complex</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n-GB" sz="3000" dirty="0" smtClean="0"/>
              <a:t>Static visual aids may not be effective</a:t>
            </a:r>
            <a:endParaRPr kumimoji="0" lang="en-GB" sz="3000" b="0" i="0" u="none" strike="noStrike" kern="1200" cap="none" spc="0" normalizeH="0" baseline="0" noProof="0" dirty="0">
              <a:ln>
                <a:noFill/>
              </a:ln>
              <a:solidFill>
                <a:schemeClr val="tx1"/>
              </a:solidFill>
              <a:effectLst/>
              <a:uLnTx/>
              <a:uFillTx/>
              <a:latin typeface="+mn-lt"/>
              <a:ea typeface="+mn-ea"/>
              <a:cs typeface="+mn-cs"/>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to="" calcmode="lin" valueType="num">
                                      <p:cBhvr>
                                        <p:cTn id="7" dur="1" fill="hold"/>
                                        <p:tgtEl>
                                          <p:spTgt spid="3">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to="" calcmode="lin" valueType="num">
                                      <p:cBhvr>
                                        <p:cTn id="17" dur="1" fill="hold"/>
                                        <p:tgtEl>
                                          <p:spTgt spid="6"/>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to="" calcmode="lin" valueType="num">
                                      <p:cBhvr>
                                        <p:cTn id="22" dur="1" fill="hold"/>
                                        <p:tgtEl>
                                          <p:spTgt spid="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5" grpId="0" animBg="1"/>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Verbal guidance</a:t>
            </a:r>
            <a:endParaRPr lang="en-GB" dirty="0"/>
          </a:p>
        </p:txBody>
      </p:sp>
      <p:sp>
        <p:nvSpPr>
          <p:cNvPr id="3" name="Content Placeholder 2"/>
          <p:cNvSpPr>
            <a:spLocks noGrp="1"/>
          </p:cNvSpPr>
          <p:nvPr>
            <p:ph idx="1"/>
          </p:nvPr>
        </p:nvSpPr>
        <p:spPr>
          <a:xfrm>
            <a:off x="251520" y="1484784"/>
            <a:ext cx="3466728" cy="4572000"/>
          </a:xfrm>
          <a:solidFill>
            <a:schemeClr val="bg2">
              <a:lumMod val="90000"/>
            </a:schemeClr>
          </a:solidFill>
        </p:spPr>
        <p:txBody>
          <a:bodyPr>
            <a:normAutofit fontScale="92500" lnSpcReduction="20000"/>
          </a:bodyPr>
          <a:lstStyle/>
          <a:p>
            <a:r>
              <a:rPr lang="en-GB" dirty="0" smtClean="0"/>
              <a:t>Often used in conjunction with visual to guide learner to correct cues</a:t>
            </a:r>
          </a:p>
          <a:p>
            <a:r>
              <a:rPr lang="en-GB" dirty="0" smtClean="0"/>
              <a:t>To talk through a strategy or tactic</a:t>
            </a:r>
          </a:p>
          <a:p>
            <a:r>
              <a:rPr lang="en-GB" dirty="0" smtClean="0"/>
              <a:t>Verbal labelling of a specific aspect of performance</a:t>
            </a:r>
            <a:endParaRPr lang="en-GB" dirty="0"/>
          </a:p>
        </p:txBody>
      </p:sp>
      <p:sp>
        <p:nvSpPr>
          <p:cNvPr id="4" name="Content Placeholder 2"/>
          <p:cNvSpPr txBox="1">
            <a:spLocks/>
          </p:cNvSpPr>
          <p:nvPr/>
        </p:nvSpPr>
        <p:spPr>
          <a:xfrm>
            <a:off x="5724128" y="0"/>
            <a:ext cx="3240360" cy="3744416"/>
          </a:xfrm>
          <a:prstGeom prst="rect">
            <a:avLst/>
          </a:prstGeom>
          <a:solidFill>
            <a:schemeClr val="tx1">
              <a:lumMod val="50000"/>
              <a:lumOff val="50000"/>
            </a:schemeClr>
          </a:solidFill>
        </p:spPr>
        <p:txBody>
          <a:bodyPr vert="horz" anchor="t">
            <a:normAutofit lnSpcReduction="10000"/>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3000" b="1" i="0" u="none" strike="noStrike" kern="1200" cap="none" spc="0" normalizeH="0" baseline="0" noProof="0" dirty="0" smtClean="0">
                <a:ln>
                  <a:noFill/>
                </a:ln>
                <a:solidFill>
                  <a:schemeClr val="tx1"/>
                </a:solidFill>
                <a:effectLst/>
                <a:uLnTx/>
                <a:uFillTx/>
                <a:latin typeface="+mn-lt"/>
                <a:ea typeface="+mn-ea"/>
                <a:cs typeface="+mn-cs"/>
              </a:rPr>
              <a:t>Most</a:t>
            </a:r>
            <a:r>
              <a:rPr kumimoji="0" lang="en-GB" sz="3000" b="1" i="0" u="none" strike="noStrike" kern="1200" cap="none" spc="0" normalizeH="0" noProof="0" dirty="0" smtClean="0">
                <a:ln>
                  <a:noFill/>
                </a:ln>
                <a:solidFill>
                  <a:schemeClr val="tx1"/>
                </a:solidFill>
                <a:effectLst/>
                <a:uLnTx/>
                <a:uFillTx/>
                <a:latin typeface="+mn-lt"/>
                <a:ea typeface="+mn-ea"/>
                <a:cs typeface="+mn-cs"/>
              </a:rPr>
              <a:t> effective: </a:t>
            </a:r>
            <a:r>
              <a:rPr kumimoji="0" lang="en-GB" sz="3000" b="0" i="0" u="none" strike="noStrike" kern="1200" cap="none" spc="0" normalizeH="0" noProof="0" dirty="0" smtClean="0">
                <a:ln>
                  <a:noFill/>
                </a:ln>
                <a:solidFill>
                  <a:schemeClr val="tx1"/>
                </a:solidFill>
                <a:effectLst/>
                <a:uLnTx/>
                <a:uFillTx/>
                <a:latin typeface="+mn-lt"/>
                <a:ea typeface="+mn-ea"/>
                <a:cs typeface="+mn-cs"/>
              </a:rPr>
              <a:t>with autonomous phase as detailed and technical information can be given</a:t>
            </a:r>
            <a:endParaRPr kumimoji="0" lang="en-GB" sz="30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Right Arrow 4"/>
          <p:cNvSpPr/>
          <p:nvPr/>
        </p:nvSpPr>
        <p:spPr>
          <a:xfrm>
            <a:off x="3995936" y="1484784"/>
            <a:ext cx="1512168"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Content Placeholder 2"/>
          <p:cNvSpPr txBox="1">
            <a:spLocks/>
          </p:cNvSpPr>
          <p:nvPr/>
        </p:nvSpPr>
        <p:spPr>
          <a:xfrm>
            <a:off x="4572000" y="2708920"/>
            <a:ext cx="3240360" cy="3744416"/>
          </a:xfrm>
          <a:prstGeom prst="rect">
            <a:avLst/>
          </a:prstGeom>
          <a:solidFill>
            <a:schemeClr val="bg1">
              <a:lumMod val="85000"/>
            </a:schemeClr>
          </a:solidFill>
        </p:spPr>
        <p:txBody>
          <a:bodyPr vert="horz" anchor="t">
            <a:normAutofit fontScale="92500" lnSpcReduction="10000"/>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3000" b="1" i="0" u="none" strike="noStrike" kern="1200" cap="none" spc="0" normalizeH="0" baseline="0" noProof="0" dirty="0" smtClean="0">
                <a:ln>
                  <a:noFill/>
                </a:ln>
                <a:solidFill>
                  <a:schemeClr val="tx1"/>
                </a:solidFill>
                <a:effectLst/>
                <a:uLnTx/>
                <a:uFillTx/>
                <a:latin typeface="+mn-lt"/>
                <a:ea typeface="+mn-ea"/>
                <a:cs typeface="+mn-cs"/>
              </a:rPr>
              <a:t>Important</a:t>
            </a:r>
            <a:r>
              <a:rPr kumimoji="0" lang="en-GB" sz="3000" b="1" i="0" u="none" strike="noStrike" kern="1200" cap="none" spc="0" normalizeH="0" noProof="0" dirty="0" smtClean="0">
                <a:ln>
                  <a:noFill/>
                </a:ln>
                <a:solidFill>
                  <a:schemeClr val="tx1"/>
                </a:solidFill>
                <a:effectLst/>
                <a:uLnTx/>
                <a:uFillTx/>
                <a:latin typeface="+mn-lt"/>
                <a:ea typeface="+mn-ea"/>
                <a:cs typeface="+mn-cs"/>
              </a:rPr>
              <a:t> that</a:t>
            </a:r>
            <a:r>
              <a:rPr kumimoji="0" lang="en-GB" sz="3000" b="0" i="0" u="none" strike="noStrike" kern="1200" cap="none" spc="0" normalizeH="0" noProof="0" dirty="0" smtClean="0">
                <a:ln>
                  <a:noFill/>
                </a:ln>
                <a:solidFill>
                  <a:schemeClr val="tx1"/>
                </a:solidFill>
                <a:effectLst/>
                <a:uLnTx/>
                <a:uFillTx/>
                <a:latin typeface="+mn-lt"/>
                <a:ea typeface="+mn-ea"/>
                <a:cs typeface="+mn-cs"/>
              </a:rPr>
              <a:t>:</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n-GB" sz="3000" baseline="0" dirty="0" smtClean="0"/>
              <a:t>Clear</a:t>
            </a:r>
            <a:r>
              <a:rPr lang="en-GB" sz="3000" dirty="0" smtClean="0"/>
              <a:t> and concise</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n-GB" sz="3000" dirty="0" smtClean="0"/>
              <a:t>Relatively short</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n-GB" sz="3000" dirty="0" smtClean="0"/>
              <a:t>Appropriate to the level of the learner</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n-GB" sz="3000" dirty="0" smtClean="0"/>
              <a:t>Not overused</a:t>
            </a:r>
          </a:p>
        </p:txBody>
      </p:sp>
      <p:sp>
        <p:nvSpPr>
          <p:cNvPr id="7" name="Content Placeholder 2"/>
          <p:cNvSpPr txBox="1">
            <a:spLocks/>
          </p:cNvSpPr>
          <p:nvPr/>
        </p:nvSpPr>
        <p:spPr>
          <a:xfrm>
            <a:off x="827584" y="2708920"/>
            <a:ext cx="3240360" cy="3744416"/>
          </a:xfrm>
          <a:prstGeom prst="rect">
            <a:avLst/>
          </a:prstGeom>
          <a:solidFill>
            <a:schemeClr val="tx1">
              <a:lumMod val="50000"/>
              <a:lumOff val="50000"/>
            </a:schemeClr>
          </a:solidFill>
        </p:spPr>
        <p:txBody>
          <a:bodyPr vert="horz" anchor="t">
            <a:normAutofit fontScale="77500" lnSpcReduction="20000"/>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3000" b="1" i="0" u="none" strike="noStrike" kern="1200" cap="none" spc="0" normalizeH="0" baseline="0" noProof="0" dirty="0" smtClean="0">
                <a:ln>
                  <a:noFill/>
                </a:ln>
                <a:solidFill>
                  <a:schemeClr val="tx1"/>
                </a:solidFill>
                <a:effectLst/>
                <a:uLnTx/>
                <a:uFillTx/>
                <a:latin typeface="+mn-lt"/>
                <a:ea typeface="+mn-ea"/>
                <a:cs typeface="+mn-cs"/>
              </a:rPr>
              <a:t>Drawbacks</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n-GB" sz="3000" dirty="0" smtClean="0"/>
              <a:t>Heavily dependant in coaches ability to convey information</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3000" b="0" i="0" u="none" strike="noStrike" kern="1200" cap="none" spc="0" normalizeH="0" baseline="0" noProof="0" dirty="0" smtClean="0">
                <a:ln>
                  <a:noFill/>
                </a:ln>
                <a:solidFill>
                  <a:schemeClr val="tx1"/>
                </a:solidFill>
                <a:effectLst/>
                <a:uLnTx/>
                <a:uFillTx/>
                <a:latin typeface="+mn-lt"/>
                <a:ea typeface="+mn-ea"/>
                <a:cs typeface="+mn-cs"/>
              </a:rPr>
              <a:t>Les</a:t>
            </a:r>
            <a:r>
              <a:rPr lang="en-GB" sz="3000" dirty="0" smtClean="0"/>
              <a:t>s effective in early stages of learning</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3000" b="0" i="0" u="none" strike="noStrike" kern="1200" cap="none" spc="0" normalizeH="0" baseline="0" noProof="0" dirty="0" smtClean="0">
                <a:ln>
                  <a:noFill/>
                </a:ln>
                <a:solidFill>
                  <a:schemeClr val="tx1"/>
                </a:solidFill>
                <a:effectLst/>
                <a:uLnTx/>
                <a:uFillTx/>
                <a:latin typeface="+mn-lt"/>
                <a:ea typeface="+mn-ea"/>
                <a:cs typeface="+mn-cs"/>
              </a:rPr>
              <a:t>Some</a:t>
            </a:r>
            <a:r>
              <a:rPr kumimoji="0" lang="en-GB" sz="3000" b="0" i="0" u="none" strike="noStrike" kern="1200" cap="none" spc="0" normalizeH="0" noProof="0" dirty="0" smtClean="0">
                <a:ln>
                  <a:noFill/>
                </a:ln>
                <a:solidFill>
                  <a:schemeClr val="tx1"/>
                </a:solidFill>
                <a:effectLst/>
                <a:uLnTx/>
                <a:uFillTx/>
                <a:latin typeface="+mn-lt"/>
                <a:ea typeface="+mn-ea"/>
                <a:cs typeface="+mn-cs"/>
              </a:rPr>
              <a:t> complex skills are difficult to describe</a:t>
            </a:r>
            <a:endParaRPr kumimoji="0" lang="en-GB" sz="3000" b="0" i="0" u="none" strike="noStrike" kern="1200" cap="none" spc="0" normalizeH="0" baseline="0" noProof="0" dirty="0">
              <a:ln>
                <a:noFill/>
              </a:ln>
              <a:solidFill>
                <a:schemeClr val="tx1"/>
              </a:solidFill>
              <a:effectLst/>
              <a:uLnTx/>
              <a:uFillTx/>
              <a:latin typeface="+mn-lt"/>
              <a:ea typeface="+mn-ea"/>
              <a:cs typeface="+mn-cs"/>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to="" calcmode="lin" valueType="num">
                                      <p:cBhvr>
                                        <p:cTn id="7" dur="1" fill="hold"/>
                                        <p:tgtEl>
                                          <p:spTgt spid="3">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to="" calcmode="lin" valueType="num">
                                      <p:cBhvr>
                                        <p:cTn id="17" dur="1" fill="hold"/>
                                        <p:tgtEl>
                                          <p:spTgt spid="4"/>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to="" calcmode="lin" valueType="num">
                                      <p:cBhvr>
                                        <p:cTn id="22" dur="1" fill="hold"/>
                                        <p:tgtEl>
                                          <p:spTgt spid="6"/>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to="" calcmode="lin" valueType="num">
                                      <p:cBhvr>
                                        <p:cTn id="27" dur="1" fill="hold"/>
                                        <p:tgtEl>
                                          <p:spTgt spid="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animBg="1"/>
      <p:bldP spid="5" grpId="0" animBg="1"/>
      <p:bldP spid="6"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VERBAL GUIDANCE</a:t>
            </a:r>
            <a:endParaRPr lang="en-GB" dirty="0"/>
          </a:p>
        </p:txBody>
      </p:sp>
      <p:sp>
        <p:nvSpPr>
          <p:cNvPr id="3" name="Content Placeholder 2"/>
          <p:cNvSpPr>
            <a:spLocks noGrp="1"/>
          </p:cNvSpPr>
          <p:nvPr>
            <p:ph idx="1"/>
          </p:nvPr>
        </p:nvSpPr>
        <p:spPr>
          <a:xfrm>
            <a:off x="4876800" y="1938747"/>
            <a:ext cx="3952568" cy="2869227"/>
          </a:xfrm>
          <a:ln>
            <a:solidFill>
              <a:srgbClr val="7030A0"/>
            </a:solidFill>
          </a:ln>
        </p:spPr>
        <p:txBody>
          <a:bodyPr>
            <a:normAutofit/>
          </a:bodyPr>
          <a:lstStyle/>
          <a:p>
            <a:pPr marL="36576" indent="0" algn="ctr">
              <a:buNone/>
            </a:pPr>
            <a:r>
              <a:rPr lang="en-GB" dirty="0" smtClean="0"/>
              <a:t>Most effective with AUTONOMOUS learners as detailed and technical information potentially used.</a:t>
            </a:r>
            <a:endParaRPr lang="en-GB" dirty="0"/>
          </a:p>
        </p:txBody>
      </p:sp>
      <p:pic>
        <p:nvPicPr>
          <p:cNvPr id="2052" name="Picture 4" descr="http://1.bp.blogspot.com/_5--ca8rX4ks/SuzAO6Lvj3I/AAAAAAAAKg4/qnRUHI5DelY/s400/WSat-18.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43833" y="1484784"/>
            <a:ext cx="2961251" cy="2250552"/>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tatic.guim.co.uk/sys-images/Sport/Pix/pictures/2009/1/6/1231237559686/England-cricket-coach-Pet-00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3394" y="3717032"/>
            <a:ext cx="4381500" cy="2448272"/>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724821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Characteristics of Learning</a:t>
            </a:r>
            <a:endParaRPr lang="en-GB" dirty="0"/>
          </a:p>
        </p:txBody>
      </p:sp>
      <p:sp>
        <p:nvSpPr>
          <p:cNvPr id="4" name="Explosion 2 3"/>
          <p:cNvSpPr/>
          <p:nvPr/>
        </p:nvSpPr>
        <p:spPr>
          <a:xfrm>
            <a:off x="2843808" y="2348880"/>
            <a:ext cx="3672408" cy="2808312"/>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Learning </a:t>
            </a:r>
            <a:endParaRPr lang="en-GB" sz="3200" dirty="0">
              <a:solidFill>
                <a:schemeClr val="tx1"/>
              </a:solidFill>
            </a:endParaRPr>
          </a:p>
        </p:txBody>
      </p:sp>
      <p:sp>
        <p:nvSpPr>
          <p:cNvPr id="5" name="6-Point Star 4"/>
          <p:cNvSpPr/>
          <p:nvPr/>
        </p:nvSpPr>
        <p:spPr>
          <a:xfrm>
            <a:off x="539552" y="1412776"/>
            <a:ext cx="2448272" cy="1800200"/>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RELATIVELY PERMANENT</a:t>
            </a:r>
            <a:endParaRPr lang="en-GB" dirty="0"/>
          </a:p>
        </p:txBody>
      </p:sp>
      <p:sp>
        <p:nvSpPr>
          <p:cNvPr id="6" name="Content Placeholder 5"/>
          <p:cNvSpPr>
            <a:spLocks noGrp="1"/>
          </p:cNvSpPr>
          <p:nvPr>
            <p:ph idx="1"/>
          </p:nvPr>
        </p:nvSpPr>
        <p:spPr>
          <a:xfrm>
            <a:off x="6228184" y="1196752"/>
            <a:ext cx="2386608" cy="2161712"/>
          </a:xfrm>
          <a:prstGeom prst="star6">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7500" lnSpcReduction="20000"/>
          </a:bodyPr>
          <a:lstStyle/>
          <a:p>
            <a:pPr algn="ctr"/>
            <a:r>
              <a:rPr lang="en-GB" dirty="0" smtClean="0"/>
              <a:t>NOT A ONE OFF</a:t>
            </a:r>
            <a:endParaRPr lang="en-GB" dirty="0"/>
          </a:p>
        </p:txBody>
      </p:sp>
      <p:sp>
        <p:nvSpPr>
          <p:cNvPr id="7" name="6-Point Star 6"/>
          <p:cNvSpPr/>
          <p:nvPr/>
        </p:nvSpPr>
        <p:spPr>
          <a:xfrm>
            <a:off x="6012160" y="4509120"/>
            <a:ext cx="2448272" cy="1800200"/>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RESULT OF PRACTICE</a:t>
            </a:r>
            <a:endParaRPr lang="en-GB" dirty="0">
              <a:solidFill>
                <a:schemeClr val="tx1"/>
              </a:solidFill>
            </a:endParaRPr>
          </a:p>
        </p:txBody>
      </p:sp>
      <p:sp>
        <p:nvSpPr>
          <p:cNvPr id="8" name="6-Point Star 7"/>
          <p:cNvSpPr/>
          <p:nvPr/>
        </p:nvSpPr>
        <p:spPr>
          <a:xfrm>
            <a:off x="683568" y="4437112"/>
            <a:ext cx="2448272" cy="1800200"/>
          </a:xfrm>
          <a:prstGeom prst="star6">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RESULT OF PRACTICE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bg/>
                                          </p:spTgt>
                                        </p:tgtEl>
                                        <p:attrNameLst>
                                          <p:attrName>style.visibility</p:attrName>
                                        </p:attrNameLst>
                                      </p:cBhvr>
                                      <p:to>
                                        <p:strVal val="visible"/>
                                      </p:to>
                                    </p:set>
                                    <p:anim to="" calcmode="lin" valueType="num">
                                      <p:cBhvr>
                                        <p:cTn id="17" dur="1" fill="hold"/>
                                        <p:tgtEl>
                                          <p:spTgt spid="6">
                                            <p:bg/>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 to="" calcmode="lin" valueType="num">
                                      <p:cBhvr>
                                        <p:cTn id="22" dur="1" fill="hold"/>
                                        <p:tgtEl>
                                          <p:spTgt spid="6">
                                            <p:txEl>
                                              <p:pRg st="0" end="0"/>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to="" calcmode="lin" valueType="num">
                                      <p:cBhvr>
                                        <p:cTn id="27" dur="1" fill="hold"/>
                                        <p:tgtEl>
                                          <p:spTgt spid="7"/>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 to="" calcmode="lin" valueType="num">
                                      <p:cBhvr>
                                        <p:cTn id="32" dur="1" fill="hold"/>
                                        <p:tgtEl>
                                          <p:spTgt spid="8"/>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8" presetClass="emph" presetSubtype="0" fill="hold" grpId="1" nodeType="clickEffect">
                                  <p:stCondLst>
                                    <p:cond delay="0"/>
                                  </p:stCondLst>
                                  <p:childTnLst>
                                    <p:animRot by="21600000">
                                      <p:cBhvr>
                                        <p:cTn id="3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6" grpId="0" build="p" animBg="1"/>
      <p:bldP spid="7" grpId="0"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Manual guidance</a:t>
            </a:r>
            <a:endParaRPr lang="en-GB" dirty="0"/>
          </a:p>
        </p:txBody>
      </p:sp>
      <p:sp>
        <p:nvSpPr>
          <p:cNvPr id="3" name="Content Placeholder 2"/>
          <p:cNvSpPr>
            <a:spLocks noGrp="1"/>
          </p:cNvSpPr>
          <p:nvPr>
            <p:ph idx="1"/>
          </p:nvPr>
        </p:nvSpPr>
        <p:spPr>
          <a:xfrm>
            <a:off x="457200" y="1882808"/>
            <a:ext cx="3250704" cy="3274384"/>
          </a:xfrm>
        </p:spPr>
        <p:txBody>
          <a:bodyPr>
            <a:normAutofit fontScale="92500" lnSpcReduction="20000"/>
          </a:bodyPr>
          <a:lstStyle/>
          <a:p>
            <a:r>
              <a:rPr lang="en-GB" dirty="0" smtClean="0"/>
              <a:t>Involves the teacher holding the learner.</a:t>
            </a:r>
          </a:p>
          <a:p>
            <a:r>
              <a:rPr lang="en-GB" dirty="0" smtClean="0"/>
              <a:t>Physically manipulate the body through the position</a:t>
            </a:r>
            <a:endParaRPr lang="en-GB" dirty="0"/>
          </a:p>
        </p:txBody>
      </p:sp>
      <p:sp>
        <p:nvSpPr>
          <p:cNvPr id="4" name="Content Placeholder 2"/>
          <p:cNvSpPr txBox="1">
            <a:spLocks/>
          </p:cNvSpPr>
          <p:nvPr/>
        </p:nvSpPr>
        <p:spPr>
          <a:xfrm>
            <a:off x="4716016" y="1988840"/>
            <a:ext cx="3250704" cy="3274384"/>
          </a:xfrm>
          <a:prstGeom prst="rect">
            <a:avLst/>
          </a:prstGeom>
        </p:spPr>
        <p:txBody>
          <a:bodyPr vert="horz" anchor="t">
            <a:norm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n-GB" sz="3000" b="0" i="0" u="none" strike="noStrike" kern="1200" cap="none" spc="0" normalizeH="0" baseline="0" noProof="0" dirty="0">
              <a:ln>
                <a:noFill/>
              </a:ln>
              <a:solidFill>
                <a:schemeClr val="tx1"/>
              </a:solidFill>
              <a:effectLst/>
              <a:uLnTx/>
              <a:uFillTx/>
              <a:latin typeface="+mn-lt"/>
              <a:ea typeface="+mn-ea"/>
              <a:cs typeface="+mn-cs"/>
            </a:endParaRPr>
          </a:p>
        </p:txBody>
      </p:sp>
      <p:pic>
        <p:nvPicPr>
          <p:cNvPr id="1026" name="Picture 2" descr="C:\Users\Hannah\Desktop\handstandTwistedRoot.jpg"/>
          <p:cNvPicPr>
            <a:picLocks noChangeAspect="1" noChangeArrowheads="1"/>
          </p:cNvPicPr>
          <p:nvPr/>
        </p:nvPicPr>
        <p:blipFill>
          <a:blip r:embed="rId3" cstate="print"/>
          <a:srcRect/>
          <a:stretch>
            <a:fillRect/>
          </a:stretch>
        </p:blipFill>
        <p:spPr bwMode="auto">
          <a:xfrm>
            <a:off x="4067944" y="1412776"/>
            <a:ext cx="2237114" cy="4650656"/>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Mechanical guidance</a:t>
            </a:r>
            <a:endParaRPr lang="en-GB" dirty="0"/>
          </a:p>
        </p:txBody>
      </p:sp>
      <p:sp>
        <p:nvSpPr>
          <p:cNvPr id="3" name="Content Placeholder 2"/>
          <p:cNvSpPr>
            <a:spLocks noGrp="1"/>
          </p:cNvSpPr>
          <p:nvPr>
            <p:ph idx="1"/>
          </p:nvPr>
        </p:nvSpPr>
        <p:spPr>
          <a:xfrm>
            <a:off x="179512" y="1882808"/>
            <a:ext cx="2736304" cy="2626312"/>
          </a:xfrm>
          <a:solidFill>
            <a:schemeClr val="bg1">
              <a:lumMod val="75000"/>
            </a:schemeClr>
          </a:solidFill>
        </p:spPr>
        <p:txBody>
          <a:bodyPr>
            <a:normAutofit fontScale="92500" lnSpcReduction="10000"/>
          </a:bodyPr>
          <a:lstStyle/>
          <a:p>
            <a:r>
              <a:rPr lang="en-GB" dirty="0" smtClean="0"/>
              <a:t>Involves the use of equipment to support the shape of the skill</a:t>
            </a:r>
            <a:endParaRPr lang="en-GB" dirty="0"/>
          </a:p>
        </p:txBody>
      </p:sp>
      <p:sp>
        <p:nvSpPr>
          <p:cNvPr id="4" name="Content Placeholder 2"/>
          <p:cNvSpPr txBox="1">
            <a:spLocks/>
          </p:cNvSpPr>
          <p:nvPr/>
        </p:nvSpPr>
        <p:spPr>
          <a:xfrm>
            <a:off x="3779912" y="1628800"/>
            <a:ext cx="2170584" cy="2626312"/>
          </a:xfrm>
          <a:prstGeom prst="rect">
            <a:avLst/>
          </a:prstGeom>
        </p:spPr>
        <p:txBody>
          <a:bodyPr vert="horz" anchor="t">
            <a:norm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n-GB" sz="3000" b="0" i="0" u="none" strike="noStrike" kern="1200" cap="none" spc="0" normalizeH="0" baseline="0" noProof="0" dirty="0">
              <a:ln>
                <a:noFill/>
              </a:ln>
              <a:solidFill>
                <a:schemeClr val="tx1"/>
              </a:solidFill>
              <a:effectLst/>
              <a:uLnTx/>
              <a:uFillTx/>
              <a:latin typeface="+mn-lt"/>
              <a:ea typeface="+mn-ea"/>
              <a:cs typeface="+mn-cs"/>
            </a:endParaRPr>
          </a:p>
        </p:txBody>
      </p:sp>
      <p:pic>
        <p:nvPicPr>
          <p:cNvPr id="2050" name="Picture 2" descr="C:\Users\Hannah\Desktop\imagesCAWNZFGU.jpg"/>
          <p:cNvPicPr>
            <a:picLocks noChangeAspect="1" noChangeArrowheads="1"/>
          </p:cNvPicPr>
          <p:nvPr/>
        </p:nvPicPr>
        <p:blipFill>
          <a:blip r:embed="rId3" cstate="print"/>
          <a:srcRect/>
          <a:stretch>
            <a:fillRect/>
          </a:stretch>
        </p:blipFill>
        <p:spPr bwMode="auto">
          <a:xfrm>
            <a:off x="4427984" y="1268760"/>
            <a:ext cx="3001491" cy="3069092"/>
          </a:xfrm>
          <a:prstGeom prst="rect">
            <a:avLst/>
          </a:prstGeom>
          <a:noFill/>
        </p:spPr>
      </p:pic>
      <p:sp>
        <p:nvSpPr>
          <p:cNvPr id="7" name="Content Placeholder 2"/>
          <p:cNvSpPr txBox="1">
            <a:spLocks/>
          </p:cNvSpPr>
          <p:nvPr/>
        </p:nvSpPr>
        <p:spPr>
          <a:xfrm>
            <a:off x="611560" y="4077072"/>
            <a:ext cx="7416824" cy="2626312"/>
          </a:xfrm>
          <a:prstGeom prst="rect">
            <a:avLst/>
          </a:prstGeom>
          <a:solidFill>
            <a:schemeClr val="bg1">
              <a:lumMod val="75000"/>
            </a:schemeClr>
          </a:solidFill>
        </p:spPr>
        <p:txBody>
          <a:bodyPr vert="horz" anchor="t">
            <a:normAutofit fontScale="85000" lnSpcReduction="10000"/>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3000" b="1" i="0" u="none" strike="noStrike" kern="1200" cap="none" spc="0" normalizeH="0" baseline="0" noProof="0" dirty="0" smtClean="0">
                <a:ln>
                  <a:noFill/>
                </a:ln>
                <a:solidFill>
                  <a:schemeClr val="tx1"/>
                </a:solidFill>
                <a:effectLst/>
                <a:uLnTx/>
                <a:uFillTx/>
                <a:latin typeface="+mn-lt"/>
                <a:ea typeface="+mn-ea"/>
                <a:cs typeface="+mn-cs"/>
              </a:rPr>
              <a:t>Drawback:</a:t>
            </a:r>
            <a:endParaRPr kumimoji="0" lang="en-GB" sz="300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n-GB" sz="3000" dirty="0" smtClean="0"/>
              <a:t>Limited use in group stages</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3000" i="0" u="none" strike="noStrike" kern="1200" cap="none" spc="0" normalizeH="0" baseline="0" noProof="0" dirty="0" smtClean="0">
                <a:ln>
                  <a:noFill/>
                </a:ln>
                <a:solidFill>
                  <a:schemeClr val="tx1"/>
                </a:solidFill>
                <a:effectLst/>
                <a:uLnTx/>
                <a:uFillTx/>
                <a:latin typeface="+mn-lt"/>
                <a:ea typeface="+mn-ea"/>
                <a:cs typeface="+mn-cs"/>
              </a:rPr>
              <a:t>Performer</a:t>
            </a:r>
            <a:r>
              <a:rPr kumimoji="0" lang="en-GB" sz="3000" i="0" u="none" strike="noStrike" kern="1200" cap="none" spc="0" normalizeH="0" noProof="0" dirty="0" smtClean="0">
                <a:ln>
                  <a:noFill/>
                </a:ln>
                <a:solidFill>
                  <a:schemeClr val="tx1"/>
                </a:solidFill>
                <a:effectLst/>
                <a:uLnTx/>
                <a:uFillTx/>
                <a:latin typeface="+mn-lt"/>
                <a:ea typeface="+mn-ea"/>
                <a:cs typeface="+mn-cs"/>
              </a:rPr>
              <a:t> may become reliant</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n-GB" sz="3000" noProof="0" dirty="0" smtClean="0"/>
              <a:t>Feel of movement is different to unaided</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3000" i="0" u="none" strike="noStrike" kern="1200" cap="none" spc="0" normalizeH="0" baseline="0" dirty="0" smtClean="0">
                <a:ln>
                  <a:noFill/>
                </a:ln>
                <a:solidFill>
                  <a:schemeClr val="tx1"/>
                </a:solidFill>
                <a:effectLst/>
                <a:uLnTx/>
                <a:uFillTx/>
                <a:latin typeface="+mn-lt"/>
                <a:ea typeface="+mn-ea"/>
                <a:cs typeface="+mn-cs"/>
              </a:rPr>
              <a:t>Designed</a:t>
            </a:r>
            <a:r>
              <a:rPr kumimoji="0" lang="en-GB" sz="3000" i="0" u="none" strike="noStrike" kern="1200" cap="none" spc="0" normalizeH="0" dirty="0" smtClean="0">
                <a:ln>
                  <a:noFill/>
                </a:ln>
                <a:solidFill>
                  <a:schemeClr val="tx1"/>
                </a:solidFill>
                <a:effectLst/>
                <a:uLnTx/>
                <a:uFillTx/>
                <a:latin typeface="+mn-lt"/>
                <a:ea typeface="+mn-ea"/>
                <a:cs typeface="+mn-cs"/>
              </a:rPr>
              <a:t> to eliminate errors so does not allow performer to do this themselves</a:t>
            </a:r>
            <a:endParaRPr kumimoji="0" lang="en-GB" sz="3000" i="0" u="none" strike="noStrike" kern="1200" cap="none" spc="0" normalizeH="0" baseline="0" noProof="0" dirty="0">
              <a:ln>
                <a:noFill/>
              </a:ln>
              <a:solidFill>
                <a:schemeClr val="tx1"/>
              </a:solidFill>
              <a:effectLst/>
              <a:uLnTx/>
              <a:uFillTx/>
              <a:latin typeface="+mn-lt"/>
              <a:ea typeface="+mn-ea"/>
              <a:cs typeface="+mn-cs"/>
            </a:endParaRPr>
          </a:p>
        </p:txBody>
      </p:sp>
      <p:sp>
        <p:nvSpPr>
          <p:cNvPr id="8" name="Content Placeholder 2"/>
          <p:cNvSpPr txBox="1">
            <a:spLocks/>
          </p:cNvSpPr>
          <p:nvPr/>
        </p:nvSpPr>
        <p:spPr>
          <a:xfrm>
            <a:off x="611560" y="1412776"/>
            <a:ext cx="7416824" cy="2626312"/>
          </a:xfrm>
          <a:prstGeom prst="rect">
            <a:avLst/>
          </a:prstGeom>
          <a:solidFill>
            <a:schemeClr val="tx2">
              <a:lumMod val="20000"/>
              <a:lumOff val="80000"/>
            </a:schemeClr>
          </a:solidFill>
        </p:spPr>
        <p:txBody>
          <a:bodyPr vert="horz" anchor="t">
            <a:normAutofit lnSpcReduction="10000"/>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n-GB" sz="3000" b="1" noProof="0" dirty="0" smtClean="0"/>
              <a:t>Stage of learning:</a:t>
            </a:r>
            <a:endParaRPr lang="en-GB" sz="3000" noProof="0" dirty="0" smtClean="0"/>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3000" i="0" u="none" strike="noStrike" kern="1200" cap="none" spc="0" normalizeH="0" baseline="0" dirty="0" smtClean="0">
                <a:ln>
                  <a:noFill/>
                </a:ln>
                <a:solidFill>
                  <a:schemeClr val="tx1"/>
                </a:solidFill>
                <a:effectLst/>
                <a:uLnTx/>
                <a:uFillTx/>
                <a:latin typeface="+mn-lt"/>
                <a:ea typeface="+mn-ea"/>
                <a:cs typeface="+mn-cs"/>
              </a:rPr>
              <a:t>Very</a:t>
            </a:r>
            <a:r>
              <a:rPr kumimoji="0" lang="en-GB" sz="3000" i="0" u="none" strike="noStrike" kern="1200" cap="none" spc="0" normalizeH="0" dirty="0" smtClean="0">
                <a:ln>
                  <a:noFill/>
                </a:ln>
                <a:solidFill>
                  <a:schemeClr val="tx1"/>
                </a:solidFill>
                <a:effectLst/>
                <a:uLnTx/>
                <a:uFillTx/>
                <a:latin typeface="+mn-lt"/>
                <a:ea typeface="+mn-ea"/>
                <a:cs typeface="+mn-cs"/>
              </a:rPr>
              <a:t> useful in early stages</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n-GB" sz="3000" baseline="0" noProof="0" dirty="0" smtClean="0"/>
              <a:t>Allows</a:t>
            </a:r>
            <a:r>
              <a:rPr lang="en-GB" sz="3000" noProof="0" dirty="0" smtClean="0"/>
              <a:t> learner to develop kinaesthesis</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3000" i="0" u="none" strike="noStrike" kern="1200" cap="none" spc="0" normalizeH="0" baseline="0" dirty="0" smtClean="0">
                <a:ln>
                  <a:noFill/>
                </a:ln>
                <a:solidFill>
                  <a:schemeClr val="tx1"/>
                </a:solidFill>
                <a:effectLst/>
                <a:uLnTx/>
                <a:uFillTx/>
                <a:latin typeface="+mn-lt"/>
                <a:ea typeface="+mn-ea"/>
                <a:cs typeface="+mn-cs"/>
              </a:rPr>
              <a:t>Builds confidence due to safety</a:t>
            </a:r>
            <a:endParaRPr kumimoji="0" lang="en-GB" sz="3000" i="0" u="none" strike="noStrike" kern="1200" cap="none" spc="0" normalizeH="0" baseline="0" noProof="0" dirty="0" smtClean="0">
              <a:ln>
                <a:noFill/>
              </a:ln>
              <a:solidFill>
                <a:schemeClr val="tx1"/>
              </a:solidFill>
              <a:effectLst/>
              <a:uLnTx/>
              <a:uFillTx/>
              <a:latin typeface="+mn-lt"/>
              <a:ea typeface="+mn-ea"/>
              <a:cs typeface="+mn-cs"/>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anim calcmode="lin" valueType="num">
                                      <p:cBhvr additive="base">
                                        <p:cTn id="19" dur="500" fill="hold"/>
                                        <p:tgtEl>
                                          <p:spTgt spid="2050"/>
                                        </p:tgtEl>
                                        <p:attrNameLst>
                                          <p:attrName>ppt_x</p:attrName>
                                        </p:attrNameLst>
                                      </p:cBhvr>
                                      <p:tavLst>
                                        <p:tav tm="0">
                                          <p:val>
                                            <p:strVal val="#ppt_x"/>
                                          </p:val>
                                        </p:tav>
                                        <p:tav tm="100000">
                                          <p:val>
                                            <p:strVal val="#ppt_x"/>
                                          </p:val>
                                        </p:tav>
                                      </p:tavLst>
                                    </p:anim>
                                    <p:anim calcmode="lin" valueType="num">
                                      <p:cBhvr additive="base">
                                        <p:cTn id="20"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to="" calcmode="lin" valueType="num">
                                      <p:cBhvr>
                                        <p:cTn id="25" dur="1" fill="hold"/>
                                        <p:tgtEl>
                                          <p:spTgt spid="7"/>
                                        </p:tgtEl>
                                        <p:attrNameLst>
                                          <p:attrName/>
                                        </p:attrNameLst>
                                      </p:cBhvr>
                                    </p:anim>
                                  </p:childTnLst>
                                </p:cTn>
                              </p:par>
                            </p:childTnLst>
                          </p:cTn>
                        </p:par>
                      </p:childTnLst>
                    </p:cTn>
                  </p:par>
                  <p:par>
                    <p:cTn id="26" fill="hold">
                      <p:stCondLst>
                        <p:cond delay="indefinite"/>
                      </p:stCondLst>
                      <p:childTnLst>
                        <p:par>
                          <p:cTn id="27" fill="hold">
                            <p:stCondLst>
                              <p:cond delay="0"/>
                            </p:stCondLst>
                            <p:childTnLst>
                              <p:par>
                                <p:cTn id="28" presetID="2" presetClass="exit" presetSubtype="4" fill="hold" grpId="1" nodeType="clickEffect">
                                  <p:stCondLst>
                                    <p:cond delay="0"/>
                                  </p:stCondLst>
                                  <p:childTnLst>
                                    <p:anim calcmode="lin" valueType="num">
                                      <p:cBhvr additive="base">
                                        <p:cTn id="29"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0" dur="500"/>
                                        <p:tgtEl>
                                          <p:spTgt spid="3">
                                            <p:txEl>
                                              <p:pRg st="0" end="0"/>
                                            </p:txEl>
                                          </p:spTgt>
                                        </p:tgtEl>
                                        <p:attrNameLst>
                                          <p:attrName>ppt_y</p:attrName>
                                        </p:attrNameLst>
                                      </p:cBhvr>
                                      <p:tavLst>
                                        <p:tav tm="0">
                                          <p:val>
                                            <p:strVal val="ppt_y"/>
                                          </p:val>
                                        </p:tav>
                                        <p:tav tm="100000">
                                          <p:val>
                                            <p:strVal val="1+ppt_h/2"/>
                                          </p:val>
                                        </p:tav>
                                      </p:tavLst>
                                    </p:anim>
                                    <p:set>
                                      <p:cBhvr>
                                        <p:cTn id="31"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 presetClass="exit" presetSubtype="4" fill="hold" grpId="1" nodeType="clickEffect">
                                  <p:stCondLst>
                                    <p:cond delay="0"/>
                                  </p:stCondLst>
                                  <p:childTnLst>
                                    <p:anim calcmode="lin" valueType="num">
                                      <p:cBhvr additive="base">
                                        <p:cTn id="35" dur="500"/>
                                        <p:tgtEl>
                                          <p:spTgt spid="3">
                                            <p:bg/>
                                          </p:spTgt>
                                        </p:tgtEl>
                                        <p:attrNameLst>
                                          <p:attrName>ppt_x</p:attrName>
                                        </p:attrNameLst>
                                      </p:cBhvr>
                                      <p:tavLst>
                                        <p:tav tm="0">
                                          <p:val>
                                            <p:strVal val="ppt_x"/>
                                          </p:val>
                                        </p:tav>
                                        <p:tav tm="100000">
                                          <p:val>
                                            <p:strVal val="ppt_x"/>
                                          </p:val>
                                        </p:tav>
                                      </p:tavLst>
                                    </p:anim>
                                    <p:anim calcmode="lin" valueType="num">
                                      <p:cBhvr additive="base">
                                        <p:cTn id="36" dur="500"/>
                                        <p:tgtEl>
                                          <p:spTgt spid="3">
                                            <p:bg/>
                                          </p:spTgt>
                                        </p:tgtEl>
                                        <p:attrNameLst>
                                          <p:attrName>ppt_y</p:attrName>
                                        </p:attrNameLst>
                                      </p:cBhvr>
                                      <p:tavLst>
                                        <p:tav tm="0">
                                          <p:val>
                                            <p:strVal val="ppt_y"/>
                                          </p:val>
                                        </p:tav>
                                        <p:tav tm="100000">
                                          <p:val>
                                            <p:strVal val="1+ppt_h/2"/>
                                          </p:val>
                                        </p:tav>
                                      </p:tavLst>
                                    </p:anim>
                                    <p:set>
                                      <p:cBhvr>
                                        <p:cTn id="37" dur="1" fill="hold">
                                          <p:stCondLst>
                                            <p:cond delay="499"/>
                                          </p:stCondLst>
                                        </p:cTn>
                                        <p:tgtEl>
                                          <p:spTgt spid="3">
                                            <p:bg/>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 presetClass="exit" presetSubtype="4" fill="hold" nodeType="clickEffect">
                                  <p:stCondLst>
                                    <p:cond delay="0"/>
                                  </p:stCondLst>
                                  <p:childTnLst>
                                    <p:anim calcmode="lin" valueType="num">
                                      <p:cBhvr additive="base">
                                        <p:cTn id="41" dur="500"/>
                                        <p:tgtEl>
                                          <p:spTgt spid="2050"/>
                                        </p:tgtEl>
                                        <p:attrNameLst>
                                          <p:attrName>ppt_x</p:attrName>
                                        </p:attrNameLst>
                                      </p:cBhvr>
                                      <p:tavLst>
                                        <p:tav tm="0">
                                          <p:val>
                                            <p:strVal val="ppt_x"/>
                                          </p:val>
                                        </p:tav>
                                        <p:tav tm="100000">
                                          <p:val>
                                            <p:strVal val="ppt_x"/>
                                          </p:val>
                                        </p:tav>
                                      </p:tavLst>
                                    </p:anim>
                                    <p:anim calcmode="lin" valueType="num">
                                      <p:cBhvr additive="base">
                                        <p:cTn id="42" dur="500"/>
                                        <p:tgtEl>
                                          <p:spTgt spid="2050"/>
                                        </p:tgtEl>
                                        <p:attrNameLst>
                                          <p:attrName>ppt_y</p:attrName>
                                        </p:attrNameLst>
                                      </p:cBhvr>
                                      <p:tavLst>
                                        <p:tav tm="0">
                                          <p:val>
                                            <p:strVal val="ppt_y"/>
                                          </p:val>
                                        </p:tav>
                                        <p:tav tm="100000">
                                          <p:val>
                                            <p:strVal val="1+ppt_h/2"/>
                                          </p:val>
                                        </p:tav>
                                      </p:tavLst>
                                    </p:anim>
                                    <p:set>
                                      <p:cBhvr>
                                        <p:cTn id="43" dur="1" fill="hold">
                                          <p:stCondLst>
                                            <p:cond delay="499"/>
                                          </p:stCondLst>
                                        </p:cTn>
                                        <p:tgtEl>
                                          <p:spTgt spid="2050"/>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24" presetClass="entr" presetSubtype="0"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 to="" calcmode="lin" valueType="num">
                                      <p:cBhvr>
                                        <p:cTn id="48"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3" grpId="1" build="p" animBg="1"/>
      <p:bldP spid="7"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Specification</a:t>
            </a:r>
            <a:endParaRPr lang="en-US" dirty="0"/>
          </a:p>
        </p:txBody>
      </p:sp>
      <p:sp>
        <p:nvSpPr>
          <p:cNvPr id="3" name="Content Placeholder 2"/>
          <p:cNvSpPr>
            <a:spLocks noGrp="1"/>
          </p:cNvSpPr>
          <p:nvPr>
            <p:ph idx="1"/>
          </p:nvPr>
        </p:nvSpPr>
        <p:spPr/>
        <p:txBody>
          <a:bodyPr/>
          <a:lstStyle/>
          <a:p>
            <a:endParaRPr lang="en-US" dirty="0" smtClean="0"/>
          </a:p>
          <a:p>
            <a:r>
              <a:rPr lang="en-US" dirty="0" smtClean="0"/>
              <a:t>Describe the methods of physical practice (massed; distributed; fixed; varied)</a:t>
            </a:r>
          </a:p>
          <a:p>
            <a:endParaRPr lang="en-US" dirty="0"/>
          </a:p>
          <a:p>
            <a:r>
              <a:rPr lang="en-US" dirty="0" smtClean="0"/>
              <a:t>Explain the role of mental practice and rehearsal </a:t>
            </a:r>
            <a:r>
              <a:rPr lang="en-US" dirty="0" err="1" smtClean="0"/>
              <a:t>vs</a:t>
            </a:r>
            <a:r>
              <a:rPr lang="en-US" dirty="0" smtClean="0"/>
              <a:t> physical practice and rehearsal</a:t>
            </a:r>
            <a:endParaRPr lang="en-US" dirty="0"/>
          </a:p>
        </p:txBody>
      </p:sp>
    </p:spTree>
    <p:custDataLst>
      <p:tags r:id="rId1"/>
    </p:custDataLst>
    <p:extLst>
      <p:ext uri="{BB962C8B-B14F-4D97-AF65-F5344CB8AC3E}">
        <p14:creationId xmlns:p14="http://schemas.microsoft.com/office/powerpoint/2010/main" val="34459695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pPr algn="ctr"/>
            <a:r>
              <a:rPr lang="en-GB" sz="6000" dirty="0" smtClean="0"/>
              <a:t>PRACTICE METHODS</a:t>
            </a:r>
            <a:endParaRPr lang="en-GB" sz="6000" dirty="0"/>
          </a:p>
        </p:txBody>
      </p:sp>
      <p:sp>
        <p:nvSpPr>
          <p:cNvPr id="3" name="Content Placeholder 2"/>
          <p:cNvSpPr>
            <a:spLocks noGrp="1"/>
          </p:cNvSpPr>
          <p:nvPr>
            <p:ph idx="1"/>
          </p:nvPr>
        </p:nvSpPr>
        <p:spPr>
          <a:xfrm>
            <a:off x="378371" y="2013921"/>
            <a:ext cx="8219089" cy="4525963"/>
          </a:xfrm>
        </p:spPr>
        <p:txBody>
          <a:bodyPr>
            <a:normAutofit fontScale="92500" lnSpcReduction="20000"/>
          </a:bodyPr>
          <a:lstStyle/>
          <a:p>
            <a:pPr marL="550926" indent="-514350">
              <a:buFont typeface="+mj-lt"/>
              <a:buAutoNum type="arabicPeriod"/>
            </a:pPr>
            <a:r>
              <a:rPr lang="en-GB" dirty="0">
                <a:solidFill>
                  <a:srgbClr val="BE02BE"/>
                </a:solidFill>
              </a:rPr>
              <a:t>Massed </a:t>
            </a:r>
            <a:r>
              <a:rPr lang="en-GB" dirty="0" smtClean="0">
                <a:solidFill>
                  <a:srgbClr val="BE02BE"/>
                </a:solidFill>
              </a:rPr>
              <a:t>Practice</a:t>
            </a:r>
          </a:p>
          <a:p>
            <a:pPr marL="550926" indent="-514350">
              <a:buFont typeface="+mj-lt"/>
              <a:buAutoNum type="arabicPeriod"/>
            </a:pPr>
            <a:endParaRPr lang="en-GB" dirty="0">
              <a:solidFill>
                <a:srgbClr val="BE02BE"/>
              </a:solidFill>
            </a:endParaRPr>
          </a:p>
          <a:p>
            <a:pPr marL="550926" indent="-514350">
              <a:buFont typeface="+mj-lt"/>
              <a:buAutoNum type="arabicPeriod"/>
            </a:pPr>
            <a:r>
              <a:rPr lang="en-GB" dirty="0">
                <a:solidFill>
                  <a:srgbClr val="BE02BE"/>
                </a:solidFill>
              </a:rPr>
              <a:t>Distributed </a:t>
            </a:r>
            <a:r>
              <a:rPr lang="en-GB" dirty="0" smtClean="0">
                <a:solidFill>
                  <a:srgbClr val="BE02BE"/>
                </a:solidFill>
              </a:rPr>
              <a:t>Practice</a:t>
            </a:r>
          </a:p>
          <a:p>
            <a:pPr marL="550926" indent="-514350">
              <a:buFont typeface="+mj-lt"/>
              <a:buAutoNum type="arabicPeriod"/>
            </a:pPr>
            <a:endParaRPr lang="en-GB" dirty="0"/>
          </a:p>
          <a:p>
            <a:pPr marL="550926" indent="-514350">
              <a:buFont typeface="+mj-lt"/>
              <a:buAutoNum type="arabicPeriod"/>
            </a:pPr>
            <a:r>
              <a:rPr lang="en-GB" dirty="0">
                <a:solidFill>
                  <a:srgbClr val="800080"/>
                </a:solidFill>
              </a:rPr>
              <a:t>Fixed </a:t>
            </a:r>
            <a:r>
              <a:rPr lang="en-GB" dirty="0" smtClean="0">
                <a:solidFill>
                  <a:srgbClr val="800080"/>
                </a:solidFill>
              </a:rPr>
              <a:t>Practice</a:t>
            </a:r>
          </a:p>
          <a:p>
            <a:pPr marL="550926" indent="-514350">
              <a:buFont typeface="+mj-lt"/>
              <a:buAutoNum type="arabicPeriod"/>
            </a:pPr>
            <a:endParaRPr lang="en-GB" dirty="0">
              <a:solidFill>
                <a:srgbClr val="800080"/>
              </a:solidFill>
            </a:endParaRPr>
          </a:p>
          <a:p>
            <a:pPr marL="550926" indent="-514350">
              <a:buFont typeface="+mj-lt"/>
              <a:buAutoNum type="arabicPeriod"/>
            </a:pPr>
            <a:r>
              <a:rPr lang="en-GB" dirty="0">
                <a:solidFill>
                  <a:srgbClr val="800080"/>
                </a:solidFill>
              </a:rPr>
              <a:t>Varied </a:t>
            </a:r>
            <a:r>
              <a:rPr lang="en-GB" dirty="0" smtClean="0">
                <a:solidFill>
                  <a:srgbClr val="800080"/>
                </a:solidFill>
              </a:rPr>
              <a:t>practice</a:t>
            </a:r>
          </a:p>
          <a:p>
            <a:pPr marL="550926" indent="-514350">
              <a:buFont typeface="+mj-lt"/>
              <a:buAutoNum type="arabicPeriod"/>
            </a:pPr>
            <a:endParaRPr lang="en-GB" dirty="0"/>
          </a:p>
          <a:p>
            <a:pPr marL="550926" indent="-514350">
              <a:buFont typeface="+mj-lt"/>
              <a:buAutoNum type="arabicPeriod"/>
            </a:pPr>
            <a:r>
              <a:rPr lang="en-GB" i="1" dirty="0">
                <a:solidFill>
                  <a:srgbClr val="FF00FF"/>
                </a:solidFill>
              </a:rPr>
              <a:t>Mental Practice </a:t>
            </a:r>
            <a:r>
              <a:rPr lang="en-GB" dirty="0">
                <a:solidFill>
                  <a:srgbClr val="FF00FF"/>
                </a:solidFill>
              </a:rPr>
              <a:t>(Mental </a:t>
            </a:r>
            <a:r>
              <a:rPr lang="en-GB" dirty="0" smtClean="0">
                <a:solidFill>
                  <a:srgbClr val="FF00FF"/>
                </a:solidFill>
              </a:rPr>
              <a:t>Rehearsal or Imagery)</a:t>
            </a:r>
            <a:endParaRPr lang="en-GB" dirty="0">
              <a:solidFill>
                <a:srgbClr val="FF00FF"/>
              </a:solidFill>
            </a:endParaRPr>
          </a:p>
          <a:p>
            <a:endParaRPr lang="en-GB" dirty="0"/>
          </a:p>
        </p:txBody>
      </p:sp>
    </p:spTree>
    <p:custDataLst>
      <p:tags r:id="rId1"/>
    </p:custDataLst>
    <p:extLst>
      <p:ext uri="{BB962C8B-B14F-4D97-AF65-F5344CB8AC3E}">
        <p14:creationId xmlns:p14="http://schemas.microsoft.com/office/powerpoint/2010/main" val="3922746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1143000"/>
          </a:xfrm>
          <a:solidFill>
            <a:srgbClr val="92D050"/>
          </a:solidFill>
        </p:spPr>
        <p:txBody>
          <a:bodyPr>
            <a:normAutofit/>
          </a:bodyPr>
          <a:lstStyle/>
          <a:p>
            <a:pPr marL="914400" indent="-914400" algn="ctr">
              <a:buFont typeface="+mj-lt"/>
              <a:buAutoNum type="arabicPeriod"/>
            </a:pPr>
            <a:r>
              <a:rPr lang="en-GB" dirty="0" smtClean="0"/>
              <a:t>MASSED PRACTICE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8106631"/>
              </p:ext>
            </p:extLst>
          </p:nvPr>
        </p:nvGraphicFramePr>
        <p:xfrm>
          <a:off x="193964" y="1124744"/>
          <a:ext cx="8645236" cy="55947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Explosion 2 4"/>
          <p:cNvSpPr/>
          <p:nvPr/>
        </p:nvSpPr>
        <p:spPr>
          <a:xfrm>
            <a:off x="1907704" y="1124744"/>
            <a:ext cx="4392488" cy="2232248"/>
          </a:xfrm>
          <a:prstGeom prst="irregularSeal2">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dirty="0" smtClean="0">
                <a:solidFill>
                  <a:srgbClr val="0000FF"/>
                </a:solidFill>
              </a:rPr>
              <a:t>CONTINUOUS – NO BREAK or REST (LONG)</a:t>
            </a:r>
            <a:endParaRPr lang="en-GB" b="1" dirty="0">
              <a:solidFill>
                <a:srgbClr val="0000FF"/>
              </a:solidFill>
            </a:endParaRPr>
          </a:p>
        </p:txBody>
      </p:sp>
      <p:sp>
        <p:nvSpPr>
          <p:cNvPr id="6" name="Smiley Face 5"/>
          <p:cNvSpPr/>
          <p:nvPr/>
        </p:nvSpPr>
        <p:spPr>
          <a:xfrm>
            <a:off x="1187624" y="5661248"/>
            <a:ext cx="823616" cy="629104"/>
          </a:xfrm>
          <a:prstGeom prst="smileyFac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Smiley Face 6"/>
          <p:cNvSpPr/>
          <p:nvPr/>
        </p:nvSpPr>
        <p:spPr>
          <a:xfrm>
            <a:off x="1835696" y="5661248"/>
            <a:ext cx="823616" cy="629104"/>
          </a:xfrm>
          <a:prstGeom prst="smileyFac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Smiley Face 7"/>
          <p:cNvSpPr/>
          <p:nvPr/>
        </p:nvSpPr>
        <p:spPr>
          <a:xfrm>
            <a:off x="539552" y="5661248"/>
            <a:ext cx="823616" cy="629104"/>
          </a:xfrm>
          <a:prstGeom prst="smileyFac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Smiley Face 8"/>
          <p:cNvSpPr/>
          <p:nvPr/>
        </p:nvSpPr>
        <p:spPr>
          <a:xfrm>
            <a:off x="0" y="5661248"/>
            <a:ext cx="823616" cy="629104"/>
          </a:xfrm>
          <a:prstGeom prst="smileyFac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custDataLst>
      <p:tags r:id="rId1"/>
    </p:custDataLst>
    <p:extLst>
      <p:ext uri="{BB962C8B-B14F-4D97-AF65-F5344CB8AC3E}">
        <p14:creationId xmlns:p14="http://schemas.microsoft.com/office/powerpoint/2010/main" val="2668207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BE02BE"/>
          </a:solidFill>
        </p:spPr>
        <p:txBody>
          <a:bodyPr/>
          <a:lstStyle/>
          <a:p>
            <a:pPr algn="ctr"/>
            <a:r>
              <a:rPr lang="en-GB" b="1" dirty="0" err="1" smtClean="0"/>
              <a:t>Bball</a:t>
            </a:r>
            <a:r>
              <a:rPr lang="en-GB" b="1" dirty="0" smtClean="0"/>
              <a:t> Shooting</a:t>
            </a:r>
            <a:endParaRPr lang="en-GB" b="1" dirty="0"/>
          </a:p>
        </p:txBody>
      </p:sp>
      <p:sp>
        <p:nvSpPr>
          <p:cNvPr id="3" name="Content Placeholder 2"/>
          <p:cNvSpPr>
            <a:spLocks noGrp="1"/>
          </p:cNvSpPr>
          <p:nvPr>
            <p:ph idx="1"/>
          </p:nvPr>
        </p:nvSpPr>
        <p:spPr>
          <a:xfrm>
            <a:off x="827584" y="2492896"/>
            <a:ext cx="7467600" cy="3698273"/>
          </a:xfrm>
        </p:spPr>
        <p:txBody>
          <a:bodyPr/>
          <a:lstStyle/>
          <a:p>
            <a:r>
              <a:rPr lang="en-GB" dirty="0"/>
              <a:t>S</a:t>
            </a:r>
            <a:r>
              <a:rPr lang="en-GB" dirty="0" smtClean="0"/>
              <a:t>hooting – score 30 from 4 different positions on court – continue until complete</a:t>
            </a:r>
          </a:p>
        </p:txBody>
      </p:sp>
      <p:sp>
        <p:nvSpPr>
          <p:cNvPr id="4" name="TextBox 3"/>
          <p:cNvSpPr txBox="1"/>
          <p:nvPr/>
        </p:nvSpPr>
        <p:spPr>
          <a:xfrm>
            <a:off x="7380312" y="4581128"/>
            <a:ext cx="1296144" cy="1200329"/>
          </a:xfrm>
          <a:prstGeom prst="rect">
            <a:avLst/>
          </a:prstGeom>
          <a:noFill/>
        </p:spPr>
        <p:txBody>
          <a:bodyPr wrap="square" rtlCol="0">
            <a:spAutoFit/>
          </a:bodyPr>
          <a:lstStyle/>
          <a:p>
            <a:r>
              <a:rPr lang="en-US" dirty="0" err="1" smtClean="0"/>
              <a:t>Egs</a:t>
            </a:r>
            <a:r>
              <a:rPr lang="en-US" dirty="0" smtClean="0"/>
              <a:t> </a:t>
            </a:r>
          </a:p>
          <a:p>
            <a:endParaRPr lang="en-US" dirty="0"/>
          </a:p>
          <a:p>
            <a:r>
              <a:rPr lang="en-US" dirty="0" smtClean="0"/>
              <a:t>Shooting</a:t>
            </a:r>
          </a:p>
          <a:p>
            <a:r>
              <a:rPr lang="en-US" dirty="0" smtClean="0"/>
              <a:t>Dribbling</a:t>
            </a:r>
          </a:p>
        </p:txBody>
      </p:sp>
    </p:spTree>
    <p:custDataLst>
      <p:tags r:id="rId1"/>
    </p:custDataLst>
    <p:extLst>
      <p:ext uri="{BB962C8B-B14F-4D97-AF65-F5344CB8AC3E}">
        <p14:creationId xmlns:p14="http://schemas.microsoft.com/office/powerpoint/2010/main" val="23554686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13261826"/>
              </p:ext>
            </p:extLst>
          </p:nvPr>
        </p:nvGraphicFramePr>
        <p:xfrm>
          <a:off x="72008" y="1238593"/>
          <a:ext cx="9036496" cy="5730240"/>
        </p:xfrm>
        <a:graphic>
          <a:graphicData uri="http://schemas.openxmlformats.org/drawingml/2006/table">
            <a:tbl>
              <a:tblPr firstRow="1" bandRow="1">
                <a:tableStyleId>{5C22544A-7EE6-4342-B048-85BDC9FD1C3A}</a:tableStyleId>
              </a:tblPr>
              <a:tblGrid>
                <a:gridCol w="4427984"/>
                <a:gridCol w="4608512"/>
              </a:tblGrid>
              <a:tr h="485042">
                <a:tc>
                  <a:txBody>
                    <a:bodyPr/>
                    <a:lstStyle/>
                    <a:p>
                      <a:pPr algn="ctr"/>
                      <a:r>
                        <a:rPr lang="en-GB" sz="2800" dirty="0" smtClean="0"/>
                        <a:t>ADVANTAGES</a:t>
                      </a:r>
                      <a:endParaRPr lang="en-GB" sz="2800" dirty="0"/>
                    </a:p>
                  </a:txBody>
                  <a:tcPr/>
                </a:tc>
                <a:tc>
                  <a:txBody>
                    <a:bodyPr/>
                    <a:lstStyle/>
                    <a:p>
                      <a:pPr algn="ctr"/>
                      <a:r>
                        <a:rPr lang="en-GB" sz="2800" dirty="0" smtClean="0"/>
                        <a:t>DISADVANTAGES</a:t>
                      </a:r>
                      <a:endParaRPr lang="en-GB" sz="2800" dirty="0"/>
                    </a:p>
                  </a:txBody>
                  <a:tcPr/>
                </a:tc>
              </a:tr>
              <a:tr h="4080062">
                <a:tc>
                  <a:txBody>
                    <a:bodyPr/>
                    <a:lstStyle/>
                    <a:p>
                      <a:pPr marL="457200" indent="-457200">
                        <a:buFont typeface="Arial"/>
                        <a:buChar char="•"/>
                      </a:pPr>
                      <a:r>
                        <a:rPr lang="en-GB" sz="2400" dirty="0" smtClean="0"/>
                        <a:t>Develops fitness during skills activity</a:t>
                      </a:r>
                    </a:p>
                    <a:p>
                      <a:pPr marL="457200" indent="-457200">
                        <a:buFont typeface="Arial"/>
                        <a:buChar char="•"/>
                      </a:pPr>
                      <a:endParaRPr lang="en-GB" sz="2400" dirty="0" smtClean="0"/>
                    </a:p>
                    <a:p>
                      <a:pPr marL="457200" indent="-457200">
                        <a:buFont typeface="Arial"/>
                        <a:buChar char="•"/>
                      </a:pPr>
                      <a:r>
                        <a:rPr lang="en-GB" sz="2400" dirty="0" smtClean="0"/>
                        <a:t>Reps of skill develop motor programme (overlearning)</a:t>
                      </a:r>
                    </a:p>
                    <a:p>
                      <a:pPr marL="457200" indent="-457200">
                        <a:buFont typeface="Arial"/>
                        <a:buChar char="•"/>
                      </a:pPr>
                      <a:endParaRPr lang="en-GB" sz="2400" dirty="0" smtClean="0"/>
                    </a:p>
                    <a:p>
                      <a:pPr marL="457200" indent="-457200">
                        <a:buFont typeface="Arial"/>
                        <a:buChar char="•"/>
                      </a:pPr>
                      <a:r>
                        <a:rPr lang="en-GB" sz="2400" dirty="0" smtClean="0"/>
                        <a:t>Good for COGNITIVE or AUTONOMOUS</a:t>
                      </a:r>
                    </a:p>
                    <a:p>
                      <a:pPr marL="457200" indent="-457200">
                        <a:buFont typeface="Arial"/>
                        <a:buChar char="•"/>
                      </a:pPr>
                      <a:endParaRPr lang="en-GB" sz="2400" dirty="0" smtClean="0"/>
                    </a:p>
                    <a:p>
                      <a:pPr marL="457200" indent="-457200">
                        <a:buFont typeface="Arial"/>
                        <a:buChar char="•"/>
                      </a:pPr>
                      <a:r>
                        <a:rPr lang="en-GB" sz="2400" dirty="0" smtClean="0"/>
                        <a:t>Good for simple or discrete skills</a:t>
                      </a:r>
                    </a:p>
                  </a:txBody>
                  <a:tcPr/>
                </a:tc>
                <a:tc>
                  <a:txBody>
                    <a:bodyPr/>
                    <a:lstStyle/>
                    <a:p>
                      <a:pPr marL="342900" indent="-342900">
                        <a:buFont typeface="Arial"/>
                        <a:buChar char="•"/>
                      </a:pPr>
                      <a:r>
                        <a:rPr lang="en-GB" sz="2400" dirty="0" smtClean="0"/>
                        <a:t>Cognitive learners lack concentration</a:t>
                      </a:r>
                    </a:p>
                    <a:p>
                      <a:pPr marL="457200" indent="-457200">
                        <a:buFont typeface="Arial"/>
                        <a:buChar char="•"/>
                      </a:pPr>
                      <a:endParaRPr lang="en-GB" sz="2400" dirty="0" smtClean="0"/>
                    </a:p>
                    <a:p>
                      <a:pPr marL="285750" indent="-285750">
                        <a:buFont typeface="Arial" pitchFamily="34" charset="0"/>
                        <a:buChar char="•"/>
                      </a:pPr>
                      <a:r>
                        <a:rPr lang="en-GB" sz="2400" dirty="0" smtClean="0"/>
                        <a:t>Physical &amp; mental fatigue</a:t>
                      </a:r>
                    </a:p>
                    <a:p>
                      <a:pPr marL="285750" indent="-285750">
                        <a:buFont typeface="Arial" pitchFamily="34" charset="0"/>
                        <a:buChar char="•"/>
                      </a:pPr>
                      <a:endParaRPr lang="en-GB" sz="2400" dirty="0" smtClean="0"/>
                    </a:p>
                    <a:p>
                      <a:pPr marL="285750" indent="-285750">
                        <a:buFont typeface="Arial" pitchFamily="34" charset="0"/>
                        <a:buChar char="•"/>
                      </a:pPr>
                      <a:r>
                        <a:rPr lang="en-GB" sz="2400" dirty="0" smtClean="0"/>
                        <a:t>Demotivating (drive reduction)</a:t>
                      </a:r>
                    </a:p>
                    <a:p>
                      <a:pPr marL="285750" indent="-285750">
                        <a:buFont typeface="Arial" pitchFamily="34" charset="0"/>
                        <a:buChar char="•"/>
                      </a:pPr>
                      <a:endParaRPr lang="en-GB" sz="2400" dirty="0" smtClean="0"/>
                    </a:p>
                    <a:p>
                      <a:pPr marL="285750" indent="-285750">
                        <a:buFont typeface="Arial" pitchFamily="34" charset="0"/>
                        <a:buChar char="•"/>
                      </a:pPr>
                      <a:r>
                        <a:rPr lang="en-GB" sz="2400" dirty="0" smtClean="0"/>
                        <a:t>= Poor performance / errors</a:t>
                      </a:r>
                    </a:p>
                    <a:p>
                      <a:pPr marL="285750" indent="-285750">
                        <a:buFont typeface="Arial" pitchFamily="34" charset="0"/>
                        <a:buChar char="•"/>
                      </a:pPr>
                      <a:endParaRPr lang="en-GB" sz="2400" dirty="0" smtClean="0"/>
                    </a:p>
                    <a:p>
                      <a:pPr marL="285750" indent="-285750">
                        <a:buFont typeface="Arial" pitchFamily="34" charset="0"/>
                        <a:buChar char="•"/>
                      </a:pPr>
                      <a:r>
                        <a:rPr lang="en-GB" sz="2400" dirty="0" smtClean="0"/>
                        <a:t>Lead to injuries</a:t>
                      </a:r>
                    </a:p>
                    <a:p>
                      <a:pPr marL="285750" indent="-285750">
                        <a:buFont typeface="Arial" pitchFamily="34" charset="0"/>
                        <a:buChar char="•"/>
                      </a:pPr>
                      <a:endParaRPr lang="en-GB" sz="2400" dirty="0" smtClean="0"/>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2400" dirty="0" smtClean="0"/>
                        <a:t>Can</a:t>
                      </a:r>
                      <a:r>
                        <a:rPr lang="en-GB" sz="2400" baseline="0" dirty="0" smtClean="0"/>
                        <a:t> e</a:t>
                      </a:r>
                      <a:r>
                        <a:rPr lang="en-GB" sz="2400" dirty="0" smtClean="0"/>
                        <a:t>ngrain</a:t>
                      </a:r>
                      <a:r>
                        <a:rPr lang="en-GB" sz="2400" baseline="0" dirty="0" smtClean="0"/>
                        <a:t> WRONG technique ?</a:t>
                      </a:r>
                    </a:p>
                  </a:txBody>
                  <a:tcPr/>
                </a:tc>
              </a:tr>
            </a:tbl>
          </a:graphicData>
        </a:graphic>
      </p:graphicFrame>
      <p:sp>
        <p:nvSpPr>
          <p:cNvPr id="5" name="Title 1"/>
          <p:cNvSpPr txBox="1">
            <a:spLocks/>
          </p:cNvSpPr>
          <p:nvPr/>
        </p:nvSpPr>
        <p:spPr>
          <a:xfrm>
            <a:off x="611560" y="116632"/>
            <a:ext cx="7467600" cy="936104"/>
          </a:xfrm>
          <a:prstGeom prst="rect">
            <a:avLst/>
          </a:prstGeom>
          <a:solidFill>
            <a:srgbClr val="92D050"/>
          </a:solidFill>
        </p:spPr>
        <p:txBody>
          <a:bodyPr vert="horz" lIns="45720" rIns="45720" anchor="ctr">
            <a:norm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marL="742950" indent="-742950" algn="ctr">
              <a:buFont typeface="+mj-lt"/>
              <a:buAutoNum type="arabicPeriod"/>
            </a:pPr>
            <a:r>
              <a:rPr lang="en-GB" sz="4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MASSED PRACTICE</a:t>
            </a:r>
            <a:endParaRPr lang="en-GB" sz="4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ustDataLst>
      <p:tags r:id="rId1"/>
    </p:custDataLst>
    <p:extLst>
      <p:ext uri="{BB962C8B-B14F-4D97-AF65-F5344CB8AC3E}">
        <p14:creationId xmlns:p14="http://schemas.microsoft.com/office/powerpoint/2010/main" val="42447841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pPr marL="914400" indent="-914400" algn="ctr">
              <a:buFont typeface="+mj-lt"/>
              <a:buAutoNum type="arabicPeriod" startAt="2"/>
            </a:pPr>
            <a:r>
              <a:rPr lang="en-GB" dirty="0" smtClean="0"/>
              <a:t>DISTRIBUTED PRACTICE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51041638"/>
              </p:ext>
            </p:extLst>
          </p:nvPr>
        </p:nvGraphicFramePr>
        <p:xfrm>
          <a:off x="319212" y="887636"/>
          <a:ext cx="8645236" cy="6005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Explosion 2 4"/>
          <p:cNvSpPr/>
          <p:nvPr/>
        </p:nvSpPr>
        <p:spPr>
          <a:xfrm>
            <a:off x="1979712" y="1196752"/>
            <a:ext cx="4248472" cy="2088232"/>
          </a:xfrm>
          <a:prstGeom prst="irregularSeal2">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dirty="0" smtClean="0">
                <a:solidFill>
                  <a:srgbClr val="0000FF"/>
                </a:solidFill>
              </a:rPr>
              <a:t>SHORT PRACTICE </a:t>
            </a:r>
            <a:r>
              <a:rPr lang="en-GB" b="1" dirty="0">
                <a:solidFill>
                  <a:srgbClr val="0000FF"/>
                </a:solidFill>
              </a:rPr>
              <a:t>SESSIONS WITH </a:t>
            </a:r>
            <a:r>
              <a:rPr lang="en-GB" b="1" dirty="0" smtClean="0">
                <a:solidFill>
                  <a:srgbClr val="0000FF"/>
                </a:solidFill>
              </a:rPr>
              <a:t>REGULAR BREAKS</a:t>
            </a:r>
            <a:endParaRPr lang="en-GB" b="1" dirty="0">
              <a:solidFill>
                <a:srgbClr val="0000FF"/>
              </a:solidFill>
            </a:endParaRPr>
          </a:p>
        </p:txBody>
      </p:sp>
      <p:sp>
        <p:nvSpPr>
          <p:cNvPr id="6" name="Smiley Face 5"/>
          <p:cNvSpPr/>
          <p:nvPr/>
        </p:nvSpPr>
        <p:spPr>
          <a:xfrm>
            <a:off x="193964" y="1600200"/>
            <a:ext cx="1066800" cy="845128"/>
          </a:xfrm>
          <a:prstGeom prst="smileyFac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Smiley Face 6"/>
          <p:cNvSpPr/>
          <p:nvPr/>
        </p:nvSpPr>
        <p:spPr>
          <a:xfrm>
            <a:off x="193964" y="5517232"/>
            <a:ext cx="1065668" cy="732580"/>
          </a:xfrm>
          <a:prstGeom prst="smileyFac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Smiley Face 7"/>
          <p:cNvSpPr/>
          <p:nvPr/>
        </p:nvSpPr>
        <p:spPr>
          <a:xfrm>
            <a:off x="7730843" y="1600200"/>
            <a:ext cx="1066800" cy="845128"/>
          </a:xfrm>
          <a:prstGeom prst="smileyFac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Smiley Face 8"/>
          <p:cNvSpPr/>
          <p:nvPr/>
        </p:nvSpPr>
        <p:spPr>
          <a:xfrm>
            <a:off x="7812360" y="5661248"/>
            <a:ext cx="936104" cy="720080"/>
          </a:xfrm>
          <a:prstGeom prst="smileyFac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custDataLst>
      <p:tags r:id="rId1"/>
    </p:custDataLst>
    <p:extLst>
      <p:ext uri="{BB962C8B-B14F-4D97-AF65-F5344CB8AC3E}">
        <p14:creationId xmlns:p14="http://schemas.microsoft.com/office/powerpoint/2010/main" val="247061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BE02BE"/>
          </a:solidFill>
        </p:spPr>
        <p:txBody>
          <a:bodyPr/>
          <a:lstStyle/>
          <a:p>
            <a:pPr algn="ctr"/>
            <a:r>
              <a:rPr lang="en-GB" b="1" dirty="0" smtClean="0"/>
              <a:t>Lay-up partner race</a:t>
            </a:r>
            <a:endParaRPr lang="en-GB" b="1" dirty="0"/>
          </a:p>
        </p:txBody>
      </p:sp>
      <p:sp>
        <p:nvSpPr>
          <p:cNvPr id="3" name="Content Placeholder 2"/>
          <p:cNvSpPr>
            <a:spLocks noGrp="1"/>
          </p:cNvSpPr>
          <p:nvPr>
            <p:ph idx="1"/>
          </p:nvPr>
        </p:nvSpPr>
        <p:spPr>
          <a:xfrm>
            <a:off x="611560" y="1988840"/>
            <a:ext cx="7467600" cy="3845418"/>
          </a:xfrm>
        </p:spPr>
        <p:txBody>
          <a:bodyPr/>
          <a:lstStyle/>
          <a:p>
            <a:r>
              <a:rPr lang="en-GB" dirty="0" smtClean="0"/>
              <a:t>In pairs – first to 4 lay-ups (can only take 1 attempt at each end of court)</a:t>
            </a:r>
          </a:p>
          <a:p>
            <a:endParaRPr lang="en-GB" dirty="0"/>
          </a:p>
          <a:p>
            <a:r>
              <a:rPr lang="en-GB" dirty="0" smtClean="0"/>
              <a:t>Swap off at end of competition</a:t>
            </a:r>
          </a:p>
          <a:p>
            <a:endParaRPr lang="en-GB" dirty="0"/>
          </a:p>
          <a:p>
            <a:r>
              <a:rPr lang="en-GB" dirty="0" smtClean="0"/>
              <a:t>Swap opponents and repeat</a:t>
            </a:r>
            <a:endParaRPr lang="en-GB" dirty="0"/>
          </a:p>
        </p:txBody>
      </p:sp>
    </p:spTree>
    <p:custDataLst>
      <p:tags r:id="rId1"/>
    </p:custDataLst>
    <p:extLst>
      <p:ext uri="{BB962C8B-B14F-4D97-AF65-F5344CB8AC3E}">
        <p14:creationId xmlns:p14="http://schemas.microsoft.com/office/powerpoint/2010/main" val="37734572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90376481"/>
              </p:ext>
            </p:extLst>
          </p:nvPr>
        </p:nvGraphicFramePr>
        <p:xfrm>
          <a:off x="152398" y="1412776"/>
          <a:ext cx="8825346" cy="5303520"/>
        </p:xfrm>
        <a:graphic>
          <a:graphicData uri="http://schemas.openxmlformats.org/drawingml/2006/table">
            <a:tbl>
              <a:tblPr firstRow="1" bandRow="1">
                <a:tableStyleId>{5C22544A-7EE6-4342-B048-85BDC9FD1C3A}</a:tableStyleId>
              </a:tblPr>
              <a:tblGrid>
                <a:gridCol w="4995666"/>
                <a:gridCol w="3829680"/>
              </a:tblGrid>
              <a:tr h="506013">
                <a:tc>
                  <a:txBody>
                    <a:bodyPr/>
                    <a:lstStyle/>
                    <a:p>
                      <a:pPr algn="ctr"/>
                      <a:r>
                        <a:rPr lang="en-GB" sz="2800" dirty="0" smtClean="0"/>
                        <a:t>ADVANTAGES</a:t>
                      </a:r>
                      <a:endParaRPr lang="en-GB" sz="2800" dirty="0"/>
                    </a:p>
                  </a:txBody>
                  <a:tcPr/>
                </a:tc>
                <a:tc>
                  <a:txBody>
                    <a:bodyPr/>
                    <a:lstStyle/>
                    <a:p>
                      <a:pPr algn="ctr"/>
                      <a:r>
                        <a:rPr lang="en-GB" sz="2800" dirty="0" smtClean="0"/>
                        <a:t>DISADVANTAGES</a:t>
                      </a:r>
                      <a:endParaRPr lang="en-GB" sz="2800" dirty="0"/>
                    </a:p>
                  </a:txBody>
                  <a:tcPr/>
                </a:tc>
              </a:tr>
              <a:tr h="4059091">
                <a:tc>
                  <a:txBody>
                    <a:bodyPr/>
                    <a:lstStyle/>
                    <a:p>
                      <a:pPr marL="0" indent="0">
                        <a:buFont typeface="Arial" pitchFamily="34" charset="0"/>
                        <a:buNone/>
                      </a:pPr>
                      <a:r>
                        <a:rPr lang="en-GB" sz="2200" i="1" dirty="0" smtClean="0"/>
                        <a:t>Rest intervals allow :</a:t>
                      </a:r>
                    </a:p>
                    <a:p>
                      <a:pPr marL="0" indent="0">
                        <a:buFont typeface="Arial" pitchFamily="34" charset="0"/>
                        <a:buNone/>
                      </a:pPr>
                      <a:endParaRPr lang="en-GB" sz="2200" dirty="0" smtClean="0"/>
                    </a:p>
                    <a:p>
                      <a:pPr marL="285750" indent="-285750">
                        <a:buFont typeface="Arial" pitchFamily="34" charset="0"/>
                        <a:buChar char="•"/>
                      </a:pPr>
                      <a:r>
                        <a:rPr lang="en-GB" sz="2200" dirty="0" smtClean="0"/>
                        <a:t>Physical &amp; mental recovery (***)</a:t>
                      </a:r>
                    </a:p>
                    <a:p>
                      <a:pPr marL="285750" indent="-285750">
                        <a:buFont typeface="Arial" pitchFamily="34" charset="0"/>
                        <a:buChar char="•"/>
                      </a:pPr>
                      <a:endParaRPr lang="en-GB" sz="2200" dirty="0" smtClean="0"/>
                    </a:p>
                    <a:p>
                      <a:pPr marL="285750" indent="-285750">
                        <a:buFont typeface="Arial" pitchFamily="34" charset="0"/>
                        <a:buChar char="•"/>
                      </a:pPr>
                      <a:r>
                        <a:rPr lang="en-GB" sz="2200" dirty="0" smtClean="0"/>
                        <a:t>Extrinsic feedback &amp; reinforcement</a:t>
                      </a:r>
                    </a:p>
                    <a:p>
                      <a:pPr marL="285750" indent="-285750">
                        <a:buFont typeface="Arial" pitchFamily="34" charset="0"/>
                        <a:buChar char="•"/>
                      </a:pPr>
                      <a:endParaRPr lang="en-GB" sz="2200" dirty="0" smtClean="0"/>
                    </a:p>
                    <a:p>
                      <a:pPr marL="285750" indent="-285750">
                        <a:buFont typeface="Arial" pitchFamily="34" charset="0"/>
                        <a:buChar char="•"/>
                      </a:pPr>
                      <a:r>
                        <a:rPr lang="en-GB" sz="2200" dirty="0" smtClean="0"/>
                        <a:t>Time for </a:t>
                      </a:r>
                      <a:r>
                        <a:rPr lang="en-GB" sz="2200" b="1" dirty="0" smtClean="0"/>
                        <a:t>mental practice</a:t>
                      </a:r>
                    </a:p>
                    <a:p>
                      <a:pPr marL="285750" indent="-285750">
                        <a:buFont typeface="Arial" pitchFamily="34" charset="0"/>
                        <a:buChar char="•"/>
                      </a:pPr>
                      <a:endParaRPr lang="en-GB" sz="2200" b="1" dirty="0" smtClean="0"/>
                    </a:p>
                    <a:p>
                      <a:pPr marL="285750" indent="-285750">
                        <a:buFont typeface="Arial" pitchFamily="34" charset="0"/>
                        <a:buChar char="•"/>
                      </a:pPr>
                      <a:r>
                        <a:rPr lang="en-GB" sz="2200" b="0" dirty="0" smtClean="0"/>
                        <a:t>Varied practices (schema) ; progressive</a:t>
                      </a:r>
                    </a:p>
                    <a:p>
                      <a:pPr marL="285750" indent="-285750">
                        <a:buFont typeface="Arial" pitchFamily="34" charset="0"/>
                        <a:buChar char="•"/>
                      </a:pPr>
                      <a:endParaRPr lang="en-GB" sz="2200" b="0" dirty="0" smtClean="0"/>
                    </a:p>
                    <a:p>
                      <a:pPr marL="285750" indent="-285750">
                        <a:buFont typeface="Arial" pitchFamily="34" charset="0"/>
                        <a:buChar char="•"/>
                      </a:pPr>
                      <a:r>
                        <a:rPr lang="en-GB" sz="2200" b="0" dirty="0" smtClean="0"/>
                        <a:t>Maintain motivation; concentration</a:t>
                      </a:r>
                    </a:p>
                  </a:txBody>
                  <a:tcPr/>
                </a:tc>
                <a:tc>
                  <a:txBody>
                    <a:bodyPr/>
                    <a:lstStyle/>
                    <a:p>
                      <a:pPr marL="457200" indent="-457200">
                        <a:buFont typeface="Arial"/>
                        <a:buChar char="•"/>
                      </a:pPr>
                      <a:r>
                        <a:rPr lang="en-GB" sz="2200" dirty="0" smtClean="0"/>
                        <a:t>May lose the flow and intensity of a continuous match situation</a:t>
                      </a:r>
                    </a:p>
                    <a:p>
                      <a:pPr marL="457200" indent="-457200">
                        <a:buFont typeface="Arial" pitchFamily="34" charset="0"/>
                        <a:buChar char="•"/>
                      </a:pPr>
                      <a:endParaRPr lang="en-GB" sz="2200" dirty="0" smtClean="0"/>
                    </a:p>
                    <a:p>
                      <a:pPr marL="457200" indent="-457200">
                        <a:buFont typeface="Arial" pitchFamily="34" charset="0"/>
                        <a:buChar char="•"/>
                      </a:pPr>
                      <a:r>
                        <a:rPr lang="en-GB" sz="2200" dirty="0" smtClean="0"/>
                        <a:t>Breaks</a:t>
                      </a:r>
                      <a:r>
                        <a:rPr lang="en-GB" sz="2200" baseline="0" dirty="0" smtClean="0"/>
                        <a:t> = disruptive in concentration</a:t>
                      </a:r>
                    </a:p>
                    <a:p>
                      <a:pPr marL="457200" indent="-457200">
                        <a:buFont typeface="Arial" pitchFamily="34" charset="0"/>
                        <a:buChar char="•"/>
                      </a:pPr>
                      <a:endParaRPr lang="en-GB" sz="2200" baseline="0" dirty="0" smtClean="0"/>
                    </a:p>
                    <a:p>
                      <a:pPr marL="457200" indent="-457200">
                        <a:buFont typeface="Arial" pitchFamily="34" charset="0"/>
                        <a:buChar char="•"/>
                      </a:pPr>
                      <a:r>
                        <a:rPr lang="en-GB" sz="2200" baseline="0" dirty="0" smtClean="0"/>
                        <a:t>De-motivating if frequent or long breaks</a:t>
                      </a:r>
                      <a:endParaRPr lang="en-GB" sz="2200" dirty="0"/>
                    </a:p>
                  </a:txBody>
                  <a:tcPr/>
                </a:tc>
              </a:tr>
            </a:tbl>
          </a:graphicData>
        </a:graphic>
      </p:graphicFrame>
      <p:sp>
        <p:nvSpPr>
          <p:cNvPr id="5" name="Title 1"/>
          <p:cNvSpPr txBox="1">
            <a:spLocks/>
          </p:cNvSpPr>
          <p:nvPr/>
        </p:nvSpPr>
        <p:spPr>
          <a:xfrm>
            <a:off x="609600" y="116632"/>
            <a:ext cx="7467600" cy="1143000"/>
          </a:xfrm>
          <a:prstGeom prst="rect">
            <a:avLst/>
          </a:prstGeom>
          <a:solidFill>
            <a:srgbClr val="92D050"/>
          </a:solidFill>
        </p:spPr>
        <p:txBody>
          <a:bodyPr vert="horz" lIns="45720" rIns="45720" anchor="ctr">
            <a:norm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algn="ctr"/>
            <a:r>
              <a:rPr lang="en-GB" sz="4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2.  DISTRIBUTED PRACTICE</a:t>
            </a:r>
            <a:endParaRPr lang="en-GB" sz="4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ustDataLst>
      <p:tags r:id="rId1"/>
    </p:custDataLst>
    <p:extLst>
      <p:ext uri="{BB962C8B-B14F-4D97-AF65-F5344CB8AC3E}">
        <p14:creationId xmlns:p14="http://schemas.microsoft.com/office/powerpoint/2010/main" val="5053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and why we check for learning.</a:t>
            </a:r>
            <a:endParaRPr lang="en-GB" dirty="0"/>
          </a:p>
        </p:txBody>
      </p:sp>
      <p:graphicFrame>
        <p:nvGraphicFramePr>
          <p:cNvPr id="5" name="Content Placeholder 4"/>
          <p:cNvGraphicFramePr>
            <a:graphicFrameLocks noGrp="1"/>
          </p:cNvGraphicFramePr>
          <p:nvPr>
            <p:ph idx="1"/>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922114"/>
          </a:xfrm>
          <a:solidFill>
            <a:srgbClr val="92D050"/>
          </a:solidFill>
        </p:spPr>
        <p:txBody>
          <a:bodyPr>
            <a:normAutofit/>
          </a:bodyPr>
          <a:lstStyle/>
          <a:p>
            <a:r>
              <a:rPr lang="en-GB"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3.  FIXED </a:t>
            </a:r>
            <a:r>
              <a:rPr lang="en-GB"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PRACTICE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22982618"/>
              </p:ext>
            </p:extLst>
          </p:nvPr>
        </p:nvGraphicFramePr>
        <p:xfrm>
          <a:off x="92945" y="1571339"/>
          <a:ext cx="8645236" cy="53860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Explosion 2 4"/>
          <p:cNvSpPr/>
          <p:nvPr/>
        </p:nvSpPr>
        <p:spPr>
          <a:xfrm>
            <a:off x="3275856" y="1340768"/>
            <a:ext cx="4392488" cy="2088232"/>
          </a:xfrm>
          <a:prstGeom prst="irregularSeal2">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dirty="0" smtClean="0">
                <a:solidFill>
                  <a:srgbClr val="0000FF"/>
                </a:solidFill>
              </a:rPr>
              <a:t>‘SKILL DRILL’ – repeated in same environment</a:t>
            </a:r>
            <a:endParaRPr lang="en-GB" b="1" dirty="0">
              <a:solidFill>
                <a:srgbClr val="0000FF"/>
              </a:solidFill>
            </a:endParaRPr>
          </a:p>
        </p:txBody>
      </p:sp>
    </p:spTree>
    <p:custDataLst>
      <p:tags r:id="rId1"/>
    </p:custDataLst>
    <p:extLst>
      <p:ext uri="{BB962C8B-B14F-4D97-AF65-F5344CB8AC3E}">
        <p14:creationId xmlns:p14="http://schemas.microsoft.com/office/powerpoint/2010/main" val="1962948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Free throw shots</a:t>
            </a:r>
            <a:endParaRPr lang="en-GB" b="1" dirty="0"/>
          </a:p>
        </p:txBody>
      </p:sp>
      <p:sp>
        <p:nvSpPr>
          <p:cNvPr id="3" name="Content Placeholder 2"/>
          <p:cNvSpPr>
            <a:spLocks noGrp="1"/>
          </p:cNvSpPr>
          <p:nvPr>
            <p:ph idx="1"/>
          </p:nvPr>
        </p:nvSpPr>
        <p:spPr>
          <a:xfrm>
            <a:off x="467544" y="1916832"/>
            <a:ext cx="7467600" cy="3666742"/>
          </a:xfrm>
        </p:spPr>
        <p:txBody>
          <a:bodyPr/>
          <a:lstStyle/>
          <a:p>
            <a:r>
              <a:rPr lang="en-GB" dirty="0" smtClean="0"/>
              <a:t>Take in turns and take 2 free throws each every time it’s your go</a:t>
            </a:r>
          </a:p>
          <a:p>
            <a:endParaRPr lang="en-GB" dirty="0"/>
          </a:p>
          <a:p>
            <a:r>
              <a:rPr lang="en-GB" dirty="0" smtClean="0"/>
              <a:t>Focus on a high arc for the ball </a:t>
            </a:r>
          </a:p>
          <a:p>
            <a:r>
              <a:rPr lang="en-GB" dirty="0" smtClean="0"/>
              <a:t>Using your legs </a:t>
            </a:r>
          </a:p>
          <a:p>
            <a:r>
              <a:rPr lang="en-GB" dirty="0" smtClean="0"/>
              <a:t>Flicking your wrist</a:t>
            </a:r>
            <a:endParaRPr lang="en-GB" dirty="0"/>
          </a:p>
        </p:txBody>
      </p:sp>
      <p:sp>
        <p:nvSpPr>
          <p:cNvPr id="4" name="TextBox 3"/>
          <p:cNvSpPr txBox="1"/>
          <p:nvPr/>
        </p:nvSpPr>
        <p:spPr>
          <a:xfrm>
            <a:off x="6228184" y="4133979"/>
            <a:ext cx="2808312" cy="2031325"/>
          </a:xfrm>
          <a:prstGeom prst="rect">
            <a:avLst/>
          </a:prstGeom>
          <a:noFill/>
        </p:spPr>
        <p:txBody>
          <a:bodyPr wrap="square" rtlCol="0">
            <a:spAutoFit/>
          </a:bodyPr>
          <a:lstStyle/>
          <a:p>
            <a:r>
              <a:rPr lang="en-US" dirty="0" err="1" smtClean="0"/>
              <a:t>Egs</a:t>
            </a:r>
            <a:r>
              <a:rPr lang="en-US" dirty="0" smtClean="0"/>
              <a:t> : </a:t>
            </a:r>
          </a:p>
          <a:p>
            <a:endParaRPr lang="en-US" dirty="0"/>
          </a:p>
          <a:p>
            <a:r>
              <a:rPr lang="en-US" dirty="0" smtClean="0"/>
              <a:t>Discus</a:t>
            </a:r>
          </a:p>
          <a:p>
            <a:r>
              <a:rPr lang="en-US" dirty="0" smtClean="0"/>
              <a:t>Javelin</a:t>
            </a:r>
          </a:p>
          <a:p>
            <a:r>
              <a:rPr lang="en-US" dirty="0" smtClean="0"/>
              <a:t>Shot put</a:t>
            </a:r>
          </a:p>
          <a:p>
            <a:r>
              <a:rPr lang="en-US" dirty="0" smtClean="0"/>
              <a:t>Penalties</a:t>
            </a:r>
          </a:p>
          <a:p>
            <a:r>
              <a:rPr lang="en-US" dirty="0" smtClean="0"/>
              <a:t>Beating a player - LEARNING</a:t>
            </a:r>
            <a:endParaRPr lang="en-US" dirty="0"/>
          </a:p>
        </p:txBody>
      </p:sp>
    </p:spTree>
    <p:custDataLst>
      <p:tags r:id="rId1"/>
    </p:custDataLst>
    <p:extLst>
      <p:ext uri="{BB962C8B-B14F-4D97-AF65-F5344CB8AC3E}">
        <p14:creationId xmlns:p14="http://schemas.microsoft.com/office/powerpoint/2010/main" val="19097067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24157984"/>
              </p:ext>
            </p:extLst>
          </p:nvPr>
        </p:nvGraphicFramePr>
        <p:xfrm>
          <a:off x="107504" y="1484784"/>
          <a:ext cx="8825346" cy="4998720"/>
        </p:xfrm>
        <a:graphic>
          <a:graphicData uri="http://schemas.openxmlformats.org/drawingml/2006/table">
            <a:tbl>
              <a:tblPr firstRow="1" bandRow="1">
                <a:tableStyleId>{5C22544A-7EE6-4342-B048-85BDC9FD1C3A}</a:tableStyleId>
              </a:tblPr>
              <a:tblGrid>
                <a:gridCol w="4032448"/>
                <a:gridCol w="4792898"/>
              </a:tblGrid>
              <a:tr h="463901">
                <a:tc>
                  <a:txBody>
                    <a:bodyPr/>
                    <a:lstStyle/>
                    <a:p>
                      <a:pPr algn="ctr"/>
                      <a:r>
                        <a:rPr lang="en-GB" sz="2800" dirty="0" smtClean="0"/>
                        <a:t>ADVANTAGES</a:t>
                      </a:r>
                      <a:endParaRPr lang="en-GB" sz="2800" dirty="0"/>
                    </a:p>
                  </a:txBody>
                  <a:tcPr/>
                </a:tc>
                <a:tc>
                  <a:txBody>
                    <a:bodyPr/>
                    <a:lstStyle/>
                    <a:p>
                      <a:pPr algn="ctr"/>
                      <a:r>
                        <a:rPr lang="en-GB" sz="2800" dirty="0" smtClean="0"/>
                        <a:t>DISADVANTAGES</a:t>
                      </a:r>
                      <a:endParaRPr lang="en-GB" sz="2800" dirty="0"/>
                    </a:p>
                  </a:txBody>
                  <a:tcPr/>
                </a:tc>
              </a:tr>
              <a:tr h="3334892">
                <a:tc>
                  <a:txBody>
                    <a:bodyPr/>
                    <a:lstStyle/>
                    <a:p>
                      <a:pPr marL="457200" indent="-457200">
                        <a:buFont typeface="Arial"/>
                        <a:buChar char="•"/>
                      </a:pPr>
                      <a:r>
                        <a:rPr lang="en-GB" sz="2400" dirty="0" smtClean="0"/>
                        <a:t>‘Engrains’ skill over time </a:t>
                      </a:r>
                    </a:p>
                    <a:p>
                      <a:pPr marL="457200" indent="-457200">
                        <a:buFont typeface="Arial"/>
                        <a:buChar char="•"/>
                      </a:pPr>
                      <a:endParaRPr lang="en-GB" sz="2400" dirty="0" smtClean="0"/>
                    </a:p>
                    <a:p>
                      <a:pPr marL="285750" indent="-285750">
                        <a:buFont typeface="Arial" pitchFamily="34" charset="0"/>
                        <a:buChar char="•"/>
                      </a:pPr>
                      <a:r>
                        <a:rPr lang="en-GB" sz="2400" dirty="0" smtClean="0"/>
                        <a:t>Develops motor programme</a:t>
                      </a:r>
                    </a:p>
                    <a:p>
                      <a:pPr marL="285750" indent="-285750">
                        <a:buFont typeface="Arial" pitchFamily="34" charset="0"/>
                        <a:buChar char="•"/>
                      </a:pPr>
                      <a:endParaRPr lang="en-GB" sz="2400" dirty="0" smtClean="0"/>
                    </a:p>
                    <a:p>
                      <a:pPr marL="285750" indent="-285750">
                        <a:buFont typeface="Arial" pitchFamily="34" charset="0"/>
                        <a:buChar char="•"/>
                      </a:pPr>
                      <a:r>
                        <a:rPr lang="en-GB" sz="2400" dirty="0" smtClean="0"/>
                        <a:t>High % of success ?</a:t>
                      </a:r>
                    </a:p>
                    <a:p>
                      <a:pPr marL="285750" indent="-285750">
                        <a:buFont typeface="Arial" pitchFamily="34" charset="0"/>
                        <a:buChar char="•"/>
                      </a:pPr>
                      <a:endParaRPr lang="en-GB" sz="2400" dirty="0" smtClean="0"/>
                    </a:p>
                    <a:p>
                      <a:pPr marL="285750" indent="-285750">
                        <a:buFont typeface="Arial" pitchFamily="34" charset="0"/>
                        <a:buChar char="•"/>
                      </a:pPr>
                      <a:r>
                        <a:rPr lang="en-GB" sz="2400" dirty="0" smtClean="0"/>
                        <a:t>Closed skills that replicate competitions</a:t>
                      </a:r>
                    </a:p>
                  </a:txBody>
                  <a:tcPr/>
                </a:tc>
                <a:tc>
                  <a:txBody>
                    <a:bodyPr/>
                    <a:lstStyle/>
                    <a:p>
                      <a:pPr marL="457200" indent="-457200">
                        <a:buFont typeface="Arial"/>
                        <a:buChar char="•"/>
                      </a:pPr>
                      <a:r>
                        <a:rPr lang="en-GB" sz="2400" dirty="0" smtClean="0"/>
                        <a:t>Doesn’t promote decision-making – shot selection</a:t>
                      </a:r>
                    </a:p>
                    <a:p>
                      <a:pPr marL="457200" indent="-457200">
                        <a:buFont typeface="Arial"/>
                        <a:buChar char="•"/>
                      </a:pPr>
                      <a:endParaRPr lang="en-GB" sz="2400" dirty="0" smtClean="0"/>
                    </a:p>
                    <a:p>
                      <a:pPr marL="457200" indent="-457200">
                        <a:buFont typeface="Arial" pitchFamily="34" charset="0"/>
                        <a:buChar char="•"/>
                      </a:pPr>
                      <a:r>
                        <a:rPr lang="en-GB" sz="2400" dirty="0" smtClean="0"/>
                        <a:t>Can</a:t>
                      </a:r>
                      <a:r>
                        <a:rPr lang="en-GB" sz="2400" baseline="0" dirty="0" smtClean="0"/>
                        <a:t> e</a:t>
                      </a:r>
                      <a:r>
                        <a:rPr lang="en-GB" sz="2400" dirty="0" smtClean="0"/>
                        <a:t>ngrain</a:t>
                      </a:r>
                      <a:r>
                        <a:rPr lang="en-GB" sz="2400" baseline="0" dirty="0" smtClean="0"/>
                        <a:t> WRONG technique ?</a:t>
                      </a:r>
                    </a:p>
                    <a:p>
                      <a:pPr marL="457200" indent="-457200">
                        <a:buFont typeface="Arial" pitchFamily="34" charset="0"/>
                        <a:buChar char="•"/>
                      </a:pPr>
                      <a:endParaRPr lang="en-GB" sz="2400" baseline="0" dirty="0" smtClean="0"/>
                    </a:p>
                    <a:p>
                      <a:pPr marL="457200" indent="-457200">
                        <a:buFont typeface="Arial" pitchFamily="34" charset="0"/>
                        <a:buChar char="•"/>
                      </a:pPr>
                      <a:r>
                        <a:rPr lang="en-GB" sz="2400" baseline="0" dirty="0" smtClean="0"/>
                        <a:t>Tedious</a:t>
                      </a:r>
                    </a:p>
                    <a:p>
                      <a:pPr marL="457200" indent="-457200">
                        <a:buFont typeface="Arial" pitchFamily="34" charset="0"/>
                        <a:buChar char="•"/>
                      </a:pPr>
                      <a:endParaRPr lang="en-GB" sz="2400" baseline="0" dirty="0" smtClean="0"/>
                    </a:p>
                    <a:p>
                      <a:pPr marL="457200" indent="-457200">
                        <a:buFont typeface="Arial" pitchFamily="34" charset="0"/>
                        <a:buChar char="•"/>
                      </a:pPr>
                      <a:r>
                        <a:rPr lang="en-GB" sz="2400" baseline="0" dirty="0" smtClean="0"/>
                        <a:t>Overuse injuries</a:t>
                      </a:r>
                    </a:p>
                    <a:p>
                      <a:pPr marL="457200" indent="-457200">
                        <a:buFont typeface="Arial" pitchFamily="34" charset="0"/>
                        <a:buChar char="•"/>
                      </a:pPr>
                      <a:endParaRPr lang="en-GB" sz="2400" baseline="0" dirty="0" smtClean="0"/>
                    </a:p>
                    <a:p>
                      <a:pPr marL="457200" indent="-457200">
                        <a:buFont typeface="Arial" pitchFamily="34" charset="0"/>
                        <a:buChar char="•"/>
                      </a:pPr>
                      <a:r>
                        <a:rPr lang="en-GB" sz="2400" baseline="0" dirty="0" smtClean="0"/>
                        <a:t>Limited value for OPEN skills – same environment?</a:t>
                      </a:r>
                      <a:endParaRPr lang="en-GB" sz="2400" dirty="0"/>
                    </a:p>
                  </a:txBody>
                  <a:tcPr/>
                </a:tc>
              </a:tr>
            </a:tbl>
          </a:graphicData>
        </a:graphic>
      </p:graphicFrame>
      <p:sp>
        <p:nvSpPr>
          <p:cNvPr id="5" name="Title 1"/>
          <p:cNvSpPr txBox="1">
            <a:spLocks/>
          </p:cNvSpPr>
          <p:nvPr/>
        </p:nvSpPr>
        <p:spPr>
          <a:xfrm>
            <a:off x="611560" y="188640"/>
            <a:ext cx="7467600" cy="1143000"/>
          </a:xfrm>
          <a:prstGeom prst="rect">
            <a:avLst/>
          </a:prstGeom>
          <a:solidFill>
            <a:srgbClr val="92D050"/>
          </a:solidFill>
        </p:spPr>
        <p:txBody>
          <a:bodyPr vert="horz" lIns="45720" rIns="45720" anchor="ctr">
            <a:norm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marL="914400" indent="-914400" algn="ctr">
              <a:buFont typeface="+mj-lt"/>
              <a:buAutoNum type="arabicPeriod" startAt="3"/>
            </a:pPr>
            <a:r>
              <a:rPr lang="en-GB" sz="4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FIXED PRACTICE</a:t>
            </a:r>
          </a:p>
        </p:txBody>
      </p:sp>
    </p:spTree>
    <p:custDataLst>
      <p:tags r:id="rId1"/>
    </p:custDataLst>
    <p:extLst>
      <p:ext uri="{BB962C8B-B14F-4D97-AF65-F5344CB8AC3E}">
        <p14:creationId xmlns:p14="http://schemas.microsoft.com/office/powerpoint/2010/main" val="19256642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pPr marL="914400" indent="-914400" algn="ctr">
              <a:buFont typeface="+mj-lt"/>
              <a:buAutoNum type="arabicPeriod" startAt="4"/>
            </a:pPr>
            <a:r>
              <a:rPr lang="en-GB"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VARIED PRACTICE</a:t>
            </a:r>
            <a:endParaRPr lang="en-GB"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15756712"/>
              </p:ext>
            </p:extLst>
          </p:nvPr>
        </p:nvGraphicFramePr>
        <p:xfrm>
          <a:off x="193964" y="1600200"/>
          <a:ext cx="8645236" cy="51192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Explosion 2 4"/>
          <p:cNvSpPr/>
          <p:nvPr/>
        </p:nvSpPr>
        <p:spPr>
          <a:xfrm>
            <a:off x="2467627" y="1417638"/>
            <a:ext cx="3976581" cy="1949017"/>
          </a:xfrm>
          <a:prstGeom prst="irregularSeal2">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b="1" u="sng" dirty="0" smtClean="0">
                <a:solidFill>
                  <a:srgbClr val="0000FF"/>
                </a:solidFill>
              </a:rPr>
              <a:t>Same</a:t>
            </a:r>
            <a:r>
              <a:rPr lang="en-GB" sz="2000" b="1" dirty="0" smtClean="0">
                <a:solidFill>
                  <a:srgbClr val="0000FF"/>
                </a:solidFill>
              </a:rPr>
              <a:t> skill – </a:t>
            </a:r>
            <a:r>
              <a:rPr lang="en-GB" sz="2000" b="1" u="sng" dirty="0" smtClean="0">
                <a:solidFill>
                  <a:srgbClr val="0000FF"/>
                </a:solidFill>
              </a:rPr>
              <a:t>VARIOUS </a:t>
            </a:r>
            <a:r>
              <a:rPr lang="en-GB" sz="2000" b="1" dirty="0" smtClean="0">
                <a:solidFill>
                  <a:srgbClr val="0000FF"/>
                </a:solidFill>
              </a:rPr>
              <a:t>environments</a:t>
            </a:r>
            <a:endParaRPr lang="en-GB" sz="2000" b="1" dirty="0">
              <a:solidFill>
                <a:srgbClr val="0000FF"/>
              </a:solidFill>
            </a:endParaRPr>
          </a:p>
        </p:txBody>
      </p:sp>
    </p:spTree>
    <p:custDataLst>
      <p:tags r:id="rId1"/>
    </p:custDataLst>
    <p:extLst>
      <p:ext uri="{BB962C8B-B14F-4D97-AF65-F5344CB8AC3E}">
        <p14:creationId xmlns:p14="http://schemas.microsoft.com/office/powerpoint/2010/main" val="1965637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Beating a defender practices</a:t>
            </a:r>
            <a:endParaRPr lang="en-GB" b="1" dirty="0"/>
          </a:p>
        </p:txBody>
      </p:sp>
      <p:sp>
        <p:nvSpPr>
          <p:cNvPr id="3" name="Content Placeholder 2"/>
          <p:cNvSpPr>
            <a:spLocks noGrp="1"/>
          </p:cNvSpPr>
          <p:nvPr>
            <p:ph idx="1"/>
          </p:nvPr>
        </p:nvSpPr>
        <p:spPr>
          <a:xfrm>
            <a:off x="1691680" y="1844824"/>
            <a:ext cx="6842234" cy="3992563"/>
          </a:xfrm>
        </p:spPr>
        <p:txBody>
          <a:bodyPr>
            <a:normAutofit/>
          </a:bodyPr>
          <a:lstStyle/>
          <a:p>
            <a:r>
              <a:rPr lang="en-GB" dirty="0" smtClean="0"/>
              <a:t>Play 1v1</a:t>
            </a:r>
          </a:p>
          <a:p>
            <a:endParaRPr lang="en-GB" dirty="0" smtClean="0"/>
          </a:p>
          <a:p>
            <a:r>
              <a:rPr lang="en-GB" dirty="0" smtClean="0"/>
              <a:t>Play 2v1</a:t>
            </a:r>
          </a:p>
          <a:p>
            <a:endParaRPr lang="en-GB" dirty="0" smtClean="0"/>
          </a:p>
          <a:p>
            <a:r>
              <a:rPr lang="en-GB" dirty="0" smtClean="0"/>
              <a:t>Play 3v1</a:t>
            </a:r>
          </a:p>
          <a:p>
            <a:endParaRPr lang="en-GB" dirty="0" smtClean="0"/>
          </a:p>
          <a:p>
            <a:r>
              <a:rPr lang="en-GB" dirty="0" smtClean="0"/>
              <a:t>Play 3v2</a:t>
            </a:r>
            <a:endParaRPr lang="en-GB" dirty="0"/>
          </a:p>
        </p:txBody>
      </p:sp>
      <p:sp>
        <p:nvSpPr>
          <p:cNvPr id="4" name="TextBox 3"/>
          <p:cNvSpPr txBox="1"/>
          <p:nvPr/>
        </p:nvSpPr>
        <p:spPr>
          <a:xfrm>
            <a:off x="6012160" y="3789040"/>
            <a:ext cx="2664296" cy="2308324"/>
          </a:xfrm>
          <a:prstGeom prst="rect">
            <a:avLst/>
          </a:prstGeom>
          <a:noFill/>
        </p:spPr>
        <p:txBody>
          <a:bodyPr wrap="square" rtlCol="0">
            <a:spAutoFit/>
          </a:bodyPr>
          <a:lstStyle/>
          <a:p>
            <a:r>
              <a:rPr lang="en-US" dirty="0" err="1" smtClean="0"/>
              <a:t>Egs</a:t>
            </a:r>
            <a:endParaRPr lang="en-US" dirty="0" smtClean="0"/>
          </a:p>
          <a:p>
            <a:endParaRPr lang="en-US" dirty="0"/>
          </a:p>
          <a:p>
            <a:r>
              <a:rPr lang="en-US" dirty="0" smtClean="0"/>
              <a:t>Passing skills  under different conditions</a:t>
            </a:r>
          </a:p>
          <a:p>
            <a:endParaRPr lang="en-US" dirty="0" smtClean="0"/>
          </a:p>
          <a:p>
            <a:r>
              <a:rPr lang="en-US" dirty="0" smtClean="0"/>
              <a:t>Returning shots or serve in racket games</a:t>
            </a:r>
          </a:p>
          <a:p>
            <a:endParaRPr lang="en-US" dirty="0"/>
          </a:p>
        </p:txBody>
      </p:sp>
    </p:spTree>
    <p:custDataLst>
      <p:tags r:id="rId1"/>
    </p:custDataLst>
    <p:extLst>
      <p:ext uri="{BB962C8B-B14F-4D97-AF65-F5344CB8AC3E}">
        <p14:creationId xmlns:p14="http://schemas.microsoft.com/office/powerpoint/2010/main" val="14294231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35619433"/>
              </p:ext>
            </p:extLst>
          </p:nvPr>
        </p:nvGraphicFramePr>
        <p:xfrm>
          <a:off x="139142" y="1340768"/>
          <a:ext cx="8825346" cy="4876800"/>
        </p:xfrm>
        <a:graphic>
          <a:graphicData uri="http://schemas.openxmlformats.org/drawingml/2006/table">
            <a:tbl>
              <a:tblPr firstRow="1" bandRow="1">
                <a:tableStyleId>{5C22544A-7EE6-4342-B048-85BDC9FD1C3A}</a:tableStyleId>
              </a:tblPr>
              <a:tblGrid>
                <a:gridCol w="4824536"/>
                <a:gridCol w="4000810"/>
              </a:tblGrid>
              <a:tr h="479606">
                <a:tc>
                  <a:txBody>
                    <a:bodyPr/>
                    <a:lstStyle/>
                    <a:p>
                      <a:pPr algn="ctr"/>
                      <a:r>
                        <a:rPr lang="en-GB" sz="2800" dirty="0" smtClean="0"/>
                        <a:t>ADVANTAGES</a:t>
                      </a:r>
                      <a:endParaRPr lang="en-GB" sz="2800" dirty="0"/>
                    </a:p>
                  </a:txBody>
                  <a:tcPr/>
                </a:tc>
                <a:tc>
                  <a:txBody>
                    <a:bodyPr/>
                    <a:lstStyle/>
                    <a:p>
                      <a:pPr algn="ctr"/>
                      <a:r>
                        <a:rPr lang="en-GB" sz="2800" dirty="0" smtClean="0"/>
                        <a:t>DISADVANTAGES</a:t>
                      </a:r>
                      <a:endParaRPr lang="en-GB" sz="2800" dirty="0"/>
                    </a:p>
                  </a:txBody>
                  <a:tcPr/>
                </a:tc>
              </a:tr>
              <a:tr h="4148128">
                <a:tc>
                  <a:txBody>
                    <a:bodyPr/>
                    <a:lstStyle/>
                    <a:p>
                      <a:pPr marL="342900" indent="-342900">
                        <a:buFont typeface="Arial"/>
                        <a:buChar char="•"/>
                      </a:pPr>
                      <a:r>
                        <a:rPr lang="en-GB" sz="2000" dirty="0" smtClean="0"/>
                        <a:t>Use different activities and environments – </a:t>
                      </a:r>
                      <a:r>
                        <a:rPr lang="en-GB" sz="2000" b="1" dirty="0" smtClean="0"/>
                        <a:t>transfer of learning</a:t>
                      </a:r>
                    </a:p>
                    <a:p>
                      <a:pPr marL="342900" indent="-342900">
                        <a:buFont typeface="Arial"/>
                        <a:buChar char="•"/>
                      </a:pPr>
                      <a:endParaRPr lang="en-GB" sz="2000" dirty="0" smtClean="0"/>
                    </a:p>
                    <a:p>
                      <a:pPr marL="342900" indent="-342900">
                        <a:buFont typeface="Arial"/>
                        <a:buChar char="•"/>
                      </a:pPr>
                      <a:r>
                        <a:rPr lang="en-GB" sz="2000" dirty="0" smtClean="0"/>
                        <a:t>Develops ‘</a:t>
                      </a:r>
                      <a:r>
                        <a:rPr lang="en-GB" sz="2000" b="1" dirty="0" smtClean="0"/>
                        <a:t>SCHEMA</a:t>
                      </a:r>
                      <a:r>
                        <a:rPr lang="en-GB" sz="2000" dirty="0" smtClean="0"/>
                        <a:t>’ (experiences – repertoire to</a:t>
                      </a:r>
                      <a:r>
                        <a:rPr lang="en-GB" sz="2000" baseline="0" dirty="0" smtClean="0"/>
                        <a:t> draw from) – LT memory</a:t>
                      </a:r>
                    </a:p>
                    <a:p>
                      <a:pPr marL="342900" indent="-342900">
                        <a:buFont typeface="Arial"/>
                        <a:buChar char="•"/>
                      </a:pPr>
                      <a:endParaRPr lang="en-GB" sz="2000" baseline="0" dirty="0" smtClean="0"/>
                    </a:p>
                    <a:p>
                      <a:pPr marL="342900" indent="-342900">
                        <a:buFont typeface="Arial"/>
                        <a:buChar char="•"/>
                      </a:pPr>
                      <a:r>
                        <a:rPr lang="en-GB" sz="2000" baseline="0" dirty="0" smtClean="0"/>
                        <a:t>Replicates ‘real situation’ and ‘changing external situational demands’ – good preparation</a:t>
                      </a:r>
                    </a:p>
                    <a:p>
                      <a:pPr marL="342900" indent="-342900">
                        <a:buFont typeface="Arial"/>
                        <a:buChar char="•"/>
                      </a:pPr>
                      <a:endParaRPr lang="en-GB" sz="2000" baseline="0" dirty="0" smtClean="0"/>
                    </a:p>
                    <a:p>
                      <a:pPr marL="342900" indent="-342900">
                        <a:buFont typeface="Arial"/>
                        <a:buChar char="•"/>
                      </a:pPr>
                      <a:r>
                        <a:rPr lang="en-GB" sz="2000" baseline="0" dirty="0" smtClean="0"/>
                        <a:t>Maintains motivation &amp; interest</a:t>
                      </a:r>
                    </a:p>
                    <a:p>
                      <a:pPr marL="342900" indent="-342900">
                        <a:buFont typeface="Arial"/>
                        <a:buChar char="•"/>
                      </a:pPr>
                      <a:endParaRPr lang="en-GB" sz="2000" baseline="0" dirty="0" smtClean="0"/>
                    </a:p>
                    <a:p>
                      <a:pPr marL="342900" indent="-342900">
                        <a:buFont typeface="Arial"/>
                        <a:buChar char="•"/>
                      </a:pPr>
                      <a:r>
                        <a:rPr lang="en-GB" sz="2000" baseline="0" dirty="0" smtClean="0"/>
                        <a:t>Best when already learnt skill</a:t>
                      </a:r>
                      <a:endParaRPr lang="en-GB" sz="2000" dirty="0"/>
                    </a:p>
                  </a:txBody>
                  <a:tcPr/>
                </a:tc>
                <a:tc>
                  <a:txBody>
                    <a:bodyPr/>
                    <a:lstStyle/>
                    <a:p>
                      <a:pPr marL="0" indent="0">
                        <a:buFont typeface="Arial"/>
                        <a:buNone/>
                      </a:pPr>
                      <a:endParaRPr lang="en-GB" sz="2000" dirty="0" smtClean="0"/>
                    </a:p>
                    <a:p>
                      <a:pPr marL="342900" indent="-342900">
                        <a:buFont typeface="Arial"/>
                        <a:buChar char="•"/>
                      </a:pPr>
                      <a:r>
                        <a:rPr lang="en-GB" sz="2000" dirty="0" smtClean="0"/>
                        <a:t>May confuse</a:t>
                      </a:r>
                      <a:r>
                        <a:rPr lang="en-GB" sz="2000" baseline="0" dirty="0" smtClean="0"/>
                        <a:t> learner if not cognitive stage of learning = demotivating</a:t>
                      </a:r>
                    </a:p>
                    <a:p>
                      <a:pPr marL="342900" indent="-342900">
                        <a:buFont typeface="Arial"/>
                        <a:buChar char="•"/>
                      </a:pPr>
                      <a:endParaRPr lang="en-GB" sz="2000" baseline="0" dirty="0" smtClean="0"/>
                    </a:p>
                    <a:p>
                      <a:pPr marL="342900" indent="-342900">
                        <a:buFont typeface="Arial"/>
                        <a:buChar char="•"/>
                      </a:pPr>
                      <a:r>
                        <a:rPr lang="en-GB" sz="2000" dirty="0" smtClean="0"/>
                        <a:t>Large ‘</a:t>
                      </a:r>
                      <a:r>
                        <a:rPr lang="en-GB" sz="2000" b="1" dirty="0" smtClean="0"/>
                        <a:t>perceptual load</a:t>
                      </a:r>
                      <a:r>
                        <a:rPr lang="en-GB" sz="2000" dirty="0" smtClean="0"/>
                        <a:t>’ – possible info overload</a:t>
                      </a:r>
                    </a:p>
                    <a:p>
                      <a:pPr marL="342900" indent="-342900">
                        <a:buFont typeface="Arial"/>
                        <a:buChar char="•"/>
                      </a:pPr>
                      <a:endParaRPr lang="en-GB" sz="2000" dirty="0" smtClean="0"/>
                    </a:p>
                    <a:p>
                      <a:pPr marL="342900" indent="-342900">
                        <a:buFont typeface="Arial"/>
                        <a:buChar char="•"/>
                      </a:pPr>
                      <a:r>
                        <a:rPr lang="en-GB" sz="2000" dirty="0" smtClean="0"/>
                        <a:t>May not be able to groove skill or develop motor programme</a:t>
                      </a:r>
                    </a:p>
                    <a:p>
                      <a:pPr marL="342900" indent="-342900">
                        <a:buFont typeface="Arial"/>
                        <a:buChar char="•"/>
                      </a:pPr>
                      <a:endParaRPr lang="en-GB" sz="2000" dirty="0" smtClean="0"/>
                    </a:p>
                    <a:p>
                      <a:pPr marL="342900" indent="-342900">
                        <a:buFont typeface="Arial"/>
                        <a:buChar char="•"/>
                      </a:pPr>
                      <a:endParaRPr lang="en-GB" sz="2000" dirty="0"/>
                    </a:p>
                  </a:txBody>
                  <a:tcPr/>
                </a:tc>
              </a:tr>
            </a:tbl>
          </a:graphicData>
        </a:graphic>
      </p:graphicFrame>
      <p:sp>
        <p:nvSpPr>
          <p:cNvPr id="5" name="Title 1"/>
          <p:cNvSpPr txBox="1">
            <a:spLocks/>
          </p:cNvSpPr>
          <p:nvPr/>
        </p:nvSpPr>
        <p:spPr>
          <a:xfrm>
            <a:off x="251520" y="237060"/>
            <a:ext cx="8280920" cy="887684"/>
          </a:xfrm>
          <a:prstGeom prst="rect">
            <a:avLst/>
          </a:prstGeom>
          <a:solidFill>
            <a:srgbClr val="92D050"/>
          </a:solidFill>
        </p:spPr>
        <p:txBody>
          <a:bodyPr vert="horz" lIns="45720" rIns="45720" anchor="ctr">
            <a:normAutofit fontScale="85000" lnSpcReduction="10000"/>
          </a:bodyPr>
          <a:lstStyle>
            <a:lvl1pPr algn="l" rtl="0" eaLnBrk="1" latinLnBrk="0" hangingPunct="1">
              <a:spcBef>
                <a:spcPct val="0"/>
              </a:spcBef>
              <a:buNone/>
              <a:defRPr kumimoji="0" sz="4600" kern="1200">
                <a:solidFill>
                  <a:schemeClr val="tx1"/>
                </a:solidFill>
                <a:latin typeface="+mj-lt"/>
                <a:ea typeface="+mj-ea"/>
                <a:cs typeface="+mj-cs"/>
              </a:defRPr>
            </a:lvl1pPr>
          </a:lstStyle>
          <a:p>
            <a:pPr marL="914400" indent="-914400" algn="ctr">
              <a:buFont typeface="+mj-lt"/>
              <a:buAutoNum type="arabicPeriod" startAt="4"/>
            </a:pPr>
            <a:r>
              <a:rPr lang="en-GB" sz="4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VARIED </a:t>
            </a:r>
            <a:r>
              <a:rPr lang="en-GB" sz="4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(variability or) PRACTICE</a:t>
            </a:r>
            <a:endParaRPr lang="en-GB" sz="4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ustDataLst>
      <p:tags r:id="rId1"/>
    </p:custDataLst>
    <p:extLst>
      <p:ext uri="{BB962C8B-B14F-4D97-AF65-F5344CB8AC3E}">
        <p14:creationId xmlns:p14="http://schemas.microsoft.com/office/powerpoint/2010/main" val="15394716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624"/>
            <a:ext cx="8229600" cy="1143000"/>
          </a:xfrm>
        </p:spPr>
        <p:txBody>
          <a:bodyPr>
            <a:normAutofit fontScale="90000"/>
          </a:bodyPr>
          <a:lstStyle/>
          <a:p>
            <a:r>
              <a:rPr lang="en-US" dirty="0" smtClean="0"/>
              <a:t>Linking </a:t>
            </a:r>
            <a:r>
              <a:rPr lang="en-US" u="sng" dirty="0" smtClean="0"/>
              <a:t>Classification of Skill </a:t>
            </a:r>
            <a:r>
              <a:rPr lang="en-US" dirty="0" smtClean="0"/>
              <a:t>&amp; </a:t>
            </a:r>
            <a:r>
              <a:rPr lang="en-US" u="sng" dirty="0" smtClean="0"/>
              <a:t>HOW</a:t>
            </a:r>
            <a:r>
              <a:rPr lang="en-US" dirty="0" smtClean="0"/>
              <a:t> Skills are Practiced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28342105"/>
              </p:ext>
            </p:extLst>
          </p:nvPr>
        </p:nvGraphicFramePr>
        <p:xfrm>
          <a:off x="323527" y="1402184"/>
          <a:ext cx="8496945" cy="5157584"/>
        </p:xfrm>
        <a:graphic>
          <a:graphicData uri="http://schemas.openxmlformats.org/drawingml/2006/table">
            <a:tbl>
              <a:tblPr firstRow="1" bandRow="1">
                <a:tableStyleId>{5C22544A-7EE6-4342-B048-85BDC9FD1C3A}</a:tableStyleId>
              </a:tblPr>
              <a:tblGrid>
                <a:gridCol w="1728193"/>
                <a:gridCol w="3240360"/>
                <a:gridCol w="3528392"/>
              </a:tblGrid>
              <a:tr h="370840">
                <a:tc>
                  <a:txBody>
                    <a:bodyPr/>
                    <a:lstStyle/>
                    <a:p>
                      <a:pPr algn="ctr"/>
                      <a:endParaRPr lang="en-US" sz="2400" b="1" dirty="0"/>
                    </a:p>
                  </a:txBody>
                  <a:tcPr/>
                </a:tc>
                <a:tc>
                  <a:txBody>
                    <a:bodyPr/>
                    <a:lstStyle/>
                    <a:p>
                      <a:pPr algn="ctr"/>
                      <a:r>
                        <a:rPr lang="en-US" sz="2400" dirty="0" smtClean="0"/>
                        <a:t>Classification</a:t>
                      </a:r>
                      <a:endParaRPr lang="en-US" sz="2400" dirty="0"/>
                    </a:p>
                  </a:txBody>
                  <a:tcPr/>
                </a:tc>
                <a:tc>
                  <a:txBody>
                    <a:bodyPr/>
                    <a:lstStyle/>
                    <a:p>
                      <a:pPr algn="ctr"/>
                      <a:r>
                        <a:rPr lang="en-US" sz="2400" dirty="0" err="1" smtClean="0"/>
                        <a:t>Egs</a:t>
                      </a:r>
                      <a:endParaRPr lang="en-US" sz="2400" dirty="0"/>
                    </a:p>
                  </a:txBody>
                  <a:tcPr/>
                </a:tc>
              </a:tr>
              <a:tr h="370840">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Massed Practice</a:t>
                      </a:r>
                    </a:p>
                    <a:p>
                      <a:pPr algn="ctr"/>
                      <a:endParaRPr lang="en-US" b="1" baseline="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Closed</a:t>
                      </a:r>
                      <a:r>
                        <a:rPr lang="en-US" baseline="0" dirty="0" smtClean="0"/>
                        <a:t> Skills</a:t>
                      </a:r>
                    </a:p>
                  </a:txBody>
                  <a:tcPr/>
                </a:tc>
                <a:tc>
                  <a:txBody>
                    <a:bodyPr/>
                    <a:lstStyle/>
                    <a:p>
                      <a:endParaRPr lang="en-US" dirty="0"/>
                    </a:p>
                  </a:txBody>
                  <a:tcPr/>
                </a:tc>
              </a:tr>
              <a:tr h="370840">
                <a:tc vMerge="1">
                  <a:txBody>
                    <a:bodyPr/>
                    <a:lstStyle/>
                    <a:p>
                      <a:pPr algn="ctr"/>
                      <a:endParaRPr lang="en-US" b="1" baseline="0" dirty="0" smtClean="0"/>
                    </a:p>
                  </a:txBody>
                  <a:tcPr/>
                </a:tc>
                <a:tc>
                  <a:txBody>
                    <a:bodyPr/>
                    <a:lstStyle/>
                    <a:p>
                      <a:r>
                        <a:rPr lang="en-US" baseline="0" dirty="0" smtClean="0"/>
                        <a:t>Discrete Skills</a:t>
                      </a:r>
                    </a:p>
                  </a:txBody>
                  <a:tcPr/>
                </a:tc>
                <a:tc>
                  <a:txBody>
                    <a:bodyPr/>
                    <a:lstStyle/>
                    <a:p>
                      <a:endParaRPr lang="en-US"/>
                    </a:p>
                  </a:txBody>
                  <a:tcPr/>
                </a:tc>
              </a:tr>
              <a:tr h="370840">
                <a:tc vMerge="1">
                  <a:txBody>
                    <a:bodyPr/>
                    <a:lstStyle/>
                    <a:p>
                      <a:pPr algn="ctr"/>
                      <a:endParaRPr lang="en-US" b="1" baseline="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Continuous Skills</a:t>
                      </a:r>
                    </a:p>
                  </a:txBody>
                  <a:tcPr/>
                </a:tc>
                <a:tc>
                  <a:txBody>
                    <a:bodyPr/>
                    <a:lstStyle/>
                    <a:p>
                      <a:endParaRPr lang="en-US" dirty="0"/>
                    </a:p>
                  </a:txBody>
                  <a:tcPr/>
                </a:tc>
              </a:tr>
              <a:tr h="370840">
                <a:tc vMerge="1">
                  <a:txBody>
                    <a:bodyPr/>
                    <a:lstStyle/>
                    <a:p>
                      <a:pPr algn="ctr"/>
                      <a:endParaRPr lang="en-US" b="1" baseline="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Discrete elements of a serial skill</a:t>
                      </a:r>
                    </a:p>
                  </a:txBody>
                  <a:tcPr/>
                </a:tc>
                <a:tc>
                  <a:txBody>
                    <a:bodyPr/>
                    <a:lstStyle/>
                    <a:p>
                      <a:endParaRPr lang="en-US" dirty="0"/>
                    </a:p>
                  </a:txBody>
                  <a:tcPr/>
                </a:tc>
              </a:tr>
              <a:tr h="37084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Distributed Practice</a:t>
                      </a:r>
                    </a:p>
                  </a:txBody>
                  <a:tcPr/>
                </a:tc>
                <a:tc>
                  <a:txBody>
                    <a:bodyPr/>
                    <a:lstStyle/>
                    <a:p>
                      <a:r>
                        <a:rPr lang="en-US" dirty="0" smtClean="0"/>
                        <a:t>Open Skills</a:t>
                      </a:r>
                    </a:p>
                  </a:txBody>
                  <a:tcPr/>
                </a:tc>
                <a:tc>
                  <a:txBody>
                    <a:bodyPr/>
                    <a:lstStyle/>
                    <a:p>
                      <a:endParaRPr lang="en-US"/>
                    </a:p>
                  </a:txBody>
                  <a:tcPr/>
                </a:tc>
              </a:tr>
              <a:tr h="453504">
                <a:tc vMerge="1">
                  <a:txBody>
                    <a:bodyPr/>
                    <a:lstStyle/>
                    <a:p>
                      <a:pPr algn="ctr"/>
                      <a:endParaRPr lang="en-US" b="1" baseline="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Serial Skills</a:t>
                      </a:r>
                    </a:p>
                  </a:txBody>
                  <a:tcPr/>
                </a:tc>
                <a:tc>
                  <a:txBody>
                    <a:bodyPr/>
                    <a:lstStyle/>
                    <a:p>
                      <a:endParaRPr lang="en-US" dirty="0"/>
                    </a:p>
                  </a:txBody>
                  <a:tcPr/>
                </a:tc>
              </a:tr>
              <a:tr h="370840">
                <a:tc rowSpan="4">
                  <a:txBody>
                    <a:bodyPr/>
                    <a:lstStyle/>
                    <a:p>
                      <a:pPr algn="ctr"/>
                      <a:endParaRPr lang="en-US" sz="1800" b="1" dirty="0" smtClean="0"/>
                    </a:p>
                    <a:p>
                      <a:pPr algn="ctr"/>
                      <a:endParaRPr lang="en-US" sz="1800" b="1" dirty="0" smtClean="0"/>
                    </a:p>
                    <a:p>
                      <a:pPr algn="ctr"/>
                      <a:r>
                        <a:rPr lang="en-US" sz="1800" b="1" dirty="0" smtClean="0"/>
                        <a:t>Fixed Practice</a:t>
                      </a:r>
                    </a:p>
                    <a:p>
                      <a:pPr algn="ctr"/>
                      <a:endParaRPr lang="en-US" b="1" baseline="0" dirty="0" smtClean="0"/>
                    </a:p>
                  </a:txBody>
                  <a:tcPr/>
                </a:tc>
                <a:tc>
                  <a:txBody>
                    <a:bodyPr/>
                    <a:lstStyle/>
                    <a:p>
                      <a:r>
                        <a:rPr lang="en-US" dirty="0" smtClean="0"/>
                        <a:t>Closed Skills</a:t>
                      </a:r>
                    </a:p>
                  </a:txBody>
                  <a:tcPr/>
                </a:tc>
                <a:tc>
                  <a:txBody>
                    <a:bodyPr/>
                    <a:lstStyle/>
                    <a:p>
                      <a:endParaRPr lang="en-US"/>
                    </a:p>
                  </a:txBody>
                  <a:tcPr/>
                </a:tc>
              </a:tr>
              <a:tr h="370840">
                <a:tc vMerge="1">
                  <a:txBody>
                    <a:bodyPr/>
                    <a:lstStyle/>
                    <a:p>
                      <a:pPr algn="ctr"/>
                      <a:endParaRPr lang="en-US" b="1" baseline="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Discrete Skills</a:t>
                      </a:r>
                    </a:p>
                  </a:txBody>
                  <a:tcPr/>
                </a:tc>
                <a:tc>
                  <a:txBody>
                    <a:bodyPr/>
                    <a:lstStyle/>
                    <a:p>
                      <a:endParaRPr lang="en-US" dirty="0"/>
                    </a:p>
                  </a:txBody>
                  <a:tcPr/>
                </a:tc>
              </a:tr>
              <a:tr h="370840">
                <a:tc vMerge="1">
                  <a:txBody>
                    <a:bodyPr/>
                    <a:lstStyle/>
                    <a:p>
                      <a:pPr algn="ctr"/>
                      <a:endParaRPr lang="en-US" b="1" baseline="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Continuous Skills</a:t>
                      </a:r>
                    </a:p>
                  </a:txBody>
                  <a:tcPr/>
                </a:tc>
                <a:tc>
                  <a:txBody>
                    <a:bodyPr/>
                    <a:lstStyle/>
                    <a:p>
                      <a:endParaRPr lang="en-US" dirty="0"/>
                    </a:p>
                  </a:txBody>
                  <a:tcPr/>
                </a:tc>
              </a:tr>
              <a:tr h="370840">
                <a:tc vMerge="1">
                  <a:txBody>
                    <a:bodyPr/>
                    <a:lstStyle/>
                    <a:p>
                      <a:pPr algn="ctr"/>
                      <a:endParaRPr lang="en-US" b="1" baseline="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Serial</a:t>
                      </a:r>
                      <a:r>
                        <a:rPr lang="en-US" baseline="0" dirty="0" smtClean="0"/>
                        <a:t> Skills</a:t>
                      </a:r>
                      <a:endParaRPr lang="en-US" dirty="0" smtClean="0"/>
                    </a:p>
                  </a:txBody>
                  <a:tcPr/>
                </a:tc>
                <a:tc>
                  <a:txBody>
                    <a:bodyPr/>
                    <a:lstStyle/>
                    <a:p>
                      <a:endParaRPr lang="en-US"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Varied</a:t>
                      </a:r>
                      <a:r>
                        <a:rPr lang="en-US" sz="1800" b="1" baseline="0" dirty="0" smtClean="0"/>
                        <a:t> Practice</a:t>
                      </a:r>
                      <a:endParaRPr lang="en-US" sz="1800" b="1" dirty="0" smtClean="0"/>
                    </a:p>
                  </a:txBody>
                  <a:tcPr/>
                </a:tc>
                <a:tc>
                  <a:txBody>
                    <a:bodyPr/>
                    <a:lstStyle/>
                    <a:p>
                      <a:r>
                        <a:rPr lang="en-US" dirty="0" smtClean="0"/>
                        <a:t>Open Skills</a:t>
                      </a:r>
                    </a:p>
                  </a:txBody>
                  <a:tcPr/>
                </a:tc>
                <a:tc>
                  <a:txBody>
                    <a:bodyPr/>
                    <a:lstStyle/>
                    <a:p>
                      <a:endParaRPr lang="en-US" dirty="0"/>
                    </a:p>
                  </a:txBody>
                  <a:tcPr/>
                </a:tc>
              </a:tr>
            </a:tbl>
          </a:graphicData>
        </a:graphic>
      </p:graphicFrame>
    </p:spTree>
    <p:custDataLst>
      <p:tags r:id="rId1"/>
    </p:custDataLst>
    <p:extLst>
      <p:ext uri="{BB962C8B-B14F-4D97-AF65-F5344CB8AC3E}">
        <p14:creationId xmlns:p14="http://schemas.microsoft.com/office/powerpoint/2010/main" val="7625488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748"/>
            <a:ext cx="8382000" cy="1254020"/>
          </a:xfrm>
          <a:solidFill>
            <a:srgbClr val="92D050"/>
          </a:solidFill>
        </p:spPr>
        <p:txBody>
          <a:bodyPr>
            <a:noAutofit/>
          </a:bodyPr>
          <a:lstStyle/>
          <a:p>
            <a:r>
              <a:rPr lang="en-GB"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5.    MENTAL </a:t>
            </a:r>
            <a:r>
              <a:rPr lang="en-GB"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PRACTICE </a:t>
            </a:r>
            <a:br>
              <a:rPr lang="en-GB"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br>
            <a:r>
              <a:rPr lang="en-GB"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(Mental R</a:t>
            </a:r>
            <a:r>
              <a:rPr lang="en-GB"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ehearsal </a:t>
            </a:r>
            <a:r>
              <a:rPr lang="en-GB"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or Imagery)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68517989"/>
              </p:ext>
            </p:extLst>
          </p:nvPr>
        </p:nvGraphicFramePr>
        <p:xfrm>
          <a:off x="251520" y="1675284"/>
          <a:ext cx="8645236" cy="51192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Explosion 2 4"/>
          <p:cNvSpPr/>
          <p:nvPr/>
        </p:nvSpPr>
        <p:spPr>
          <a:xfrm>
            <a:off x="2195736" y="1268760"/>
            <a:ext cx="5256584" cy="2283786"/>
          </a:xfrm>
          <a:prstGeom prst="irregularSeal2">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dirty="0" smtClean="0">
                <a:solidFill>
                  <a:srgbClr val="0000FF"/>
                </a:solidFill>
              </a:rPr>
              <a:t>Goes through movement in mind WITHOUT physical movement occurring</a:t>
            </a:r>
            <a:endParaRPr lang="en-GB" b="1" dirty="0">
              <a:solidFill>
                <a:srgbClr val="0000FF"/>
              </a:solidFill>
            </a:endParaRPr>
          </a:p>
        </p:txBody>
      </p:sp>
    </p:spTree>
    <p:custDataLst>
      <p:tags r:id="rId1"/>
    </p:custDataLst>
    <p:extLst>
      <p:ext uri="{BB962C8B-B14F-4D97-AF65-F5344CB8AC3E}">
        <p14:creationId xmlns:p14="http://schemas.microsoft.com/office/powerpoint/2010/main" val="94999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Free throw &amp; juggling</a:t>
            </a:r>
            <a:endParaRPr lang="en-GB" b="1" dirty="0"/>
          </a:p>
        </p:txBody>
      </p:sp>
      <p:sp>
        <p:nvSpPr>
          <p:cNvPr id="3" name="Content Placeholder 2"/>
          <p:cNvSpPr>
            <a:spLocks noGrp="1"/>
          </p:cNvSpPr>
          <p:nvPr>
            <p:ph idx="1"/>
          </p:nvPr>
        </p:nvSpPr>
        <p:spPr>
          <a:xfrm>
            <a:off x="251520" y="1628800"/>
            <a:ext cx="7241628" cy="4234301"/>
          </a:xfrm>
        </p:spPr>
        <p:txBody>
          <a:bodyPr>
            <a:normAutofit fontScale="85000" lnSpcReduction="20000"/>
          </a:bodyPr>
          <a:lstStyle/>
          <a:p>
            <a:r>
              <a:rPr lang="en-GB" dirty="0" smtClean="0"/>
              <a:t>2x half groups</a:t>
            </a:r>
          </a:p>
          <a:p>
            <a:endParaRPr lang="en-GB" dirty="0"/>
          </a:p>
          <a:p>
            <a:r>
              <a:rPr lang="en-GB" dirty="0" smtClean="0"/>
              <a:t>Group A takes 5 free throws before completing some juggling</a:t>
            </a:r>
          </a:p>
          <a:p>
            <a:endParaRPr lang="en-GB" dirty="0" smtClean="0"/>
          </a:p>
          <a:p>
            <a:r>
              <a:rPr lang="en-GB" dirty="0" smtClean="0"/>
              <a:t>Group B takes 5 free throws before sitting down facing wall with eyes shut and VISUALISING successfully scoring free throws</a:t>
            </a:r>
          </a:p>
          <a:p>
            <a:endParaRPr lang="en-GB" dirty="0"/>
          </a:p>
          <a:p>
            <a:r>
              <a:rPr lang="en-GB" dirty="0" smtClean="0"/>
              <a:t>Each group repeats the 5 shots</a:t>
            </a:r>
            <a:endParaRPr lang="en-GB" dirty="0"/>
          </a:p>
          <a:p>
            <a:endParaRPr lang="en-GB" dirty="0"/>
          </a:p>
        </p:txBody>
      </p:sp>
      <p:sp>
        <p:nvSpPr>
          <p:cNvPr id="4" name="TextBox 3"/>
          <p:cNvSpPr txBox="1"/>
          <p:nvPr/>
        </p:nvSpPr>
        <p:spPr>
          <a:xfrm>
            <a:off x="6012160" y="4549676"/>
            <a:ext cx="3131840" cy="2031325"/>
          </a:xfrm>
          <a:prstGeom prst="rect">
            <a:avLst/>
          </a:prstGeom>
          <a:noFill/>
        </p:spPr>
        <p:txBody>
          <a:bodyPr wrap="square" rtlCol="0">
            <a:spAutoFit/>
          </a:bodyPr>
          <a:lstStyle/>
          <a:p>
            <a:r>
              <a:rPr lang="en-US" dirty="0" err="1" smtClean="0"/>
              <a:t>Egs</a:t>
            </a:r>
            <a:endParaRPr lang="en-US" dirty="0" smtClean="0"/>
          </a:p>
          <a:p>
            <a:endParaRPr lang="en-US" dirty="0"/>
          </a:p>
          <a:p>
            <a:r>
              <a:rPr lang="en-US" dirty="0" smtClean="0"/>
              <a:t>Dancer running through sequence</a:t>
            </a:r>
          </a:p>
          <a:p>
            <a:endParaRPr lang="en-US" dirty="0" smtClean="0"/>
          </a:p>
          <a:p>
            <a:r>
              <a:rPr lang="en-US" dirty="0" smtClean="0"/>
              <a:t>High dive </a:t>
            </a:r>
            <a:r>
              <a:rPr lang="en-US" dirty="0" err="1" smtClean="0"/>
              <a:t>visualising</a:t>
            </a:r>
            <a:r>
              <a:rPr lang="en-US" dirty="0" smtClean="0"/>
              <a:t> sequence</a:t>
            </a:r>
            <a:endParaRPr lang="en-US" dirty="0"/>
          </a:p>
          <a:p>
            <a:endParaRPr lang="en-US" dirty="0"/>
          </a:p>
        </p:txBody>
      </p:sp>
    </p:spTree>
    <p:custDataLst>
      <p:tags r:id="rId1"/>
    </p:custDataLst>
    <p:extLst>
      <p:ext uri="{BB962C8B-B14F-4D97-AF65-F5344CB8AC3E}">
        <p14:creationId xmlns:p14="http://schemas.microsoft.com/office/powerpoint/2010/main" val="7337575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43131055"/>
              </p:ext>
            </p:extLst>
          </p:nvPr>
        </p:nvGraphicFramePr>
        <p:xfrm>
          <a:off x="103646" y="1268760"/>
          <a:ext cx="9004858" cy="6619488"/>
        </p:xfrm>
        <a:graphic>
          <a:graphicData uri="http://schemas.openxmlformats.org/drawingml/2006/table">
            <a:tbl>
              <a:tblPr firstRow="1" bandRow="1">
                <a:tableStyleId>{5C22544A-7EE6-4342-B048-85BDC9FD1C3A}</a:tableStyleId>
              </a:tblPr>
              <a:tblGrid>
                <a:gridCol w="5692490"/>
                <a:gridCol w="3312368"/>
              </a:tblGrid>
              <a:tr h="432048">
                <a:tc>
                  <a:txBody>
                    <a:bodyPr/>
                    <a:lstStyle/>
                    <a:p>
                      <a:pPr algn="ctr"/>
                      <a:r>
                        <a:rPr lang="en-GB" sz="1800" dirty="0" smtClean="0"/>
                        <a:t>ADVANTAGES</a:t>
                      </a:r>
                      <a:endParaRPr lang="en-GB" sz="1800" dirty="0"/>
                    </a:p>
                  </a:txBody>
                  <a:tcPr/>
                </a:tc>
                <a:tc>
                  <a:txBody>
                    <a:bodyPr/>
                    <a:lstStyle/>
                    <a:p>
                      <a:pPr algn="ctr"/>
                      <a:r>
                        <a:rPr lang="en-GB" sz="1800" dirty="0" smtClean="0"/>
                        <a:t>DISADVANTAGES</a:t>
                      </a:r>
                      <a:endParaRPr lang="en-GB" sz="1800" dirty="0"/>
                    </a:p>
                  </a:txBody>
                  <a:tcPr/>
                </a:tc>
              </a:tr>
              <a:tr h="4915517">
                <a:tc>
                  <a:txBody>
                    <a:bodyPr/>
                    <a:lstStyle/>
                    <a:p>
                      <a:pPr marL="342900" indent="-342900">
                        <a:buFont typeface="Arial"/>
                        <a:buChar char="•"/>
                      </a:pPr>
                      <a:r>
                        <a:rPr lang="en-GB" sz="2000" dirty="0" smtClean="0"/>
                        <a:t>Helps Cognitive learners build </a:t>
                      </a:r>
                      <a:r>
                        <a:rPr lang="en-GB" sz="2000" b="1" dirty="0" smtClean="0"/>
                        <a:t>‘mental picture / image</a:t>
                      </a:r>
                      <a:r>
                        <a:rPr lang="en-GB" sz="2000" dirty="0" smtClean="0"/>
                        <a:t>’</a:t>
                      </a:r>
                    </a:p>
                    <a:p>
                      <a:pPr marL="342900" indent="-342900">
                        <a:buFont typeface="Arial"/>
                        <a:buChar char="•"/>
                      </a:pPr>
                      <a:endParaRPr lang="en-GB" sz="2000" baseline="0" dirty="0" smtClean="0"/>
                    </a:p>
                    <a:p>
                      <a:pPr marL="342900" indent="-342900">
                        <a:buFont typeface="Arial"/>
                        <a:buChar char="•"/>
                      </a:pPr>
                      <a:r>
                        <a:rPr lang="en-GB" sz="2000" b="1" baseline="0" dirty="0" smtClean="0"/>
                        <a:t>Selective attention</a:t>
                      </a:r>
                      <a:r>
                        <a:rPr lang="en-GB" sz="2000" baseline="0" dirty="0" smtClean="0"/>
                        <a:t> &amp; organises information for storage in memory</a:t>
                      </a:r>
                      <a:endParaRPr lang="en-GB" sz="2000" dirty="0" smtClean="0"/>
                    </a:p>
                    <a:p>
                      <a:pPr marL="457200" indent="-457200">
                        <a:buFont typeface="Arial" pitchFamily="34" charset="0"/>
                        <a:buChar char="•"/>
                      </a:pPr>
                      <a:endParaRPr lang="en-GB" sz="2000" dirty="0" smtClean="0"/>
                    </a:p>
                    <a:p>
                      <a:pPr marL="457200" indent="-457200">
                        <a:buFont typeface="Arial" pitchFamily="34" charset="0"/>
                        <a:buChar char="•"/>
                      </a:pPr>
                      <a:r>
                        <a:rPr lang="en-GB" sz="2000" dirty="0" smtClean="0"/>
                        <a:t>Advanced performers prepare strategies / tactics or </a:t>
                      </a:r>
                      <a:r>
                        <a:rPr lang="en-GB" sz="2000" b="1" dirty="0" smtClean="0"/>
                        <a:t>complex</a:t>
                      </a:r>
                      <a:r>
                        <a:rPr lang="en-GB" sz="2000" dirty="0" smtClean="0"/>
                        <a:t> skills – patterns of movement</a:t>
                      </a:r>
                    </a:p>
                    <a:p>
                      <a:pPr marL="457200" indent="-457200">
                        <a:buFont typeface="Arial" pitchFamily="34" charset="0"/>
                        <a:buChar char="•"/>
                      </a:pPr>
                      <a:endParaRPr lang="en-GB" sz="2000" dirty="0" smtClean="0"/>
                    </a:p>
                    <a:p>
                      <a:pPr marL="457200" indent="-457200">
                        <a:buFont typeface="Arial" pitchFamily="34" charset="0"/>
                        <a:buChar char="•"/>
                      </a:pPr>
                      <a:r>
                        <a:rPr lang="en-GB" sz="2000" dirty="0" smtClean="0"/>
                        <a:t>Use to control anxiety &amp;</a:t>
                      </a:r>
                      <a:r>
                        <a:rPr lang="en-GB" sz="2000" baseline="0" dirty="0" smtClean="0"/>
                        <a:t> </a:t>
                      </a:r>
                      <a:r>
                        <a:rPr lang="en-GB" sz="2000" dirty="0" smtClean="0"/>
                        <a:t>stress - </a:t>
                      </a:r>
                      <a:r>
                        <a:rPr lang="en-GB" sz="2000" b="1" dirty="0" smtClean="0"/>
                        <a:t>arousal</a:t>
                      </a:r>
                    </a:p>
                    <a:p>
                      <a:pPr marL="457200" indent="-457200">
                        <a:buFont typeface="Arial" pitchFamily="34" charset="0"/>
                        <a:buChar char="•"/>
                      </a:pPr>
                      <a:endParaRPr lang="en-GB" sz="2000" dirty="0" smtClean="0"/>
                    </a:p>
                    <a:p>
                      <a:pPr marL="457200" indent="-457200">
                        <a:buFont typeface="Arial" pitchFamily="34" charset="0"/>
                        <a:buChar char="•"/>
                      </a:pPr>
                      <a:r>
                        <a:rPr lang="en-GB" sz="2000" dirty="0" smtClean="0"/>
                        <a:t>Use in rests</a:t>
                      </a:r>
                      <a:r>
                        <a:rPr lang="en-GB" sz="2000" baseline="0" dirty="0" smtClean="0"/>
                        <a:t> of </a:t>
                      </a:r>
                      <a:r>
                        <a:rPr lang="en-GB" sz="2000" b="1" baseline="0" dirty="0" smtClean="0"/>
                        <a:t>DISTIBUTED</a:t>
                      </a:r>
                      <a:r>
                        <a:rPr lang="en-GB" sz="2000" baseline="0" dirty="0" smtClean="0"/>
                        <a:t> practice </a:t>
                      </a:r>
                    </a:p>
                    <a:p>
                      <a:pPr marL="457200" indent="-457200">
                        <a:buFont typeface="Arial" pitchFamily="34" charset="0"/>
                        <a:buChar char="•"/>
                      </a:pPr>
                      <a:endParaRPr lang="en-GB" sz="2000" baseline="0" dirty="0" smtClean="0"/>
                    </a:p>
                    <a:p>
                      <a:pPr marL="457200" indent="-457200">
                        <a:buFont typeface="Arial" pitchFamily="34" charset="0"/>
                        <a:buChar char="•"/>
                      </a:pPr>
                      <a:r>
                        <a:rPr lang="en-GB" sz="2000" baseline="0" dirty="0" smtClean="0"/>
                        <a:t>Visual faults and corrections – </a:t>
                      </a:r>
                      <a:r>
                        <a:rPr lang="en-GB" sz="2000" b="1" baseline="0" dirty="0" smtClean="0"/>
                        <a:t>activates nerve impulses</a:t>
                      </a:r>
                      <a:endParaRPr lang="en-GB" sz="2000" b="1" dirty="0" smtClean="0"/>
                    </a:p>
                  </a:txBody>
                  <a:tcPr/>
                </a:tc>
                <a:tc>
                  <a:txBody>
                    <a:bodyPr/>
                    <a:lstStyle/>
                    <a:p>
                      <a:pPr marL="342900" indent="-342900">
                        <a:buFont typeface="Arial"/>
                        <a:buChar char="•"/>
                      </a:pPr>
                      <a:r>
                        <a:rPr lang="en-GB" sz="2000" dirty="0" smtClean="0"/>
                        <a:t>Performer</a:t>
                      </a:r>
                      <a:r>
                        <a:rPr lang="en-GB" sz="2000" baseline="0" dirty="0" smtClean="0"/>
                        <a:t> may struggle to ‘picture’ correct technique or tactic</a:t>
                      </a:r>
                    </a:p>
                    <a:p>
                      <a:pPr marL="342900" indent="-342900">
                        <a:buFont typeface="Arial"/>
                        <a:buChar char="•"/>
                      </a:pPr>
                      <a:endParaRPr lang="en-GB" sz="2000" baseline="0" dirty="0" smtClean="0"/>
                    </a:p>
                    <a:p>
                      <a:pPr marL="342900" indent="-342900">
                        <a:buFont typeface="Arial"/>
                        <a:buChar char="•"/>
                      </a:pPr>
                      <a:r>
                        <a:rPr lang="en-GB" sz="2000" baseline="0" dirty="0" smtClean="0"/>
                        <a:t>Beneficial or effective for SOME performers (not some personalities)</a:t>
                      </a:r>
                    </a:p>
                    <a:p>
                      <a:pPr marL="0" indent="0">
                        <a:buFont typeface="Arial" pitchFamily="34" charset="0"/>
                        <a:buNone/>
                      </a:pPr>
                      <a:endParaRPr lang="en-GB" sz="2000" baseline="0" dirty="0" smtClean="0"/>
                    </a:p>
                    <a:p>
                      <a:pPr marL="457200" indent="-457200">
                        <a:buFont typeface="Arial" pitchFamily="34" charset="0"/>
                        <a:buChar char="•"/>
                      </a:pPr>
                      <a:r>
                        <a:rPr lang="en-GB" sz="2000" u="sng" baseline="0" dirty="0" smtClean="0"/>
                        <a:t>Not</a:t>
                      </a:r>
                      <a:r>
                        <a:rPr lang="en-GB" sz="2000" baseline="0" dirty="0" smtClean="0"/>
                        <a:t> alternative to physical practice (Steve </a:t>
                      </a:r>
                      <a:r>
                        <a:rPr lang="en-GB" sz="2000" baseline="0" dirty="0" err="1" smtClean="0"/>
                        <a:t>Backley</a:t>
                      </a:r>
                      <a:r>
                        <a:rPr lang="en-GB" sz="2000" baseline="0" dirty="0" smtClean="0"/>
                        <a:t>)</a:t>
                      </a:r>
                    </a:p>
                    <a:p>
                      <a:pPr marL="457200" indent="-457200">
                        <a:buFont typeface="Arial" pitchFamily="34" charset="0"/>
                        <a:buChar char="•"/>
                      </a:pPr>
                      <a:endParaRPr lang="en-GB" sz="2000" baseline="0" dirty="0" smtClean="0"/>
                    </a:p>
                    <a:p>
                      <a:pPr marL="457200" indent="-457200">
                        <a:buFont typeface="Arial" pitchFamily="34" charset="0"/>
                        <a:buChar char="•"/>
                      </a:pPr>
                      <a:r>
                        <a:rPr lang="en-GB" sz="2000" baseline="0" dirty="0" smtClean="0"/>
                        <a:t>Not easy in tough competitions</a:t>
                      </a:r>
                    </a:p>
                    <a:p>
                      <a:pPr marL="457200" indent="-457200">
                        <a:buFont typeface="Arial" pitchFamily="34" charset="0"/>
                        <a:buChar char="•"/>
                      </a:pPr>
                      <a:endParaRPr lang="en-GB" sz="2000" baseline="0" dirty="0" smtClean="0"/>
                    </a:p>
                    <a:p>
                      <a:pPr marL="457200" indent="-457200">
                        <a:buFont typeface="Arial" pitchFamily="34" charset="0"/>
                        <a:buChar char="•"/>
                      </a:pPr>
                      <a:endParaRPr lang="en-GB" sz="2000" baseline="0" dirty="0" smtClean="0"/>
                    </a:p>
                    <a:p>
                      <a:pPr marL="457200" indent="-457200">
                        <a:buFont typeface="Arial" pitchFamily="34" charset="0"/>
                        <a:buChar char="•"/>
                      </a:pPr>
                      <a:endParaRPr lang="en-GB" sz="2000" baseline="0" dirty="0" smtClean="0"/>
                    </a:p>
                    <a:p>
                      <a:pPr marL="457200" indent="-457200">
                        <a:buFont typeface="Arial" pitchFamily="34" charset="0"/>
                        <a:buChar char="•"/>
                      </a:pPr>
                      <a:endParaRPr lang="en-GB" sz="2000" dirty="0"/>
                    </a:p>
                  </a:txBody>
                  <a:tcPr/>
                </a:tc>
              </a:tr>
            </a:tbl>
          </a:graphicData>
        </a:graphic>
      </p:graphicFrame>
      <p:sp>
        <p:nvSpPr>
          <p:cNvPr id="5" name="Title 1"/>
          <p:cNvSpPr txBox="1">
            <a:spLocks/>
          </p:cNvSpPr>
          <p:nvPr/>
        </p:nvSpPr>
        <p:spPr>
          <a:xfrm>
            <a:off x="179512" y="116632"/>
            <a:ext cx="8784976" cy="1008112"/>
          </a:xfrm>
          <a:prstGeom prst="rect">
            <a:avLst/>
          </a:prstGeom>
          <a:solidFill>
            <a:srgbClr val="92D050"/>
          </a:solidFill>
        </p:spPr>
        <p:txBody>
          <a:bodyPr vert="horz" lIns="45720" rIns="45720" anchor="ctr">
            <a:no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marL="742950" indent="-742950" algn="ctr">
              <a:buAutoNum type="arabicPeriod" startAt="5"/>
            </a:pPr>
            <a:r>
              <a:rPr lang="en-GB" sz="4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MENTAL PRACTICE    </a:t>
            </a:r>
            <a:r>
              <a:rPr lang="en-GB" sz="2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r>
              <a:rPr lang="en-GB" sz="28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Mental Rehearsal</a:t>
            </a:r>
            <a:r>
              <a:rPr lang="en-GB" sz="2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p>
        </p:txBody>
      </p:sp>
    </p:spTree>
    <p:custDataLst>
      <p:tags r:id="rId1"/>
    </p:custDataLst>
    <p:extLst>
      <p:ext uri="{BB962C8B-B14F-4D97-AF65-F5344CB8AC3E}">
        <p14:creationId xmlns:p14="http://schemas.microsoft.com/office/powerpoint/2010/main" val="2825097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Three stages of learning </a:t>
            </a:r>
            <a:endParaRPr lang="en-GB" dirty="0"/>
          </a:p>
        </p:txBody>
      </p:sp>
      <p:sp>
        <p:nvSpPr>
          <p:cNvPr id="3" name="Content Placeholder 2"/>
          <p:cNvSpPr>
            <a:spLocks noGrp="1"/>
          </p:cNvSpPr>
          <p:nvPr>
            <p:ph idx="1"/>
          </p:nvPr>
        </p:nvSpPr>
        <p:spPr/>
        <p:txBody>
          <a:bodyPr/>
          <a:lstStyle/>
          <a:p>
            <a:r>
              <a:rPr lang="en-GB" dirty="0" err="1" smtClean="0"/>
              <a:t>Fitts</a:t>
            </a:r>
            <a:r>
              <a:rPr lang="en-GB" dirty="0" smtClean="0"/>
              <a:t> and Posner model of learning.</a:t>
            </a:r>
          </a:p>
          <a:p>
            <a:endParaRPr lang="en-GB" dirty="0" smtClean="0"/>
          </a:p>
          <a:p>
            <a:r>
              <a:rPr lang="en-GB" dirty="0" smtClean="0"/>
              <a:t>Cognitive</a:t>
            </a:r>
          </a:p>
          <a:p>
            <a:r>
              <a:rPr lang="en-GB" dirty="0" smtClean="0"/>
              <a:t>Associative</a:t>
            </a:r>
          </a:p>
          <a:p>
            <a:r>
              <a:rPr lang="en-GB" dirty="0" smtClean="0"/>
              <a:t>Autonomous</a:t>
            </a: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Get into groups of cognitive/ associative/autonomous.</a:t>
            </a:r>
            <a:br>
              <a:rPr lang="en-GB" dirty="0"/>
            </a:br>
            <a:endParaRPr lang="en-GB" dirty="0"/>
          </a:p>
        </p:txBody>
      </p:sp>
      <p:sp>
        <p:nvSpPr>
          <p:cNvPr id="3" name="Content Placeholder 2"/>
          <p:cNvSpPr>
            <a:spLocks noGrp="1"/>
          </p:cNvSpPr>
          <p:nvPr>
            <p:ph idx="1"/>
          </p:nvPr>
        </p:nvSpPr>
        <p:spPr/>
        <p:txBody>
          <a:bodyPr/>
          <a:lstStyle/>
          <a:p>
            <a:r>
              <a:rPr lang="en-GB" dirty="0" smtClean="0"/>
              <a:t>Q </a:t>
            </a:r>
            <a:r>
              <a:rPr lang="en-GB" dirty="0"/>
              <a:t>what are the characteristics of this phase?  </a:t>
            </a:r>
          </a:p>
          <a:p>
            <a:r>
              <a:rPr lang="en-GB" dirty="0"/>
              <a:t>What does this learner need to help them?</a:t>
            </a:r>
          </a:p>
          <a:p>
            <a:r>
              <a:rPr lang="en-GB" dirty="0"/>
              <a:t>What are problems with the learner at this phase?</a:t>
            </a:r>
          </a:p>
          <a:p>
            <a:endParaRPr lang="en-GB" dirty="0"/>
          </a:p>
        </p:txBody>
      </p:sp>
    </p:spTree>
    <p:custDataLst>
      <p:tags r:id="rId1"/>
    </p:custDataLst>
    <p:extLst>
      <p:ext uri="{BB962C8B-B14F-4D97-AF65-F5344CB8AC3E}">
        <p14:creationId xmlns:p14="http://schemas.microsoft.com/office/powerpoint/2010/main" val="42191151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Cognitive Phase</a:t>
            </a:r>
            <a:endParaRPr lang="en-GB" dirty="0"/>
          </a:p>
        </p:txBody>
      </p:sp>
      <p:sp>
        <p:nvSpPr>
          <p:cNvPr id="3" name="Content Placeholder 2"/>
          <p:cNvSpPr>
            <a:spLocks noGrp="1"/>
          </p:cNvSpPr>
          <p:nvPr>
            <p:ph idx="1"/>
          </p:nvPr>
        </p:nvSpPr>
        <p:spPr>
          <a:xfrm>
            <a:off x="827584" y="1700808"/>
            <a:ext cx="2520280" cy="2304256"/>
          </a:xfrm>
          <a:solidFill>
            <a:schemeClr val="bg1">
              <a:lumMod val="95000"/>
            </a:schemeClr>
          </a:solidFill>
        </p:spPr>
        <p:txBody>
          <a:bodyPr>
            <a:normAutofit lnSpcReduction="10000"/>
          </a:bodyPr>
          <a:lstStyle/>
          <a:p>
            <a:r>
              <a:rPr lang="en-GB" dirty="0" smtClean="0"/>
              <a:t>Initial phase or first phase of learning</a:t>
            </a:r>
            <a:endParaRPr lang="en-GB" dirty="0"/>
          </a:p>
        </p:txBody>
      </p:sp>
      <p:sp>
        <p:nvSpPr>
          <p:cNvPr id="4" name="Content Placeholder 2"/>
          <p:cNvSpPr txBox="1">
            <a:spLocks/>
          </p:cNvSpPr>
          <p:nvPr/>
        </p:nvSpPr>
        <p:spPr>
          <a:xfrm>
            <a:off x="6444208" y="3573016"/>
            <a:ext cx="2520280" cy="2304256"/>
          </a:xfrm>
          <a:prstGeom prst="rect">
            <a:avLst/>
          </a:prstGeom>
          <a:solidFill>
            <a:schemeClr val="bg2"/>
          </a:solidFill>
        </p:spPr>
        <p:txBody>
          <a:bodyPr vert="horz" anchor="t">
            <a:normAutofit fontScale="77500" lnSpcReduction="20000"/>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3000" b="0" i="0" u="none" strike="noStrike" kern="1200" cap="none" spc="0" normalizeH="0" baseline="0" noProof="0" dirty="0" smtClean="0">
                <a:ln>
                  <a:noFill/>
                </a:ln>
                <a:solidFill>
                  <a:schemeClr val="tx1"/>
                </a:solidFill>
                <a:effectLst/>
                <a:uLnTx/>
                <a:uFillTx/>
                <a:latin typeface="+mn-lt"/>
                <a:ea typeface="+mn-ea"/>
                <a:cs typeface="+mn-cs"/>
              </a:rPr>
              <a:t>Initial</a:t>
            </a:r>
            <a:r>
              <a:rPr kumimoji="0" lang="en-GB" sz="3000" b="0" i="0" u="none" strike="noStrike" kern="1200" cap="none" spc="0" normalizeH="0" noProof="0" dirty="0" smtClean="0">
                <a:ln>
                  <a:noFill/>
                </a:ln>
                <a:solidFill>
                  <a:schemeClr val="tx1"/>
                </a:solidFill>
                <a:effectLst/>
                <a:uLnTx/>
                <a:uFillTx/>
                <a:latin typeface="+mn-lt"/>
                <a:ea typeface="+mn-ea"/>
                <a:cs typeface="+mn-cs"/>
              </a:rPr>
              <a:t> practice will have trial and error/ lack of co-ordination, flow</a:t>
            </a:r>
            <a:endParaRPr kumimoji="0" lang="en-GB" sz="30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4139952" y="1196752"/>
            <a:ext cx="2952328" cy="2304256"/>
          </a:xfrm>
          <a:prstGeom prst="rect">
            <a:avLst/>
          </a:prstGeom>
          <a:solidFill>
            <a:schemeClr val="bg1"/>
          </a:solidFill>
        </p:spPr>
        <p:txBody>
          <a:bodyPr vert="horz" anchor="t">
            <a:normAutofit fontScale="77500" lnSpcReduction="20000"/>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3000" b="0" i="0" u="none" strike="noStrike" kern="1200" cap="none" spc="0" normalizeH="0" baseline="0" noProof="0" dirty="0" smtClean="0">
                <a:ln>
                  <a:noFill/>
                </a:ln>
                <a:solidFill>
                  <a:schemeClr val="tx1"/>
                </a:solidFill>
                <a:effectLst/>
                <a:uLnTx/>
                <a:uFillTx/>
                <a:latin typeface="+mn-lt"/>
                <a:ea typeface="+mn-ea"/>
                <a:cs typeface="+mn-cs"/>
              </a:rPr>
              <a:t>Needs</a:t>
            </a:r>
            <a:r>
              <a:rPr kumimoji="0" lang="en-GB" sz="3000" b="0" i="0" u="none" strike="noStrike" kern="1200" cap="none" spc="0" normalizeH="0" noProof="0" dirty="0" smtClean="0">
                <a:ln>
                  <a:noFill/>
                </a:ln>
                <a:solidFill>
                  <a:schemeClr val="tx1"/>
                </a:solidFill>
                <a:effectLst/>
                <a:uLnTx/>
                <a:uFillTx/>
                <a:latin typeface="+mn-lt"/>
                <a:ea typeface="+mn-ea"/>
                <a:cs typeface="+mn-cs"/>
              </a:rPr>
              <a:t> to have a demonstration and some guidance as to how the skill should look</a:t>
            </a:r>
            <a:endParaRPr kumimoji="0" lang="en-GB" sz="30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3275856" y="4221088"/>
            <a:ext cx="3024336" cy="2304256"/>
          </a:xfrm>
          <a:prstGeom prst="rect">
            <a:avLst/>
          </a:prstGeom>
          <a:solidFill>
            <a:schemeClr val="bg1"/>
          </a:solidFill>
        </p:spPr>
        <p:txBody>
          <a:bodyPr vert="horz" anchor="t">
            <a:normAutofit fontScale="70000" lnSpcReduction="20000"/>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3000" b="0" i="0" u="none" strike="noStrike" kern="1200" cap="none" spc="0" normalizeH="0" baseline="0" noProof="0" dirty="0" smtClean="0">
                <a:ln>
                  <a:noFill/>
                </a:ln>
                <a:solidFill>
                  <a:schemeClr val="tx1"/>
                </a:solidFill>
                <a:effectLst/>
                <a:uLnTx/>
                <a:uFillTx/>
                <a:latin typeface="+mn-lt"/>
                <a:ea typeface="+mn-ea"/>
                <a:cs typeface="+mn-cs"/>
              </a:rPr>
              <a:t>Performer</a:t>
            </a:r>
            <a:r>
              <a:rPr kumimoji="0" lang="en-GB" sz="3000" b="0" i="0" u="none" strike="noStrike" kern="1200" cap="none" spc="0" normalizeH="0" noProof="0" dirty="0" smtClean="0">
                <a:ln>
                  <a:noFill/>
                </a:ln>
                <a:solidFill>
                  <a:schemeClr val="tx1"/>
                </a:solidFill>
                <a:effectLst/>
                <a:uLnTx/>
                <a:uFillTx/>
                <a:latin typeface="+mn-lt"/>
                <a:ea typeface="+mn-ea"/>
                <a:cs typeface="+mn-cs"/>
              </a:rPr>
              <a:t> has difficulty processing </a:t>
            </a:r>
            <a:r>
              <a:rPr lang="en-GB" sz="3000" dirty="0" smtClean="0"/>
              <a:t>information</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3000" b="0" i="0" u="none" strike="noStrike" kern="1200" cap="none" spc="0" normalizeH="0" baseline="0" noProof="0" dirty="0" smtClean="0">
                <a:ln>
                  <a:noFill/>
                </a:ln>
                <a:solidFill>
                  <a:schemeClr val="tx1"/>
                </a:solidFill>
                <a:effectLst/>
                <a:uLnTx/>
                <a:uFillTx/>
                <a:latin typeface="+mn-lt"/>
                <a:ea typeface="+mn-ea"/>
                <a:cs typeface="+mn-cs"/>
              </a:rPr>
              <a:t>Performer has difficulty deciding what to attend to.</a:t>
            </a:r>
            <a:endParaRPr kumimoji="0" lang="en-GB" sz="30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95536" y="4221088"/>
            <a:ext cx="2520280" cy="2304256"/>
          </a:xfrm>
          <a:prstGeom prst="rect">
            <a:avLst/>
          </a:prstGeom>
        </p:spPr>
        <p:txBody>
          <a:bodyPr vert="horz" anchor="t">
            <a:normAutofit fontScale="77500" lnSpcReduction="20000"/>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3000" b="0" i="0" u="none" strike="noStrike" kern="1200" cap="none" spc="0" normalizeH="0" baseline="0" noProof="0" dirty="0" smtClean="0">
                <a:ln>
                  <a:noFill/>
                </a:ln>
                <a:solidFill>
                  <a:schemeClr val="tx1"/>
                </a:solidFill>
                <a:effectLst/>
                <a:uLnTx/>
                <a:uFillTx/>
                <a:latin typeface="+mn-lt"/>
                <a:ea typeface="+mn-ea"/>
                <a:cs typeface="+mn-cs"/>
              </a:rPr>
              <a:t>Key</a:t>
            </a:r>
            <a:r>
              <a:rPr kumimoji="0" lang="en-GB" sz="3000" b="0" i="0" u="none" strike="noStrike" kern="1200" cap="none" spc="0" normalizeH="0" noProof="0" dirty="0" smtClean="0">
                <a:ln>
                  <a:noFill/>
                </a:ln>
                <a:solidFill>
                  <a:schemeClr val="tx1"/>
                </a:solidFill>
                <a:effectLst/>
                <a:uLnTx/>
                <a:uFillTx/>
                <a:latin typeface="+mn-lt"/>
                <a:ea typeface="+mn-ea"/>
                <a:cs typeface="+mn-cs"/>
              </a:rPr>
              <a:t> term</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n-GB" sz="3000" baseline="0" dirty="0" smtClean="0"/>
              <a:t>Selective</a:t>
            </a:r>
            <a:r>
              <a:rPr lang="en-GB" sz="3000" dirty="0" smtClean="0"/>
              <a:t> attention</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3000" b="0" i="0" u="none" strike="noStrike" kern="1200" cap="none" spc="0" normalizeH="0" baseline="0" noProof="0" dirty="0" smtClean="0">
                <a:ln>
                  <a:noFill/>
                </a:ln>
                <a:solidFill>
                  <a:schemeClr val="tx1"/>
                </a:solidFill>
                <a:effectLst/>
                <a:uLnTx/>
                <a:uFillTx/>
                <a:latin typeface="+mn-lt"/>
                <a:ea typeface="+mn-ea"/>
                <a:cs typeface="+mn-cs"/>
              </a:rPr>
              <a:t>Therefore, not too much information</a:t>
            </a:r>
            <a:endParaRPr kumimoji="0" lang="en-GB" sz="30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Right Arrow 7"/>
          <p:cNvSpPr/>
          <p:nvPr/>
        </p:nvSpPr>
        <p:spPr>
          <a:xfrm>
            <a:off x="3347864" y="2132856"/>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ight Arrow 8"/>
          <p:cNvSpPr/>
          <p:nvPr/>
        </p:nvSpPr>
        <p:spPr>
          <a:xfrm rot="5400000">
            <a:off x="7560332" y="2672916"/>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Arrow 9"/>
          <p:cNvSpPr/>
          <p:nvPr/>
        </p:nvSpPr>
        <p:spPr>
          <a:xfrm rot="10800000">
            <a:off x="6012160" y="4653136"/>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p:cNvSpPr/>
          <p:nvPr/>
        </p:nvSpPr>
        <p:spPr>
          <a:xfrm flipH="1">
            <a:off x="2555776" y="5877272"/>
            <a:ext cx="1152128"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linds(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heckerboard(across)">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ox(in)">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 to="" calcmode="lin" valueType="num">
                                      <p:cBhvr>
                                        <p:cTn id="32" dur="1" fill="hold"/>
                                        <p:tgtEl>
                                          <p:spTgt spid="10"/>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blinds(horizontal)">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diamond(in)">
                                      <p:cBhvr>
                                        <p:cTn id="42" dur="20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checkerboard(across)">
                                      <p:cBhvr>
                                        <p:cTn id="4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animBg="1"/>
      <p:bldP spid="5" grpId="0" animBg="1"/>
      <p:bldP spid="6" grpId="0" animBg="1"/>
      <p:bldP spid="7" grpId="0"/>
      <p:bldP spid="8" grpId="0" animBg="1"/>
      <p:bldP spid="9"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Application and use of an example</a:t>
            </a:r>
            <a:endParaRPr lang="en-GB" dirty="0"/>
          </a:p>
        </p:txBody>
      </p:sp>
      <p:sp>
        <p:nvSpPr>
          <p:cNvPr id="3" name="Content Placeholder 2"/>
          <p:cNvSpPr>
            <a:spLocks noGrp="1"/>
          </p:cNvSpPr>
          <p:nvPr>
            <p:ph idx="1"/>
          </p:nvPr>
        </p:nvSpPr>
        <p:spPr>
          <a:xfrm>
            <a:off x="395536" y="1628800"/>
            <a:ext cx="8229600" cy="4572000"/>
          </a:xfrm>
        </p:spPr>
        <p:txBody>
          <a:bodyPr>
            <a:normAutofit fontScale="92500"/>
          </a:bodyPr>
          <a:lstStyle/>
          <a:p>
            <a:r>
              <a:rPr lang="en-GB" dirty="0" smtClean="0"/>
              <a:t>Think of how you could briefly explain the cognitive phase using a sporting example.</a:t>
            </a:r>
          </a:p>
          <a:p>
            <a:endParaRPr lang="en-GB" dirty="0" smtClean="0"/>
          </a:p>
          <a:p>
            <a:pPr>
              <a:buNone/>
            </a:pPr>
            <a:r>
              <a:rPr lang="en-GB" dirty="0" smtClean="0"/>
              <a:t>When learning a forehand drive in tennis the coach will demonstrate the skill and explain the (key) teaching points so that the learner selectively attends to these points.  There will be several errors as the learner struggles to visualise the skill and struggles to process the new information.</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Associative Phase</a:t>
            </a:r>
            <a:endParaRPr lang="en-GB" dirty="0"/>
          </a:p>
        </p:txBody>
      </p:sp>
      <p:sp>
        <p:nvSpPr>
          <p:cNvPr id="4" name="Content Placeholder 2"/>
          <p:cNvSpPr>
            <a:spLocks noGrp="1"/>
          </p:cNvSpPr>
          <p:nvPr>
            <p:ph idx="1"/>
          </p:nvPr>
        </p:nvSpPr>
        <p:spPr>
          <a:xfrm>
            <a:off x="457200" y="1412875"/>
            <a:ext cx="2026568" cy="1944117"/>
          </a:xfrm>
          <a:solidFill>
            <a:schemeClr val="bg1">
              <a:lumMod val="95000"/>
            </a:schemeClr>
          </a:solidFill>
        </p:spPr>
        <p:txBody>
          <a:bodyPr>
            <a:normAutofit fontScale="77500" lnSpcReduction="20000"/>
          </a:bodyPr>
          <a:lstStyle/>
          <a:p>
            <a:r>
              <a:rPr lang="en-GB" dirty="0" smtClean="0"/>
              <a:t>This can be known as the practice phase</a:t>
            </a:r>
            <a:endParaRPr lang="en-GB" dirty="0"/>
          </a:p>
        </p:txBody>
      </p:sp>
      <p:sp>
        <p:nvSpPr>
          <p:cNvPr id="5" name="Right Arrow 4"/>
          <p:cNvSpPr/>
          <p:nvPr/>
        </p:nvSpPr>
        <p:spPr>
          <a:xfrm>
            <a:off x="2483768" y="2204864"/>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Content Placeholder 2"/>
          <p:cNvSpPr txBox="1">
            <a:spLocks/>
          </p:cNvSpPr>
          <p:nvPr/>
        </p:nvSpPr>
        <p:spPr>
          <a:xfrm>
            <a:off x="3419872" y="1484784"/>
            <a:ext cx="2026568" cy="1944117"/>
          </a:xfrm>
          <a:prstGeom prst="rect">
            <a:avLst/>
          </a:prstGeom>
          <a:solidFill>
            <a:schemeClr val="bg1"/>
          </a:solidFill>
        </p:spPr>
        <p:txBody>
          <a:bodyPr vert="horz" anchor="t">
            <a:normAutofit fontScale="70000" lnSpcReduction="20000"/>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3000" b="0" i="0" u="none" strike="noStrike" kern="1200" cap="none" spc="0" normalizeH="0" baseline="0" noProof="0" dirty="0" smtClean="0">
                <a:ln>
                  <a:noFill/>
                </a:ln>
                <a:solidFill>
                  <a:schemeClr val="tx1"/>
                </a:solidFill>
                <a:effectLst/>
                <a:uLnTx/>
                <a:uFillTx/>
                <a:latin typeface="+mn-lt"/>
                <a:ea typeface="+mn-ea"/>
                <a:cs typeface="+mn-cs"/>
              </a:rPr>
              <a:t>The</a:t>
            </a:r>
            <a:r>
              <a:rPr kumimoji="0" lang="en-GB" sz="3000" b="0" i="0" u="none" strike="noStrike" kern="1200" cap="none" spc="0" normalizeH="0" noProof="0" dirty="0" smtClean="0">
                <a:ln>
                  <a:noFill/>
                </a:ln>
                <a:solidFill>
                  <a:schemeClr val="tx1"/>
                </a:solidFill>
                <a:effectLst/>
                <a:uLnTx/>
                <a:uFillTx/>
                <a:latin typeface="+mn-lt"/>
                <a:ea typeface="+mn-ea"/>
                <a:cs typeface="+mn-cs"/>
              </a:rPr>
              <a:t> longest phase, some never leave this phase</a:t>
            </a:r>
            <a:endParaRPr kumimoji="0" lang="en-GB" sz="30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Right Arrow 7"/>
          <p:cNvSpPr/>
          <p:nvPr/>
        </p:nvSpPr>
        <p:spPr>
          <a:xfrm>
            <a:off x="5436096" y="2492896"/>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p:cNvSpPr txBox="1">
            <a:spLocks/>
          </p:cNvSpPr>
          <p:nvPr/>
        </p:nvSpPr>
        <p:spPr>
          <a:xfrm>
            <a:off x="5940152" y="1700808"/>
            <a:ext cx="2736304" cy="2304256"/>
          </a:xfrm>
          <a:prstGeom prst="rect">
            <a:avLst/>
          </a:prstGeom>
          <a:solidFill>
            <a:schemeClr val="bg1">
              <a:lumMod val="75000"/>
            </a:schemeClr>
          </a:solidFill>
        </p:spPr>
        <p:txBody>
          <a:bodyPr vert="horz" anchor="t">
            <a:normAutofit fontScale="70000" lnSpcReduction="20000"/>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3000" b="0" i="0" u="none" strike="noStrike" kern="1200" cap="none" spc="0" normalizeH="0" baseline="0" noProof="0" dirty="0" smtClean="0">
                <a:ln>
                  <a:noFill/>
                </a:ln>
                <a:solidFill>
                  <a:schemeClr val="tx1"/>
                </a:solidFill>
                <a:effectLst/>
                <a:uLnTx/>
                <a:uFillTx/>
                <a:latin typeface="+mn-lt"/>
                <a:ea typeface="+mn-ea"/>
                <a:cs typeface="+mn-cs"/>
              </a:rPr>
              <a:t>Errors</a:t>
            </a:r>
            <a:r>
              <a:rPr kumimoji="0" lang="en-GB" sz="3000" b="0" i="0" u="none" strike="noStrike" kern="1200" cap="none" spc="0" normalizeH="0" noProof="0" dirty="0" smtClean="0">
                <a:ln>
                  <a:noFill/>
                </a:ln>
                <a:solidFill>
                  <a:schemeClr val="tx1"/>
                </a:solidFill>
                <a:effectLst/>
                <a:uLnTx/>
                <a:uFillTx/>
                <a:latin typeface="+mn-lt"/>
                <a:ea typeface="+mn-ea"/>
                <a:cs typeface="+mn-cs"/>
              </a:rPr>
              <a:t> are fewer and less basic, fundamental ones are seen as the skill is learned</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n-GB" sz="3000" baseline="0" dirty="0" smtClean="0"/>
              <a:t>More co-ordination</a:t>
            </a:r>
            <a:endParaRPr kumimoji="0" lang="en-GB" sz="30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Right Arrow 8"/>
          <p:cNvSpPr/>
          <p:nvPr/>
        </p:nvSpPr>
        <p:spPr>
          <a:xfrm rot="5400000">
            <a:off x="7776356" y="3609020"/>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Content Placeholder 2"/>
          <p:cNvSpPr txBox="1">
            <a:spLocks/>
          </p:cNvSpPr>
          <p:nvPr/>
        </p:nvSpPr>
        <p:spPr>
          <a:xfrm>
            <a:off x="5868144" y="4365104"/>
            <a:ext cx="2808312" cy="1944117"/>
          </a:xfrm>
          <a:prstGeom prst="rect">
            <a:avLst/>
          </a:prstGeom>
          <a:solidFill>
            <a:schemeClr val="bg1"/>
          </a:solidFill>
        </p:spPr>
        <p:txBody>
          <a:bodyPr vert="horz" anchor="t">
            <a:norm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3000" b="0" i="0" u="none" strike="noStrike" kern="1200" cap="none" spc="0" normalizeH="0" baseline="0" noProof="0" dirty="0" smtClean="0">
                <a:ln>
                  <a:noFill/>
                </a:ln>
                <a:solidFill>
                  <a:schemeClr val="tx1"/>
                </a:solidFill>
                <a:effectLst/>
                <a:uLnTx/>
                <a:uFillTx/>
                <a:latin typeface="+mn-lt"/>
                <a:ea typeface="+mn-ea"/>
                <a:cs typeface="+mn-cs"/>
              </a:rPr>
              <a:t>Learner</a:t>
            </a:r>
            <a:r>
              <a:rPr kumimoji="0" lang="en-GB" sz="3000" b="0" i="0" u="none" strike="noStrike" kern="1200" cap="none" spc="0" normalizeH="0" noProof="0" dirty="0" smtClean="0">
                <a:ln>
                  <a:noFill/>
                </a:ln>
                <a:solidFill>
                  <a:schemeClr val="tx1"/>
                </a:solidFill>
                <a:effectLst/>
                <a:uLnTx/>
                <a:uFillTx/>
                <a:latin typeface="+mn-lt"/>
                <a:ea typeface="+mn-ea"/>
                <a:cs typeface="+mn-cs"/>
              </a:rPr>
              <a:t> develops kinaesthesis</a:t>
            </a:r>
            <a:endParaRPr kumimoji="0" lang="en-GB" sz="30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Right Arrow 10"/>
          <p:cNvSpPr/>
          <p:nvPr/>
        </p:nvSpPr>
        <p:spPr>
          <a:xfrm rot="10800000">
            <a:off x="5004048" y="5013176"/>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Content Placeholder 2"/>
          <p:cNvSpPr txBox="1">
            <a:spLocks/>
          </p:cNvSpPr>
          <p:nvPr/>
        </p:nvSpPr>
        <p:spPr>
          <a:xfrm>
            <a:off x="611560" y="4221088"/>
            <a:ext cx="3960440" cy="2304256"/>
          </a:xfrm>
          <a:prstGeom prst="rect">
            <a:avLst/>
          </a:prstGeom>
          <a:solidFill>
            <a:schemeClr val="bg1">
              <a:lumMod val="95000"/>
            </a:schemeClr>
          </a:solidFill>
        </p:spPr>
        <p:txBody>
          <a:bodyPr vert="horz" anchor="t">
            <a:normAutofit fontScale="77500" lnSpcReduction="20000"/>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3000" b="0" i="0" u="none" strike="noStrike" kern="1200" cap="none" spc="0" normalizeH="0" baseline="0" noProof="0" dirty="0" smtClean="0">
                <a:ln>
                  <a:noFill/>
                </a:ln>
                <a:solidFill>
                  <a:schemeClr val="tx1"/>
                </a:solidFill>
                <a:effectLst/>
                <a:uLnTx/>
                <a:uFillTx/>
                <a:latin typeface="+mn-lt"/>
                <a:ea typeface="+mn-ea"/>
                <a:cs typeface="+mn-cs"/>
              </a:rPr>
              <a:t>Can</a:t>
            </a:r>
            <a:r>
              <a:rPr kumimoji="0" lang="en-GB" sz="3000" b="0" i="0" u="none" strike="noStrike" kern="1200" cap="none" spc="0" normalizeH="0" noProof="0" dirty="0" smtClean="0">
                <a:ln>
                  <a:noFill/>
                </a:ln>
                <a:solidFill>
                  <a:schemeClr val="tx1"/>
                </a:solidFill>
                <a:effectLst/>
                <a:uLnTx/>
                <a:uFillTx/>
                <a:latin typeface="+mn-lt"/>
                <a:ea typeface="+mn-ea"/>
                <a:cs typeface="+mn-cs"/>
              </a:rPr>
              <a:t> receive greater detailed feedback.  Learner attends to the relevant cues. The Learner practices in a variety of situations</a:t>
            </a:r>
            <a:endParaRPr kumimoji="0" lang="en-GB" sz="3000" b="0" i="0" u="none" strike="noStrike" kern="1200" cap="none" spc="0" normalizeH="0" baseline="0" noProof="0" dirty="0">
              <a:ln>
                <a:noFill/>
              </a:ln>
              <a:solidFill>
                <a:schemeClr val="tx1"/>
              </a:solidFill>
              <a:effectLst/>
              <a:uLnTx/>
              <a:uFillTx/>
              <a:latin typeface="+mn-lt"/>
              <a:ea typeface="+mn-ea"/>
              <a:cs typeface="+mn-cs"/>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to="" calcmode="lin" valueType="num">
                                      <p:cBhvr>
                                        <p:cTn id="7" dur="1" fill="hold"/>
                                        <p:tgtEl>
                                          <p:spTgt spid="4">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to="" calcmode="lin" valueType="num">
                                      <p:cBhvr>
                                        <p:cTn id="17" dur="1" fill="hold"/>
                                        <p:tgtEl>
                                          <p:spTgt spid="6"/>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to="" calcmode="lin" valueType="num">
                                      <p:cBhvr>
                                        <p:cTn id="22" dur="1" fill="hold"/>
                                        <p:tgtEl>
                                          <p:spTgt spid="8"/>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to="" calcmode="lin" valueType="num">
                                      <p:cBhvr>
                                        <p:cTn id="27" dur="1" fill="hold"/>
                                        <p:tgtEl>
                                          <p:spTgt spid="7"/>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to="" calcmode="lin" valueType="num">
                                      <p:cBhvr>
                                        <p:cTn id="32" dur="1" fill="hold"/>
                                        <p:tgtEl>
                                          <p:spTgt spid="9"/>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to="" calcmode="lin" valueType="num">
                                      <p:cBhvr>
                                        <p:cTn id="37" dur="1" fill="hold"/>
                                        <p:tgtEl>
                                          <p:spTgt spid="10"/>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 to="" calcmode="lin" valueType="num">
                                      <p:cBhvr>
                                        <p:cTn id="42" dur="1" fill="hold"/>
                                        <p:tgtEl>
                                          <p:spTgt spid="11"/>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 to="" calcmode="lin" valueType="num">
                                      <p:cBhvr>
                                        <p:cTn id="47" dur="1" fill="hold"/>
                                        <p:tgtEl>
                                          <p:spTgt spid="1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5" grpId="0" animBg="1"/>
      <p:bldP spid="6" grpId="0" animBg="1"/>
      <p:bldP spid="8" grpId="0" animBg="1"/>
      <p:bldP spid="7" grpId="0" animBg="1"/>
      <p:bldP spid="9"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Practical application</a:t>
            </a:r>
            <a:endParaRPr lang="en-GB" dirty="0"/>
          </a:p>
        </p:txBody>
      </p:sp>
      <p:sp>
        <p:nvSpPr>
          <p:cNvPr id="3" name="Content Placeholder 2"/>
          <p:cNvSpPr>
            <a:spLocks noGrp="1"/>
          </p:cNvSpPr>
          <p:nvPr>
            <p:ph idx="1"/>
          </p:nvPr>
        </p:nvSpPr>
        <p:spPr/>
        <p:txBody>
          <a:bodyPr/>
          <a:lstStyle/>
          <a:p>
            <a:r>
              <a:rPr lang="en-GB" dirty="0" smtClean="0"/>
              <a:t>The learner has practiced the forehand drive and the ball starts to go over the net lower and towards the back of the court.  The coach can now give feedback to get the learner to hit the ball to the sides of the court.  Learner start to understand what is being performed correctly as well as the errors.</a:t>
            </a:r>
            <a:endParaRPr lang="en-GB"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6.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0.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7.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0.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214</TotalTime>
  <Words>1614</Words>
  <Application>Microsoft Office PowerPoint</Application>
  <PresentationFormat>On-screen Show (4:3)</PresentationFormat>
  <Paragraphs>375</Paragraphs>
  <Slides>39</Slides>
  <Notes>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Verve</vt:lpstr>
      <vt:lpstr>Acquiring movement skills</vt:lpstr>
      <vt:lpstr>Characteristics of Learning</vt:lpstr>
      <vt:lpstr>How and why we check for learning.</vt:lpstr>
      <vt:lpstr>Three stages of learning </vt:lpstr>
      <vt:lpstr>Get into groups of cognitive/ associative/autonomous. </vt:lpstr>
      <vt:lpstr>Cognitive Phase</vt:lpstr>
      <vt:lpstr>Application and use of an example</vt:lpstr>
      <vt:lpstr>Associative Phase</vt:lpstr>
      <vt:lpstr>Practical application</vt:lpstr>
      <vt:lpstr>Question</vt:lpstr>
      <vt:lpstr>Autonomous Phase</vt:lpstr>
      <vt:lpstr>Practical application</vt:lpstr>
      <vt:lpstr>Where are you for the following skills?</vt:lpstr>
      <vt:lpstr>PowerPoint Presentation</vt:lpstr>
      <vt:lpstr>PowerPoint Presentation</vt:lpstr>
      <vt:lpstr>Class task</vt:lpstr>
      <vt:lpstr>Visual guidance</vt:lpstr>
      <vt:lpstr>Verbal guidance</vt:lpstr>
      <vt:lpstr>VERBAL GUIDANCE</vt:lpstr>
      <vt:lpstr>Manual guidance</vt:lpstr>
      <vt:lpstr>Mechanical guidance</vt:lpstr>
      <vt:lpstr>Specification</vt:lpstr>
      <vt:lpstr>PRACTICE METHODS</vt:lpstr>
      <vt:lpstr>MASSED PRACTICE</vt:lpstr>
      <vt:lpstr>Bball Shooting</vt:lpstr>
      <vt:lpstr>PowerPoint Presentation</vt:lpstr>
      <vt:lpstr>DISTRIBUTED PRACTICE</vt:lpstr>
      <vt:lpstr>Lay-up partner race</vt:lpstr>
      <vt:lpstr>PowerPoint Presentation</vt:lpstr>
      <vt:lpstr>3.  FIXED PRACTICE</vt:lpstr>
      <vt:lpstr>Free throw shots</vt:lpstr>
      <vt:lpstr>PowerPoint Presentation</vt:lpstr>
      <vt:lpstr>VARIED PRACTICE</vt:lpstr>
      <vt:lpstr>Beating a defender practices</vt:lpstr>
      <vt:lpstr>PowerPoint Presentation</vt:lpstr>
      <vt:lpstr>Linking Classification of Skill &amp; HOW Skills are Practiced</vt:lpstr>
      <vt:lpstr>5.    MENTAL PRACTICE  (Mental Rehearsal or Imagery)</vt:lpstr>
      <vt:lpstr>Free throw &amp; juggling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Acquiring movement skills</dc:title>
  <dc:creator>Hannah</dc:creator>
  <cp:lastModifiedBy>USER</cp:lastModifiedBy>
  <cp:revision>22</cp:revision>
  <cp:lastPrinted>2012-11-05T16:06:09Z</cp:lastPrinted>
  <dcterms:created xsi:type="dcterms:W3CDTF">2012-11-01T13:39:09Z</dcterms:created>
  <dcterms:modified xsi:type="dcterms:W3CDTF">2012-11-05T16:11:58Z</dcterms:modified>
</cp:coreProperties>
</file>