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80" d="100"/>
          <a:sy n="80" d="100"/>
        </p:scale>
        <p:origin x="8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BD417-AEFC-864F-A9ED-0CEBE8945E42}" type="doc">
      <dgm:prSet loTypeId="urn:microsoft.com/office/officeart/2005/8/layout/venn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995A703-693F-804B-A6AB-13F0F7BCB511}">
      <dgm:prSet phldrT="[Text]"/>
      <dgm:spPr>
        <a:xfrm>
          <a:off x="2615" y="1315974"/>
          <a:ext cx="2624635" cy="2624635"/>
        </a:xfrm>
        <a:gradFill rotWithShape="0">
          <a:gsLst>
            <a:gs pos="0">
              <a:srgbClr val="60B5CC">
                <a:alpha val="50000"/>
                <a:hueOff val="0"/>
                <a:satOff val="0"/>
                <a:lumOff val="0"/>
                <a:alphaOff val="0"/>
                <a:shade val="47500"/>
                <a:satMod val="137000"/>
              </a:srgbClr>
            </a:gs>
            <a:gs pos="55000">
              <a:srgbClr val="60B5CC">
                <a:alpha val="50000"/>
                <a:hueOff val="0"/>
                <a:satOff val="0"/>
                <a:lumOff val="0"/>
                <a:alphaOff val="0"/>
                <a:shade val="69000"/>
                <a:satMod val="137000"/>
              </a:srgbClr>
            </a:gs>
            <a:gs pos="100000">
              <a:srgbClr val="60B5CC">
                <a:alpha val="50000"/>
                <a:hueOff val="0"/>
                <a:satOff val="0"/>
                <a:lumOff val="0"/>
                <a:alphaOff val="0"/>
                <a:shade val="98000"/>
                <a:satMod val="137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orbel"/>
              <a:ea typeface="+mn-ea"/>
              <a:cs typeface="+mn-cs"/>
            </a:rPr>
            <a:t>Weight</a:t>
          </a:r>
          <a:endParaRPr lang="en-US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gm:t>
    </dgm:pt>
    <dgm:pt modelId="{0BB42814-46EE-FC4D-91BA-DA622E1AEDD2}" type="parTrans" cxnId="{6A9CB73E-3C30-8F4D-BE26-1A490EACED0F}">
      <dgm:prSet/>
      <dgm:spPr/>
      <dgm:t>
        <a:bodyPr/>
        <a:lstStyle/>
        <a:p>
          <a:endParaRPr lang="en-US"/>
        </a:p>
      </dgm:t>
    </dgm:pt>
    <dgm:pt modelId="{EB8866B7-9F75-FF4C-97E2-DC052727C2AB}" type="sibTrans" cxnId="{6A9CB73E-3C30-8F4D-BE26-1A490EACED0F}">
      <dgm:prSet/>
      <dgm:spPr/>
      <dgm:t>
        <a:bodyPr/>
        <a:lstStyle/>
        <a:p>
          <a:endParaRPr lang="en-US"/>
        </a:p>
      </dgm:t>
    </dgm:pt>
    <dgm:pt modelId="{947E8768-A567-DF4A-8A5F-59BA3C5F71FA}">
      <dgm:prSet phldrT="[Text]"/>
      <dgm:spPr>
        <a:xfrm>
          <a:off x="2102324" y="1315974"/>
          <a:ext cx="2624635" cy="2624635"/>
        </a:xfrm>
        <a:solidFill>
          <a:srgbClr val="60B5CC">
            <a:alpha val="50000"/>
          </a:srgbClr>
        </a:solidFill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orbel"/>
              <a:ea typeface="+mn-ea"/>
              <a:cs typeface="+mn-cs"/>
            </a:rPr>
            <a:t>Reaction</a:t>
          </a:r>
          <a:endParaRPr lang="en-US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gm:t>
    </dgm:pt>
    <dgm:pt modelId="{26DA08E3-08B4-9144-AE7A-915D9F8B8CBF}" type="parTrans" cxnId="{14CD88A7-B765-BF46-B6E4-7B62D00F6D5C}">
      <dgm:prSet/>
      <dgm:spPr/>
      <dgm:t>
        <a:bodyPr/>
        <a:lstStyle/>
        <a:p>
          <a:endParaRPr lang="en-US"/>
        </a:p>
      </dgm:t>
    </dgm:pt>
    <dgm:pt modelId="{733C8895-6E00-064C-BF9A-DDFF432DDCEB}" type="sibTrans" cxnId="{14CD88A7-B765-BF46-B6E4-7B62D00F6D5C}">
      <dgm:prSet/>
      <dgm:spPr/>
      <dgm:t>
        <a:bodyPr/>
        <a:lstStyle/>
        <a:p>
          <a:endParaRPr lang="en-US"/>
        </a:p>
      </dgm:t>
    </dgm:pt>
    <dgm:pt modelId="{9BDE5DEA-A673-C447-B978-D70F82E5F33E}">
      <dgm:prSet phldrT="[Text]"/>
      <dgm:spPr>
        <a:xfrm>
          <a:off x="4202032" y="1315974"/>
          <a:ext cx="2624635" cy="2624635"/>
        </a:xfrm>
        <a:gradFill rotWithShape="0">
          <a:gsLst>
            <a:gs pos="0">
              <a:srgbClr val="6BB76D">
                <a:alpha val="50000"/>
                <a:hueOff val="0"/>
                <a:satOff val="0"/>
                <a:lumOff val="0"/>
                <a:alphaOff val="0"/>
                <a:shade val="47500"/>
                <a:satMod val="137000"/>
              </a:srgbClr>
            </a:gs>
            <a:gs pos="55000">
              <a:srgbClr val="6BB76D">
                <a:alpha val="50000"/>
                <a:hueOff val="0"/>
                <a:satOff val="0"/>
                <a:lumOff val="0"/>
                <a:alphaOff val="0"/>
                <a:shade val="69000"/>
                <a:satMod val="137000"/>
              </a:srgbClr>
            </a:gs>
            <a:gs pos="100000">
              <a:srgbClr val="6BB76D">
                <a:alpha val="50000"/>
                <a:hueOff val="0"/>
                <a:satOff val="0"/>
                <a:lumOff val="0"/>
                <a:alphaOff val="0"/>
                <a:shade val="98000"/>
                <a:satMod val="137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orbel"/>
              <a:ea typeface="+mn-ea"/>
              <a:cs typeface="+mn-cs"/>
            </a:rPr>
            <a:t>Friction</a:t>
          </a:r>
          <a:endParaRPr lang="en-US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gm:t>
    </dgm:pt>
    <dgm:pt modelId="{D7BF6522-685B-2A45-B849-CC5CB4871A3C}" type="parTrans" cxnId="{597A6F05-48DB-7941-BDC4-41A3CC452185}">
      <dgm:prSet/>
      <dgm:spPr/>
      <dgm:t>
        <a:bodyPr/>
        <a:lstStyle/>
        <a:p>
          <a:endParaRPr lang="en-US"/>
        </a:p>
      </dgm:t>
    </dgm:pt>
    <dgm:pt modelId="{3A1EE575-03E5-7541-A1A5-E1EBF971887A}" type="sibTrans" cxnId="{597A6F05-48DB-7941-BDC4-41A3CC452185}">
      <dgm:prSet/>
      <dgm:spPr/>
      <dgm:t>
        <a:bodyPr/>
        <a:lstStyle/>
        <a:p>
          <a:endParaRPr lang="en-US"/>
        </a:p>
      </dgm:t>
    </dgm:pt>
    <dgm:pt modelId="{33B9D9E3-DBAE-6C42-B1D0-B6041512A3F4}">
      <dgm:prSet phldrT="[Text]"/>
      <dgm:spPr>
        <a:xfrm>
          <a:off x="6301740" y="1315974"/>
          <a:ext cx="2624635" cy="2624635"/>
        </a:xfrm>
        <a:solidFill>
          <a:srgbClr val="6BB76D">
            <a:alpha val="50000"/>
          </a:srgbClr>
        </a:solidFill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orbel"/>
              <a:ea typeface="+mn-ea"/>
              <a:cs typeface="+mn-cs"/>
            </a:rPr>
            <a:t>Air Resistance</a:t>
          </a:r>
          <a:endParaRPr lang="en-US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gm:t>
    </dgm:pt>
    <dgm:pt modelId="{CC9A24AF-E2D8-EF4F-8E9B-0AF63F1AD8A9}" type="parTrans" cxnId="{A1FAC0AB-683B-B949-B65C-5085E597262C}">
      <dgm:prSet/>
      <dgm:spPr/>
      <dgm:t>
        <a:bodyPr/>
        <a:lstStyle/>
        <a:p>
          <a:endParaRPr lang="en-US"/>
        </a:p>
      </dgm:t>
    </dgm:pt>
    <dgm:pt modelId="{56E995F4-3835-934E-A645-79E6757AC991}" type="sibTrans" cxnId="{A1FAC0AB-683B-B949-B65C-5085E597262C}">
      <dgm:prSet/>
      <dgm:spPr/>
      <dgm:t>
        <a:bodyPr/>
        <a:lstStyle/>
        <a:p>
          <a:endParaRPr lang="en-US"/>
        </a:p>
      </dgm:t>
    </dgm:pt>
    <dgm:pt modelId="{DE88DCBB-FBC0-1146-AFC8-CEDCDEC4C0C6}" type="pres">
      <dgm:prSet presAssocID="{048BD417-AEFC-864F-A9ED-0CEBE8945E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F8BA3D-DED9-6E41-9845-DBB866E43EF0}" type="pres">
      <dgm:prSet presAssocID="{5995A703-693F-804B-A6AB-13F0F7BCB511}" presName="Name5" presStyleLbl="vennNode1" presStyleIdx="0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06BF7EA-9E27-7543-BFC2-F9D331B8D805}" type="pres">
      <dgm:prSet presAssocID="{EB8866B7-9F75-FF4C-97E2-DC052727C2AB}" presName="space" presStyleCnt="0"/>
      <dgm:spPr/>
    </dgm:pt>
    <dgm:pt modelId="{36611998-EAAF-E949-8F5D-7BACE4A5CFB3}" type="pres">
      <dgm:prSet presAssocID="{947E8768-A567-DF4A-8A5F-59BA3C5F71FA}" presName="Name5" presStyleLbl="vennNode1" presStyleIdx="1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6EC2DE9-94C5-E442-A810-C7635850F8BA}" type="pres">
      <dgm:prSet presAssocID="{733C8895-6E00-064C-BF9A-DDFF432DDCEB}" presName="space" presStyleCnt="0"/>
      <dgm:spPr/>
    </dgm:pt>
    <dgm:pt modelId="{08103BDC-36B5-1045-85A5-267B3FCEC65A}" type="pres">
      <dgm:prSet presAssocID="{9BDE5DEA-A673-C447-B978-D70F82E5F33E}" presName="Name5" presStyleLbl="vennNode1" presStyleIdx="2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12AA407-9A5F-4048-AF08-8B8C39C503F8}" type="pres">
      <dgm:prSet presAssocID="{3A1EE575-03E5-7541-A1A5-E1EBF971887A}" presName="space" presStyleCnt="0"/>
      <dgm:spPr/>
    </dgm:pt>
    <dgm:pt modelId="{3152ED86-49E7-094C-97E7-C5F7A5D6B8F8}" type="pres">
      <dgm:prSet presAssocID="{33B9D9E3-DBAE-6C42-B1D0-B6041512A3F4}" presName="Name5" presStyleLbl="vennNode1" presStyleIdx="3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FEB3C273-F91F-4254-A467-C1E455F7B7C5}" type="presOf" srcId="{048BD417-AEFC-864F-A9ED-0CEBE8945E42}" destId="{DE88DCBB-FBC0-1146-AFC8-CEDCDEC4C0C6}" srcOrd="0" destOrd="0" presId="urn:microsoft.com/office/officeart/2005/8/layout/venn3"/>
    <dgm:cxn modelId="{DE81ACD5-908F-4C34-9EBA-38F9372031A0}" type="presOf" srcId="{5995A703-693F-804B-A6AB-13F0F7BCB511}" destId="{F9F8BA3D-DED9-6E41-9845-DBB866E43EF0}" srcOrd="0" destOrd="0" presId="urn:microsoft.com/office/officeart/2005/8/layout/venn3"/>
    <dgm:cxn modelId="{6A9CB73E-3C30-8F4D-BE26-1A490EACED0F}" srcId="{048BD417-AEFC-864F-A9ED-0CEBE8945E42}" destId="{5995A703-693F-804B-A6AB-13F0F7BCB511}" srcOrd="0" destOrd="0" parTransId="{0BB42814-46EE-FC4D-91BA-DA622E1AEDD2}" sibTransId="{EB8866B7-9F75-FF4C-97E2-DC052727C2AB}"/>
    <dgm:cxn modelId="{7E65C8C2-FD6A-4D18-B069-4F46CD646F8F}" type="presOf" srcId="{9BDE5DEA-A673-C447-B978-D70F82E5F33E}" destId="{08103BDC-36B5-1045-85A5-267B3FCEC65A}" srcOrd="0" destOrd="0" presId="urn:microsoft.com/office/officeart/2005/8/layout/venn3"/>
    <dgm:cxn modelId="{34E6B477-91DA-45FD-A9E8-CB2487E5DE85}" type="presOf" srcId="{33B9D9E3-DBAE-6C42-B1D0-B6041512A3F4}" destId="{3152ED86-49E7-094C-97E7-C5F7A5D6B8F8}" srcOrd="0" destOrd="0" presId="urn:microsoft.com/office/officeart/2005/8/layout/venn3"/>
    <dgm:cxn modelId="{9B245B75-61E9-4DA6-9317-ED6E7DE7A286}" type="presOf" srcId="{947E8768-A567-DF4A-8A5F-59BA3C5F71FA}" destId="{36611998-EAAF-E949-8F5D-7BACE4A5CFB3}" srcOrd="0" destOrd="0" presId="urn:microsoft.com/office/officeart/2005/8/layout/venn3"/>
    <dgm:cxn modelId="{A1FAC0AB-683B-B949-B65C-5085E597262C}" srcId="{048BD417-AEFC-864F-A9ED-0CEBE8945E42}" destId="{33B9D9E3-DBAE-6C42-B1D0-B6041512A3F4}" srcOrd="3" destOrd="0" parTransId="{CC9A24AF-E2D8-EF4F-8E9B-0AF63F1AD8A9}" sibTransId="{56E995F4-3835-934E-A645-79E6757AC991}"/>
    <dgm:cxn modelId="{597A6F05-48DB-7941-BDC4-41A3CC452185}" srcId="{048BD417-AEFC-864F-A9ED-0CEBE8945E42}" destId="{9BDE5DEA-A673-C447-B978-D70F82E5F33E}" srcOrd="2" destOrd="0" parTransId="{D7BF6522-685B-2A45-B849-CC5CB4871A3C}" sibTransId="{3A1EE575-03E5-7541-A1A5-E1EBF971887A}"/>
    <dgm:cxn modelId="{14CD88A7-B765-BF46-B6E4-7B62D00F6D5C}" srcId="{048BD417-AEFC-864F-A9ED-0CEBE8945E42}" destId="{947E8768-A567-DF4A-8A5F-59BA3C5F71FA}" srcOrd="1" destOrd="0" parTransId="{26DA08E3-08B4-9144-AE7A-915D9F8B8CBF}" sibTransId="{733C8895-6E00-064C-BF9A-DDFF432DDCEB}"/>
    <dgm:cxn modelId="{53DA5BE2-2B4E-4BC3-B599-4223F961A533}" type="presParOf" srcId="{DE88DCBB-FBC0-1146-AFC8-CEDCDEC4C0C6}" destId="{F9F8BA3D-DED9-6E41-9845-DBB866E43EF0}" srcOrd="0" destOrd="0" presId="urn:microsoft.com/office/officeart/2005/8/layout/venn3"/>
    <dgm:cxn modelId="{1126A53B-01CE-4031-81F1-E53C74AEB358}" type="presParOf" srcId="{DE88DCBB-FBC0-1146-AFC8-CEDCDEC4C0C6}" destId="{D06BF7EA-9E27-7543-BFC2-F9D331B8D805}" srcOrd="1" destOrd="0" presId="urn:microsoft.com/office/officeart/2005/8/layout/venn3"/>
    <dgm:cxn modelId="{926EE465-E28A-4091-8931-38057E0F8045}" type="presParOf" srcId="{DE88DCBB-FBC0-1146-AFC8-CEDCDEC4C0C6}" destId="{36611998-EAAF-E949-8F5D-7BACE4A5CFB3}" srcOrd="2" destOrd="0" presId="urn:microsoft.com/office/officeart/2005/8/layout/venn3"/>
    <dgm:cxn modelId="{52427AC9-8A70-4FCB-ACD3-1A4442CF0798}" type="presParOf" srcId="{DE88DCBB-FBC0-1146-AFC8-CEDCDEC4C0C6}" destId="{86EC2DE9-94C5-E442-A810-C7635850F8BA}" srcOrd="3" destOrd="0" presId="urn:microsoft.com/office/officeart/2005/8/layout/venn3"/>
    <dgm:cxn modelId="{C0D6FB0D-2211-4A97-A477-ACA5E10EE574}" type="presParOf" srcId="{DE88DCBB-FBC0-1146-AFC8-CEDCDEC4C0C6}" destId="{08103BDC-36B5-1045-85A5-267B3FCEC65A}" srcOrd="4" destOrd="0" presId="urn:microsoft.com/office/officeart/2005/8/layout/venn3"/>
    <dgm:cxn modelId="{86E722F1-9FB5-4524-B18D-1C72FB732F4E}" type="presParOf" srcId="{DE88DCBB-FBC0-1146-AFC8-CEDCDEC4C0C6}" destId="{E12AA407-9A5F-4048-AF08-8B8C39C503F8}" srcOrd="5" destOrd="0" presId="urn:microsoft.com/office/officeart/2005/8/layout/venn3"/>
    <dgm:cxn modelId="{EA62AE6C-3CE3-418D-9E3A-AEA77D29B396}" type="presParOf" srcId="{DE88DCBB-FBC0-1146-AFC8-CEDCDEC4C0C6}" destId="{3152ED86-49E7-094C-97E7-C5F7A5D6B8F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B200A6-1869-C44F-AF89-789940E6B64B}" type="doc">
      <dgm:prSet loTypeId="urn:microsoft.com/office/officeart/2005/8/layout/radial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9FE0D56-83F8-4446-B322-94AA432D617F}">
      <dgm:prSet phldrT="[Text]"/>
      <dgm:spPr/>
      <dgm:t>
        <a:bodyPr/>
        <a:lstStyle/>
        <a:p>
          <a:r>
            <a:rPr lang="en-US" dirty="0" smtClean="0"/>
            <a:t>Friction is affected by</a:t>
          </a:r>
          <a:r>
            <a:rPr lang="is-IS" dirty="0" smtClean="0"/>
            <a:t>….</a:t>
          </a:r>
          <a:endParaRPr lang="en-US" dirty="0"/>
        </a:p>
      </dgm:t>
    </dgm:pt>
    <dgm:pt modelId="{8C29EFCC-080F-A243-94BC-D9538E3D5D72}" type="parTrans" cxnId="{DA47278E-DC02-6847-8ECD-6DBB66E84E38}">
      <dgm:prSet/>
      <dgm:spPr/>
      <dgm:t>
        <a:bodyPr/>
        <a:lstStyle/>
        <a:p>
          <a:endParaRPr lang="en-US"/>
        </a:p>
      </dgm:t>
    </dgm:pt>
    <dgm:pt modelId="{FD2ED2AE-3D9C-0743-8F1D-F28951654FC9}" type="sibTrans" cxnId="{DA47278E-DC02-6847-8ECD-6DBB66E84E38}">
      <dgm:prSet/>
      <dgm:spPr/>
      <dgm:t>
        <a:bodyPr/>
        <a:lstStyle/>
        <a:p>
          <a:endParaRPr lang="en-US"/>
        </a:p>
      </dgm:t>
    </dgm:pt>
    <dgm:pt modelId="{3B2A6BEA-29FA-754E-908E-72E3C88CCDD0}">
      <dgm:prSet phldrT="[Text]"/>
      <dgm:spPr/>
      <dgm:t>
        <a:bodyPr/>
        <a:lstStyle/>
        <a:p>
          <a:r>
            <a:rPr lang="en-US" b="1" dirty="0" smtClean="0"/>
            <a:t>Roughness of the ground surface </a:t>
          </a:r>
          <a:r>
            <a:rPr lang="en-US" dirty="0" smtClean="0"/>
            <a:t>– this increases friction</a:t>
          </a:r>
          <a:endParaRPr lang="en-US" dirty="0"/>
        </a:p>
      </dgm:t>
    </dgm:pt>
    <dgm:pt modelId="{CB0A20F5-EDA8-FE4B-9FD3-429150D2F375}" type="parTrans" cxnId="{726C812F-6762-174E-A423-290D2AAE3370}">
      <dgm:prSet/>
      <dgm:spPr/>
      <dgm:t>
        <a:bodyPr/>
        <a:lstStyle/>
        <a:p>
          <a:endParaRPr lang="en-US"/>
        </a:p>
      </dgm:t>
    </dgm:pt>
    <dgm:pt modelId="{551AE0D0-5A99-E747-9DBA-818B9811C7E4}" type="sibTrans" cxnId="{726C812F-6762-174E-A423-290D2AAE3370}">
      <dgm:prSet/>
      <dgm:spPr/>
      <dgm:t>
        <a:bodyPr/>
        <a:lstStyle/>
        <a:p>
          <a:endParaRPr lang="en-US"/>
        </a:p>
      </dgm:t>
    </dgm:pt>
    <dgm:pt modelId="{0373CE7B-AA7D-B34C-B919-93B5BB589C28}">
      <dgm:prSet phldrT="[Text]"/>
      <dgm:spPr/>
      <dgm:t>
        <a:bodyPr/>
        <a:lstStyle/>
        <a:p>
          <a:r>
            <a:rPr lang="en-US" b="1" dirty="0" smtClean="0"/>
            <a:t>Roughness of the contact surface </a:t>
          </a:r>
          <a:r>
            <a:rPr lang="en-US" dirty="0" smtClean="0"/>
            <a:t>– this increases friction</a:t>
          </a:r>
          <a:endParaRPr lang="en-US" dirty="0"/>
        </a:p>
      </dgm:t>
    </dgm:pt>
    <dgm:pt modelId="{92C6E5BD-9A1F-F747-B3E8-6DB7AF770E6B}" type="parTrans" cxnId="{B42577AE-4C17-8541-B510-F56AB2C55820}">
      <dgm:prSet/>
      <dgm:spPr/>
      <dgm:t>
        <a:bodyPr/>
        <a:lstStyle/>
        <a:p>
          <a:endParaRPr lang="en-US"/>
        </a:p>
      </dgm:t>
    </dgm:pt>
    <dgm:pt modelId="{E5AF413A-B724-3249-A92D-ECA146B97D22}" type="sibTrans" cxnId="{B42577AE-4C17-8541-B510-F56AB2C55820}">
      <dgm:prSet/>
      <dgm:spPr/>
      <dgm:t>
        <a:bodyPr/>
        <a:lstStyle/>
        <a:p>
          <a:endParaRPr lang="en-US"/>
        </a:p>
      </dgm:t>
    </dgm:pt>
    <dgm:pt modelId="{B577B98C-A778-6246-A8AA-17FCCCFBC630}">
      <dgm:prSet phldrT="[Text]"/>
      <dgm:spPr/>
      <dgm:t>
        <a:bodyPr/>
        <a:lstStyle/>
        <a:p>
          <a:r>
            <a:rPr lang="en-US" b="1" dirty="0" smtClean="0"/>
            <a:t>Temperature</a:t>
          </a:r>
          <a:r>
            <a:rPr lang="en-US" dirty="0" smtClean="0"/>
            <a:t> – by increasing the temperature of the ground friction is increased</a:t>
          </a:r>
          <a:endParaRPr lang="en-US" dirty="0"/>
        </a:p>
      </dgm:t>
    </dgm:pt>
    <dgm:pt modelId="{DA79377F-F8C2-D847-A504-18CCE893EF17}" type="parTrans" cxnId="{E71B6163-0F94-6349-BCA5-AB8026294D7A}">
      <dgm:prSet/>
      <dgm:spPr/>
      <dgm:t>
        <a:bodyPr/>
        <a:lstStyle/>
        <a:p>
          <a:endParaRPr lang="en-US"/>
        </a:p>
      </dgm:t>
    </dgm:pt>
    <dgm:pt modelId="{26CE5BC8-D1DD-E744-B95A-4917B59DBFB2}" type="sibTrans" cxnId="{E71B6163-0F94-6349-BCA5-AB8026294D7A}">
      <dgm:prSet/>
      <dgm:spPr/>
      <dgm:t>
        <a:bodyPr/>
        <a:lstStyle/>
        <a:p>
          <a:endParaRPr lang="en-US"/>
        </a:p>
      </dgm:t>
    </dgm:pt>
    <dgm:pt modelId="{7A201F68-A15A-3047-A82D-BAD6E1D51EA6}">
      <dgm:prSet phldrT="[Text]"/>
      <dgm:spPr/>
      <dgm:t>
        <a:bodyPr/>
        <a:lstStyle/>
        <a:p>
          <a:r>
            <a:rPr lang="en-US" b="1" dirty="0" smtClean="0"/>
            <a:t>Size of normal Reaction  </a:t>
          </a:r>
          <a:r>
            <a:rPr lang="en-US" dirty="0" smtClean="0"/>
            <a:t>- by increasing normal Reaction, friction is increased</a:t>
          </a:r>
          <a:endParaRPr lang="en-US" dirty="0"/>
        </a:p>
      </dgm:t>
    </dgm:pt>
    <dgm:pt modelId="{BC1D14BC-905D-6340-9132-3F785D3630AD}" type="parTrans" cxnId="{2C5B0639-A62C-F943-A6FC-3EF8586BBF28}">
      <dgm:prSet/>
      <dgm:spPr/>
      <dgm:t>
        <a:bodyPr/>
        <a:lstStyle/>
        <a:p>
          <a:endParaRPr lang="en-US"/>
        </a:p>
      </dgm:t>
    </dgm:pt>
    <dgm:pt modelId="{20A716F2-C25C-7C40-BE34-988168F7D8FA}" type="sibTrans" cxnId="{2C5B0639-A62C-F943-A6FC-3EF8586BBF28}">
      <dgm:prSet/>
      <dgm:spPr/>
      <dgm:t>
        <a:bodyPr/>
        <a:lstStyle/>
        <a:p>
          <a:endParaRPr lang="en-US"/>
        </a:p>
      </dgm:t>
    </dgm:pt>
    <dgm:pt modelId="{5F6D768D-E31F-5541-A9D8-7C49E4F1D982}" type="pres">
      <dgm:prSet presAssocID="{D0B200A6-1869-C44F-AF89-789940E6B64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70AE43-0D47-3049-A0E5-297D4AAFA74D}" type="pres">
      <dgm:prSet presAssocID="{F9FE0D56-83F8-4446-B322-94AA432D617F}" presName="centerShape" presStyleLbl="node0" presStyleIdx="0" presStyleCnt="1"/>
      <dgm:spPr/>
      <dgm:t>
        <a:bodyPr/>
        <a:lstStyle/>
        <a:p>
          <a:endParaRPr lang="en-US"/>
        </a:p>
      </dgm:t>
    </dgm:pt>
    <dgm:pt modelId="{DA3A205C-F1E0-A14A-844D-9B8A6A5C843E}" type="pres">
      <dgm:prSet presAssocID="{CB0A20F5-EDA8-FE4B-9FD3-429150D2F375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638DD17A-C9ED-E649-8EDA-F56B18A17333}" type="pres">
      <dgm:prSet presAssocID="{3B2A6BEA-29FA-754E-908E-72E3C88CCDD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4E4EE-71C8-294B-AE80-6587E94FCF3A}" type="pres">
      <dgm:prSet presAssocID="{92C6E5BD-9A1F-F747-B3E8-6DB7AF770E6B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D88ED8B1-2847-0849-AFAC-D470CB5A4610}" type="pres">
      <dgm:prSet presAssocID="{0373CE7B-AA7D-B34C-B919-93B5BB589C2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7AB04-6BD2-EE4B-B97F-8B7E45B53E0F}" type="pres">
      <dgm:prSet presAssocID="{DA79377F-F8C2-D847-A504-18CCE893EF17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DB929491-190C-8341-BDF4-49299FBABB94}" type="pres">
      <dgm:prSet presAssocID="{B577B98C-A778-6246-A8AA-17FCCCFBC63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28FD9-69CF-1148-BFE7-2CD97A3EAB54}" type="pres">
      <dgm:prSet presAssocID="{BC1D14BC-905D-6340-9132-3F785D3630AD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D2DECED8-DDD0-0B42-ACB8-72B5778D0D05}" type="pres">
      <dgm:prSet presAssocID="{7A201F68-A15A-3047-A82D-BAD6E1D51EA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C1A93D-EE5F-4A3D-8884-9BA8B409E48D}" type="presOf" srcId="{7A201F68-A15A-3047-A82D-BAD6E1D51EA6}" destId="{D2DECED8-DDD0-0B42-ACB8-72B5778D0D05}" srcOrd="0" destOrd="0" presId="urn:microsoft.com/office/officeart/2005/8/layout/radial4"/>
    <dgm:cxn modelId="{81692383-565D-4DEC-B443-2D68F2ABEA61}" type="presOf" srcId="{3B2A6BEA-29FA-754E-908E-72E3C88CCDD0}" destId="{638DD17A-C9ED-E649-8EDA-F56B18A17333}" srcOrd="0" destOrd="0" presId="urn:microsoft.com/office/officeart/2005/8/layout/radial4"/>
    <dgm:cxn modelId="{E71B6163-0F94-6349-BCA5-AB8026294D7A}" srcId="{F9FE0D56-83F8-4446-B322-94AA432D617F}" destId="{B577B98C-A778-6246-A8AA-17FCCCFBC630}" srcOrd="2" destOrd="0" parTransId="{DA79377F-F8C2-D847-A504-18CCE893EF17}" sibTransId="{26CE5BC8-D1DD-E744-B95A-4917B59DBFB2}"/>
    <dgm:cxn modelId="{2C5B0639-A62C-F943-A6FC-3EF8586BBF28}" srcId="{F9FE0D56-83F8-4446-B322-94AA432D617F}" destId="{7A201F68-A15A-3047-A82D-BAD6E1D51EA6}" srcOrd="3" destOrd="0" parTransId="{BC1D14BC-905D-6340-9132-3F785D3630AD}" sibTransId="{20A716F2-C25C-7C40-BE34-988168F7D8FA}"/>
    <dgm:cxn modelId="{2BB85B16-A508-4AFC-87F7-B9C033C0D7E1}" type="presOf" srcId="{D0B200A6-1869-C44F-AF89-789940E6B64B}" destId="{5F6D768D-E31F-5541-A9D8-7C49E4F1D982}" srcOrd="0" destOrd="0" presId="urn:microsoft.com/office/officeart/2005/8/layout/radial4"/>
    <dgm:cxn modelId="{93341528-97CD-46AE-910B-4A198E402D7D}" type="presOf" srcId="{CB0A20F5-EDA8-FE4B-9FD3-429150D2F375}" destId="{DA3A205C-F1E0-A14A-844D-9B8A6A5C843E}" srcOrd="0" destOrd="0" presId="urn:microsoft.com/office/officeart/2005/8/layout/radial4"/>
    <dgm:cxn modelId="{B42577AE-4C17-8541-B510-F56AB2C55820}" srcId="{F9FE0D56-83F8-4446-B322-94AA432D617F}" destId="{0373CE7B-AA7D-B34C-B919-93B5BB589C28}" srcOrd="1" destOrd="0" parTransId="{92C6E5BD-9A1F-F747-B3E8-6DB7AF770E6B}" sibTransId="{E5AF413A-B724-3249-A92D-ECA146B97D22}"/>
    <dgm:cxn modelId="{90C76367-0BE4-40EB-9253-A987FCCED1D4}" type="presOf" srcId="{0373CE7B-AA7D-B34C-B919-93B5BB589C28}" destId="{D88ED8B1-2847-0849-AFAC-D470CB5A4610}" srcOrd="0" destOrd="0" presId="urn:microsoft.com/office/officeart/2005/8/layout/radial4"/>
    <dgm:cxn modelId="{DA47278E-DC02-6847-8ECD-6DBB66E84E38}" srcId="{D0B200A6-1869-C44F-AF89-789940E6B64B}" destId="{F9FE0D56-83F8-4446-B322-94AA432D617F}" srcOrd="0" destOrd="0" parTransId="{8C29EFCC-080F-A243-94BC-D9538E3D5D72}" sibTransId="{FD2ED2AE-3D9C-0743-8F1D-F28951654FC9}"/>
    <dgm:cxn modelId="{04603B2F-9867-4573-AC76-18974753E90C}" type="presOf" srcId="{B577B98C-A778-6246-A8AA-17FCCCFBC630}" destId="{DB929491-190C-8341-BDF4-49299FBABB94}" srcOrd="0" destOrd="0" presId="urn:microsoft.com/office/officeart/2005/8/layout/radial4"/>
    <dgm:cxn modelId="{F4E6564B-00DB-48AD-843F-D59AA5B34A67}" type="presOf" srcId="{DA79377F-F8C2-D847-A504-18CCE893EF17}" destId="{6D67AB04-6BD2-EE4B-B97F-8B7E45B53E0F}" srcOrd="0" destOrd="0" presId="urn:microsoft.com/office/officeart/2005/8/layout/radial4"/>
    <dgm:cxn modelId="{1396DFA1-C2FA-4F1A-83D7-1CC718446A54}" type="presOf" srcId="{BC1D14BC-905D-6340-9132-3F785D3630AD}" destId="{F2828FD9-69CF-1148-BFE7-2CD97A3EAB54}" srcOrd="0" destOrd="0" presId="urn:microsoft.com/office/officeart/2005/8/layout/radial4"/>
    <dgm:cxn modelId="{BD69CCA0-F6C7-4FAE-8472-384EF06AC18D}" type="presOf" srcId="{F9FE0D56-83F8-4446-B322-94AA432D617F}" destId="{7F70AE43-0D47-3049-A0E5-297D4AAFA74D}" srcOrd="0" destOrd="0" presId="urn:microsoft.com/office/officeart/2005/8/layout/radial4"/>
    <dgm:cxn modelId="{F5C4545B-6936-46B8-B262-3695C4D5CCB5}" type="presOf" srcId="{92C6E5BD-9A1F-F747-B3E8-6DB7AF770E6B}" destId="{8A94E4EE-71C8-294B-AE80-6587E94FCF3A}" srcOrd="0" destOrd="0" presId="urn:microsoft.com/office/officeart/2005/8/layout/radial4"/>
    <dgm:cxn modelId="{726C812F-6762-174E-A423-290D2AAE3370}" srcId="{F9FE0D56-83F8-4446-B322-94AA432D617F}" destId="{3B2A6BEA-29FA-754E-908E-72E3C88CCDD0}" srcOrd="0" destOrd="0" parTransId="{CB0A20F5-EDA8-FE4B-9FD3-429150D2F375}" sibTransId="{551AE0D0-5A99-E747-9DBA-818B9811C7E4}"/>
    <dgm:cxn modelId="{B949F5C4-B29A-4B4A-8318-F8C1B74541D9}" type="presParOf" srcId="{5F6D768D-E31F-5541-A9D8-7C49E4F1D982}" destId="{7F70AE43-0D47-3049-A0E5-297D4AAFA74D}" srcOrd="0" destOrd="0" presId="urn:microsoft.com/office/officeart/2005/8/layout/radial4"/>
    <dgm:cxn modelId="{A5428D8A-A084-4D25-837F-4B8D55EFEB25}" type="presParOf" srcId="{5F6D768D-E31F-5541-A9D8-7C49E4F1D982}" destId="{DA3A205C-F1E0-A14A-844D-9B8A6A5C843E}" srcOrd="1" destOrd="0" presId="urn:microsoft.com/office/officeart/2005/8/layout/radial4"/>
    <dgm:cxn modelId="{C682C537-C915-4759-817C-7F9AE265C189}" type="presParOf" srcId="{5F6D768D-E31F-5541-A9D8-7C49E4F1D982}" destId="{638DD17A-C9ED-E649-8EDA-F56B18A17333}" srcOrd="2" destOrd="0" presId="urn:microsoft.com/office/officeart/2005/8/layout/radial4"/>
    <dgm:cxn modelId="{D5D50324-644C-43DA-A4A1-2FB3B602CDFE}" type="presParOf" srcId="{5F6D768D-E31F-5541-A9D8-7C49E4F1D982}" destId="{8A94E4EE-71C8-294B-AE80-6587E94FCF3A}" srcOrd="3" destOrd="0" presId="urn:microsoft.com/office/officeart/2005/8/layout/radial4"/>
    <dgm:cxn modelId="{F4428C95-0E93-49B9-BB6D-2DAC9F6A3ACF}" type="presParOf" srcId="{5F6D768D-E31F-5541-A9D8-7C49E4F1D982}" destId="{D88ED8B1-2847-0849-AFAC-D470CB5A4610}" srcOrd="4" destOrd="0" presId="urn:microsoft.com/office/officeart/2005/8/layout/radial4"/>
    <dgm:cxn modelId="{14ED0F57-7296-4F14-BDA7-AD8BB0CCFAC8}" type="presParOf" srcId="{5F6D768D-E31F-5541-A9D8-7C49E4F1D982}" destId="{6D67AB04-6BD2-EE4B-B97F-8B7E45B53E0F}" srcOrd="5" destOrd="0" presId="urn:microsoft.com/office/officeart/2005/8/layout/radial4"/>
    <dgm:cxn modelId="{B531ECF9-7208-4A3B-80E5-939FAA2B75DF}" type="presParOf" srcId="{5F6D768D-E31F-5541-A9D8-7C49E4F1D982}" destId="{DB929491-190C-8341-BDF4-49299FBABB94}" srcOrd="6" destOrd="0" presId="urn:microsoft.com/office/officeart/2005/8/layout/radial4"/>
    <dgm:cxn modelId="{1FBE7401-9AE3-4C5D-9064-432AB7F42C60}" type="presParOf" srcId="{5F6D768D-E31F-5541-A9D8-7C49E4F1D982}" destId="{F2828FD9-69CF-1148-BFE7-2CD97A3EAB54}" srcOrd="7" destOrd="0" presId="urn:microsoft.com/office/officeart/2005/8/layout/radial4"/>
    <dgm:cxn modelId="{ECE33599-DF52-4CCB-AF1B-ECC41BEB2CD0}" type="presParOf" srcId="{5F6D768D-E31F-5541-A9D8-7C49E4F1D982}" destId="{D2DECED8-DDD0-0B42-ACB8-72B5778D0D0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B200A6-1869-C44F-AF89-789940E6B64B}" type="doc">
      <dgm:prSet loTypeId="urn:microsoft.com/office/officeart/2005/8/layout/radial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9FE0D56-83F8-4446-B322-94AA432D617F}">
      <dgm:prSet phldrT="[Text]"/>
      <dgm:spPr/>
      <dgm:t>
        <a:bodyPr/>
        <a:lstStyle/>
        <a:p>
          <a:r>
            <a:rPr lang="en-US" dirty="0" smtClean="0"/>
            <a:t>Air Resistance is affected by</a:t>
          </a:r>
          <a:r>
            <a:rPr lang="is-IS" dirty="0" smtClean="0"/>
            <a:t>….</a:t>
          </a:r>
          <a:endParaRPr lang="en-US" dirty="0"/>
        </a:p>
      </dgm:t>
    </dgm:pt>
    <dgm:pt modelId="{8C29EFCC-080F-A243-94BC-D9538E3D5D72}" type="parTrans" cxnId="{DA47278E-DC02-6847-8ECD-6DBB66E84E38}">
      <dgm:prSet/>
      <dgm:spPr/>
      <dgm:t>
        <a:bodyPr/>
        <a:lstStyle/>
        <a:p>
          <a:endParaRPr lang="en-US"/>
        </a:p>
      </dgm:t>
    </dgm:pt>
    <dgm:pt modelId="{FD2ED2AE-3D9C-0743-8F1D-F28951654FC9}" type="sibTrans" cxnId="{DA47278E-DC02-6847-8ECD-6DBB66E84E38}">
      <dgm:prSet/>
      <dgm:spPr/>
      <dgm:t>
        <a:bodyPr/>
        <a:lstStyle/>
        <a:p>
          <a:endParaRPr lang="en-US"/>
        </a:p>
      </dgm:t>
    </dgm:pt>
    <dgm:pt modelId="{3B2A6BEA-29FA-754E-908E-72E3C88CCDD0}">
      <dgm:prSet phldrT="[Text]"/>
      <dgm:spPr/>
      <dgm:t>
        <a:bodyPr/>
        <a:lstStyle/>
        <a:p>
          <a:r>
            <a:rPr lang="en-US" b="1" dirty="0" smtClean="0"/>
            <a:t>Velocity</a:t>
          </a:r>
          <a:r>
            <a:rPr lang="en-US" dirty="0" smtClean="0"/>
            <a:t>– increasing velocity increases air resistance</a:t>
          </a:r>
          <a:endParaRPr lang="en-US" dirty="0"/>
        </a:p>
      </dgm:t>
    </dgm:pt>
    <dgm:pt modelId="{CB0A20F5-EDA8-FE4B-9FD3-429150D2F375}" type="parTrans" cxnId="{726C812F-6762-174E-A423-290D2AAE3370}">
      <dgm:prSet/>
      <dgm:spPr/>
      <dgm:t>
        <a:bodyPr/>
        <a:lstStyle/>
        <a:p>
          <a:endParaRPr lang="en-US"/>
        </a:p>
      </dgm:t>
    </dgm:pt>
    <dgm:pt modelId="{551AE0D0-5A99-E747-9DBA-818B9811C7E4}" type="sibTrans" cxnId="{726C812F-6762-174E-A423-290D2AAE3370}">
      <dgm:prSet/>
      <dgm:spPr/>
      <dgm:t>
        <a:bodyPr/>
        <a:lstStyle/>
        <a:p>
          <a:endParaRPr lang="en-US"/>
        </a:p>
      </dgm:t>
    </dgm:pt>
    <dgm:pt modelId="{0373CE7B-AA7D-B34C-B919-93B5BB589C28}">
      <dgm:prSet phldrT="[Text]"/>
      <dgm:spPr/>
      <dgm:t>
        <a:bodyPr/>
        <a:lstStyle/>
        <a:p>
          <a:r>
            <a:rPr lang="en-US" b="1" dirty="0" smtClean="0"/>
            <a:t>Shape </a:t>
          </a:r>
          <a:r>
            <a:rPr lang="en-US" dirty="0" smtClean="0"/>
            <a:t>– the more aerodynamic the shape, the lower the air resistance. </a:t>
          </a:r>
          <a:r>
            <a:rPr lang="en-US" b="1" dirty="0" smtClean="0"/>
            <a:t>Streamlining</a:t>
          </a:r>
          <a:r>
            <a:rPr lang="en-US" dirty="0" smtClean="0"/>
            <a:t> </a:t>
          </a:r>
          <a:r>
            <a:rPr lang="en-US" dirty="0" err="1" smtClean="0"/>
            <a:t>minimises</a:t>
          </a:r>
          <a:r>
            <a:rPr lang="en-US" dirty="0" smtClean="0"/>
            <a:t> air resistance</a:t>
          </a:r>
          <a:endParaRPr lang="en-US" dirty="0"/>
        </a:p>
      </dgm:t>
    </dgm:pt>
    <dgm:pt modelId="{92C6E5BD-9A1F-F747-B3E8-6DB7AF770E6B}" type="parTrans" cxnId="{B42577AE-4C17-8541-B510-F56AB2C55820}">
      <dgm:prSet/>
      <dgm:spPr/>
      <dgm:t>
        <a:bodyPr/>
        <a:lstStyle/>
        <a:p>
          <a:endParaRPr lang="en-US"/>
        </a:p>
      </dgm:t>
    </dgm:pt>
    <dgm:pt modelId="{E5AF413A-B724-3249-A92D-ECA146B97D22}" type="sibTrans" cxnId="{B42577AE-4C17-8541-B510-F56AB2C55820}">
      <dgm:prSet/>
      <dgm:spPr/>
      <dgm:t>
        <a:bodyPr/>
        <a:lstStyle/>
        <a:p>
          <a:endParaRPr lang="en-US"/>
        </a:p>
      </dgm:t>
    </dgm:pt>
    <dgm:pt modelId="{B577B98C-A778-6246-A8AA-17FCCCFBC630}">
      <dgm:prSet phldrT="[Text]"/>
      <dgm:spPr/>
      <dgm:t>
        <a:bodyPr/>
        <a:lstStyle/>
        <a:p>
          <a:r>
            <a:rPr lang="en-US" b="1" dirty="0" smtClean="0"/>
            <a:t>Frontal Cross-Sectional Area </a:t>
          </a:r>
          <a:r>
            <a:rPr lang="en-US" dirty="0" smtClean="0"/>
            <a:t>– by decreasing the frontal cross-sectional area, air resistance decreases</a:t>
          </a:r>
          <a:endParaRPr lang="en-US" dirty="0"/>
        </a:p>
      </dgm:t>
    </dgm:pt>
    <dgm:pt modelId="{DA79377F-F8C2-D847-A504-18CCE893EF17}" type="parTrans" cxnId="{E71B6163-0F94-6349-BCA5-AB8026294D7A}">
      <dgm:prSet/>
      <dgm:spPr/>
      <dgm:t>
        <a:bodyPr/>
        <a:lstStyle/>
        <a:p>
          <a:endParaRPr lang="en-US"/>
        </a:p>
      </dgm:t>
    </dgm:pt>
    <dgm:pt modelId="{26CE5BC8-D1DD-E744-B95A-4917B59DBFB2}" type="sibTrans" cxnId="{E71B6163-0F94-6349-BCA5-AB8026294D7A}">
      <dgm:prSet/>
      <dgm:spPr/>
      <dgm:t>
        <a:bodyPr/>
        <a:lstStyle/>
        <a:p>
          <a:endParaRPr lang="en-US"/>
        </a:p>
      </dgm:t>
    </dgm:pt>
    <dgm:pt modelId="{7A201F68-A15A-3047-A82D-BAD6E1D51EA6}">
      <dgm:prSet phldrT="[Text]"/>
      <dgm:spPr/>
      <dgm:t>
        <a:bodyPr/>
        <a:lstStyle/>
        <a:p>
          <a:r>
            <a:rPr lang="en-US" b="1" dirty="0" smtClean="0"/>
            <a:t>Smoothness of the Surface </a:t>
          </a:r>
          <a:r>
            <a:rPr lang="en-US" dirty="0" smtClean="0"/>
            <a:t>- by increasing the smoothness of the surface, air resistance decreases</a:t>
          </a:r>
          <a:endParaRPr lang="en-US" dirty="0"/>
        </a:p>
      </dgm:t>
    </dgm:pt>
    <dgm:pt modelId="{BC1D14BC-905D-6340-9132-3F785D3630AD}" type="parTrans" cxnId="{2C5B0639-A62C-F943-A6FC-3EF8586BBF28}">
      <dgm:prSet/>
      <dgm:spPr/>
      <dgm:t>
        <a:bodyPr/>
        <a:lstStyle/>
        <a:p>
          <a:endParaRPr lang="en-US"/>
        </a:p>
      </dgm:t>
    </dgm:pt>
    <dgm:pt modelId="{20A716F2-C25C-7C40-BE34-988168F7D8FA}" type="sibTrans" cxnId="{2C5B0639-A62C-F943-A6FC-3EF8586BBF28}">
      <dgm:prSet/>
      <dgm:spPr/>
      <dgm:t>
        <a:bodyPr/>
        <a:lstStyle/>
        <a:p>
          <a:endParaRPr lang="en-US"/>
        </a:p>
      </dgm:t>
    </dgm:pt>
    <dgm:pt modelId="{5F6D768D-E31F-5541-A9D8-7C49E4F1D982}" type="pres">
      <dgm:prSet presAssocID="{D0B200A6-1869-C44F-AF89-789940E6B64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70AE43-0D47-3049-A0E5-297D4AAFA74D}" type="pres">
      <dgm:prSet presAssocID="{F9FE0D56-83F8-4446-B322-94AA432D617F}" presName="centerShape" presStyleLbl="node0" presStyleIdx="0" presStyleCnt="1"/>
      <dgm:spPr/>
      <dgm:t>
        <a:bodyPr/>
        <a:lstStyle/>
        <a:p>
          <a:endParaRPr lang="en-US"/>
        </a:p>
      </dgm:t>
    </dgm:pt>
    <dgm:pt modelId="{DA3A205C-F1E0-A14A-844D-9B8A6A5C843E}" type="pres">
      <dgm:prSet presAssocID="{CB0A20F5-EDA8-FE4B-9FD3-429150D2F375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638DD17A-C9ED-E649-8EDA-F56B18A17333}" type="pres">
      <dgm:prSet presAssocID="{3B2A6BEA-29FA-754E-908E-72E3C88CCDD0}" presName="node" presStyleLbl="node1" presStyleIdx="0" presStyleCnt="4" custRadScaleRad="100117" custRadScaleInc="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4E4EE-71C8-294B-AE80-6587E94FCF3A}" type="pres">
      <dgm:prSet presAssocID="{92C6E5BD-9A1F-F747-B3E8-6DB7AF770E6B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D88ED8B1-2847-0849-AFAC-D470CB5A4610}" type="pres">
      <dgm:prSet presAssocID="{0373CE7B-AA7D-B34C-B919-93B5BB589C2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7AB04-6BD2-EE4B-B97F-8B7E45B53E0F}" type="pres">
      <dgm:prSet presAssocID="{DA79377F-F8C2-D847-A504-18CCE893EF17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DB929491-190C-8341-BDF4-49299FBABB94}" type="pres">
      <dgm:prSet presAssocID="{B577B98C-A778-6246-A8AA-17FCCCFBC63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28FD9-69CF-1148-BFE7-2CD97A3EAB54}" type="pres">
      <dgm:prSet presAssocID="{BC1D14BC-905D-6340-9132-3F785D3630AD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D2DECED8-DDD0-0B42-ACB8-72B5778D0D05}" type="pres">
      <dgm:prSet presAssocID="{7A201F68-A15A-3047-A82D-BAD6E1D51EA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1CB870-FA70-4629-874E-1FD1C62228F1}" type="presOf" srcId="{D0B200A6-1869-C44F-AF89-789940E6B64B}" destId="{5F6D768D-E31F-5541-A9D8-7C49E4F1D982}" srcOrd="0" destOrd="0" presId="urn:microsoft.com/office/officeart/2005/8/layout/radial4"/>
    <dgm:cxn modelId="{962B8C9A-167B-4EE8-80A2-CB546CCF2652}" type="presOf" srcId="{0373CE7B-AA7D-B34C-B919-93B5BB589C28}" destId="{D88ED8B1-2847-0849-AFAC-D470CB5A4610}" srcOrd="0" destOrd="0" presId="urn:microsoft.com/office/officeart/2005/8/layout/radial4"/>
    <dgm:cxn modelId="{1AD489C9-37F0-4B74-9CDE-EE86AC26CF74}" type="presOf" srcId="{B577B98C-A778-6246-A8AA-17FCCCFBC630}" destId="{DB929491-190C-8341-BDF4-49299FBABB94}" srcOrd="0" destOrd="0" presId="urn:microsoft.com/office/officeart/2005/8/layout/radial4"/>
    <dgm:cxn modelId="{95440E8F-9066-4363-8253-379A51F22BB7}" type="presOf" srcId="{7A201F68-A15A-3047-A82D-BAD6E1D51EA6}" destId="{D2DECED8-DDD0-0B42-ACB8-72B5778D0D05}" srcOrd="0" destOrd="0" presId="urn:microsoft.com/office/officeart/2005/8/layout/radial4"/>
    <dgm:cxn modelId="{2C5B0639-A62C-F943-A6FC-3EF8586BBF28}" srcId="{F9FE0D56-83F8-4446-B322-94AA432D617F}" destId="{7A201F68-A15A-3047-A82D-BAD6E1D51EA6}" srcOrd="3" destOrd="0" parTransId="{BC1D14BC-905D-6340-9132-3F785D3630AD}" sibTransId="{20A716F2-C25C-7C40-BE34-988168F7D8FA}"/>
    <dgm:cxn modelId="{E71B6163-0F94-6349-BCA5-AB8026294D7A}" srcId="{F9FE0D56-83F8-4446-B322-94AA432D617F}" destId="{B577B98C-A778-6246-A8AA-17FCCCFBC630}" srcOrd="2" destOrd="0" parTransId="{DA79377F-F8C2-D847-A504-18CCE893EF17}" sibTransId="{26CE5BC8-D1DD-E744-B95A-4917B59DBFB2}"/>
    <dgm:cxn modelId="{D5E207E3-B041-46DB-87D1-124EDB441207}" type="presOf" srcId="{CB0A20F5-EDA8-FE4B-9FD3-429150D2F375}" destId="{DA3A205C-F1E0-A14A-844D-9B8A6A5C843E}" srcOrd="0" destOrd="0" presId="urn:microsoft.com/office/officeart/2005/8/layout/radial4"/>
    <dgm:cxn modelId="{A9DBEFC8-34C2-4562-8766-9AE2A83EDCC5}" type="presOf" srcId="{DA79377F-F8C2-D847-A504-18CCE893EF17}" destId="{6D67AB04-6BD2-EE4B-B97F-8B7E45B53E0F}" srcOrd="0" destOrd="0" presId="urn:microsoft.com/office/officeart/2005/8/layout/radial4"/>
    <dgm:cxn modelId="{B42577AE-4C17-8541-B510-F56AB2C55820}" srcId="{F9FE0D56-83F8-4446-B322-94AA432D617F}" destId="{0373CE7B-AA7D-B34C-B919-93B5BB589C28}" srcOrd="1" destOrd="0" parTransId="{92C6E5BD-9A1F-F747-B3E8-6DB7AF770E6B}" sibTransId="{E5AF413A-B724-3249-A92D-ECA146B97D22}"/>
    <dgm:cxn modelId="{DA47278E-DC02-6847-8ECD-6DBB66E84E38}" srcId="{D0B200A6-1869-C44F-AF89-789940E6B64B}" destId="{F9FE0D56-83F8-4446-B322-94AA432D617F}" srcOrd="0" destOrd="0" parTransId="{8C29EFCC-080F-A243-94BC-D9538E3D5D72}" sibTransId="{FD2ED2AE-3D9C-0743-8F1D-F28951654FC9}"/>
    <dgm:cxn modelId="{FCE5B4C1-96EF-4873-BFDB-7B054AF4D833}" type="presOf" srcId="{92C6E5BD-9A1F-F747-B3E8-6DB7AF770E6B}" destId="{8A94E4EE-71C8-294B-AE80-6587E94FCF3A}" srcOrd="0" destOrd="0" presId="urn:microsoft.com/office/officeart/2005/8/layout/radial4"/>
    <dgm:cxn modelId="{39EB3A5C-BF07-43EA-9540-A7993F83894D}" type="presOf" srcId="{3B2A6BEA-29FA-754E-908E-72E3C88CCDD0}" destId="{638DD17A-C9ED-E649-8EDA-F56B18A17333}" srcOrd="0" destOrd="0" presId="urn:microsoft.com/office/officeart/2005/8/layout/radial4"/>
    <dgm:cxn modelId="{5513CF12-BBD2-4477-B05F-2E98F919B9E1}" type="presOf" srcId="{F9FE0D56-83F8-4446-B322-94AA432D617F}" destId="{7F70AE43-0D47-3049-A0E5-297D4AAFA74D}" srcOrd="0" destOrd="0" presId="urn:microsoft.com/office/officeart/2005/8/layout/radial4"/>
    <dgm:cxn modelId="{2C61B1B9-1DB1-477C-8D91-36DD704E1B11}" type="presOf" srcId="{BC1D14BC-905D-6340-9132-3F785D3630AD}" destId="{F2828FD9-69CF-1148-BFE7-2CD97A3EAB54}" srcOrd="0" destOrd="0" presId="urn:microsoft.com/office/officeart/2005/8/layout/radial4"/>
    <dgm:cxn modelId="{726C812F-6762-174E-A423-290D2AAE3370}" srcId="{F9FE0D56-83F8-4446-B322-94AA432D617F}" destId="{3B2A6BEA-29FA-754E-908E-72E3C88CCDD0}" srcOrd="0" destOrd="0" parTransId="{CB0A20F5-EDA8-FE4B-9FD3-429150D2F375}" sibTransId="{551AE0D0-5A99-E747-9DBA-818B9811C7E4}"/>
    <dgm:cxn modelId="{23B0F8E6-8B0B-4CA2-877E-C2B25B17B269}" type="presParOf" srcId="{5F6D768D-E31F-5541-A9D8-7C49E4F1D982}" destId="{7F70AE43-0D47-3049-A0E5-297D4AAFA74D}" srcOrd="0" destOrd="0" presId="urn:microsoft.com/office/officeart/2005/8/layout/radial4"/>
    <dgm:cxn modelId="{BDF2427C-5E2B-456D-B2E3-F9ABF113816B}" type="presParOf" srcId="{5F6D768D-E31F-5541-A9D8-7C49E4F1D982}" destId="{DA3A205C-F1E0-A14A-844D-9B8A6A5C843E}" srcOrd="1" destOrd="0" presId="urn:microsoft.com/office/officeart/2005/8/layout/radial4"/>
    <dgm:cxn modelId="{4D0E40C7-388C-4C57-96F1-02C15D673EDE}" type="presParOf" srcId="{5F6D768D-E31F-5541-A9D8-7C49E4F1D982}" destId="{638DD17A-C9ED-E649-8EDA-F56B18A17333}" srcOrd="2" destOrd="0" presId="urn:microsoft.com/office/officeart/2005/8/layout/radial4"/>
    <dgm:cxn modelId="{1D9BA60C-FD18-4643-BA9E-A6682AF06E5A}" type="presParOf" srcId="{5F6D768D-E31F-5541-A9D8-7C49E4F1D982}" destId="{8A94E4EE-71C8-294B-AE80-6587E94FCF3A}" srcOrd="3" destOrd="0" presId="urn:microsoft.com/office/officeart/2005/8/layout/radial4"/>
    <dgm:cxn modelId="{4BA1ECD7-6A67-4543-8CBE-5204B3AFB6C3}" type="presParOf" srcId="{5F6D768D-E31F-5541-A9D8-7C49E4F1D982}" destId="{D88ED8B1-2847-0849-AFAC-D470CB5A4610}" srcOrd="4" destOrd="0" presId="urn:microsoft.com/office/officeart/2005/8/layout/radial4"/>
    <dgm:cxn modelId="{A598A049-8D3B-44FC-A8B9-528BD2B0895F}" type="presParOf" srcId="{5F6D768D-E31F-5541-A9D8-7C49E4F1D982}" destId="{6D67AB04-6BD2-EE4B-B97F-8B7E45B53E0F}" srcOrd="5" destOrd="0" presId="urn:microsoft.com/office/officeart/2005/8/layout/radial4"/>
    <dgm:cxn modelId="{9F1F4C18-E69B-487A-B8AC-2572447FA2E4}" type="presParOf" srcId="{5F6D768D-E31F-5541-A9D8-7C49E4F1D982}" destId="{DB929491-190C-8341-BDF4-49299FBABB94}" srcOrd="6" destOrd="0" presId="urn:microsoft.com/office/officeart/2005/8/layout/radial4"/>
    <dgm:cxn modelId="{12CDB553-8D02-41EA-8EAC-89F5B808E1B7}" type="presParOf" srcId="{5F6D768D-E31F-5541-A9D8-7C49E4F1D982}" destId="{F2828FD9-69CF-1148-BFE7-2CD97A3EAB54}" srcOrd="7" destOrd="0" presId="urn:microsoft.com/office/officeart/2005/8/layout/radial4"/>
    <dgm:cxn modelId="{221260B4-58CD-4FAC-8A9A-57E1E518FA16}" type="presParOf" srcId="{5F6D768D-E31F-5541-A9D8-7C49E4F1D982}" destId="{D2DECED8-DDD0-0B42-ACB8-72B5778D0D0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8BA3D-DED9-6E41-9845-DBB866E43EF0}">
      <dsp:nvSpPr>
        <dsp:cNvPr id="0" name=""/>
        <dsp:cNvSpPr/>
      </dsp:nvSpPr>
      <dsp:spPr>
        <a:xfrm>
          <a:off x="2615" y="1315974"/>
          <a:ext cx="2624635" cy="2624635"/>
        </a:xfrm>
        <a:prstGeom prst="ellipse">
          <a:avLst/>
        </a:prstGeom>
        <a:gradFill rotWithShape="0">
          <a:gsLst>
            <a:gs pos="0">
              <a:srgbClr val="60B5CC">
                <a:alpha val="50000"/>
                <a:hueOff val="0"/>
                <a:satOff val="0"/>
                <a:lumOff val="0"/>
                <a:alphaOff val="0"/>
                <a:shade val="47500"/>
                <a:satMod val="137000"/>
              </a:srgbClr>
            </a:gs>
            <a:gs pos="55000">
              <a:srgbClr val="60B5CC">
                <a:alpha val="50000"/>
                <a:hueOff val="0"/>
                <a:satOff val="0"/>
                <a:lumOff val="0"/>
                <a:alphaOff val="0"/>
                <a:shade val="69000"/>
                <a:satMod val="137000"/>
              </a:srgbClr>
            </a:gs>
            <a:gs pos="100000">
              <a:srgbClr val="60B5CC">
                <a:alpha val="50000"/>
                <a:hueOff val="0"/>
                <a:satOff val="0"/>
                <a:lumOff val="0"/>
                <a:alphaOff val="0"/>
                <a:shade val="98000"/>
                <a:satMod val="137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442" tIns="34290" rIns="144442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ysClr val="windowText" lastClr="000000"/>
              </a:solidFill>
              <a:latin typeface="Corbel"/>
              <a:ea typeface="+mn-ea"/>
              <a:cs typeface="+mn-cs"/>
            </a:rPr>
            <a:t>Weight</a:t>
          </a:r>
          <a:endParaRPr lang="en-US" sz="2700" kern="1200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sp:txBody>
      <dsp:txXfrm>
        <a:off x="386984" y="1700343"/>
        <a:ext cx="1855897" cy="1855897"/>
      </dsp:txXfrm>
    </dsp:sp>
    <dsp:sp modelId="{36611998-EAAF-E949-8F5D-7BACE4A5CFB3}">
      <dsp:nvSpPr>
        <dsp:cNvPr id="0" name=""/>
        <dsp:cNvSpPr/>
      </dsp:nvSpPr>
      <dsp:spPr>
        <a:xfrm>
          <a:off x="2102324" y="1315974"/>
          <a:ext cx="2624635" cy="2624635"/>
        </a:xfrm>
        <a:prstGeom prst="ellipse">
          <a:avLst/>
        </a:prstGeom>
        <a:solidFill>
          <a:srgbClr val="60B5CC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442" tIns="34290" rIns="144442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ysClr val="windowText" lastClr="000000"/>
              </a:solidFill>
              <a:latin typeface="Corbel"/>
              <a:ea typeface="+mn-ea"/>
              <a:cs typeface="+mn-cs"/>
            </a:rPr>
            <a:t>Reaction</a:t>
          </a:r>
          <a:endParaRPr lang="en-US" sz="2700" kern="1200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sp:txBody>
      <dsp:txXfrm>
        <a:off x="2486693" y="1700343"/>
        <a:ext cx="1855897" cy="1855897"/>
      </dsp:txXfrm>
    </dsp:sp>
    <dsp:sp modelId="{08103BDC-36B5-1045-85A5-267B3FCEC65A}">
      <dsp:nvSpPr>
        <dsp:cNvPr id="0" name=""/>
        <dsp:cNvSpPr/>
      </dsp:nvSpPr>
      <dsp:spPr>
        <a:xfrm>
          <a:off x="4202032" y="1315974"/>
          <a:ext cx="2624635" cy="2624635"/>
        </a:xfrm>
        <a:prstGeom prst="ellipse">
          <a:avLst/>
        </a:prstGeom>
        <a:gradFill rotWithShape="0">
          <a:gsLst>
            <a:gs pos="0">
              <a:srgbClr val="6BB76D">
                <a:alpha val="50000"/>
                <a:hueOff val="0"/>
                <a:satOff val="0"/>
                <a:lumOff val="0"/>
                <a:alphaOff val="0"/>
                <a:shade val="47500"/>
                <a:satMod val="137000"/>
              </a:srgbClr>
            </a:gs>
            <a:gs pos="55000">
              <a:srgbClr val="6BB76D">
                <a:alpha val="50000"/>
                <a:hueOff val="0"/>
                <a:satOff val="0"/>
                <a:lumOff val="0"/>
                <a:alphaOff val="0"/>
                <a:shade val="69000"/>
                <a:satMod val="137000"/>
              </a:srgbClr>
            </a:gs>
            <a:gs pos="100000">
              <a:srgbClr val="6BB76D">
                <a:alpha val="50000"/>
                <a:hueOff val="0"/>
                <a:satOff val="0"/>
                <a:lumOff val="0"/>
                <a:alphaOff val="0"/>
                <a:shade val="98000"/>
                <a:satMod val="137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442" tIns="34290" rIns="144442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ysClr val="windowText" lastClr="000000"/>
              </a:solidFill>
              <a:latin typeface="Corbel"/>
              <a:ea typeface="+mn-ea"/>
              <a:cs typeface="+mn-cs"/>
            </a:rPr>
            <a:t>Friction</a:t>
          </a:r>
          <a:endParaRPr lang="en-US" sz="2700" kern="1200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sp:txBody>
      <dsp:txXfrm>
        <a:off x="4586401" y="1700343"/>
        <a:ext cx="1855897" cy="1855897"/>
      </dsp:txXfrm>
    </dsp:sp>
    <dsp:sp modelId="{3152ED86-49E7-094C-97E7-C5F7A5D6B8F8}">
      <dsp:nvSpPr>
        <dsp:cNvPr id="0" name=""/>
        <dsp:cNvSpPr/>
      </dsp:nvSpPr>
      <dsp:spPr>
        <a:xfrm>
          <a:off x="6301740" y="1315974"/>
          <a:ext cx="2624635" cy="2624635"/>
        </a:xfrm>
        <a:prstGeom prst="ellipse">
          <a:avLst/>
        </a:prstGeom>
        <a:solidFill>
          <a:srgbClr val="6BB76D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442" tIns="34290" rIns="144442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ysClr val="windowText" lastClr="000000"/>
              </a:solidFill>
              <a:latin typeface="Corbel"/>
              <a:ea typeface="+mn-ea"/>
              <a:cs typeface="+mn-cs"/>
            </a:rPr>
            <a:t>Air Resistance</a:t>
          </a:r>
          <a:endParaRPr lang="en-US" sz="2700" kern="1200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sp:txBody>
      <dsp:txXfrm>
        <a:off x="6686109" y="1700343"/>
        <a:ext cx="1855897" cy="1855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0AE43-0D47-3049-A0E5-297D4AAFA74D}">
      <dsp:nvSpPr>
        <dsp:cNvPr id="0" name=""/>
        <dsp:cNvSpPr/>
      </dsp:nvSpPr>
      <dsp:spPr>
        <a:xfrm>
          <a:off x="3259082" y="3554844"/>
          <a:ext cx="2410827" cy="24108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Friction is affected by</a:t>
          </a:r>
          <a:r>
            <a:rPr lang="is-IS" sz="3200" kern="1200" dirty="0" smtClean="0"/>
            <a:t>….</a:t>
          </a:r>
          <a:endParaRPr lang="en-US" sz="3200" kern="1200" dirty="0"/>
        </a:p>
      </dsp:txBody>
      <dsp:txXfrm>
        <a:off x="3612139" y="3907901"/>
        <a:ext cx="1704713" cy="1704713"/>
      </dsp:txXfrm>
    </dsp:sp>
    <dsp:sp modelId="{DA3A205C-F1E0-A14A-844D-9B8A6A5C843E}">
      <dsp:nvSpPr>
        <dsp:cNvPr id="0" name=""/>
        <dsp:cNvSpPr/>
      </dsp:nvSpPr>
      <dsp:spPr>
        <a:xfrm rot="11700000">
          <a:off x="1110748" y="3800346"/>
          <a:ext cx="2106858" cy="68708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8DD17A-C9ED-E649-8EDA-F56B18A17333}">
      <dsp:nvSpPr>
        <dsp:cNvPr id="0" name=""/>
        <dsp:cNvSpPr/>
      </dsp:nvSpPr>
      <dsp:spPr>
        <a:xfrm>
          <a:off x="1499" y="2955127"/>
          <a:ext cx="2290286" cy="1832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Roughness of the ground surface </a:t>
          </a:r>
          <a:r>
            <a:rPr lang="en-US" sz="2100" kern="1200" dirty="0" smtClean="0"/>
            <a:t>– this increases friction</a:t>
          </a:r>
          <a:endParaRPr lang="en-US" sz="2100" kern="1200" dirty="0"/>
        </a:p>
      </dsp:txBody>
      <dsp:txXfrm>
        <a:off x="55163" y="3008791"/>
        <a:ext cx="2182958" cy="1724901"/>
      </dsp:txXfrm>
    </dsp:sp>
    <dsp:sp modelId="{8A94E4EE-71C8-294B-AE80-6587E94FCF3A}">
      <dsp:nvSpPr>
        <dsp:cNvPr id="0" name=""/>
        <dsp:cNvSpPr/>
      </dsp:nvSpPr>
      <dsp:spPr>
        <a:xfrm rot="14700000">
          <a:off x="2404616" y="2258374"/>
          <a:ext cx="2106858" cy="68708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4601200"/>
                <a:satOff val="-12128"/>
                <a:lumOff val="-3137"/>
                <a:alphaOff val="0"/>
                <a:shade val="47500"/>
                <a:satMod val="137000"/>
              </a:schemeClr>
            </a:gs>
            <a:gs pos="55000">
              <a:schemeClr val="accent3">
                <a:hueOff val="-4601200"/>
                <a:satOff val="-12128"/>
                <a:lumOff val="-3137"/>
                <a:alphaOff val="0"/>
                <a:shade val="69000"/>
                <a:satMod val="137000"/>
              </a:schemeClr>
            </a:gs>
            <a:gs pos="100000">
              <a:schemeClr val="accent3">
                <a:hueOff val="-4601200"/>
                <a:satOff val="-12128"/>
                <a:lumOff val="-313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8ED8B1-2847-0849-AFAC-D470CB5A4610}">
      <dsp:nvSpPr>
        <dsp:cNvPr id="0" name=""/>
        <dsp:cNvSpPr/>
      </dsp:nvSpPr>
      <dsp:spPr>
        <a:xfrm>
          <a:off x="1867703" y="731072"/>
          <a:ext cx="2290286" cy="1832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601200"/>
                <a:satOff val="-12128"/>
                <a:lumOff val="-3137"/>
                <a:alphaOff val="0"/>
                <a:shade val="47500"/>
                <a:satMod val="137000"/>
              </a:schemeClr>
            </a:gs>
            <a:gs pos="55000">
              <a:schemeClr val="accent3">
                <a:hueOff val="-4601200"/>
                <a:satOff val="-12128"/>
                <a:lumOff val="-3137"/>
                <a:alphaOff val="0"/>
                <a:shade val="69000"/>
                <a:satMod val="137000"/>
              </a:schemeClr>
            </a:gs>
            <a:gs pos="100000">
              <a:schemeClr val="accent3">
                <a:hueOff val="-4601200"/>
                <a:satOff val="-12128"/>
                <a:lumOff val="-313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Roughness of the contact surface </a:t>
          </a:r>
          <a:r>
            <a:rPr lang="en-US" sz="2100" kern="1200" dirty="0" smtClean="0"/>
            <a:t>– this increases friction</a:t>
          </a:r>
          <a:endParaRPr lang="en-US" sz="2100" kern="1200" dirty="0"/>
        </a:p>
      </dsp:txBody>
      <dsp:txXfrm>
        <a:off x="1921367" y="784736"/>
        <a:ext cx="2182958" cy="1724901"/>
      </dsp:txXfrm>
    </dsp:sp>
    <dsp:sp modelId="{6D67AB04-6BD2-EE4B-B97F-8B7E45B53E0F}">
      <dsp:nvSpPr>
        <dsp:cNvPr id="0" name=""/>
        <dsp:cNvSpPr/>
      </dsp:nvSpPr>
      <dsp:spPr>
        <a:xfrm rot="17700000">
          <a:off x="4417517" y="2258374"/>
          <a:ext cx="2106858" cy="68708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9202399"/>
                <a:satOff val="-24257"/>
                <a:lumOff val="-6275"/>
                <a:alphaOff val="0"/>
                <a:shade val="47500"/>
                <a:satMod val="137000"/>
              </a:schemeClr>
            </a:gs>
            <a:gs pos="55000">
              <a:schemeClr val="accent3">
                <a:hueOff val="-9202399"/>
                <a:satOff val="-24257"/>
                <a:lumOff val="-6275"/>
                <a:alphaOff val="0"/>
                <a:shade val="69000"/>
                <a:satMod val="137000"/>
              </a:schemeClr>
            </a:gs>
            <a:gs pos="100000">
              <a:schemeClr val="accent3">
                <a:hueOff val="-9202399"/>
                <a:satOff val="-24257"/>
                <a:lumOff val="-627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929491-190C-8341-BDF4-49299FBABB94}">
      <dsp:nvSpPr>
        <dsp:cNvPr id="0" name=""/>
        <dsp:cNvSpPr/>
      </dsp:nvSpPr>
      <dsp:spPr>
        <a:xfrm>
          <a:off x="4771001" y="731072"/>
          <a:ext cx="2290286" cy="1832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9202399"/>
                <a:satOff val="-24257"/>
                <a:lumOff val="-6275"/>
                <a:alphaOff val="0"/>
                <a:shade val="47500"/>
                <a:satMod val="137000"/>
              </a:schemeClr>
            </a:gs>
            <a:gs pos="55000">
              <a:schemeClr val="accent3">
                <a:hueOff val="-9202399"/>
                <a:satOff val="-24257"/>
                <a:lumOff val="-6275"/>
                <a:alphaOff val="0"/>
                <a:shade val="69000"/>
                <a:satMod val="137000"/>
              </a:schemeClr>
            </a:gs>
            <a:gs pos="100000">
              <a:schemeClr val="accent3">
                <a:hueOff val="-9202399"/>
                <a:satOff val="-24257"/>
                <a:lumOff val="-627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Temperature</a:t>
          </a:r>
          <a:r>
            <a:rPr lang="en-US" sz="2100" kern="1200" dirty="0" smtClean="0"/>
            <a:t> – by increasing the temperature of the ground friction is increased</a:t>
          </a:r>
          <a:endParaRPr lang="en-US" sz="2100" kern="1200" dirty="0"/>
        </a:p>
      </dsp:txBody>
      <dsp:txXfrm>
        <a:off x="4824665" y="784736"/>
        <a:ext cx="2182958" cy="1724901"/>
      </dsp:txXfrm>
    </dsp:sp>
    <dsp:sp modelId="{F2828FD9-69CF-1148-BFE7-2CD97A3EAB54}">
      <dsp:nvSpPr>
        <dsp:cNvPr id="0" name=""/>
        <dsp:cNvSpPr/>
      </dsp:nvSpPr>
      <dsp:spPr>
        <a:xfrm rot="20700000">
          <a:off x="5711384" y="3800346"/>
          <a:ext cx="2106858" cy="68708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DECED8-DDD0-0B42-ACB8-72B5778D0D05}">
      <dsp:nvSpPr>
        <dsp:cNvPr id="0" name=""/>
        <dsp:cNvSpPr/>
      </dsp:nvSpPr>
      <dsp:spPr>
        <a:xfrm>
          <a:off x="6637205" y="2955127"/>
          <a:ext cx="2290286" cy="1832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Size of normal Reaction  </a:t>
          </a:r>
          <a:r>
            <a:rPr lang="en-US" sz="2100" kern="1200" dirty="0" smtClean="0"/>
            <a:t>- by increasing normal Reaction, friction is increased</a:t>
          </a:r>
          <a:endParaRPr lang="en-US" sz="2100" kern="1200" dirty="0"/>
        </a:p>
      </dsp:txBody>
      <dsp:txXfrm>
        <a:off x="6690869" y="3008791"/>
        <a:ext cx="2182958" cy="1724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0AE43-0D47-3049-A0E5-297D4AAFA74D}">
      <dsp:nvSpPr>
        <dsp:cNvPr id="0" name=""/>
        <dsp:cNvSpPr/>
      </dsp:nvSpPr>
      <dsp:spPr>
        <a:xfrm>
          <a:off x="3259082" y="3554844"/>
          <a:ext cx="2410827" cy="24108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Air Resistance is affected by</a:t>
          </a:r>
          <a:r>
            <a:rPr lang="is-IS" sz="2900" kern="1200" dirty="0" smtClean="0"/>
            <a:t>….</a:t>
          </a:r>
          <a:endParaRPr lang="en-US" sz="2900" kern="1200" dirty="0"/>
        </a:p>
      </dsp:txBody>
      <dsp:txXfrm>
        <a:off x="3612139" y="3907901"/>
        <a:ext cx="1704713" cy="1704713"/>
      </dsp:txXfrm>
    </dsp:sp>
    <dsp:sp modelId="{DA3A205C-F1E0-A14A-844D-9B8A6A5C843E}">
      <dsp:nvSpPr>
        <dsp:cNvPr id="0" name=""/>
        <dsp:cNvSpPr/>
      </dsp:nvSpPr>
      <dsp:spPr>
        <a:xfrm rot="11702305">
          <a:off x="1109030" y="3798507"/>
          <a:ext cx="2108910" cy="68708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8DD17A-C9ED-E649-8EDA-F56B18A17333}">
      <dsp:nvSpPr>
        <dsp:cNvPr id="0" name=""/>
        <dsp:cNvSpPr/>
      </dsp:nvSpPr>
      <dsp:spPr>
        <a:xfrm>
          <a:off x="0" y="2952339"/>
          <a:ext cx="2290286" cy="1832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Velocity</a:t>
          </a:r>
          <a:r>
            <a:rPr lang="en-US" sz="1600" kern="1200" dirty="0" smtClean="0"/>
            <a:t>– increasing velocity increases air resistance</a:t>
          </a:r>
          <a:endParaRPr lang="en-US" sz="1600" kern="1200" dirty="0"/>
        </a:p>
      </dsp:txBody>
      <dsp:txXfrm>
        <a:off x="53664" y="3006003"/>
        <a:ext cx="2182958" cy="1724901"/>
      </dsp:txXfrm>
    </dsp:sp>
    <dsp:sp modelId="{8A94E4EE-71C8-294B-AE80-6587E94FCF3A}">
      <dsp:nvSpPr>
        <dsp:cNvPr id="0" name=""/>
        <dsp:cNvSpPr/>
      </dsp:nvSpPr>
      <dsp:spPr>
        <a:xfrm rot="14700000">
          <a:off x="2404616" y="2258374"/>
          <a:ext cx="2106858" cy="68708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4601200"/>
                <a:satOff val="-12128"/>
                <a:lumOff val="-3137"/>
                <a:alphaOff val="0"/>
                <a:shade val="47500"/>
                <a:satMod val="137000"/>
              </a:schemeClr>
            </a:gs>
            <a:gs pos="55000">
              <a:schemeClr val="accent3">
                <a:hueOff val="-4601200"/>
                <a:satOff val="-12128"/>
                <a:lumOff val="-3137"/>
                <a:alphaOff val="0"/>
                <a:shade val="69000"/>
                <a:satMod val="137000"/>
              </a:schemeClr>
            </a:gs>
            <a:gs pos="100000">
              <a:schemeClr val="accent3">
                <a:hueOff val="-4601200"/>
                <a:satOff val="-12128"/>
                <a:lumOff val="-313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8ED8B1-2847-0849-AFAC-D470CB5A4610}">
      <dsp:nvSpPr>
        <dsp:cNvPr id="0" name=""/>
        <dsp:cNvSpPr/>
      </dsp:nvSpPr>
      <dsp:spPr>
        <a:xfrm>
          <a:off x="1867703" y="731072"/>
          <a:ext cx="2290286" cy="1832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601200"/>
                <a:satOff val="-12128"/>
                <a:lumOff val="-3137"/>
                <a:alphaOff val="0"/>
                <a:shade val="47500"/>
                <a:satMod val="137000"/>
              </a:schemeClr>
            </a:gs>
            <a:gs pos="55000">
              <a:schemeClr val="accent3">
                <a:hueOff val="-4601200"/>
                <a:satOff val="-12128"/>
                <a:lumOff val="-3137"/>
                <a:alphaOff val="0"/>
                <a:shade val="69000"/>
                <a:satMod val="137000"/>
              </a:schemeClr>
            </a:gs>
            <a:gs pos="100000">
              <a:schemeClr val="accent3">
                <a:hueOff val="-4601200"/>
                <a:satOff val="-12128"/>
                <a:lumOff val="-313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Shape </a:t>
          </a:r>
          <a:r>
            <a:rPr lang="en-US" sz="1600" kern="1200" dirty="0" smtClean="0"/>
            <a:t>– the more aerodynamic the shape, the lower the air resistance. </a:t>
          </a:r>
          <a:r>
            <a:rPr lang="en-US" sz="1600" b="1" kern="1200" dirty="0" smtClean="0"/>
            <a:t>Streamlining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minimises</a:t>
          </a:r>
          <a:r>
            <a:rPr lang="en-US" sz="1600" kern="1200" dirty="0" smtClean="0"/>
            <a:t> air resistance</a:t>
          </a:r>
          <a:endParaRPr lang="en-US" sz="1600" kern="1200" dirty="0"/>
        </a:p>
      </dsp:txBody>
      <dsp:txXfrm>
        <a:off x="1921367" y="784736"/>
        <a:ext cx="2182958" cy="1724901"/>
      </dsp:txXfrm>
    </dsp:sp>
    <dsp:sp modelId="{6D67AB04-6BD2-EE4B-B97F-8B7E45B53E0F}">
      <dsp:nvSpPr>
        <dsp:cNvPr id="0" name=""/>
        <dsp:cNvSpPr/>
      </dsp:nvSpPr>
      <dsp:spPr>
        <a:xfrm rot="17700000">
          <a:off x="4417517" y="2258374"/>
          <a:ext cx="2106858" cy="68708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9202399"/>
                <a:satOff val="-24257"/>
                <a:lumOff val="-6275"/>
                <a:alphaOff val="0"/>
                <a:shade val="47500"/>
                <a:satMod val="137000"/>
              </a:schemeClr>
            </a:gs>
            <a:gs pos="55000">
              <a:schemeClr val="accent3">
                <a:hueOff val="-9202399"/>
                <a:satOff val="-24257"/>
                <a:lumOff val="-6275"/>
                <a:alphaOff val="0"/>
                <a:shade val="69000"/>
                <a:satMod val="137000"/>
              </a:schemeClr>
            </a:gs>
            <a:gs pos="100000">
              <a:schemeClr val="accent3">
                <a:hueOff val="-9202399"/>
                <a:satOff val="-24257"/>
                <a:lumOff val="-627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929491-190C-8341-BDF4-49299FBABB94}">
      <dsp:nvSpPr>
        <dsp:cNvPr id="0" name=""/>
        <dsp:cNvSpPr/>
      </dsp:nvSpPr>
      <dsp:spPr>
        <a:xfrm>
          <a:off x="4771001" y="731072"/>
          <a:ext cx="2290286" cy="1832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9202399"/>
                <a:satOff val="-24257"/>
                <a:lumOff val="-6275"/>
                <a:alphaOff val="0"/>
                <a:shade val="47500"/>
                <a:satMod val="137000"/>
              </a:schemeClr>
            </a:gs>
            <a:gs pos="55000">
              <a:schemeClr val="accent3">
                <a:hueOff val="-9202399"/>
                <a:satOff val="-24257"/>
                <a:lumOff val="-6275"/>
                <a:alphaOff val="0"/>
                <a:shade val="69000"/>
                <a:satMod val="137000"/>
              </a:schemeClr>
            </a:gs>
            <a:gs pos="100000">
              <a:schemeClr val="accent3">
                <a:hueOff val="-9202399"/>
                <a:satOff val="-24257"/>
                <a:lumOff val="-627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Frontal Cross-Sectional Area </a:t>
          </a:r>
          <a:r>
            <a:rPr lang="en-US" sz="1600" kern="1200" dirty="0" smtClean="0"/>
            <a:t>– by decreasing the frontal cross-sectional area, air resistance decreases</a:t>
          </a:r>
          <a:endParaRPr lang="en-US" sz="1600" kern="1200" dirty="0"/>
        </a:p>
      </dsp:txBody>
      <dsp:txXfrm>
        <a:off x="4824665" y="784736"/>
        <a:ext cx="2182958" cy="1724901"/>
      </dsp:txXfrm>
    </dsp:sp>
    <dsp:sp modelId="{F2828FD9-69CF-1148-BFE7-2CD97A3EAB54}">
      <dsp:nvSpPr>
        <dsp:cNvPr id="0" name=""/>
        <dsp:cNvSpPr/>
      </dsp:nvSpPr>
      <dsp:spPr>
        <a:xfrm rot="20700000">
          <a:off x="5711384" y="3800346"/>
          <a:ext cx="2106858" cy="68708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DECED8-DDD0-0B42-ACB8-72B5778D0D05}">
      <dsp:nvSpPr>
        <dsp:cNvPr id="0" name=""/>
        <dsp:cNvSpPr/>
      </dsp:nvSpPr>
      <dsp:spPr>
        <a:xfrm>
          <a:off x="6637205" y="2955127"/>
          <a:ext cx="2290286" cy="1832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Smoothness of the Surface </a:t>
          </a:r>
          <a:r>
            <a:rPr lang="en-US" sz="1600" kern="1200" dirty="0" smtClean="0"/>
            <a:t>- by increasing the smoothness of the surface, air resistance decreases</a:t>
          </a:r>
          <a:endParaRPr lang="en-US" sz="1600" kern="1200" dirty="0"/>
        </a:p>
      </dsp:txBody>
      <dsp:txXfrm>
        <a:off x="6690869" y="3008791"/>
        <a:ext cx="2182958" cy="1724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54D0A-E550-C042-8CB4-B9B652778D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EC5BE-C408-EF43-A0D8-DC4695CA4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152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54D0A-E550-C042-8CB4-B9B652778D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EC5BE-C408-EF43-A0D8-DC4695CA4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10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54D0A-E550-C042-8CB4-B9B652778D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EC5BE-C408-EF43-A0D8-DC4695CA4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47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54D0A-E550-C042-8CB4-B9B652778D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EC5BE-C408-EF43-A0D8-DC4695CA4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56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54D0A-E550-C042-8CB4-B9B652778D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EC5BE-C408-EF43-A0D8-DC4695CA4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145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54D0A-E550-C042-8CB4-B9B652778D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EC5BE-C408-EF43-A0D8-DC4695CA4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59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54D0A-E550-C042-8CB4-B9B652778D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EC5BE-C408-EF43-A0D8-DC4695CA4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19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54D0A-E550-C042-8CB4-B9B652778D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EC5BE-C408-EF43-A0D8-DC4695CA4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11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54D0A-E550-C042-8CB4-B9B652778D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EC5BE-C408-EF43-A0D8-DC4695CA4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97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54D0A-E550-C042-8CB4-B9B652778D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EC5BE-C408-EF43-A0D8-DC4695CA4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79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54D0A-E550-C042-8CB4-B9B652778D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EC5BE-C408-EF43-A0D8-DC4695CA4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932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54D0A-E550-C042-8CB4-B9B652778D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EC5BE-C408-EF43-A0D8-DC4695CA4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94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&amp;esrc=s&amp;source=images&amp;cd=&amp;cad=rja&amp;uact=8&amp;ved=0ahUKEwjzk8u_vNHUAhUGVRoKHTgPCS8QjRwIBw&amp;url=http://eastmontscience.weebly.com/levers-and-mechanical-advantage.html&amp;psig=AFQjCNHS6oQrMGoXkLhIU7S5Q1qdGtFZPA&amp;ust=14982215893306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pkq75vNHUAhXIShQKHQ1DBIoQjRwIBw&amp;url=http://slideplayer.com/slide/4017518/&amp;psig=AFQjCNFVCr-n_n50-w4tMqjRKBgISjvwRw&amp;ust=1498221702429320" TargetMode="External"/><Relationship Id="rId5" Type="http://schemas.openxmlformats.org/officeDocument/2006/relationships/image" Target="../media/image9.gif"/><Relationship Id="rId4" Type="http://schemas.openxmlformats.org/officeDocument/2006/relationships/hyperlink" Target="https://www.google.co.uk/url?sa=i&amp;rct=j&amp;q=&amp;esrc=s&amp;source=images&amp;cd=&amp;cad=rja&amp;uact=8&amp;ved=0ahUKEwimpvnWvNHUAhXGOhQKHfU5CDgQjRwIBw&amp;url=https://alexeinstein.wordpress.com/2014/09/03/lever-of-human-body/&amp;psig=AFQjCNHS6oQrMGoXkLhIU7S5Q1qdGtFZPA&amp;ust=149822158933068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google.co.uk/url?sa=i&amp;rct=j&amp;q=&amp;esrc=s&amp;source=images&amp;cd=&amp;cad=rja&amp;uact=8&amp;ved=0ahUKEwjzk8u_vNHUAhUGVRoKHTgPCS8QjRwIBw&amp;url=http://eastmontscience.weebly.com/levers-and-mechanical-advantage.html&amp;psig=AFQjCNHS6oQrMGoXkLhIU7S5Q1qdGtFZPA&amp;ust=1498221589330687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jpeg"/><Relationship Id="rId7" Type="http://schemas.openxmlformats.org/officeDocument/2006/relationships/hyperlink" Target="http://www.google.co.uk/url?sa=i&amp;rct=j&amp;q=&amp;esrc=s&amp;source=images&amp;cd=&amp;cad=rja&amp;uact=8&amp;ved=0ahUKEwjzk8u_vNHUAhUGVRoKHTgPCS8QjRwIBw&amp;url=http://eastmontscience.weebly.com/levers-and-mechanical-advantage.html&amp;psig=AFQjCNHS6oQrMGoXkLhIU7S5Q1qdGtFZPA&amp;ust=1498221589330687" TargetMode="External"/><Relationship Id="rId2" Type="http://schemas.openxmlformats.org/officeDocument/2006/relationships/hyperlink" Target="https://www.google.co.uk/url?sa=i&amp;rct=j&amp;q=&amp;esrc=s&amp;source=images&amp;cd=&amp;cad=rja&amp;uact=8&amp;ved=0ahUKEwjOnvyEwdHUAhVJuBQKHavgDT8QjRwIBw&amp;url=https://www.youtube.com/watch?v%3DsMuh-Z4_PI8&amp;psig=AFQjCNEskaf5opThMtYLoUZ7URo7NrroIQ&amp;ust=14982228064828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hyperlink" Target="https://www.google.co.uk/url?sa=i&amp;rct=j&amp;q=&amp;esrc=s&amp;source=images&amp;cd=&amp;cad=rja&amp;uact=8&amp;ved=0ahUKEwimpvnWvNHUAhXGOhQKHfU5CDgQjRwIBw&amp;url=https://alexeinstein.wordpress.com/2014/09/03/lever-of-human-body/&amp;psig=AFQjCNHS6oQrMGoXkLhIU7S5Q1qdGtFZPA&amp;ust=1498221589330687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google.co.uk/url?sa=i&amp;rct=j&amp;q=&amp;esrc=s&amp;source=images&amp;cd=&amp;cad=rja&amp;uact=8&amp;ved=0ahUKEwimpvnWvNHUAhXGOhQKHfU5CDgQjRwIBw&amp;url=https://alexeinstein.wordpress.com/2014/09/03/lever-of-human-body/&amp;psig=AFQjCNHS6oQrMGoXkLhIU7S5Q1qdGtFZPA&amp;ust=14982215893306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www.google.co.uk/url?sa=i&amp;rct=j&amp;q=&amp;esrc=s&amp;source=images&amp;cd=&amp;ved=0ahUKEwjggL66pNTUAhULD8AKHYqtAswQjRwIBw&amp;url=https://alexeinstein.wordpress.com/2014/09/03/lever-of-human-body/&amp;psig=AFQjCNGBQzvMLQha8Qj35CmB2CJzf-DICg&amp;ust=1498318186397989" TargetMode="Externa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.uk/url?sa=i&amp;rct=j&amp;q=&amp;esrc=s&amp;source=images&amp;cd=&amp;cad=rja&amp;uact=8&amp;ved=0ahUKEwjzk8u_vNHUAhUGVRoKHTgPCS8QjRwIBw&amp;url=http://eastmontscience.weebly.com/levers-and-mechanical-advantage.html&amp;psig=AFQjCNHS6oQrMGoXkLhIU7S5Q1qdGtFZPA&amp;ust=14982215893306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.uk/url?sa=i&amp;rct=j&amp;q=&amp;esrc=s&amp;source=images&amp;cd=&amp;cad=rja&amp;uact=8&amp;ved=0ahUKEwjgpaTRs9vUAhXH7hoKHdlHB2IQjRwIBw&amp;url=https://pixabay.com/en/soccer-kick-ball-football-589297/&amp;psig=AFQjCNE8HwZSfQtgaApZ4WRdxBpRqM_PpA&amp;ust=14985628082115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32" y="618519"/>
            <a:ext cx="7773338" cy="57823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force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57422" y="1988841"/>
            <a:ext cx="594431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Force is a push or a pull that alters the state of motion of a body and  can be calculated using the following equation: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Force = mass x acceleration. (f-ma)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39" y="0"/>
            <a:ext cx="3030901" cy="22731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7422" y="3650374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Usain example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Mass = 94 kg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Acceleration 2.41 m/s/s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94x 2.41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226.5 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8088" y="3802774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Your force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Mass =  your weight kg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Acceleration = ……….. m/s/s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Mass x acceleration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………..N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06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25603"/>
            <a:ext cx="7773338" cy="883118"/>
          </a:xfrm>
        </p:spPr>
        <p:txBody>
          <a:bodyPr/>
          <a:lstStyle/>
          <a:p>
            <a:r>
              <a:rPr lang="en-US" dirty="0" smtClean="0"/>
              <a:t>Free Body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31504" y="1484785"/>
            <a:ext cx="4680520" cy="525658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These are clearly </a:t>
            </a:r>
            <a:r>
              <a:rPr lang="en-US" dirty="0" err="1" smtClean="0"/>
              <a:t>labelled</a:t>
            </a:r>
            <a:r>
              <a:rPr lang="en-US" dirty="0" smtClean="0"/>
              <a:t> sketches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showing all of the forces acting on a body at a particular instant in time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Think</a:t>
            </a:r>
            <a:r>
              <a:rPr lang="en-US" b="1" dirty="0" smtClean="0"/>
              <a:t>! What is happening in the picture?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Is Weight greater than Reaction </a:t>
            </a:r>
            <a:r>
              <a:rPr lang="en-US" dirty="0" smtClean="0"/>
              <a:t>(Vertical Forces)?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b="1" dirty="0" smtClean="0"/>
              <a:t>Is Friction greater than Air Resistance </a:t>
            </a:r>
            <a:r>
              <a:rPr lang="en-US" dirty="0" smtClean="0"/>
              <a:t>(Horizontal Forces)?</a:t>
            </a:r>
            <a:endParaRPr lang="en-US" dirty="0"/>
          </a:p>
        </p:txBody>
      </p:sp>
      <p:pic>
        <p:nvPicPr>
          <p:cNvPr id="4" name="Picture 3" descr="6301709_or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7" y="1529972"/>
            <a:ext cx="4217749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3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6-18 at 08.2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08087"/>
            <a:ext cx="9144000" cy="21739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G453 June 2014 Q4 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6-18 at 08.22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6672"/>
            <a:ext cx="9252520" cy="57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3 classes of lev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648" y="28285"/>
            <a:ext cx="3168352" cy="39604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effectLst>
            <a:softEdge rad="63500"/>
          </a:effectLst>
        </p:spPr>
        <p:txBody>
          <a:bodyPr/>
          <a:lstStyle/>
          <a:p>
            <a:endParaRPr lang="en-GB" dirty="0"/>
          </a:p>
        </p:txBody>
      </p:sp>
      <p:pic>
        <p:nvPicPr>
          <p:cNvPr id="7173" name="Picture 5" descr="Image result for 3 classes of lev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6" y="4149081"/>
            <a:ext cx="7629525" cy="27222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Image result for bicep curl third class lever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2"/>
          <a:stretch/>
        </p:blipFill>
        <p:spPr bwMode="auto">
          <a:xfrm>
            <a:off x="0" y="0"/>
            <a:ext cx="5076825" cy="34841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91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0" t="50443" r="34226" b="8492"/>
          <a:stretch/>
        </p:blipFill>
        <p:spPr bwMode="auto">
          <a:xfrm>
            <a:off x="2539746" y="620688"/>
            <a:ext cx="650858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1734" y="4458878"/>
            <a:ext cx="3060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4007768" y="4149080"/>
            <a:ext cx="396044" cy="3206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Content Placeholder 14"/>
          <p:cNvSpPr txBox="1">
            <a:spLocks noGrp="1"/>
          </p:cNvSpPr>
          <p:nvPr>
            <p:ph sz="quarter" idx="4294967295"/>
          </p:nvPr>
        </p:nvSpPr>
        <p:spPr>
          <a:xfrm>
            <a:off x="3731354" y="2478088"/>
            <a:ext cx="4140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dirty="0"/>
              <a:t>l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205790" y="2492897"/>
            <a:ext cx="288032" cy="1471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Down Arrow 18"/>
          <p:cNvSpPr/>
          <p:nvPr/>
        </p:nvSpPr>
        <p:spPr>
          <a:xfrm rot="10800000" flipH="1">
            <a:off x="4727849" y="2060847"/>
            <a:ext cx="184099" cy="164478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5880" y="3228738"/>
            <a:ext cx="3060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2895" y="5353765"/>
            <a:ext cx="3174952" cy="107721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Example of a second class lever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9" r="32076"/>
          <a:stretch/>
        </p:blipFill>
        <p:spPr bwMode="auto">
          <a:xfrm>
            <a:off x="7968209" y="4149081"/>
            <a:ext cx="2680360" cy="283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Image result for 3 classes of lever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7" b="31899"/>
          <a:stretch/>
        </p:blipFill>
        <p:spPr bwMode="auto">
          <a:xfrm>
            <a:off x="4727847" y="5353766"/>
            <a:ext cx="3168352" cy="150423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63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5" grpId="0" build="p" animBg="1"/>
      <p:bldP spid="11" grpId="0" animBg="1"/>
      <p:bldP spid="19" grpId="0" animBg="1"/>
      <p:bldP spid="2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hamstring curl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6667" r="28290"/>
          <a:stretch/>
        </p:blipFill>
        <p:spPr bwMode="auto">
          <a:xfrm>
            <a:off x="5591944" y="517002"/>
            <a:ext cx="4424468" cy="545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3861048"/>
            <a:ext cx="414564" cy="47878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75543" y="3970498"/>
            <a:ext cx="306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7061253" y="2225946"/>
            <a:ext cx="216023" cy="14716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9558" y="2225945"/>
            <a:ext cx="3060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168008" y="481393"/>
            <a:ext cx="216024" cy="174455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Content Placeholder 14"/>
          <p:cNvSpPr txBox="1">
            <a:spLocks noGrp="1"/>
          </p:cNvSpPr>
          <p:nvPr>
            <p:ph type="title"/>
          </p:nvPr>
        </p:nvSpPr>
        <p:spPr>
          <a:xfrm>
            <a:off x="5376802" y="637190"/>
            <a:ext cx="43116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l</a:t>
            </a:r>
          </a:p>
        </p:txBody>
      </p:sp>
      <p:pic>
        <p:nvPicPr>
          <p:cNvPr id="11" name="Picture 5" descr="Image result for 3 classes of lever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1"/>
          <a:stretch/>
        </p:blipFill>
        <p:spPr bwMode="auto">
          <a:xfrm>
            <a:off x="1524000" y="4612542"/>
            <a:ext cx="2771800" cy="22310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3 classes of lever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65205"/>
          <a:stretch/>
        </p:blipFill>
        <p:spPr bwMode="auto">
          <a:xfrm>
            <a:off x="1631504" y="2852936"/>
            <a:ext cx="2826060" cy="175960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31504" y="1358852"/>
            <a:ext cx="3384376" cy="107721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Example of a third class lever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39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5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5" descr="Image result for 3 classes of lever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49"/>
          <a:stretch/>
        </p:blipFill>
        <p:spPr bwMode="auto">
          <a:xfrm>
            <a:off x="7884719" y="4149081"/>
            <a:ext cx="2796268" cy="27222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b="67877"/>
          <a:stretch/>
        </p:blipFill>
        <p:spPr bwMode="auto">
          <a:xfrm>
            <a:off x="4740230" y="5301208"/>
            <a:ext cx="3148902" cy="141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2895" y="5353765"/>
            <a:ext cx="3174952" cy="107721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Example of a first class lever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074" name="Picture 2" descr="Image result for example of level 1 lever in the body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40" y="0"/>
            <a:ext cx="540455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99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188640"/>
            <a:ext cx="7773338" cy="79425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mechanical </a:t>
            </a:r>
            <a:r>
              <a:rPr lang="en-GB" b="1" dirty="0" smtClean="0"/>
              <a:t>disadvantage</a:t>
            </a:r>
            <a:br>
              <a:rPr lang="en-GB" b="1" dirty="0" smtClean="0"/>
            </a:br>
            <a:r>
              <a:rPr lang="en-GB" b="1" dirty="0" smtClean="0"/>
              <a:t>third class lever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07568" y="1484785"/>
            <a:ext cx="7772870" cy="100811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Where the load arm is greater than the effort arm, a large effort is required to move a relatively small load.</a:t>
            </a:r>
            <a:endParaRPr lang="en-GB" dirty="0"/>
          </a:p>
        </p:txBody>
      </p:sp>
      <p:pic>
        <p:nvPicPr>
          <p:cNvPr id="4" name="Picture 2" descr="Image result for 3 classes of lever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65205"/>
          <a:stretch/>
        </p:blipFill>
        <p:spPr bwMode="auto">
          <a:xfrm>
            <a:off x="1775520" y="2996952"/>
            <a:ext cx="3353858" cy="2088232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786" y="2636912"/>
            <a:ext cx="4853072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3552" y="5445224"/>
            <a:ext cx="306582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Bicep curl/ straight arm raise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40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32" y="618519"/>
            <a:ext cx="7773338" cy="506226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Second class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09330" y="1484786"/>
            <a:ext cx="7772870" cy="13681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Where the effort arm is greater than the load arm , a large force can be moved with a relatively small force.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3861048"/>
            <a:ext cx="5052031" cy="26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8"/>
          <a:stretch/>
        </p:blipFill>
        <p:spPr bwMode="auto">
          <a:xfrm>
            <a:off x="8400257" y="2348574"/>
            <a:ext cx="2267744" cy="44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90113" y="5373216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08454" y="3850726"/>
            <a:ext cx="447550" cy="66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142757" y="4000244"/>
            <a:ext cx="3060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7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307" y="260648"/>
            <a:ext cx="7773338" cy="43421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Mechanical advantage </a:t>
            </a:r>
            <a:endParaRPr lang="en-GB" b="1" dirty="0"/>
          </a:p>
        </p:txBody>
      </p:sp>
      <p:pic>
        <p:nvPicPr>
          <p:cNvPr id="2050" name="Picture 2" descr="Image result for footballer kicking a b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1196753"/>
            <a:ext cx="3610347" cy="456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321729"/>
            <a:ext cx="3698475" cy="36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3645024"/>
            <a:ext cx="266619" cy="21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67608" y="3568204"/>
            <a:ext cx="30603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Content Placeholder 14"/>
          <p:cNvSpPr txBox="1">
            <a:spLocks/>
          </p:cNvSpPr>
          <p:nvPr/>
        </p:nvSpPr>
        <p:spPr>
          <a:xfrm>
            <a:off x="9624392" y="3911498"/>
            <a:ext cx="431166" cy="4801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l</a:t>
            </a:r>
            <a:endParaRPr kumimoji="0" lang="en-GB" sz="28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j-ea"/>
              <a:cs typeface="+mj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52" y="4653136"/>
            <a:ext cx="266619" cy="21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34939" y="4206962"/>
            <a:ext cx="30603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43" y="2682875"/>
            <a:ext cx="5667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1544" y="5445225"/>
            <a:ext cx="424847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Can increase velocity and acceleration if movement can be created.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39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704" y="188640"/>
            <a:ext cx="4824536" cy="50622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Complete the chart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739301" y="1517514"/>
          <a:ext cx="11031166" cy="537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7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2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645">
                <a:tc>
                  <a:txBody>
                    <a:bodyPr/>
                    <a:lstStyle/>
                    <a:p>
                      <a:r>
                        <a:rPr lang="en-GB" dirty="0" smtClean="0"/>
                        <a:t>facts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Name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Equation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Result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581">
                <a:tc rowSpan="4">
                  <a:txBody>
                    <a:bodyPr/>
                    <a:lstStyle/>
                    <a:p>
                      <a:r>
                        <a:rPr lang="en-GB" b="0" dirty="0" smtClean="0"/>
                        <a:t>100m</a:t>
                      </a:r>
                    </a:p>
                    <a:p>
                      <a:endParaRPr lang="en-GB" b="0" dirty="0" smtClean="0"/>
                    </a:p>
                    <a:p>
                      <a:r>
                        <a:rPr lang="en-GB" b="0" dirty="0" smtClean="0"/>
                        <a:t>Time</a:t>
                      </a:r>
                      <a:r>
                        <a:rPr lang="en-GB" b="0" baseline="0" dirty="0" smtClean="0"/>
                        <a:t> 13.4</a:t>
                      </a:r>
                    </a:p>
                    <a:p>
                      <a:endParaRPr lang="en-GB" b="0" baseline="0" dirty="0" smtClean="0"/>
                    </a:p>
                    <a:p>
                      <a:endParaRPr lang="en-GB" b="0" baseline="0" dirty="0" smtClean="0"/>
                    </a:p>
                    <a:p>
                      <a:endParaRPr lang="en-GB" b="0" baseline="0" dirty="0" smtClean="0"/>
                    </a:p>
                    <a:p>
                      <a:endParaRPr lang="en-GB" b="0" baseline="0" dirty="0" smtClean="0"/>
                    </a:p>
                    <a:p>
                      <a:r>
                        <a:rPr lang="en-GB" sz="1600" b="0" baseline="0" dirty="0" smtClean="0"/>
                        <a:t>Weight 88 kg</a:t>
                      </a:r>
                    </a:p>
                    <a:p>
                      <a:endParaRPr lang="en-GB" b="0" baseline="0" dirty="0" smtClean="0"/>
                    </a:p>
                    <a:p>
                      <a:endParaRPr lang="en-GB" b="0" baseline="0" dirty="0" smtClean="0"/>
                    </a:p>
                    <a:p>
                      <a:endParaRPr lang="en-GB" b="0" baseline="0" dirty="0" smtClean="0"/>
                    </a:p>
                    <a:p>
                      <a:r>
                        <a:rPr lang="en-GB" b="0" baseline="0" dirty="0" smtClean="0"/>
                        <a:t>20m time 3.4 secs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Velocity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58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Momentum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458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Acceleration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809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8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2" t="34400" r="18063" b="40167"/>
          <a:stretch/>
        </p:blipFill>
        <p:spPr bwMode="auto">
          <a:xfrm>
            <a:off x="1775520" y="476672"/>
            <a:ext cx="862445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2" t="25744" r="44088" b="14136"/>
          <a:stretch/>
        </p:blipFill>
        <p:spPr bwMode="auto">
          <a:xfrm>
            <a:off x="1847528" y="2276873"/>
            <a:ext cx="8064896" cy="45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76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1" t="8188" r="7632" b="5496"/>
          <a:stretch/>
        </p:blipFill>
        <p:spPr bwMode="auto">
          <a:xfrm>
            <a:off x="1515653" y="548681"/>
            <a:ext cx="9123203" cy="573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7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604494" y="1916833"/>
            <a:ext cx="6983014" cy="168652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1/2/3 class levers</a:t>
            </a:r>
          </a:p>
          <a:p>
            <a:r>
              <a:rPr lang="en-GB" dirty="0" smtClean="0"/>
              <a:t>Length of load are and effort arm will impact on movement and force needed.</a:t>
            </a:r>
          </a:p>
          <a:p>
            <a:r>
              <a:rPr lang="en-GB" b="1" dirty="0" smtClean="0"/>
              <a:t>2</a:t>
            </a:r>
            <a:r>
              <a:rPr lang="en-GB" b="1" baseline="30000" dirty="0" smtClean="0"/>
              <a:t>nd</a:t>
            </a:r>
            <a:r>
              <a:rPr lang="en-GB" b="1" dirty="0" smtClean="0"/>
              <a:t> class </a:t>
            </a:r>
            <a:r>
              <a:rPr lang="en-GB" dirty="0" smtClean="0"/>
              <a:t>				</a:t>
            </a:r>
            <a:r>
              <a:rPr lang="en-GB" b="1" dirty="0" smtClean="0"/>
              <a:t>3</a:t>
            </a:r>
            <a:r>
              <a:rPr lang="en-GB" b="1" baseline="30000" dirty="0" smtClean="0"/>
              <a:t>rd</a:t>
            </a:r>
            <a:r>
              <a:rPr lang="en-GB" b="1" dirty="0" smtClean="0"/>
              <a:t> class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47528" y="3717032"/>
            <a:ext cx="3816424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GREATER THE EFFORT ARM THE LESS EFFORT IS NEEDED TO MOVE THE SAME LOAD.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8048" y="3789041"/>
            <a:ext cx="3816424" cy="13234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Where the load arm is greater than the effort arm, a large effort is required to move a relatively small load.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28048" y="5301208"/>
            <a:ext cx="936104" cy="2160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74778" y="5301209"/>
            <a:ext cx="3816424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However, if the effort is greater than the load, can increase velocity 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and acceleration.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77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258888"/>
          </a:xfrm>
        </p:spPr>
        <p:txBody>
          <a:bodyPr/>
          <a:lstStyle/>
          <a:p>
            <a:r>
              <a:rPr lang="en-GB" b="1" dirty="0" smtClean="0"/>
              <a:t>Force	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773614" y="1447528"/>
            <a:ext cx="3250637" cy="95037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Force is essential to motion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524001" y="2492376"/>
            <a:ext cx="3249613" cy="576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dirty="0" smtClean="0"/>
              <a:t>Internal force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7416800" y="2492376"/>
            <a:ext cx="3251200" cy="576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dirty="0" smtClean="0"/>
              <a:t>External force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1524000" y="3429001"/>
            <a:ext cx="3251200" cy="576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Generated by muscular contraction.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7416800" y="3429001"/>
            <a:ext cx="3251200" cy="576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Generated by forces outside the body and acts upon it..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1524000" y="4437063"/>
            <a:ext cx="3251200" cy="576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E.g. rectus Femoris to extend the knee in the 100m sprint.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1524001" y="5445126"/>
            <a:ext cx="3249613" cy="576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>
            <a:normAutofit lnSpcReduction="10000"/>
          </a:bodyPr>
          <a:lstStyle/>
          <a:p>
            <a:r>
              <a:rPr lang="en-GB" dirty="0" smtClean="0"/>
              <a:t>E.g. 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7418388" y="4508501"/>
            <a:ext cx="3249612" cy="576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E.G. weight, reaction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7418388" y="5445126"/>
            <a:ext cx="3249612" cy="576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E.G. Wind resistance, friction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"/>
            <a:ext cx="2051720" cy="22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427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940" y="4327"/>
            <a:ext cx="8229600" cy="1008112"/>
          </a:xfrm>
        </p:spPr>
        <p:txBody>
          <a:bodyPr>
            <a:normAutofit/>
          </a:bodyPr>
          <a:lstStyle/>
          <a:p>
            <a:r>
              <a:rPr lang="en-GB" sz="2800" dirty="0"/>
              <a:t>So what can force DO penalty? </a:t>
            </a:r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83660" y="1536972"/>
          <a:ext cx="10953344" cy="5321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6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Action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Example in sport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06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GB" sz="1600" dirty="0">
                          <a:effectLst/>
                        </a:rPr>
                        <a:t>Force can decelerate a body.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smtClean="0">
                          <a:effectLst/>
                        </a:rPr>
                        <a:t>Force can create motion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b="1" dirty="0" smtClean="0">
                          <a:effectLst/>
                        </a:rPr>
                        <a:t>Force can change the shape of</a:t>
                      </a:r>
                      <a:r>
                        <a:rPr lang="en-GB" sz="1600" b="1" baseline="0" dirty="0" smtClean="0">
                          <a:effectLst/>
                        </a:rPr>
                        <a:t> a body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smtClean="0">
                          <a:effectLst/>
                        </a:rPr>
                        <a:t>Force can change the direction of a body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6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smtClean="0">
                          <a:effectLst/>
                        </a:rPr>
                        <a:t>Force can accelerate a body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207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332656"/>
            <a:ext cx="7773338" cy="2181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Unbalanced Net Forces</a:t>
            </a:r>
            <a:endParaRPr lang="en-US" dirty="0"/>
          </a:p>
        </p:txBody>
      </p:sp>
      <p:pic>
        <p:nvPicPr>
          <p:cNvPr id="4" name="Picture 3" descr="positive_negati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942570"/>
            <a:ext cx="4258501" cy="45152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08349" y="1582503"/>
            <a:ext cx="4032448" cy="48753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3700" b="1" dirty="0">
                <a:solidFill>
                  <a:srgbClr val="D9253E"/>
                </a:solidFill>
              </a:rPr>
              <a:t>If net force </a:t>
            </a:r>
            <a:r>
              <a:rPr lang="en-US" sz="3700" b="1" dirty="0">
                <a:solidFill>
                  <a:srgbClr val="D9253E"/>
                </a:solidFill>
              </a:rPr>
              <a:t>is positive </a:t>
            </a:r>
            <a:r>
              <a:rPr lang="en-US" sz="3700" dirty="0">
                <a:solidFill>
                  <a:srgbClr val="000000"/>
                </a:solidFill>
              </a:rPr>
              <a:t>e.g. 1,  </a:t>
            </a:r>
            <a:r>
              <a:rPr lang="en-US" sz="3700" b="1" dirty="0">
                <a:solidFill>
                  <a:srgbClr val="D9253E"/>
                </a:solidFill>
              </a:rPr>
              <a:t>the body will accelerate.</a:t>
            </a:r>
            <a:endParaRPr lang="en-US" sz="3700" dirty="0"/>
          </a:p>
          <a:p>
            <a:pPr marL="118872" indent="0">
              <a:buNone/>
            </a:pPr>
            <a:r>
              <a:rPr lang="en-US" sz="3700" b="1" dirty="0">
                <a:solidFill>
                  <a:schemeClr val="accent4">
                    <a:lumMod val="75000"/>
                  </a:schemeClr>
                </a:solidFill>
              </a:rPr>
              <a:t>If net force is </a:t>
            </a:r>
            <a:r>
              <a:rPr lang="en-US" sz="3700" b="1" dirty="0">
                <a:solidFill>
                  <a:schemeClr val="accent4">
                    <a:lumMod val="75000"/>
                  </a:schemeClr>
                </a:solidFill>
              </a:rPr>
              <a:t>negative </a:t>
            </a:r>
            <a:r>
              <a:rPr lang="en-US" sz="3700" dirty="0"/>
              <a:t>e.g</a:t>
            </a:r>
            <a:r>
              <a:rPr lang="en-US" sz="3700" dirty="0"/>
              <a:t>. </a:t>
            </a:r>
            <a:r>
              <a:rPr lang="en-US" sz="3700" dirty="0"/>
              <a:t>-1</a:t>
            </a:r>
            <a:r>
              <a:rPr lang="en-US" sz="3700" dirty="0"/>
              <a:t>,  </a:t>
            </a:r>
            <a:r>
              <a:rPr lang="en-US" sz="3700" b="1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3700" b="1" dirty="0">
                <a:solidFill>
                  <a:schemeClr val="accent4">
                    <a:lumMod val="75000"/>
                  </a:schemeClr>
                </a:solidFill>
              </a:rPr>
              <a:t>body will </a:t>
            </a:r>
            <a:r>
              <a:rPr lang="en-US" sz="3700" b="1" dirty="0">
                <a:solidFill>
                  <a:schemeClr val="accent4">
                    <a:lumMod val="75000"/>
                  </a:schemeClr>
                </a:solidFill>
              </a:rPr>
              <a:t>decelerate</a:t>
            </a:r>
            <a:r>
              <a:rPr lang="en-US" sz="37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sz="37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631504" y="1484784"/>
          <a:ext cx="892899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977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F8BA3D-DED9-6E41-9845-DBB866E43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9F8BA3D-DED9-6E41-9845-DBB866E43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9F8BA3D-DED9-6E41-9845-DBB866E43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611998-EAAF-E949-8F5D-7BACE4A5C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6611998-EAAF-E949-8F5D-7BACE4A5C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6611998-EAAF-E949-8F5D-7BACE4A5C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103BDC-36B5-1045-85A5-267B3FCE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8103BDC-36B5-1045-85A5-267B3FCE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8103BDC-36B5-1045-85A5-267B3FCE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52ED86-49E7-094C-97E7-C5F7A5D6B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3152ED86-49E7-094C-97E7-C5F7A5D6B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3152ED86-49E7-094C-97E7-C5F7A5D6B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30538"/>
            <a:ext cx="7773338" cy="1226306"/>
          </a:xfrm>
        </p:spPr>
        <p:txBody>
          <a:bodyPr/>
          <a:lstStyle/>
          <a:p>
            <a:r>
              <a:rPr lang="en-US" dirty="0" smtClean="0"/>
              <a:t>Horizontal Force -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03512" y="1556793"/>
            <a:ext cx="8712968" cy="511256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Friction is the force that opposes the motion of two surfaces in contact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Friction is measured in </a:t>
            </a:r>
            <a:r>
              <a:rPr lang="en-US" dirty="0" err="1" smtClean="0"/>
              <a:t>Newtons</a:t>
            </a:r>
            <a:r>
              <a:rPr lang="en-US" dirty="0" smtClean="0"/>
              <a:t> (N)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It is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always present </a:t>
            </a:r>
            <a:r>
              <a:rPr lang="en-US" dirty="0" smtClean="0"/>
              <a:t>when two bodies are in motion and have contact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Friction is </a:t>
            </a:r>
            <a:r>
              <a:rPr lang="en-US" b="1" dirty="0" smtClean="0">
                <a:solidFill>
                  <a:srgbClr val="D9253E"/>
                </a:solidFill>
              </a:rPr>
              <a:t>shown on a diagram by a horizontal arrow extending in the same direction as motion from the point of contact parallel to the sliding surface</a:t>
            </a:r>
            <a:endParaRPr lang="en-US" b="1" dirty="0">
              <a:solidFill>
                <a:srgbClr val="D92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1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631504" y="44624"/>
          <a:ext cx="8928992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81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0AE43-0D47-3049-A0E5-297D4AAFA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F70AE43-0D47-3049-A0E5-297D4AAFA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F70AE43-0D47-3049-A0E5-297D4AAFA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3A205C-F1E0-A14A-844D-9B8A6A5C8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DA3A205C-F1E0-A14A-844D-9B8A6A5C8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A3A205C-F1E0-A14A-844D-9B8A6A5C8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8DD17A-C9ED-E649-8EDA-F56B18A17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638DD17A-C9ED-E649-8EDA-F56B18A17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638DD17A-C9ED-E649-8EDA-F56B18A17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94E4EE-71C8-294B-AE80-6587E94FC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8A94E4EE-71C8-294B-AE80-6587E94FC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8A94E4EE-71C8-294B-AE80-6587E94FC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8ED8B1-2847-0849-AFAC-D470CB5A4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88ED8B1-2847-0849-AFAC-D470CB5A4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88ED8B1-2847-0849-AFAC-D470CB5A4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7AB04-6BD2-EE4B-B97F-8B7E45B53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6D67AB04-6BD2-EE4B-B97F-8B7E45B53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6D67AB04-6BD2-EE4B-B97F-8B7E45B53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29491-190C-8341-BDF4-49299FBAB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B929491-190C-8341-BDF4-49299FBAB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B929491-190C-8341-BDF4-49299FBAB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28FD9-69CF-1148-BFE7-2CD97A3E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2828FD9-69CF-1148-BFE7-2CD97A3E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2828FD9-69CF-1148-BFE7-2CD97A3E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DECED8-DDD0-0B42-ACB8-72B5778D0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2DECED8-DDD0-0B42-ACB8-72B5778D0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2DECED8-DDD0-0B42-ACB8-72B5778D0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631504" y="44624"/>
          <a:ext cx="8928992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923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0AE43-0D47-3049-A0E5-297D4AAFA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F70AE43-0D47-3049-A0E5-297D4AAFA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F70AE43-0D47-3049-A0E5-297D4AAFA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3A205C-F1E0-A14A-844D-9B8A6A5C8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DA3A205C-F1E0-A14A-844D-9B8A6A5C8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A3A205C-F1E0-A14A-844D-9B8A6A5C8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8DD17A-C9ED-E649-8EDA-F56B18A17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638DD17A-C9ED-E649-8EDA-F56B18A17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638DD17A-C9ED-E649-8EDA-F56B18A17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94E4EE-71C8-294B-AE80-6587E94FC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8A94E4EE-71C8-294B-AE80-6587E94FC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8A94E4EE-71C8-294B-AE80-6587E94FC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8ED8B1-2847-0849-AFAC-D470CB5A4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88ED8B1-2847-0849-AFAC-D470CB5A4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88ED8B1-2847-0849-AFAC-D470CB5A4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7AB04-6BD2-EE4B-B97F-8B7E45B53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6D67AB04-6BD2-EE4B-B97F-8B7E45B53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6D67AB04-6BD2-EE4B-B97F-8B7E45B53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29491-190C-8341-BDF4-49299FBAB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B929491-190C-8341-BDF4-49299FBAB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B929491-190C-8341-BDF4-49299FBAB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28FD9-69CF-1148-BFE7-2CD97A3E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2828FD9-69CF-1148-BFE7-2CD97A3E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2828FD9-69CF-1148-BFE7-2CD97A3E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DECED8-DDD0-0B42-ACB8-72B5778D0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2DECED8-DDD0-0B42-ACB8-72B5778D0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2DECED8-DDD0-0B42-ACB8-72B5778D0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Widescreen</PresentationFormat>
  <Paragraphs>125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Corbel</vt:lpstr>
      <vt:lpstr>Times New Roman</vt:lpstr>
      <vt:lpstr>Wingdings</vt:lpstr>
      <vt:lpstr>Wingdings 2</vt:lpstr>
      <vt:lpstr>Wingdings 3</vt:lpstr>
      <vt:lpstr>Module</vt:lpstr>
      <vt:lpstr>force</vt:lpstr>
      <vt:lpstr>Complete the chart </vt:lpstr>
      <vt:lpstr>Force </vt:lpstr>
      <vt:lpstr>So what can force DO penalty? </vt:lpstr>
      <vt:lpstr>Unbalanced Net Forces</vt:lpstr>
      <vt:lpstr>PowerPoint Presentation</vt:lpstr>
      <vt:lpstr>Horizontal Force - Friction</vt:lpstr>
      <vt:lpstr>PowerPoint Presentation</vt:lpstr>
      <vt:lpstr>PowerPoint Presentation</vt:lpstr>
      <vt:lpstr>Free Body Diagrams</vt:lpstr>
      <vt:lpstr>G453 June 2014 Q4 a)</vt:lpstr>
      <vt:lpstr>PowerPoint Presentation</vt:lpstr>
      <vt:lpstr>PowerPoint Presentation</vt:lpstr>
      <vt:lpstr>PowerPoint Presentation</vt:lpstr>
      <vt:lpstr>l</vt:lpstr>
      <vt:lpstr>PowerPoint Presentation</vt:lpstr>
      <vt:lpstr>mechanical disadvantage third class lever</vt:lpstr>
      <vt:lpstr>Second class</vt:lpstr>
      <vt:lpstr>Mechanical advantage 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</dc:title>
  <dc:creator>Damian Ashleighmorris</dc:creator>
  <cp:lastModifiedBy>Damian Ashleighmorris</cp:lastModifiedBy>
  <cp:revision>2</cp:revision>
  <dcterms:created xsi:type="dcterms:W3CDTF">2017-10-03T12:59:41Z</dcterms:created>
  <dcterms:modified xsi:type="dcterms:W3CDTF">2017-10-03T13:00:40Z</dcterms:modified>
</cp:coreProperties>
</file>