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97" r:id="rId3"/>
    <p:sldId id="298" r:id="rId4"/>
    <p:sldId id="299" r:id="rId5"/>
    <p:sldId id="259" r:id="rId6"/>
    <p:sldId id="260" r:id="rId7"/>
    <p:sldId id="258" r:id="rId8"/>
    <p:sldId id="261" r:id="rId9"/>
    <p:sldId id="262" r:id="rId10"/>
    <p:sldId id="28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3" r:id="rId31"/>
    <p:sldId id="284" r:id="rId32"/>
    <p:sldId id="285" r:id="rId33"/>
    <p:sldId id="286" r:id="rId34"/>
    <p:sldId id="289" r:id="rId35"/>
    <p:sldId id="290" r:id="rId36"/>
    <p:sldId id="287" r:id="rId37"/>
    <p:sldId id="288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2"/>
    <p:restoredTop sz="94631"/>
  </p:normalViewPr>
  <p:slideViewPr>
    <p:cSldViewPr>
      <p:cViewPr varScale="1">
        <p:scale>
          <a:sx n="62" d="100"/>
          <a:sy n="62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cat>
            <c:strRef>
              <c:f>Sheet1!$A$2:$A$12</c:f>
              <c:strCache>
                <c:ptCount val="1"/>
                <c:pt idx="0">
                  <c:v>velocity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12</c:v>
                </c:pt>
                <c:pt idx="7">
                  <c:v>9</c:v>
                </c:pt>
                <c:pt idx="8">
                  <c:v>6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05216"/>
        <c:axId val="76106752"/>
      </c:lineChart>
      <c:catAx>
        <c:axId val="7610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106752"/>
        <c:crosses val="autoZero"/>
        <c:auto val="1"/>
        <c:lblAlgn val="ctr"/>
        <c:lblOffset val="100"/>
        <c:noMultiLvlLbl val="0"/>
      </c:catAx>
      <c:valAx>
        <c:axId val="7610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0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Distance / Time Graph - Bolt 100m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Distance (m)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xVal>
            <c:numRef>
              <c:f>Sheet1!$B$7:$B$12</c:f>
              <c:numCache>
                <c:formatCode>General</c:formatCode>
                <c:ptCount val="6"/>
                <c:pt idx="0">
                  <c:v>0</c:v>
                </c:pt>
                <c:pt idx="1">
                  <c:v>2.88</c:v>
                </c:pt>
                <c:pt idx="2">
                  <c:v>4.6399999999999997</c:v>
                </c:pt>
                <c:pt idx="3">
                  <c:v>6.31</c:v>
                </c:pt>
                <c:pt idx="4">
                  <c:v>7.92</c:v>
                </c:pt>
                <c:pt idx="5">
                  <c:v>9.58</c:v>
                </c:pt>
              </c:numCache>
            </c:numRef>
          </c:xVal>
          <c:yVal>
            <c:numRef>
              <c:f>Sheet1!$C$7:$C$12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3E1-49CE-BAF8-47D1D3E7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81408"/>
        <c:axId val="76178176"/>
      </c:scatterChart>
      <c:valAx>
        <c:axId val="76081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6178176"/>
        <c:crosses val="autoZero"/>
        <c:crossBetween val="midCat"/>
      </c:valAx>
      <c:valAx>
        <c:axId val="76178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6081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60"/>
            </a:pPr>
            <a:r>
              <a:rPr lang="en-US" sz="2160" dirty="0"/>
              <a:t>Distance /</a:t>
            </a:r>
            <a:r>
              <a:rPr lang="en-US" sz="2160" baseline="0" dirty="0"/>
              <a:t> </a:t>
            </a:r>
            <a:r>
              <a:rPr lang="en-US" sz="2160" baseline="0" dirty="0" smtClean="0"/>
              <a:t>Time Graph – Fraser-Pryce 100m</a:t>
            </a:r>
            <a:endParaRPr lang="en-US" sz="2160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Sheet1!$C$23</c:f>
              <c:strCache>
                <c:ptCount val="1"/>
                <c:pt idx="0">
                  <c:v>Distance (m)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xVal>
            <c:numRef>
              <c:f>Sheet1!$B$24:$B$29</c:f>
              <c:numCache>
                <c:formatCode>General</c:formatCode>
                <c:ptCount val="6"/>
                <c:pt idx="0">
                  <c:v>0</c:v>
                </c:pt>
                <c:pt idx="1">
                  <c:v>3.03</c:v>
                </c:pt>
                <c:pt idx="2">
                  <c:v>4.9800000000000004</c:v>
                </c:pt>
                <c:pt idx="3">
                  <c:v>6.88</c:v>
                </c:pt>
                <c:pt idx="4">
                  <c:v>8.77</c:v>
                </c:pt>
                <c:pt idx="5">
                  <c:v>10.73</c:v>
                </c:pt>
              </c:numCache>
            </c:numRef>
          </c:xVal>
          <c:yVal>
            <c:numRef>
              <c:f>Sheet1!$C$24:$C$29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402-4783-BC8B-85E0F663C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698752"/>
        <c:axId val="76701056"/>
      </c:scatterChart>
      <c:valAx>
        <c:axId val="7669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701056"/>
        <c:crosses val="autoZero"/>
        <c:crossBetween val="midCat"/>
      </c:valAx>
      <c:valAx>
        <c:axId val="76701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Distance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698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0m</c:v>
                </c:pt>
                <c:pt idx="1">
                  <c:v>20m</c:v>
                </c:pt>
                <c:pt idx="2">
                  <c:v>40m</c:v>
                </c:pt>
                <c:pt idx="3">
                  <c:v>60m</c:v>
                </c:pt>
                <c:pt idx="4">
                  <c:v>80m</c:v>
                </c:pt>
                <c:pt idx="5">
                  <c:v>100m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6.9</c:v>
                </c:pt>
                <c:pt idx="2">
                  <c:v>8.6199999999999992</c:v>
                </c:pt>
                <c:pt idx="3">
                  <c:v>9.5</c:v>
                </c:pt>
                <c:pt idx="4">
                  <c:v>10.1</c:v>
                </c:pt>
                <c:pt idx="5">
                  <c:v>10.4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Fraser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0m</c:v>
                </c:pt>
                <c:pt idx="1">
                  <c:v>20m</c:v>
                </c:pt>
                <c:pt idx="2">
                  <c:v>40m</c:v>
                </c:pt>
                <c:pt idx="3">
                  <c:v>60m</c:v>
                </c:pt>
                <c:pt idx="4">
                  <c:v>80m</c:v>
                </c:pt>
                <c:pt idx="5">
                  <c:v>100m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6.6</c:v>
                </c:pt>
                <c:pt idx="2">
                  <c:v>8</c:v>
                </c:pt>
                <c:pt idx="3">
                  <c:v>8.7200000000000006</c:v>
                </c:pt>
                <c:pt idx="4">
                  <c:v>9.1</c:v>
                </c:pt>
                <c:pt idx="5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66592"/>
        <c:axId val="76776576"/>
      </c:lineChart>
      <c:catAx>
        <c:axId val="767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76576"/>
        <c:crosses val="autoZero"/>
        <c:auto val="1"/>
        <c:lblAlgn val="ctr"/>
        <c:lblOffset val="100"/>
        <c:noMultiLvlLbl val="0"/>
      </c:catAx>
      <c:valAx>
        <c:axId val="7677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5C4C0-81C4-B645-802C-CFF0F1F9ACD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B43C5-7B2C-AC47-BE20-DAE694EC9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3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0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9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33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9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5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5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8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D527-C3EA-42FF-B4FA-21FAC51234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65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C99C-5FFF-44F9-95AD-00B672F292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0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5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8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18/09/2017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0ahUKEwik24ajno7WAhXKbhQKHUD0AUIQjRwIBw&amp;url=http://www.visitlondon.com/things-to-do/place/9356757-queen-elizabeth-olympic-park-aquatics-centre&amp;psig=AFQjCNE_H7srrMhvljAPWDBiSAyG3a5P-Q&amp;ust=150470746154857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0ahUKEwik24ajno7WAhXKbhQKHUD0AUIQjRwIBw&amp;url=http://www.visitlondon.com/things-to-do/place/9356757-queen-elizabeth-olympic-park-aquatics-centre&amp;psig=AFQjCNE_H7srrMhvljAPWDBiSAyG3a5P-Q&amp;ust=150470746154857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zimbio.com/pictures/XSgerwyo19N/Olympics+Day+11+Athletics/VvVFNXLmq-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3338" cy="1596177"/>
          </a:xfrm>
        </p:spPr>
        <p:txBody>
          <a:bodyPr/>
          <a:lstStyle/>
          <a:p>
            <a:r>
              <a:rPr lang="en-GB" dirty="0" smtClean="0"/>
              <a:t>Biomechanics </a:t>
            </a:r>
            <a:br>
              <a:rPr lang="en-GB" dirty="0" smtClean="0"/>
            </a:br>
            <a:r>
              <a:rPr lang="en-GB" dirty="0" smtClean="0"/>
              <a:t>Linear motion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4114800" cy="462560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GB" sz="3600" dirty="0" smtClean="0"/>
              <a:t>How do we calculate?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Speed</a:t>
            </a:r>
          </a:p>
          <a:p>
            <a:pPr marL="118872" indent="0">
              <a:buNone/>
            </a:pPr>
            <a:endParaRPr lang="en-GB" sz="3600" dirty="0" smtClean="0"/>
          </a:p>
          <a:p>
            <a:pPr marL="118872" indent="0">
              <a:buNone/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Velocity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Acceleration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8872" indent="0"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91">
            <a:off x="4320715" y="1932460"/>
            <a:ext cx="4323029" cy="43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704856" cy="720079"/>
          </a:xfrm>
        </p:spPr>
        <p:txBody>
          <a:bodyPr/>
          <a:lstStyle/>
          <a:p>
            <a:r>
              <a:rPr lang="en-GB" dirty="0" smtClean="0"/>
              <a:t>speed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52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345638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SPEED</a:t>
            </a:r>
          </a:p>
          <a:p>
            <a:r>
              <a:rPr lang="en-GB" sz="2800" dirty="0" smtClean="0"/>
              <a:t>Speed = rate of change in distance.</a:t>
            </a:r>
          </a:p>
          <a:p>
            <a:pPr marL="118872" indent="0">
              <a:buNone/>
            </a:pPr>
            <a:r>
              <a:rPr lang="en-GB" sz="2800" dirty="0"/>
              <a:t> </a:t>
            </a:r>
          </a:p>
          <a:p>
            <a:pPr marL="118872" indent="0">
              <a:buNone/>
            </a:pPr>
            <a:r>
              <a:rPr lang="en-GB" sz="2800" dirty="0"/>
              <a:t>Speed is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measured in metres per second (m/s)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39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232100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Velocity = displacement / time taken</a:t>
            </a:r>
          </a:p>
          <a:p>
            <a:pPr marL="118872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118872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118872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Displacement is measured in metres (m)</a:t>
            </a:r>
          </a:p>
          <a:p>
            <a:pPr marL="118872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Time taken is measured in seconds (s)</a:t>
            </a:r>
          </a:p>
          <a:p>
            <a:pPr marL="118872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Velocity is measure in metres per second (m/s)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20072" y="2636912"/>
            <a:ext cx="3238128" cy="3154288"/>
          </a:xfrm>
        </p:spPr>
        <p:txBody>
          <a:bodyPr/>
          <a:lstStyle/>
          <a:p>
            <a:r>
              <a:rPr lang="en-GB" dirty="0" smtClean="0"/>
              <a:t>Velocity is the rate of change in displacement.</a:t>
            </a:r>
            <a:endParaRPr lang="en-GB" dirty="0"/>
          </a:p>
        </p:txBody>
      </p:sp>
      <p:pic>
        <p:nvPicPr>
          <p:cNvPr id="6146" name="Picture 2" descr="Six Days Of Ghent Cycling 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5" y="0"/>
            <a:ext cx="912167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5768" y="0"/>
            <a:ext cx="20882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VELOCITY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80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27584" y="260648"/>
            <a:ext cx="6030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Acceleration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200" dirty="0"/>
              <a:t>= (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final velocity </a:t>
            </a:r>
            <a:r>
              <a:rPr lang="en-GB" sz="3200" dirty="0"/>
              <a:t>–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initial velocity</a:t>
            </a:r>
            <a:r>
              <a:rPr lang="en-GB" sz="3200" dirty="0"/>
              <a:t>) /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time taken</a:t>
            </a:r>
          </a:p>
          <a:p>
            <a:pPr marL="118872" indent="0">
              <a:buNone/>
            </a:pPr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118872" indent="0">
              <a:buNone/>
            </a:pP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Time is measured in seconds (s)</a:t>
            </a:r>
          </a:p>
          <a:p>
            <a:pPr marL="118872" indent="0">
              <a:buNone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Change in Velocity is measured in metres per second (m/s)</a:t>
            </a:r>
          </a:p>
          <a:p>
            <a:pPr marL="118872" indent="0">
              <a:buNone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Acceleration is measured in metres per second </a:t>
            </a:r>
            <a:r>
              <a:rPr lang="en-GB" sz="3200" dirty="0" err="1">
                <a:solidFill>
                  <a:schemeClr val="accent3">
                    <a:lumMod val="75000"/>
                  </a:schemeClr>
                </a:solidFill>
              </a:rPr>
              <a:t>second</a:t>
            </a:r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 (m/s/s)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229200"/>
            <a:ext cx="9144000" cy="1628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000" b="1" dirty="0" smtClean="0"/>
              <a:t>Acceleration</a:t>
            </a:r>
            <a:r>
              <a:rPr lang="en-GB" dirty="0" smtClean="0"/>
              <a:t> is the range of velocity.</a:t>
            </a:r>
            <a:endParaRPr lang="en-GB" dirty="0"/>
          </a:p>
        </p:txBody>
      </p:sp>
      <p:pic>
        <p:nvPicPr>
          <p:cNvPr id="7172" name="Picture 4" descr="Rowing - Olympics: Day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384376" cy="72008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deceleration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20888"/>
            <a:ext cx="2302492" cy="342410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Deceleration occurs when the rate of change is velocity is negative or there is a decrease in velocity over time.</a:t>
            </a:r>
            <a:endParaRPr lang="en-GB" dirty="0"/>
          </a:p>
        </p:txBody>
      </p:sp>
      <p:pic>
        <p:nvPicPr>
          <p:cNvPr id="8194" name="Picture 2" descr="Gloucester Rugby v Newcastle Falcons - Aviva Premi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417">
            <a:off x="3115899" y="277039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590">
            <a:off x="3179990" y="151481"/>
            <a:ext cx="5768628" cy="57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Distance:</a:t>
            </a:r>
            <a:r>
              <a:rPr lang="en-GB" dirty="0" smtClean="0"/>
              <a:t> calculate the distance of 40 lengths of a 25m swimming pool.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Image result for swimming pool olympic pa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19" y="1700809"/>
            <a:ext cx="9168339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43421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Displacement-</a:t>
            </a:r>
            <a:r>
              <a:rPr lang="en-GB" dirty="0" smtClean="0"/>
              <a:t> calculate the displacement of a 1km swim in the 25m pool.</a:t>
            </a:r>
            <a:endParaRPr lang="en-GB" b="1" dirty="0"/>
          </a:p>
        </p:txBody>
      </p:sp>
      <p:pic>
        <p:nvPicPr>
          <p:cNvPr id="4" name="Picture 2" descr="Image result for swimming pool olympic park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99" y="1412776"/>
            <a:ext cx="934503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Speed</a:t>
            </a:r>
            <a:r>
              <a:rPr lang="en-GB" dirty="0" smtClean="0"/>
              <a:t> Dafne Schippers broke the 200m record with a time of 21.63s. The distance from the start to the finish. Calculate the average speed.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8076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Velocity</a:t>
            </a:r>
            <a:r>
              <a:rPr lang="en-GB" dirty="0" smtClean="0"/>
              <a:t> is measured in m/s</a:t>
            </a:r>
            <a:br>
              <a:rPr lang="en-GB" dirty="0" smtClean="0"/>
            </a:br>
            <a:r>
              <a:rPr lang="en-GB" dirty="0" smtClean="0"/>
              <a:t>Usain bolt broke the world record 100m in 2009, time 9.58s. Calculate the average velocity.</a:t>
            </a:r>
            <a:endParaRPr lang="en-GB" dirty="0"/>
          </a:p>
        </p:txBody>
      </p:sp>
      <p:pic>
        <p:nvPicPr>
          <p:cNvPr id="4" name="Picture 2" descr="Six Days Of Ghent Cycling Even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846"/>
            <a:ext cx="9165602" cy="48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2700" dirty="0" smtClean="0"/>
              <a:t>Acceleration is measured in m/s/s.</a:t>
            </a:r>
            <a:br>
              <a:rPr lang="en-GB" sz="2700" dirty="0" smtClean="0"/>
            </a:br>
            <a:r>
              <a:rPr lang="en-GB" sz="2700" dirty="0" smtClean="0"/>
              <a:t>When Usain Bolt ran the 100m his splits were 20m 2.98s. </a:t>
            </a:r>
            <a:br>
              <a:rPr lang="en-GB" sz="2700" dirty="0" smtClean="0"/>
            </a:br>
            <a:r>
              <a:rPr lang="en-GB" sz="2700" dirty="0" smtClean="0"/>
              <a:t>His velocity at 20m was 6.92 m/s</a:t>
            </a:r>
            <a:br>
              <a:rPr lang="en-GB" sz="2700" dirty="0" smtClean="0"/>
            </a:br>
            <a:r>
              <a:rPr lang="en-GB" sz="2700" dirty="0" smtClean="0"/>
              <a:t>his velocity at 0m was 0m/s. </a:t>
            </a:r>
            <a:br>
              <a:rPr lang="en-GB" sz="2700" dirty="0" smtClean="0"/>
            </a:br>
            <a:r>
              <a:rPr lang="en-GB" sz="2700" dirty="0" smtClean="0"/>
              <a:t>calculate the acceleration.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2204864"/>
            <a:ext cx="7772870" cy="342410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44" name="Picture 4" descr="Olympics Day 11 - Athlet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50300" cy="47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2646026"/>
          </a:xfrm>
        </p:spPr>
      </p:pic>
      <p:sp>
        <p:nvSpPr>
          <p:cNvPr id="5" name="TextBox 4"/>
          <p:cNvSpPr txBox="1"/>
          <p:nvPr/>
        </p:nvSpPr>
        <p:spPr>
          <a:xfrm>
            <a:off x="2267744" y="4766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6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23" y="620688"/>
            <a:ext cx="7773338" cy="1472365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>Deceleration</a:t>
            </a:r>
            <a:br>
              <a:rPr lang="en-GB" sz="2700" dirty="0" smtClean="0"/>
            </a:br>
            <a:r>
              <a:rPr lang="en-GB" sz="2700" dirty="0" smtClean="0"/>
              <a:t>as the sprinter crosses the line they slow up by sitting up and stop pedalling.</a:t>
            </a:r>
            <a:br>
              <a:rPr lang="en-GB" sz="2700" dirty="0" smtClean="0"/>
            </a:br>
            <a:r>
              <a:rPr lang="en-GB" sz="2700" dirty="0" smtClean="0"/>
              <a:t>When they cross the line they are travelling at 9m/s two seconds later they are travelling at 5m/s. calculate the deceleration as the rate of change in velocity.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 descr="Edvald Boasson H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33185" cy="44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773338" cy="5782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380413"/>
              </p:ext>
            </p:extLst>
          </p:nvPr>
        </p:nvGraphicFramePr>
        <p:xfrm>
          <a:off x="683568" y="764704"/>
          <a:ext cx="77724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Answer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1km    (1000m)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Displacement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=0m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Speed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  </a:t>
                      </a:r>
                      <a:r>
                        <a:rPr lang="en-GB" b="1" dirty="0" smtClean="0"/>
                        <a:t>(distance /time taken)</a:t>
                      </a:r>
                    </a:p>
                    <a:p>
                      <a:r>
                        <a:rPr lang="en-GB" dirty="0" smtClean="0"/>
                        <a:t>(200m/21.63s) = 9.25m/s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Velocity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</a:t>
                      </a:r>
                      <a:r>
                        <a:rPr lang="en-GB" b="1" dirty="0" smtClean="0"/>
                        <a:t>(displacement</a:t>
                      </a:r>
                      <a:r>
                        <a:rPr lang="en-GB" b="1" baseline="0" dirty="0" smtClean="0"/>
                        <a:t> / time taken) </a:t>
                      </a:r>
                      <a:endParaRPr lang="en-GB" b="1" dirty="0" smtClean="0"/>
                    </a:p>
                    <a:p>
                      <a:r>
                        <a:rPr lang="en-GB" dirty="0" smtClean="0"/>
                        <a:t> (100m</a:t>
                      </a:r>
                      <a:r>
                        <a:rPr lang="en-GB" baseline="0" dirty="0" smtClean="0"/>
                        <a:t>/9.58s)     10.44m/s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Acceleration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</a:t>
                      </a:r>
                      <a:r>
                        <a:rPr lang="en-GB" b="1" dirty="0" smtClean="0"/>
                        <a:t>(Final</a:t>
                      </a:r>
                      <a:r>
                        <a:rPr lang="en-GB" b="1" baseline="0" dirty="0" smtClean="0"/>
                        <a:t> velocity – initial velocity) / time taken </a:t>
                      </a:r>
                      <a:r>
                        <a:rPr lang="en-GB" baseline="0" dirty="0" smtClean="0"/>
                        <a:t>= 2.39m/s/s/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(20m/2.89s</a:t>
                      </a:r>
                      <a:r>
                        <a:rPr lang="en-GB" baseline="0" dirty="0" smtClean="0"/>
                        <a:t>) = 6.92 m/s (6.92 – 0.0) / 2.89s.  = 2.39m/s/s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Deceleration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</a:t>
                      </a:r>
                      <a:r>
                        <a:rPr lang="en-GB" b="1" dirty="0" smtClean="0"/>
                        <a:t>(final velocity – initial velocity / time)</a:t>
                      </a:r>
                    </a:p>
                    <a:p>
                      <a:r>
                        <a:rPr lang="en-GB" dirty="0" smtClean="0"/>
                        <a:t>5</a:t>
                      </a:r>
                      <a:r>
                        <a:rPr lang="en-GB" baseline="0" dirty="0" smtClean="0"/>
                        <a:t> m/s – 9 m/s /2s = -2m/s/s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2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3338" cy="1596177"/>
          </a:xfrm>
        </p:spPr>
        <p:txBody>
          <a:bodyPr/>
          <a:lstStyle/>
          <a:p>
            <a:r>
              <a:rPr lang="en-GB" dirty="0" smtClean="0"/>
              <a:t>Graphs of Linear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556792"/>
            <a:ext cx="8784976" cy="51125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/>
              <a:t>Graphs of Linear Motion can be recorded using three graphs:</a:t>
            </a:r>
          </a:p>
          <a:p>
            <a:pPr marL="118872" indent="0">
              <a:buNone/>
            </a:pPr>
            <a:endParaRPr lang="en-GB" dirty="0"/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Distance / Time</a:t>
            </a:r>
          </a:p>
          <a:p>
            <a:pPr marL="633222" indent="-514350">
              <a:buFont typeface="+mj-lt"/>
              <a:buAutoNum type="arabicPeriod"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Speed / Time</a:t>
            </a:r>
          </a:p>
          <a:p>
            <a:pPr marL="633222" indent="-514350">
              <a:buFont typeface="+mj-lt"/>
              <a:buAutoNum type="arabicPeriod"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Velocity / Time</a:t>
            </a:r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r>
              <a:rPr lang="en-GB" dirty="0" smtClean="0"/>
              <a:t>With ALL Linear Motion graphs, </a:t>
            </a:r>
            <a:r>
              <a:rPr lang="en-GB" b="1" dirty="0" smtClean="0">
                <a:solidFill>
                  <a:srgbClr val="FF0000"/>
                </a:solidFill>
              </a:rPr>
              <a:t>time is along the horizontal axis</a:t>
            </a:r>
            <a:endParaRPr lang="en-GB" b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6177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Graphs of distance time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3878" t="45040" r="39560" b="31438"/>
          <a:stretch/>
        </p:blipFill>
        <p:spPr bwMode="auto">
          <a:xfrm>
            <a:off x="1763688" y="1124744"/>
            <a:ext cx="5304035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181404" cy="230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28989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1772816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ACCELERATION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3269" y="4252681"/>
            <a:ext cx="13681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CONSTANT SPEED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4391180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DECELERATION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78556" cy="15961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Distance time GRAPH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9"/>
            <a:ext cx="5076056" cy="620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8" y="908720"/>
            <a:ext cx="3099792" cy="1596177"/>
          </a:xfrm>
        </p:spPr>
        <p:txBody>
          <a:bodyPr/>
          <a:lstStyle/>
          <a:p>
            <a:r>
              <a:rPr lang="en-GB" dirty="0" smtClean="0"/>
              <a:t>Speed time graphs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6" y="0"/>
            <a:ext cx="6187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8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cap="none" dirty="0" smtClean="0"/>
              <a:t>Speed time graph</a:t>
            </a:r>
            <a:br>
              <a:rPr lang="en-GB" b="1" cap="none" dirty="0" smtClean="0"/>
            </a:br>
            <a:r>
              <a:rPr lang="en-GB" b="1" cap="none" dirty="0" smtClean="0"/>
              <a:t>final velocity- initial velocity / time taken.</a:t>
            </a:r>
            <a:r>
              <a:rPr lang="en-GB" cap="none" dirty="0" smtClean="0"/>
              <a:t/>
            </a:r>
            <a:br>
              <a:rPr lang="en-GB" cap="none" dirty="0" smtClean="0"/>
            </a:br>
            <a:r>
              <a:rPr lang="en-GB" cap="none" dirty="0" smtClean="0"/>
              <a:t>Acceleration calculation (8m/s – 3 m/s / time taken =2.5m/s</a:t>
            </a:r>
            <a:endParaRPr lang="en-GB" cap="non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04" y="2348880"/>
            <a:ext cx="9159951" cy="45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Velocity time graph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64715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062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Velocity/time graph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9925634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3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4246708" cy="1596177"/>
          </a:xfrm>
        </p:spPr>
        <p:txBody>
          <a:bodyPr/>
          <a:lstStyle/>
          <a:p>
            <a:r>
              <a:rPr lang="en-GB" cap="none" dirty="0" smtClean="0"/>
              <a:t>Describe what is happening in the diagram.</a:t>
            </a:r>
            <a:endParaRPr lang="en-GB" cap="none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40" y="0"/>
            <a:ext cx="38279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358070" cy="4248472"/>
          </a:xfrm>
        </p:spPr>
      </p:pic>
    </p:spTree>
    <p:extLst>
      <p:ext uri="{BB962C8B-B14F-4D97-AF65-F5344CB8AC3E}">
        <p14:creationId xmlns:p14="http://schemas.microsoft.com/office/powerpoint/2010/main" val="1486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7773338" cy="792088"/>
          </a:xfrm>
        </p:spPr>
        <p:txBody>
          <a:bodyPr/>
          <a:lstStyle/>
          <a:p>
            <a:r>
              <a:rPr lang="en-GB" b="1" dirty="0" smtClean="0"/>
              <a:t>Task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775191"/>
            <a:ext cx="3970784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Using the table: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Plot a distance / time graph for the two athletes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Analyse the motion plotted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Compare the two sprinters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34958"/>
              </p:ext>
            </p:extLst>
          </p:nvPr>
        </p:nvGraphicFramePr>
        <p:xfrm>
          <a:off x="4487361" y="1484950"/>
          <a:ext cx="4608510" cy="5261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53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Distance (m)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Bolt (time in seconds)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Fraser-Pryce (time in seconds)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2.88s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3.03s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4.64s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4.98s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6.31s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6.88s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7.92s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8.77s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9.58s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10.73s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313790"/>
              </p:ext>
            </p:extLst>
          </p:nvPr>
        </p:nvGraphicFramePr>
        <p:xfrm>
          <a:off x="107504" y="116632"/>
          <a:ext cx="885698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38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597288"/>
              </p:ext>
            </p:extLst>
          </p:nvPr>
        </p:nvGraphicFramePr>
        <p:xfrm>
          <a:off x="107504" y="116632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9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73338" cy="648072"/>
          </a:xfrm>
        </p:spPr>
        <p:txBody>
          <a:bodyPr/>
          <a:lstStyle/>
          <a:p>
            <a:r>
              <a:rPr lang="en-GB" b="1" dirty="0" smtClean="0"/>
              <a:t>Task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628801"/>
            <a:ext cx="4042792" cy="4968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Using the </a:t>
            </a:r>
            <a:r>
              <a:rPr lang="en-GB" b="1" dirty="0" smtClean="0">
                <a:solidFill>
                  <a:srgbClr val="002060"/>
                </a:solidFill>
              </a:rPr>
              <a:t>distance / time graph</a:t>
            </a:r>
            <a:r>
              <a:rPr lang="en-GB" dirty="0" smtClean="0">
                <a:solidFill>
                  <a:srgbClr val="002060"/>
                </a:solidFill>
              </a:rPr>
              <a:t> created: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Compare average speed over 100m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Compare speed at 60m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Calculate velocity at each 20m interval for both athletes and draw a velocity / time graph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973641"/>
              </p:ext>
            </p:extLst>
          </p:nvPr>
        </p:nvGraphicFramePr>
        <p:xfrm>
          <a:off x="4487361" y="1484950"/>
          <a:ext cx="4608510" cy="5261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53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Distance (m)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Bolt (time in seconds)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Fraser-Pryce (time in seconds)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2.88s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3.03s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4.64s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4.98s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6.31s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6.88s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7.92s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8.77s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9.58s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10.73s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9635035"/>
              </p:ext>
            </p:extLst>
          </p:nvPr>
        </p:nvGraphicFramePr>
        <p:xfrm>
          <a:off x="685800" y="692696"/>
          <a:ext cx="7772403" cy="498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960"/>
                <a:gridCol w="2160242"/>
                <a:gridCol w="1584174"/>
                <a:gridCol w="2302027"/>
              </a:tblGrid>
              <a:tr h="61002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Bolt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Fraser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86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2060"/>
                          </a:solidFill>
                        </a:rPr>
                        <a:t>average speed over 100m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2060"/>
                          </a:solidFill>
                        </a:rPr>
                        <a:t>average speed over 100m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9.31 m/s</a:t>
                      </a:r>
                      <a:endParaRPr lang="en-GB" dirty="0"/>
                    </a:p>
                  </a:txBody>
                  <a:tcPr/>
                </a:tc>
              </a:tr>
              <a:tr h="610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2060"/>
                          </a:solidFill>
                        </a:rPr>
                        <a:t>speed at 60m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9.5 m/s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2060"/>
                          </a:solidFill>
                        </a:rPr>
                        <a:t>speed at 60m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8.7 m/s</a:t>
                      </a:r>
                      <a:endParaRPr lang="en-GB" dirty="0"/>
                    </a:p>
                  </a:txBody>
                  <a:tcPr/>
                </a:tc>
              </a:tr>
              <a:tr h="610021">
                <a:tc>
                  <a:txBody>
                    <a:bodyPr/>
                    <a:lstStyle/>
                    <a:p>
                      <a:r>
                        <a:rPr lang="en-GB" dirty="0" smtClean="0"/>
                        <a:t>20m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6.9 m/s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6.6 m/s</a:t>
                      </a:r>
                      <a:endParaRPr lang="en-GB" dirty="0"/>
                    </a:p>
                  </a:txBody>
                  <a:tcPr/>
                </a:tc>
              </a:tr>
              <a:tr h="610021">
                <a:tc>
                  <a:txBody>
                    <a:bodyPr/>
                    <a:lstStyle/>
                    <a:p>
                      <a:r>
                        <a:rPr lang="en-GB" dirty="0" smtClean="0"/>
                        <a:t>40m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8.62 m/s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 m/s</a:t>
                      </a:r>
                      <a:endParaRPr lang="en-GB" dirty="0"/>
                    </a:p>
                  </a:txBody>
                  <a:tcPr/>
                </a:tc>
              </a:tr>
              <a:tr h="610021">
                <a:tc>
                  <a:txBody>
                    <a:bodyPr/>
                    <a:lstStyle/>
                    <a:p>
                      <a:r>
                        <a:rPr lang="en-GB" dirty="0" smtClean="0"/>
                        <a:t>60m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9.5 m/s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8.72 m/s</a:t>
                      </a:r>
                      <a:endParaRPr lang="en-GB" dirty="0"/>
                    </a:p>
                  </a:txBody>
                  <a:tcPr/>
                </a:tc>
              </a:tr>
              <a:tr h="610021">
                <a:tc>
                  <a:txBody>
                    <a:bodyPr/>
                    <a:lstStyle/>
                    <a:p>
                      <a:r>
                        <a:rPr lang="en-GB" dirty="0" smtClean="0"/>
                        <a:t>80m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10.1 m/s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9.1 m/s</a:t>
                      </a:r>
                      <a:endParaRPr lang="en-GB" dirty="0"/>
                    </a:p>
                  </a:txBody>
                  <a:tcPr/>
                </a:tc>
              </a:tr>
              <a:tr h="610021">
                <a:tc>
                  <a:txBody>
                    <a:bodyPr/>
                    <a:lstStyle/>
                    <a:p>
                      <a:r>
                        <a:rPr lang="en-GB" dirty="0" smtClean="0"/>
                        <a:t>100m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10.4 m/s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9.3 m/s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velocity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758802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 Displacement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57301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 Time 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9911089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0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Task 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775191"/>
            <a:ext cx="3970784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Using the </a:t>
            </a:r>
            <a:r>
              <a:rPr lang="en-GB" b="1" dirty="0" smtClean="0">
                <a:solidFill>
                  <a:srgbClr val="002060"/>
                </a:solidFill>
              </a:rPr>
              <a:t>velocity / time graph</a:t>
            </a:r>
            <a:r>
              <a:rPr lang="en-GB" dirty="0" smtClean="0">
                <a:solidFill>
                  <a:srgbClr val="002060"/>
                </a:solidFill>
              </a:rPr>
              <a:t> created: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Compare maximum velocity of Bolt and Fraser-Pryce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Compare the average acceleration over the first 20m of the sprint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39883"/>
              </p:ext>
            </p:extLst>
          </p:nvPr>
        </p:nvGraphicFramePr>
        <p:xfrm>
          <a:off x="4487361" y="1484950"/>
          <a:ext cx="4608510" cy="5261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53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Distance (m)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Bolt (time in seconds)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Fraser-Pryce (time in seconds)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2.88s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3.03s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4.64s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4.98s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6.31s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6.88s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7.92s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8.77s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9.58s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10.73s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5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4753510"/>
              </p:ext>
            </p:extLst>
          </p:nvPr>
        </p:nvGraphicFramePr>
        <p:xfrm>
          <a:off x="685800" y="765175"/>
          <a:ext cx="77724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008"/>
                <a:gridCol w="3023592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 of linear motion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Equation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total path covered in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Displacement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shortest</a:t>
                      </a:r>
                      <a:r>
                        <a:rPr lang="en-GB" baseline="0" dirty="0" smtClean="0"/>
                        <a:t> route from the start to the finish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Speed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rate of change</a:t>
                      </a:r>
                      <a:r>
                        <a:rPr lang="en-GB" baseline="0" dirty="0" smtClean="0"/>
                        <a:t> of 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Distance/</a:t>
                      </a:r>
                      <a:r>
                        <a:rPr lang="en-GB" baseline="0" dirty="0" smtClean="0"/>
                        <a:t> time   m/s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Velocity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rate of change of displacement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 / velocity  m/s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Acceleration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range</a:t>
                      </a:r>
                      <a:r>
                        <a:rPr lang="en-GB" baseline="0" dirty="0" smtClean="0"/>
                        <a:t> of velocity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indent="0">
                        <a:buNone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</a:rPr>
                        <a:t> velocity – initial velocity / time taken m/s/s</a:t>
                      </a: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Force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push or pull upon an object resulting from the object's interaction with another object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Force is mass x acceleration</a:t>
                      </a:r>
                    </a:p>
                    <a:p>
                      <a:pPr marL="118872" indent="0">
                        <a:buNone/>
                      </a:pP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Deceleration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range</a:t>
                      </a:r>
                      <a:r>
                        <a:rPr lang="en-GB" baseline="0" dirty="0" smtClean="0"/>
                        <a:t> of velocity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</a:rPr>
                        <a:t> velocity – initial velocity / time taken m/s/s</a:t>
                      </a: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SUMMARY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40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0"/>
            <a:ext cx="7773338" cy="578234"/>
          </a:xfrm>
        </p:spPr>
        <p:txBody>
          <a:bodyPr>
            <a:normAutofit fontScale="90000"/>
          </a:bodyPr>
          <a:lstStyle/>
          <a:p>
            <a:r>
              <a:rPr lang="en-GB" smtClean="0"/>
              <a:t>Jan 2011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56"/>
            <a:ext cx="9144000" cy="6417643"/>
          </a:xfrm>
        </p:spPr>
      </p:pic>
    </p:spTree>
    <p:extLst>
      <p:ext uri="{BB962C8B-B14F-4D97-AF65-F5344CB8AC3E}">
        <p14:creationId xmlns:p14="http://schemas.microsoft.com/office/powerpoint/2010/main" val="10959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 Jan 2011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7139"/>
            <a:ext cx="6840760" cy="5684229"/>
          </a:xfrm>
        </p:spPr>
      </p:pic>
    </p:spTree>
    <p:extLst>
      <p:ext uri="{BB962C8B-B14F-4D97-AF65-F5344CB8AC3E}">
        <p14:creationId xmlns:p14="http://schemas.microsoft.com/office/powerpoint/2010/main" val="21385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" y="1916833"/>
            <a:ext cx="8358414" cy="4248472"/>
          </a:xfrm>
        </p:spPr>
      </p:pic>
    </p:spTree>
    <p:extLst>
      <p:ext uri="{BB962C8B-B14F-4D97-AF65-F5344CB8AC3E}">
        <p14:creationId xmlns:p14="http://schemas.microsoft.com/office/powerpoint/2010/main" val="4705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434218"/>
          </a:xfrm>
        </p:spPr>
        <p:txBody>
          <a:bodyPr>
            <a:normAutofit fontScale="90000"/>
          </a:bodyPr>
          <a:lstStyle/>
          <a:p>
            <a:r>
              <a:rPr lang="en-GB" smtClean="0"/>
              <a:t>Jan 2012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1844824"/>
            <a:ext cx="7772400" cy="1872208"/>
          </a:xfrm>
        </p:spPr>
      </p:pic>
    </p:spTree>
    <p:extLst>
      <p:ext uri="{BB962C8B-B14F-4D97-AF65-F5344CB8AC3E}">
        <p14:creationId xmlns:p14="http://schemas.microsoft.com/office/powerpoint/2010/main" val="1473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0622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17"/>
            <a:ext cx="8909849" cy="6690277"/>
          </a:xfrm>
        </p:spPr>
      </p:pic>
    </p:spTree>
    <p:extLst>
      <p:ext uri="{BB962C8B-B14F-4D97-AF65-F5344CB8AC3E}">
        <p14:creationId xmlns:p14="http://schemas.microsoft.com/office/powerpoint/2010/main" val="11086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r>
              <a:rPr lang="en-GB" smtClean="0"/>
              <a:t>Jan 2013 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14695"/>
            <a:ext cx="7772400" cy="2150409"/>
          </a:xfrm>
        </p:spPr>
      </p:pic>
    </p:spTree>
    <p:extLst>
      <p:ext uri="{BB962C8B-B14F-4D97-AF65-F5344CB8AC3E}">
        <p14:creationId xmlns:p14="http://schemas.microsoft.com/office/powerpoint/2010/main" val="10594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81"/>
            <a:ext cx="9144000" cy="6675745"/>
          </a:xfrm>
        </p:spPr>
      </p:pic>
    </p:spTree>
    <p:extLst>
      <p:ext uri="{BB962C8B-B14F-4D97-AF65-F5344CB8AC3E}">
        <p14:creationId xmlns:p14="http://schemas.microsoft.com/office/powerpoint/2010/main" val="52258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325"/>
            <a:ext cx="7773338" cy="1596177"/>
          </a:xfrm>
        </p:spPr>
        <p:txBody>
          <a:bodyPr/>
          <a:lstStyle/>
          <a:p>
            <a:pPr lvl="0"/>
            <a:r>
              <a:rPr lang="en-GB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  <a:t>Pure linear motion</a:t>
            </a:r>
            <a:br>
              <a:rPr lang="en-GB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8" name="Picture 4" descr="Harlequins A v Exeter Braves - Aviva A Lea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412">
            <a:off x="183638" y="1100758"/>
            <a:ext cx="427940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14">
            <a:off x="5059313" y="847929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2446510" cy="342410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32" name="Picture 8" descr="16th IAAF World Athletics Championships London 2017 - Day N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5945" cy="68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4176464" cy="3312368"/>
          </a:xfrm>
        </p:spPr>
        <p:txBody>
          <a:bodyPr>
            <a:noAutofit/>
          </a:bodyPr>
          <a:lstStyle/>
          <a:p>
            <a:r>
              <a:rPr lang="en-GB" sz="2400" dirty="0" smtClean="0"/>
              <a:t>Linear motion movement of a body in a </a:t>
            </a:r>
            <a:r>
              <a:rPr lang="en-GB" sz="2400" dirty="0" smtClean="0">
                <a:solidFill>
                  <a:srgbClr val="FF0000"/>
                </a:solidFill>
              </a:rPr>
              <a:t>straight</a:t>
            </a:r>
            <a:r>
              <a:rPr lang="en-GB" sz="2400" dirty="0" smtClean="0"/>
              <a:t> line or </a:t>
            </a:r>
            <a:r>
              <a:rPr lang="en-GB" sz="2400" dirty="0" smtClean="0">
                <a:solidFill>
                  <a:srgbClr val="00B050"/>
                </a:solidFill>
              </a:rPr>
              <a:t>curved line</a:t>
            </a:r>
            <a:r>
              <a:rPr lang="en-GB" sz="2400" dirty="0" smtClean="0"/>
              <a:t>, where </a:t>
            </a:r>
            <a:r>
              <a:rPr lang="en-GB" sz="2400" dirty="0" smtClean="0">
                <a:solidFill>
                  <a:srgbClr val="0070C0"/>
                </a:solidFill>
              </a:rPr>
              <a:t>all parts </a:t>
            </a:r>
            <a:r>
              <a:rPr lang="en-GB" sz="2400" dirty="0" smtClean="0"/>
              <a:t>move the same distance, in the same direction over the same time.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836712"/>
            <a:ext cx="2232248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Linear motion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97" y="474681"/>
            <a:ext cx="3631394" cy="525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062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271046" cy="43204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State the key concepts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564903"/>
            <a:ext cx="136815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Distance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2749570"/>
            <a:ext cx="21602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Displacement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149080"/>
            <a:ext cx="11521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Velocity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333746"/>
            <a:ext cx="23762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Acceleration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2564903"/>
            <a:ext cx="151216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Speed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5094476"/>
            <a:ext cx="273630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Deceleration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48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32656"/>
            <a:ext cx="7773338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Distance 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916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4037330"/>
            <a:ext cx="8591600" cy="648072"/>
          </a:xfrm>
        </p:spPr>
        <p:txBody>
          <a:bodyPr/>
          <a:lstStyle/>
          <a:p>
            <a:r>
              <a:rPr lang="en-GB" dirty="0" smtClean="0"/>
              <a:t>Total length of the path covered.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638327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DISPLACEMENT</a:t>
            </a:r>
          </a:p>
          <a:p>
            <a:r>
              <a:rPr lang="en-GB" sz="2400" dirty="0" smtClean="0"/>
              <a:t>Shortest line from the start to finish</a:t>
            </a:r>
            <a:r>
              <a:rPr lang="en-GB" dirty="0" smtClean="0"/>
              <a:t>.</a:t>
            </a:r>
          </a:p>
          <a:p>
            <a:r>
              <a:rPr lang="en-GB" sz="2400" dirty="0" smtClean="0"/>
              <a:t>As the crow flies.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259632" y="2564904"/>
            <a:ext cx="5184576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835</Words>
  <Application>Microsoft Office PowerPoint</Application>
  <PresentationFormat>On-screen Show (4:3)</PresentationFormat>
  <Paragraphs>252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Droplet</vt:lpstr>
      <vt:lpstr>Biomechanics  Linear motion </vt:lpstr>
      <vt:lpstr>PowerPoint Presentation</vt:lpstr>
      <vt:lpstr>June 2013</vt:lpstr>
      <vt:lpstr>June 2013</vt:lpstr>
      <vt:lpstr>Pure linear motion </vt:lpstr>
      <vt:lpstr>PowerPoint Presentation</vt:lpstr>
      <vt:lpstr>starter</vt:lpstr>
      <vt:lpstr>PowerPoint Presentation</vt:lpstr>
      <vt:lpstr>Distance  </vt:lpstr>
      <vt:lpstr>Recap</vt:lpstr>
      <vt:lpstr>speed</vt:lpstr>
      <vt:lpstr>PowerPoint Presentation</vt:lpstr>
      <vt:lpstr>PowerPoint Presentation</vt:lpstr>
      <vt:lpstr>deceleration</vt:lpstr>
      <vt:lpstr>Distance: calculate the distance of 40 lengths of a 25m swimming pool. </vt:lpstr>
      <vt:lpstr>Displacement- calculate the displacement of a 1km swim in the 25m pool.</vt:lpstr>
      <vt:lpstr>Speed Dafne Schippers broke the 200m record with a time of 21.63s. The distance from the start to the finish. Calculate the average speed.</vt:lpstr>
      <vt:lpstr>Velocity is measured in m/s Usain bolt broke the world record 100m in 2009, time 9.58s. Calculate the average velocity.</vt:lpstr>
      <vt:lpstr>Acceleration is measured in m/s/s. When Usain Bolt ran the 100m his splits were 20m 2.98s.  His velocity at 20m was 6.92 m/s his velocity at 0m was 0m/s.  calculate the acceleration.</vt:lpstr>
      <vt:lpstr>Deceleration as the sprinter crosses the line they slow up by sitting up and stop pedalling. When they cross the line they are travelling at 9m/s two seconds later they are travelling at 5m/s. calculate the deceleration as the rate of change in velocity. </vt:lpstr>
      <vt:lpstr>Answers </vt:lpstr>
      <vt:lpstr>Graphs of Linear Motion</vt:lpstr>
      <vt:lpstr>Graphs of distance time  </vt:lpstr>
      <vt:lpstr>Distance time GRAPH</vt:lpstr>
      <vt:lpstr>Speed time graphs</vt:lpstr>
      <vt:lpstr>Speed time graph final velocity- initial velocity / time taken. Acceleration calculation (8m/s – 3 m/s / time taken =2.5m/s</vt:lpstr>
      <vt:lpstr>Velocity time graph</vt:lpstr>
      <vt:lpstr>Velocity/time graph</vt:lpstr>
      <vt:lpstr>Describe what is happening in the diagram.</vt:lpstr>
      <vt:lpstr>Task 2</vt:lpstr>
      <vt:lpstr>PowerPoint Presentation</vt:lpstr>
      <vt:lpstr>PowerPoint Presentation</vt:lpstr>
      <vt:lpstr>Task 3</vt:lpstr>
      <vt:lpstr>PowerPoint Presentation</vt:lpstr>
      <vt:lpstr>Average velocity</vt:lpstr>
      <vt:lpstr>Task 4</vt:lpstr>
      <vt:lpstr>PowerPoint Presentation</vt:lpstr>
      <vt:lpstr>Jan 2011</vt:lpstr>
      <vt:lpstr>Answer Jan 2011</vt:lpstr>
      <vt:lpstr>Jan 2012</vt:lpstr>
      <vt:lpstr>PowerPoint Presentation</vt:lpstr>
      <vt:lpstr>Jan 2013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Biomechanics  levers</dc:title>
  <dc:creator>D.Ashleighmorris</dc:creator>
  <cp:lastModifiedBy>D.Ashleighmorris</cp:lastModifiedBy>
  <cp:revision>73</cp:revision>
  <cp:lastPrinted>2017-09-07T15:59:40Z</cp:lastPrinted>
  <dcterms:created xsi:type="dcterms:W3CDTF">2017-06-22T12:07:14Z</dcterms:created>
  <dcterms:modified xsi:type="dcterms:W3CDTF">2017-09-18T12:57:00Z</dcterms:modified>
</cp:coreProperties>
</file>