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28"/>
  </p:handoutMasterIdLst>
  <p:sldIdLst>
    <p:sldId id="338" r:id="rId2"/>
    <p:sldId id="286" r:id="rId3"/>
    <p:sldId id="332" r:id="rId4"/>
    <p:sldId id="288" r:id="rId5"/>
    <p:sldId id="308" r:id="rId6"/>
    <p:sldId id="309" r:id="rId7"/>
    <p:sldId id="333" r:id="rId8"/>
    <p:sldId id="292" r:id="rId9"/>
    <p:sldId id="334" r:id="rId10"/>
    <p:sldId id="293" r:id="rId11"/>
    <p:sldId id="335" r:id="rId12"/>
    <p:sldId id="336" r:id="rId13"/>
    <p:sldId id="305" r:id="rId14"/>
    <p:sldId id="337" r:id="rId15"/>
    <p:sldId id="295" r:id="rId16"/>
    <p:sldId id="297" r:id="rId17"/>
    <p:sldId id="298" r:id="rId18"/>
    <p:sldId id="299" r:id="rId19"/>
    <p:sldId id="317" r:id="rId20"/>
    <p:sldId id="318" r:id="rId21"/>
    <p:sldId id="316" r:id="rId22"/>
    <p:sldId id="306" r:id="rId23"/>
    <p:sldId id="300" r:id="rId24"/>
    <p:sldId id="301" r:id="rId25"/>
    <p:sldId id="302" r:id="rId26"/>
    <p:sldId id="303" r:id="rId27"/>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235" autoAdjust="0"/>
    <p:restoredTop sz="94712" autoAdjust="0"/>
  </p:normalViewPr>
  <p:slideViewPr>
    <p:cSldViewPr>
      <p:cViewPr>
        <p:scale>
          <a:sx n="102" d="100"/>
          <a:sy n="102" d="100"/>
        </p:scale>
        <p:origin x="522" y="1068"/>
      </p:cViewPr>
      <p:guideLst>
        <p:guide orient="horz" pos="2160"/>
        <p:guide pos="2880"/>
      </p:guideLst>
    </p:cSldViewPr>
  </p:slideViewPr>
  <p:outlineViewPr>
    <p:cViewPr>
      <p:scale>
        <a:sx n="33" d="100"/>
        <a:sy n="33" d="100"/>
      </p:scale>
      <p:origin x="0" y="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B6468A-C61E-4B1C-B635-E9C1670517C4}" type="doc">
      <dgm:prSet loTypeId="urn:microsoft.com/office/officeart/2005/8/layout/hierarchy4" loCatId="relationship" qsTypeId="urn:microsoft.com/office/officeart/2005/8/quickstyle/3d5" qsCatId="3D" csTypeId="urn:microsoft.com/office/officeart/2005/8/colors/accent6_5" csCatId="accent6" phldr="1"/>
      <dgm:spPr/>
      <dgm:t>
        <a:bodyPr/>
        <a:lstStyle/>
        <a:p>
          <a:endParaRPr lang="en-GB"/>
        </a:p>
      </dgm:t>
    </dgm:pt>
    <dgm:pt modelId="{DB409103-8ED1-48B7-9851-B9D7D30B72CA}">
      <dgm:prSet phldrT="[Text]"/>
      <dgm:spPr>
        <a:solidFill>
          <a:schemeClr val="accent1">
            <a:lumMod val="75000"/>
            <a:alpha val="80000"/>
          </a:schemeClr>
        </a:solidFill>
      </dgm:spPr>
      <dgm:t>
        <a:bodyPr/>
        <a:lstStyle/>
        <a:p>
          <a:r>
            <a:rPr lang="en-GB" dirty="0" smtClean="0"/>
            <a:t>Macro-Cycle</a:t>
          </a:r>
        </a:p>
        <a:p>
          <a:r>
            <a:rPr lang="en-GB" dirty="0" smtClean="0"/>
            <a:t>e.g. A Year Period</a:t>
          </a:r>
          <a:endParaRPr lang="en-GB" dirty="0"/>
        </a:p>
      </dgm:t>
    </dgm:pt>
    <dgm:pt modelId="{C5238221-BD6B-4B7A-9138-7921607CFB0B}" type="parTrans" cxnId="{9132EEB0-5A5C-492D-8BF5-33AC5C5709DC}">
      <dgm:prSet/>
      <dgm:spPr/>
      <dgm:t>
        <a:bodyPr/>
        <a:lstStyle/>
        <a:p>
          <a:endParaRPr lang="en-GB"/>
        </a:p>
      </dgm:t>
    </dgm:pt>
    <dgm:pt modelId="{82000A43-5B85-4596-8594-C820E099BB16}" type="sibTrans" cxnId="{9132EEB0-5A5C-492D-8BF5-33AC5C5709DC}">
      <dgm:prSet/>
      <dgm:spPr/>
      <dgm:t>
        <a:bodyPr/>
        <a:lstStyle/>
        <a:p>
          <a:endParaRPr lang="en-GB"/>
        </a:p>
      </dgm:t>
    </dgm:pt>
    <dgm:pt modelId="{9BFD64A3-5467-47FE-A1FA-C0F3A809A764}">
      <dgm:prSet phldrT="[Text]"/>
      <dgm:spPr>
        <a:solidFill>
          <a:srgbClr val="FF0000">
            <a:alpha val="70000"/>
          </a:srgbClr>
        </a:solidFill>
      </dgm:spPr>
      <dgm:t>
        <a:bodyPr/>
        <a:lstStyle/>
        <a:p>
          <a:r>
            <a:rPr lang="en-GB" dirty="0" smtClean="0"/>
            <a:t>Pre-Season</a:t>
          </a:r>
        </a:p>
        <a:p>
          <a:r>
            <a:rPr lang="en-GB" dirty="0" err="1" smtClean="0"/>
            <a:t>Mesocycle</a:t>
          </a:r>
          <a:r>
            <a:rPr lang="en-GB" dirty="0" smtClean="0"/>
            <a:t> 1</a:t>
          </a:r>
          <a:endParaRPr lang="en-GB" dirty="0"/>
        </a:p>
      </dgm:t>
    </dgm:pt>
    <dgm:pt modelId="{65F8BB85-64F1-456C-8FA3-C882939280C7}" type="parTrans" cxnId="{1885CC13-1963-4B56-8744-15590CA79B28}">
      <dgm:prSet/>
      <dgm:spPr/>
      <dgm:t>
        <a:bodyPr/>
        <a:lstStyle/>
        <a:p>
          <a:endParaRPr lang="en-GB"/>
        </a:p>
      </dgm:t>
    </dgm:pt>
    <dgm:pt modelId="{4FA2FB86-F59A-4E23-AA45-2FCA82A476A1}" type="sibTrans" cxnId="{1885CC13-1963-4B56-8744-15590CA79B28}">
      <dgm:prSet/>
      <dgm:spPr/>
      <dgm:t>
        <a:bodyPr/>
        <a:lstStyle/>
        <a:p>
          <a:endParaRPr lang="en-GB"/>
        </a:p>
      </dgm:t>
    </dgm:pt>
    <dgm:pt modelId="{736B5E3D-FF20-4886-B032-1C38AD1057C7}">
      <dgm:prSet phldrT="[Text]"/>
      <dgm:spPr>
        <a:solidFill>
          <a:srgbClr val="7030A0">
            <a:alpha val="50000"/>
          </a:srgbClr>
        </a:solidFill>
      </dgm:spPr>
      <dgm:t>
        <a:bodyPr/>
        <a:lstStyle/>
        <a:p>
          <a:r>
            <a:rPr lang="en-GB" dirty="0" smtClean="0"/>
            <a:t>Microcycle 1</a:t>
          </a:r>
        </a:p>
        <a:p>
          <a:r>
            <a:rPr lang="en-GB" dirty="0" err="1" smtClean="0"/>
            <a:t>Wks</a:t>
          </a:r>
          <a:r>
            <a:rPr lang="en-GB" dirty="0" smtClean="0"/>
            <a:t> 1-4 base endurance</a:t>
          </a:r>
          <a:endParaRPr lang="en-GB" dirty="0"/>
        </a:p>
      </dgm:t>
    </dgm:pt>
    <dgm:pt modelId="{DA204017-54BA-4C40-8B84-D89545B6E631}" type="parTrans" cxnId="{674CF645-5B4B-4E4D-9F32-C5D288E5BEEE}">
      <dgm:prSet/>
      <dgm:spPr/>
      <dgm:t>
        <a:bodyPr/>
        <a:lstStyle/>
        <a:p>
          <a:endParaRPr lang="en-GB"/>
        </a:p>
      </dgm:t>
    </dgm:pt>
    <dgm:pt modelId="{69228C38-6E94-477A-9013-E8779ABA6F46}" type="sibTrans" cxnId="{674CF645-5B4B-4E4D-9F32-C5D288E5BEEE}">
      <dgm:prSet/>
      <dgm:spPr/>
      <dgm:t>
        <a:bodyPr/>
        <a:lstStyle/>
        <a:p>
          <a:endParaRPr lang="en-GB"/>
        </a:p>
      </dgm:t>
    </dgm:pt>
    <dgm:pt modelId="{AC86FF33-1508-4C05-B4B2-146AA15E341B}">
      <dgm:prSet phldrT="[Text]"/>
      <dgm:spPr>
        <a:solidFill>
          <a:srgbClr val="7030A0">
            <a:alpha val="50000"/>
          </a:srgbClr>
        </a:solidFill>
      </dgm:spPr>
      <dgm:t>
        <a:bodyPr/>
        <a:lstStyle/>
        <a:p>
          <a:r>
            <a:rPr lang="en-GB" dirty="0" smtClean="0"/>
            <a:t>Microcycle 1 </a:t>
          </a:r>
        </a:p>
        <a:p>
          <a:r>
            <a:rPr lang="en-GB" dirty="0" smtClean="0"/>
            <a:t>e.g. Weeks 1-20</a:t>
          </a:r>
          <a:endParaRPr lang="en-GB" dirty="0"/>
        </a:p>
      </dgm:t>
    </dgm:pt>
    <dgm:pt modelId="{F8DA70F4-B559-4BA7-BFF1-4D5CFFF6EE21}" type="parTrans" cxnId="{8D019EFE-8BE6-48C9-A856-71E8998A15CA}">
      <dgm:prSet/>
      <dgm:spPr/>
      <dgm:t>
        <a:bodyPr/>
        <a:lstStyle/>
        <a:p>
          <a:endParaRPr lang="en-GB"/>
        </a:p>
      </dgm:t>
    </dgm:pt>
    <dgm:pt modelId="{7D99449A-2AFC-4475-AC93-FB1B68213F49}" type="sibTrans" cxnId="{8D019EFE-8BE6-48C9-A856-71E8998A15CA}">
      <dgm:prSet/>
      <dgm:spPr/>
      <dgm:t>
        <a:bodyPr/>
        <a:lstStyle/>
        <a:p>
          <a:endParaRPr lang="en-GB"/>
        </a:p>
      </dgm:t>
    </dgm:pt>
    <dgm:pt modelId="{2CD2FCEE-0A66-4D1C-9853-E00BF5E0E584}">
      <dgm:prSet phldrT="[Text]"/>
      <dgm:spPr>
        <a:solidFill>
          <a:srgbClr val="FF0000">
            <a:alpha val="70000"/>
          </a:srgbClr>
        </a:solidFill>
      </dgm:spPr>
      <dgm:t>
        <a:bodyPr/>
        <a:lstStyle/>
        <a:p>
          <a:r>
            <a:rPr lang="en-GB" dirty="0" smtClean="0"/>
            <a:t>Transition</a:t>
          </a:r>
        </a:p>
        <a:p>
          <a:r>
            <a:rPr lang="en-GB" dirty="0" err="1" smtClean="0"/>
            <a:t>Mesocycle</a:t>
          </a:r>
          <a:r>
            <a:rPr lang="en-GB" dirty="0" smtClean="0"/>
            <a:t> 3</a:t>
          </a:r>
          <a:endParaRPr lang="en-GB" dirty="0"/>
        </a:p>
      </dgm:t>
    </dgm:pt>
    <dgm:pt modelId="{C29F9985-D82A-4D51-8950-BDB7C146225E}" type="parTrans" cxnId="{2422D20B-C227-428E-8CFF-11AE37AC73F4}">
      <dgm:prSet/>
      <dgm:spPr/>
      <dgm:t>
        <a:bodyPr/>
        <a:lstStyle/>
        <a:p>
          <a:endParaRPr lang="en-GB"/>
        </a:p>
      </dgm:t>
    </dgm:pt>
    <dgm:pt modelId="{40CEFA84-9F7B-4289-B6ED-C9F7085C4A5F}" type="sibTrans" cxnId="{2422D20B-C227-428E-8CFF-11AE37AC73F4}">
      <dgm:prSet/>
      <dgm:spPr/>
      <dgm:t>
        <a:bodyPr/>
        <a:lstStyle/>
        <a:p>
          <a:endParaRPr lang="en-GB"/>
        </a:p>
      </dgm:t>
    </dgm:pt>
    <dgm:pt modelId="{9AF941D5-8A96-45CF-9663-2052A84B25C5}">
      <dgm:prSet phldrT="[Text]"/>
      <dgm:spPr>
        <a:solidFill>
          <a:srgbClr val="7030A0">
            <a:alpha val="50000"/>
          </a:srgbClr>
        </a:solidFill>
      </dgm:spPr>
      <dgm:t>
        <a:bodyPr/>
        <a:lstStyle/>
        <a:p>
          <a:r>
            <a:rPr lang="en-GB" dirty="0" smtClean="0"/>
            <a:t>Microcycle 1</a:t>
          </a:r>
        </a:p>
        <a:p>
          <a:r>
            <a:rPr lang="en-GB" dirty="0" smtClean="0"/>
            <a:t>e.g. Weeks 1-4 Rest</a:t>
          </a:r>
          <a:endParaRPr lang="en-GB" dirty="0"/>
        </a:p>
      </dgm:t>
    </dgm:pt>
    <dgm:pt modelId="{04142DE9-5AFC-4C17-BF0B-A76AC6188719}" type="parTrans" cxnId="{857DE068-9EA0-41F2-BB0B-3CC581B2CB04}">
      <dgm:prSet/>
      <dgm:spPr/>
      <dgm:t>
        <a:bodyPr/>
        <a:lstStyle/>
        <a:p>
          <a:endParaRPr lang="en-GB"/>
        </a:p>
      </dgm:t>
    </dgm:pt>
    <dgm:pt modelId="{DDF669C5-B958-4D72-AC0C-49D1EE4C1BC0}" type="sibTrans" cxnId="{857DE068-9EA0-41F2-BB0B-3CC581B2CB04}">
      <dgm:prSet/>
      <dgm:spPr/>
      <dgm:t>
        <a:bodyPr/>
        <a:lstStyle/>
        <a:p>
          <a:endParaRPr lang="en-GB"/>
        </a:p>
      </dgm:t>
    </dgm:pt>
    <dgm:pt modelId="{A797322C-5E25-4EE3-AC5A-BC7CB9879761}">
      <dgm:prSet phldrT="[Text]"/>
      <dgm:spPr>
        <a:solidFill>
          <a:srgbClr val="FF0000">
            <a:alpha val="80000"/>
          </a:srgbClr>
        </a:solidFill>
      </dgm:spPr>
      <dgm:t>
        <a:bodyPr/>
        <a:lstStyle/>
        <a:p>
          <a:r>
            <a:rPr lang="en-GB" dirty="0" smtClean="0"/>
            <a:t>Competition</a:t>
          </a:r>
        </a:p>
        <a:p>
          <a:r>
            <a:rPr lang="en-GB" dirty="0" err="1" smtClean="0"/>
            <a:t>Mesocycle</a:t>
          </a:r>
          <a:r>
            <a:rPr lang="en-GB" dirty="0" smtClean="0"/>
            <a:t> 2</a:t>
          </a:r>
          <a:endParaRPr lang="en-GB" dirty="0"/>
        </a:p>
      </dgm:t>
    </dgm:pt>
    <dgm:pt modelId="{BEB00F63-FF1F-431D-81E2-069319D6F3CA}" type="parTrans" cxnId="{40C8C834-495C-464A-B1FD-48AE2BD60617}">
      <dgm:prSet/>
      <dgm:spPr/>
      <dgm:t>
        <a:bodyPr/>
        <a:lstStyle/>
        <a:p>
          <a:endParaRPr lang="en-GB"/>
        </a:p>
      </dgm:t>
    </dgm:pt>
    <dgm:pt modelId="{4649B40C-845F-4DAA-A14A-552420C6E3CC}" type="sibTrans" cxnId="{40C8C834-495C-464A-B1FD-48AE2BD60617}">
      <dgm:prSet/>
      <dgm:spPr/>
      <dgm:t>
        <a:bodyPr/>
        <a:lstStyle/>
        <a:p>
          <a:endParaRPr lang="en-GB"/>
        </a:p>
      </dgm:t>
    </dgm:pt>
    <dgm:pt modelId="{D813985E-B88D-4FFD-A85D-5307B4AE1578}" type="pres">
      <dgm:prSet presAssocID="{D3B6468A-C61E-4B1C-B635-E9C1670517C4}" presName="Name0" presStyleCnt="0">
        <dgm:presLayoutVars>
          <dgm:chPref val="1"/>
          <dgm:dir/>
          <dgm:animOne val="branch"/>
          <dgm:animLvl val="lvl"/>
          <dgm:resizeHandles/>
        </dgm:presLayoutVars>
      </dgm:prSet>
      <dgm:spPr/>
      <dgm:t>
        <a:bodyPr/>
        <a:lstStyle/>
        <a:p>
          <a:endParaRPr lang="en-GB"/>
        </a:p>
      </dgm:t>
    </dgm:pt>
    <dgm:pt modelId="{9162A501-26CC-4AF0-ACC9-275BA5E2091B}" type="pres">
      <dgm:prSet presAssocID="{DB409103-8ED1-48B7-9851-B9D7D30B72CA}" presName="vertOne" presStyleCnt="0"/>
      <dgm:spPr/>
    </dgm:pt>
    <dgm:pt modelId="{2E6967C8-79FD-47D5-BCF0-3AA61C81E36D}" type="pres">
      <dgm:prSet presAssocID="{DB409103-8ED1-48B7-9851-B9D7D30B72CA}" presName="txOne" presStyleLbl="node0" presStyleIdx="0" presStyleCnt="2">
        <dgm:presLayoutVars>
          <dgm:chPref val="3"/>
        </dgm:presLayoutVars>
      </dgm:prSet>
      <dgm:spPr/>
      <dgm:t>
        <a:bodyPr/>
        <a:lstStyle/>
        <a:p>
          <a:endParaRPr lang="en-GB"/>
        </a:p>
      </dgm:t>
    </dgm:pt>
    <dgm:pt modelId="{47BB8B4A-CB32-4BFA-8A34-573622F05EAC}" type="pres">
      <dgm:prSet presAssocID="{DB409103-8ED1-48B7-9851-B9D7D30B72CA}" presName="parTransOne" presStyleCnt="0"/>
      <dgm:spPr/>
    </dgm:pt>
    <dgm:pt modelId="{BA843DB8-56C7-4912-9C8F-C054B4DEE297}" type="pres">
      <dgm:prSet presAssocID="{DB409103-8ED1-48B7-9851-B9D7D30B72CA}" presName="horzOne" presStyleCnt="0"/>
      <dgm:spPr/>
    </dgm:pt>
    <dgm:pt modelId="{94E8BCE5-2186-49B5-9D81-971E64608851}" type="pres">
      <dgm:prSet presAssocID="{9BFD64A3-5467-47FE-A1FA-C0F3A809A764}" presName="vertTwo" presStyleCnt="0"/>
      <dgm:spPr/>
    </dgm:pt>
    <dgm:pt modelId="{420B38CB-74F2-4F63-9D5D-5A05F701E581}" type="pres">
      <dgm:prSet presAssocID="{9BFD64A3-5467-47FE-A1FA-C0F3A809A764}" presName="txTwo" presStyleLbl="node2" presStyleIdx="0" presStyleCnt="2" custScaleX="49488" custLinFactNeighborX="-31354" custLinFactNeighborY="15174">
        <dgm:presLayoutVars>
          <dgm:chPref val="3"/>
        </dgm:presLayoutVars>
      </dgm:prSet>
      <dgm:spPr/>
      <dgm:t>
        <a:bodyPr/>
        <a:lstStyle/>
        <a:p>
          <a:endParaRPr lang="en-GB"/>
        </a:p>
      </dgm:t>
    </dgm:pt>
    <dgm:pt modelId="{16F7F64B-C965-4366-A938-F132164395CB}" type="pres">
      <dgm:prSet presAssocID="{9BFD64A3-5467-47FE-A1FA-C0F3A809A764}" presName="parTransTwo" presStyleCnt="0"/>
      <dgm:spPr/>
    </dgm:pt>
    <dgm:pt modelId="{E9F60273-6E9C-4D83-AD58-A425257107C4}" type="pres">
      <dgm:prSet presAssocID="{9BFD64A3-5467-47FE-A1FA-C0F3A809A764}" presName="horzTwo" presStyleCnt="0"/>
      <dgm:spPr/>
    </dgm:pt>
    <dgm:pt modelId="{E1248C96-5FC4-4073-B068-45296CD9DA91}" type="pres">
      <dgm:prSet presAssocID="{736B5E3D-FF20-4886-B032-1C38AD1057C7}" presName="vertThree" presStyleCnt="0"/>
      <dgm:spPr/>
    </dgm:pt>
    <dgm:pt modelId="{208F2DAD-E4CC-48C4-AFDE-819BC8F32186}" type="pres">
      <dgm:prSet presAssocID="{736B5E3D-FF20-4886-B032-1C38AD1057C7}" presName="txThree" presStyleLbl="node3" presStyleIdx="0" presStyleCnt="3">
        <dgm:presLayoutVars>
          <dgm:chPref val="3"/>
        </dgm:presLayoutVars>
      </dgm:prSet>
      <dgm:spPr/>
      <dgm:t>
        <a:bodyPr/>
        <a:lstStyle/>
        <a:p>
          <a:endParaRPr lang="en-GB"/>
        </a:p>
      </dgm:t>
    </dgm:pt>
    <dgm:pt modelId="{527E84B5-BD22-4E76-A941-814AC1494FD7}" type="pres">
      <dgm:prSet presAssocID="{736B5E3D-FF20-4886-B032-1C38AD1057C7}" presName="horzThree" presStyleCnt="0"/>
      <dgm:spPr/>
    </dgm:pt>
    <dgm:pt modelId="{B3337281-32D8-46B1-B080-3FF0A652244B}" type="pres">
      <dgm:prSet presAssocID="{69228C38-6E94-477A-9013-E8779ABA6F46}" presName="sibSpaceThree" presStyleCnt="0"/>
      <dgm:spPr/>
    </dgm:pt>
    <dgm:pt modelId="{E8F3D89E-C7A9-4B7B-86DD-96A03A656C54}" type="pres">
      <dgm:prSet presAssocID="{AC86FF33-1508-4C05-B4B2-146AA15E341B}" presName="vertThree" presStyleCnt="0"/>
      <dgm:spPr/>
    </dgm:pt>
    <dgm:pt modelId="{1685A85A-FD77-4ABE-A455-9C07071DF552}" type="pres">
      <dgm:prSet presAssocID="{AC86FF33-1508-4C05-B4B2-146AA15E341B}" presName="txThree" presStyleLbl="node3" presStyleIdx="1" presStyleCnt="3">
        <dgm:presLayoutVars>
          <dgm:chPref val="3"/>
        </dgm:presLayoutVars>
      </dgm:prSet>
      <dgm:spPr/>
      <dgm:t>
        <a:bodyPr/>
        <a:lstStyle/>
        <a:p>
          <a:endParaRPr lang="en-GB"/>
        </a:p>
      </dgm:t>
    </dgm:pt>
    <dgm:pt modelId="{D5771A0E-0E8A-4D26-879E-124963D6BEEB}" type="pres">
      <dgm:prSet presAssocID="{AC86FF33-1508-4C05-B4B2-146AA15E341B}" presName="horzThree" presStyleCnt="0"/>
      <dgm:spPr/>
    </dgm:pt>
    <dgm:pt modelId="{B19851C7-4C69-47B1-BD5C-E3F4FB2B8427}" type="pres">
      <dgm:prSet presAssocID="{4FA2FB86-F59A-4E23-AA45-2FCA82A476A1}" presName="sibSpaceTwo" presStyleCnt="0"/>
      <dgm:spPr/>
    </dgm:pt>
    <dgm:pt modelId="{E0B16B9B-157D-49BC-A8F1-DF0048CC05F8}" type="pres">
      <dgm:prSet presAssocID="{2CD2FCEE-0A66-4D1C-9853-E00BF5E0E584}" presName="vertTwo" presStyleCnt="0"/>
      <dgm:spPr/>
    </dgm:pt>
    <dgm:pt modelId="{674C2A66-A5A9-431E-BB15-3F9DC4AFC3DB}" type="pres">
      <dgm:prSet presAssocID="{2CD2FCEE-0A66-4D1C-9853-E00BF5E0E584}" presName="txTwo" presStyleLbl="node2" presStyleIdx="1" presStyleCnt="2" custScaleX="103353">
        <dgm:presLayoutVars>
          <dgm:chPref val="3"/>
        </dgm:presLayoutVars>
      </dgm:prSet>
      <dgm:spPr/>
      <dgm:t>
        <a:bodyPr/>
        <a:lstStyle/>
        <a:p>
          <a:endParaRPr lang="en-GB"/>
        </a:p>
      </dgm:t>
    </dgm:pt>
    <dgm:pt modelId="{6317E74B-73B4-4B74-911C-E236E2002ACE}" type="pres">
      <dgm:prSet presAssocID="{2CD2FCEE-0A66-4D1C-9853-E00BF5E0E584}" presName="parTransTwo" presStyleCnt="0"/>
      <dgm:spPr/>
    </dgm:pt>
    <dgm:pt modelId="{7667476B-F50A-49AF-8A6B-848D30CA8169}" type="pres">
      <dgm:prSet presAssocID="{2CD2FCEE-0A66-4D1C-9853-E00BF5E0E584}" presName="horzTwo" presStyleCnt="0"/>
      <dgm:spPr/>
    </dgm:pt>
    <dgm:pt modelId="{21E59DA9-D189-4D0E-ABBA-0A7BA0D1874E}" type="pres">
      <dgm:prSet presAssocID="{9AF941D5-8A96-45CF-9663-2052A84B25C5}" presName="vertThree" presStyleCnt="0"/>
      <dgm:spPr/>
    </dgm:pt>
    <dgm:pt modelId="{896A82D5-D561-4A45-9E84-4D52EA683CC4}" type="pres">
      <dgm:prSet presAssocID="{9AF941D5-8A96-45CF-9663-2052A84B25C5}" presName="txThree" presStyleLbl="node3" presStyleIdx="2" presStyleCnt="3">
        <dgm:presLayoutVars>
          <dgm:chPref val="3"/>
        </dgm:presLayoutVars>
      </dgm:prSet>
      <dgm:spPr/>
      <dgm:t>
        <a:bodyPr/>
        <a:lstStyle/>
        <a:p>
          <a:endParaRPr lang="en-GB"/>
        </a:p>
      </dgm:t>
    </dgm:pt>
    <dgm:pt modelId="{6FF88626-F14A-4167-B302-BF7E431B949A}" type="pres">
      <dgm:prSet presAssocID="{9AF941D5-8A96-45CF-9663-2052A84B25C5}" presName="horzThree" presStyleCnt="0"/>
      <dgm:spPr/>
    </dgm:pt>
    <dgm:pt modelId="{2D19B661-9F24-467E-8BEC-1FDDCFA66397}" type="pres">
      <dgm:prSet presAssocID="{82000A43-5B85-4596-8594-C820E099BB16}" presName="sibSpaceOne" presStyleCnt="0"/>
      <dgm:spPr/>
    </dgm:pt>
    <dgm:pt modelId="{B3E0E53E-DC61-4077-ACB7-DC6D48CC91A1}" type="pres">
      <dgm:prSet presAssocID="{A797322C-5E25-4EE3-AC5A-BC7CB9879761}" presName="vertOne" presStyleCnt="0"/>
      <dgm:spPr/>
    </dgm:pt>
    <dgm:pt modelId="{0C33E3D9-5DFD-4E14-A9B3-A649C1C39E67}" type="pres">
      <dgm:prSet presAssocID="{A797322C-5E25-4EE3-AC5A-BC7CB9879761}" presName="txOne" presStyleLbl="node0" presStyleIdx="1" presStyleCnt="2" custScaleX="104193" custLinFactX="-100000" custLinFactY="11758" custLinFactNeighborX="-128574" custLinFactNeighborY="100000">
        <dgm:presLayoutVars>
          <dgm:chPref val="3"/>
        </dgm:presLayoutVars>
      </dgm:prSet>
      <dgm:spPr/>
      <dgm:t>
        <a:bodyPr/>
        <a:lstStyle/>
        <a:p>
          <a:endParaRPr lang="en-GB"/>
        </a:p>
      </dgm:t>
    </dgm:pt>
    <dgm:pt modelId="{913722B9-3F7D-42F9-B094-2681761CDF85}" type="pres">
      <dgm:prSet presAssocID="{A797322C-5E25-4EE3-AC5A-BC7CB9879761}" presName="horzOne" presStyleCnt="0"/>
      <dgm:spPr/>
    </dgm:pt>
  </dgm:ptLst>
  <dgm:cxnLst>
    <dgm:cxn modelId="{1885CC13-1963-4B56-8744-15590CA79B28}" srcId="{DB409103-8ED1-48B7-9851-B9D7D30B72CA}" destId="{9BFD64A3-5467-47FE-A1FA-C0F3A809A764}" srcOrd="0" destOrd="0" parTransId="{65F8BB85-64F1-456C-8FA3-C882939280C7}" sibTransId="{4FA2FB86-F59A-4E23-AA45-2FCA82A476A1}"/>
    <dgm:cxn modelId="{857DE068-9EA0-41F2-BB0B-3CC581B2CB04}" srcId="{2CD2FCEE-0A66-4D1C-9853-E00BF5E0E584}" destId="{9AF941D5-8A96-45CF-9663-2052A84B25C5}" srcOrd="0" destOrd="0" parTransId="{04142DE9-5AFC-4C17-BF0B-A76AC6188719}" sibTransId="{DDF669C5-B958-4D72-AC0C-49D1EE4C1BC0}"/>
    <dgm:cxn modelId="{9132EEB0-5A5C-492D-8BF5-33AC5C5709DC}" srcId="{D3B6468A-C61E-4B1C-B635-E9C1670517C4}" destId="{DB409103-8ED1-48B7-9851-B9D7D30B72CA}" srcOrd="0" destOrd="0" parTransId="{C5238221-BD6B-4B7A-9138-7921607CFB0B}" sibTransId="{82000A43-5B85-4596-8594-C820E099BB16}"/>
    <dgm:cxn modelId="{2422D20B-C227-428E-8CFF-11AE37AC73F4}" srcId="{DB409103-8ED1-48B7-9851-B9D7D30B72CA}" destId="{2CD2FCEE-0A66-4D1C-9853-E00BF5E0E584}" srcOrd="1" destOrd="0" parTransId="{C29F9985-D82A-4D51-8950-BDB7C146225E}" sibTransId="{40CEFA84-9F7B-4289-B6ED-C9F7085C4A5F}"/>
    <dgm:cxn modelId="{699950B2-09A7-489F-9EF2-FCF450DCF6E7}" type="presOf" srcId="{A797322C-5E25-4EE3-AC5A-BC7CB9879761}" destId="{0C33E3D9-5DFD-4E14-A9B3-A649C1C39E67}" srcOrd="0" destOrd="0" presId="urn:microsoft.com/office/officeart/2005/8/layout/hierarchy4"/>
    <dgm:cxn modelId="{1374FB36-7922-4E47-A6E8-72AE5F67724D}" type="presOf" srcId="{736B5E3D-FF20-4886-B032-1C38AD1057C7}" destId="{208F2DAD-E4CC-48C4-AFDE-819BC8F32186}" srcOrd="0" destOrd="0" presId="urn:microsoft.com/office/officeart/2005/8/layout/hierarchy4"/>
    <dgm:cxn modelId="{674CF645-5B4B-4E4D-9F32-C5D288E5BEEE}" srcId="{9BFD64A3-5467-47FE-A1FA-C0F3A809A764}" destId="{736B5E3D-FF20-4886-B032-1C38AD1057C7}" srcOrd="0" destOrd="0" parTransId="{DA204017-54BA-4C40-8B84-D89545B6E631}" sibTransId="{69228C38-6E94-477A-9013-E8779ABA6F46}"/>
    <dgm:cxn modelId="{8D019EFE-8BE6-48C9-A856-71E8998A15CA}" srcId="{9BFD64A3-5467-47FE-A1FA-C0F3A809A764}" destId="{AC86FF33-1508-4C05-B4B2-146AA15E341B}" srcOrd="1" destOrd="0" parTransId="{F8DA70F4-B559-4BA7-BFF1-4D5CFFF6EE21}" sibTransId="{7D99449A-2AFC-4475-AC93-FB1B68213F49}"/>
    <dgm:cxn modelId="{BC122D43-D085-471B-B49D-CE4983852257}" type="presOf" srcId="{AC86FF33-1508-4C05-B4B2-146AA15E341B}" destId="{1685A85A-FD77-4ABE-A455-9C07071DF552}" srcOrd="0" destOrd="0" presId="urn:microsoft.com/office/officeart/2005/8/layout/hierarchy4"/>
    <dgm:cxn modelId="{40C8C834-495C-464A-B1FD-48AE2BD60617}" srcId="{D3B6468A-C61E-4B1C-B635-E9C1670517C4}" destId="{A797322C-5E25-4EE3-AC5A-BC7CB9879761}" srcOrd="1" destOrd="0" parTransId="{BEB00F63-FF1F-431D-81E2-069319D6F3CA}" sibTransId="{4649B40C-845F-4DAA-A14A-552420C6E3CC}"/>
    <dgm:cxn modelId="{7ECED238-E29F-4237-B36F-ACF6C59C5B72}" type="presOf" srcId="{D3B6468A-C61E-4B1C-B635-E9C1670517C4}" destId="{D813985E-B88D-4FFD-A85D-5307B4AE1578}" srcOrd="0" destOrd="0" presId="urn:microsoft.com/office/officeart/2005/8/layout/hierarchy4"/>
    <dgm:cxn modelId="{BE7796FB-27D5-4787-A8BB-17BEDECFCDA3}" type="presOf" srcId="{9BFD64A3-5467-47FE-A1FA-C0F3A809A764}" destId="{420B38CB-74F2-4F63-9D5D-5A05F701E581}" srcOrd="0" destOrd="0" presId="urn:microsoft.com/office/officeart/2005/8/layout/hierarchy4"/>
    <dgm:cxn modelId="{CB414C92-C0B8-4114-896A-B3EB0682B137}" type="presOf" srcId="{9AF941D5-8A96-45CF-9663-2052A84B25C5}" destId="{896A82D5-D561-4A45-9E84-4D52EA683CC4}" srcOrd="0" destOrd="0" presId="urn:microsoft.com/office/officeart/2005/8/layout/hierarchy4"/>
    <dgm:cxn modelId="{41AE77DF-19BC-425A-85EA-157B270A4623}" type="presOf" srcId="{DB409103-8ED1-48B7-9851-B9D7D30B72CA}" destId="{2E6967C8-79FD-47D5-BCF0-3AA61C81E36D}" srcOrd="0" destOrd="0" presId="urn:microsoft.com/office/officeart/2005/8/layout/hierarchy4"/>
    <dgm:cxn modelId="{5293509A-E7DA-4008-B754-18D719946FCE}" type="presOf" srcId="{2CD2FCEE-0A66-4D1C-9853-E00BF5E0E584}" destId="{674C2A66-A5A9-431E-BB15-3F9DC4AFC3DB}" srcOrd="0" destOrd="0" presId="urn:microsoft.com/office/officeart/2005/8/layout/hierarchy4"/>
    <dgm:cxn modelId="{77A57114-087B-4968-9C18-97FE59FF24CB}" type="presParOf" srcId="{D813985E-B88D-4FFD-A85D-5307B4AE1578}" destId="{9162A501-26CC-4AF0-ACC9-275BA5E2091B}" srcOrd="0" destOrd="0" presId="urn:microsoft.com/office/officeart/2005/8/layout/hierarchy4"/>
    <dgm:cxn modelId="{FBCC7795-43B2-4581-8567-1200CCE1CD07}" type="presParOf" srcId="{9162A501-26CC-4AF0-ACC9-275BA5E2091B}" destId="{2E6967C8-79FD-47D5-BCF0-3AA61C81E36D}" srcOrd="0" destOrd="0" presId="urn:microsoft.com/office/officeart/2005/8/layout/hierarchy4"/>
    <dgm:cxn modelId="{77A1FE7C-2FC3-425C-AFDC-E28304A4494E}" type="presParOf" srcId="{9162A501-26CC-4AF0-ACC9-275BA5E2091B}" destId="{47BB8B4A-CB32-4BFA-8A34-573622F05EAC}" srcOrd="1" destOrd="0" presId="urn:microsoft.com/office/officeart/2005/8/layout/hierarchy4"/>
    <dgm:cxn modelId="{7115F769-03A1-42ED-B477-AB2C139411F5}" type="presParOf" srcId="{9162A501-26CC-4AF0-ACC9-275BA5E2091B}" destId="{BA843DB8-56C7-4912-9C8F-C054B4DEE297}" srcOrd="2" destOrd="0" presId="urn:microsoft.com/office/officeart/2005/8/layout/hierarchy4"/>
    <dgm:cxn modelId="{4957DB33-9E0D-4FED-B847-1AB832A64279}" type="presParOf" srcId="{BA843DB8-56C7-4912-9C8F-C054B4DEE297}" destId="{94E8BCE5-2186-49B5-9D81-971E64608851}" srcOrd="0" destOrd="0" presId="urn:microsoft.com/office/officeart/2005/8/layout/hierarchy4"/>
    <dgm:cxn modelId="{561C7D1F-9387-4DBB-B868-C0F2D445594C}" type="presParOf" srcId="{94E8BCE5-2186-49B5-9D81-971E64608851}" destId="{420B38CB-74F2-4F63-9D5D-5A05F701E581}" srcOrd="0" destOrd="0" presId="urn:microsoft.com/office/officeart/2005/8/layout/hierarchy4"/>
    <dgm:cxn modelId="{978936EE-574A-442F-B010-A3E96F721E7A}" type="presParOf" srcId="{94E8BCE5-2186-49B5-9D81-971E64608851}" destId="{16F7F64B-C965-4366-A938-F132164395CB}" srcOrd="1" destOrd="0" presId="urn:microsoft.com/office/officeart/2005/8/layout/hierarchy4"/>
    <dgm:cxn modelId="{EC913D70-7FE4-408B-A1D6-D8CE6070C394}" type="presParOf" srcId="{94E8BCE5-2186-49B5-9D81-971E64608851}" destId="{E9F60273-6E9C-4D83-AD58-A425257107C4}" srcOrd="2" destOrd="0" presId="urn:microsoft.com/office/officeart/2005/8/layout/hierarchy4"/>
    <dgm:cxn modelId="{74C323CD-F1E9-48C5-9FE4-762C02DB6F13}" type="presParOf" srcId="{E9F60273-6E9C-4D83-AD58-A425257107C4}" destId="{E1248C96-5FC4-4073-B068-45296CD9DA91}" srcOrd="0" destOrd="0" presId="urn:microsoft.com/office/officeart/2005/8/layout/hierarchy4"/>
    <dgm:cxn modelId="{E398E0E1-6ED9-4A61-B0A5-63E20867314E}" type="presParOf" srcId="{E1248C96-5FC4-4073-B068-45296CD9DA91}" destId="{208F2DAD-E4CC-48C4-AFDE-819BC8F32186}" srcOrd="0" destOrd="0" presId="urn:microsoft.com/office/officeart/2005/8/layout/hierarchy4"/>
    <dgm:cxn modelId="{6A9DE2D2-51E2-4FF6-B884-29ED4D4040F3}" type="presParOf" srcId="{E1248C96-5FC4-4073-B068-45296CD9DA91}" destId="{527E84B5-BD22-4E76-A941-814AC1494FD7}" srcOrd="1" destOrd="0" presId="urn:microsoft.com/office/officeart/2005/8/layout/hierarchy4"/>
    <dgm:cxn modelId="{24174A95-A319-4044-A874-BB6B7C55F58B}" type="presParOf" srcId="{E9F60273-6E9C-4D83-AD58-A425257107C4}" destId="{B3337281-32D8-46B1-B080-3FF0A652244B}" srcOrd="1" destOrd="0" presId="urn:microsoft.com/office/officeart/2005/8/layout/hierarchy4"/>
    <dgm:cxn modelId="{C32507F6-976B-4472-B662-939E3E2B7892}" type="presParOf" srcId="{E9F60273-6E9C-4D83-AD58-A425257107C4}" destId="{E8F3D89E-C7A9-4B7B-86DD-96A03A656C54}" srcOrd="2" destOrd="0" presId="urn:microsoft.com/office/officeart/2005/8/layout/hierarchy4"/>
    <dgm:cxn modelId="{A90F4101-73CD-4308-A1FB-72856AAF7709}" type="presParOf" srcId="{E8F3D89E-C7A9-4B7B-86DD-96A03A656C54}" destId="{1685A85A-FD77-4ABE-A455-9C07071DF552}" srcOrd="0" destOrd="0" presId="urn:microsoft.com/office/officeart/2005/8/layout/hierarchy4"/>
    <dgm:cxn modelId="{F2DD66A4-5125-414E-833D-870E1A9C7864}" type="presParOf" srcId="{E8F3D89E-C7A9-4B7B-86DD-96A03A656C54}" destId="{D5771A0E-0E8A-4D26-879E-124963D6BEEB}" srcOrd="1" destOrd="0" presId="urn:microsoft.com/office/officeart/2005/8/layout/hierarchy4"/>
    <dgm:cxn modelId="{EE76F4FA-C0E4-42DB-ABE7-80C4A7157D68}" type="presParOf" srcId="{BA843DB8-56C7-4912-9C8F-C054B4DEE297}" destId="{B19851C7-4C69-47B1-BD5C-E3F4FB2B8427}" srcOrd="1" destOrd="0" presId="urn:microsoft.com/office/officeart/2005/8/layout/hierarchy4"/>
    <dgm:cxn modelId="{2EB719E8-CD7A-40F4-808D-011A9734E6F4}" type="presParOf" srcId="{BA843DB8-56C7-4912-9C8F-C054B4DEE297}" destId="{E0B16B9B-157D-49BC-A8F1-DF0048CC05F8}" srcOrd="2" destOrd="0" presId="urn:microsoft.com/office/officeart/2005/8/layout/hierarchy4"/>
    <dgm:cxn modelId="{D3D41888-2E73-438D-9146-5EF03136C7BE}" type="presParOf" srcId="{E0B16B9B-157D-49BC-A8F1-DF0048CC05F8}" destId="{674C2A66-A5A9-431E-BB15-3F9DC4AFC3DB}" srcOrd="0" destOrd="0" presId="urn:microsoft.com/office/officeart/2005/8/layout/hierarchy4"/>
    <dgm:cxn modelId="{B17D5C62-077C-450D-BABB-314203D94738}" type="presParOf" srcId="{E0B16B9B-157D-49BC-A8F1-DF0048CC05F8}" destId="{6317E74B-73B4-4B74-911C-E236E2002ACE}" srcOrd="1" destOrd="0" presId="urn:microsoft.com/office/officeart/2005/8/layout/hierarchy4"/>
    <dgm:cxn modelId="{1E174FF7-117F-4F66-A60B-B9674C244918}" type="presParOf" srcId="{E0B16B9B-157D-49BC-A8F1-DF0048CC05F8}" destId="{7667476B-F50A-49AF-8A6B-848D30CA8169}" srcOrd="2" destOrd="0" presId="urn:microsoft.com/office/officeart/2005/8/layout/hierarchy4"/>
    <dgm:cxn modelId="{895D80C9-48B5-4C3A-AF09-F06E576D5480}" type="presParOf" srcId="{7667476B-F50A-49AF-8A6B-848D30CA8169}" destId="{21E59DA9-D189-4D0E-ABBA-0A7BA0D1874E}" srcOrd="0" destOrd="0" presId="urn:microsoft.com/office/officeart/2005/8/layout/hierarchy4"/>
    <dgm:cxn modelId="{C0CBCD71-6E73-47CD-8885-D1538D0C538C}" type="presParOf" srcId="{21E59DA9-D189-4D0E-ABBA-0A7BA0D1874E}" destId="{896A82D5-D561-4A45-9E84-4D52EA683CC4}" srcOrd="0" destOrd="0" presId="urn:microsoft.com/office/officeart/2005/8/layout/hierarchy4"/>
    <dgm:cxn modelId="{498696D1-7A22-421C-8C9E-3AEF0914C44C}" type="presParOf" srcId="{21E59DA9-D189-4D0E-ABBA-0A7BA0D1874E}" destId="{6FF88626-F14A-4167-B302-BF7E431B949A}" srcOrd="1" destOrd="0" presId="urn:microsoft.com/office/officeart/2005/8/layout/hierarchy4"/>
    <dgm:cxn modelId="{237CF794-D739-4CAB-ACDC-FC418607F7A2}" type="presParOf" srcId="{D813985E-B88D-4FFD-A85D-5307B4AE1578}" destId="{2D19B661-9F24-467E-8BEC-1FDDCFA66397}" srcOrd="1" destOrd="0" presId="urn:microsoft.com/office/officeart/2005/8/layout/hierarchy4"/>
    <dgm:cxn modelId="{67D92A48-8CA8-42C2-AD2D-81E49C01230E}" type="presParOf" srcId="{D813985E-B88D-4FFD-A85D-5307B4AE1578}" destId="{B3E0E53E-DC61-4077-ACB7-DC6D48CC91A1}" srcOrd="2" destOrd="0" presId="urn:microsoft.com/office/officeart/2005/8/layout/hierarchy4"/>
    <dgm:cxn modelId="{69A45483-64DC-4083-BB38-6A5C5564F81D}" type="presParOf" srcId="{B3E0E53E-DC61-4077-ACB7-DC6D48CC91A1}" destId="{0C33E3D9-5DFD-4E14-A9B3-A649C1C39E67}" srcOrd="0" destOrd="0" presId="urn:microsoft.com/office/officeart/2005/8/layout/hierarchy4"/>
    <dgm:cxn modelId="{D8CCC880-8CFD-43E9-8781-79CB8A3D8BCB}" type="presParOf" srcId="{B3E0E53E-DC61-4077-ACB7-DC6D48CC91A1}" destId="{913722B9-3F7D-42F9-B094-2681761CDF85}"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2023F-E2CB-4234-9C40-0DE99915AF4C}" type="doc">
      <dgm:prSet loTypeId="urn:microsoft.com/office/officeart/2005/8/layout/pyramid1" loCatId="pyramid" qsTypeId="urn:microsoft.com/office/officeart/2005/8/quickstyle/3d5" qsCatId="3D" csTypeId="urn:microsoft.com/office/officeart/2005/8/colors/colorful2" csCatId="colorful" phldr="1"/>
      <dgm:spPr/>
    </dgm:pt>
    <dgm:pt modelId="{DA5A8005-E114-4284-BA24-071BE8C45A27}">
      <dgm:prSet phldrT="[Text]"/>
      <dgm:spPr/>
      <dgm:t>
        <a:bodyPr/>
        <a:lstStyle/>
        <a:p>
          <a:r>
            <a:rPr lang="en-GB" dirty="0" smtClean="0"/>
            <a:t>Tapering and Peaking</a:t>
          </a:r>
          <a:endParaRPr lang="en-GB" dirty="0"/>
        </a:p>
      </dgm:t>
    </dgm:pt>
    <dgm:pt modelId="{F4493552-4A4B-46D3-88CF-68E66E78C7F4}" type="parTrans" cxnId="{F28DC5B8-9DD2-4798-A0BB-4E0B7ED63789}">
      <dgm:prSet/>
      <dgm:spPr/>
      <dgm:t>
        <a:bodyPr/>
        <a:lstStyle/>
        <a:p>
          <a:endParaRPr lang="en-GB"/>
        </a:p>
      </dgm:t>
    </dgm:pt>
    <dgm:pt modelId="{F73F6999-0E3B-4D8F-B6CB-8C4FB31F3A57}" type="sibTrans" cxnId="{F28DC5B8-9DD2-4798-A0BB-4E0B7ED63789}">
      <dgm:prSet/>
      <dgm:spPr/>
      <dgm:t>
        <a:bodyPr/>
        <a:lstStyle/>
        <a:p>
          <a:endParaRPr lang="en-GB"/>
        </a:p>
      </dgm:t>
    </dgm:pt>
    <dgm:pt modelId="{C6FEBA98-CA03-4AF3-81F9-24EDE528100E}">
      <dgm:prSet phldrT="[Text]"/>
      <dgm:spPr/>
      <dgm:t>
        <a:bodyPr/>
        <a:lstStyle/>
        <a:p>
          <a:r>
            <a:rPr lang="en-GB" dirty="0" smtClean="0"/>
            <a:t>Development of Competition Specific e.g. Speed and Power</a:t>
          </a:r>
          <a:endParaRPr lang="en-GB" dirty="0"/>
        </a:p>
      </dgm:t>
    </dgm:pt>
    <dgm:pt modelId="{7CDF0376-CAD9-495C-874C-852E924C84E2}" type="parTrans" cxnId="{0F8E8A88-562F-4377-9ED9-1C7358A9B8E8}">
      <dgm:prSet/>
      <dgm:spPr/>
      <dgm:t>
        <a:bodyPr/>
        <a:lstStyle/>
        <a:p>
          <a:endParaRPr lang="en-GB"/>
        </a:p>
      </dgm:t>
    </dgm:pt>
    <dgm:pt modelId="{4FD495F0-FD3E-430A-B8E8-9C6E8CD60ABD}" type="sibTrans" cxnId="{0F8E8A88-562F-4377-9ED9-1C7358A9B8E8}">
      <dgm:prSet/>
      <dgm:spPr/>
      <dgm:t>
        <a:bodyPr/>
        <a:lstStyle/>
        <a:p>
          <a:endParaRPr lang="en-GB"/>
        </a:p>
      </dgm:t>
    </dgm:pt>
    <dgm:pt modelId="{CA410122-A0BD-4760-BBB2-F178EE758E28}">
      <dgm:prSet phldrT="[Text]"/>
      <dgm:spPr/>
      <dgm:t>
        <a:bodyPr/>
        <a:lstStyle/>
        <a:p>
          <a:r>
            <a:rPr lang="en-GB" dirty="0" smtClean="0"/>
            <a:t>Building an Endurance Base</a:t>
          </a:r>
        </a:p>
        <a:p>
          <a:r>
            <a:rPr lang="en-GB" dirty="0" smtClean="0"/>
            <a:t>8-12 Week </a:t>
          </a:r>
          <a:r>
            <a:rPr lang="en-GB" dirty="0" err="1" smtClean="0"/>
            <a:t>Mesocycle</a:t>
          </a:r>
          <a:endParaRPr lang="en-GB" dirty="0" smtClean="0"/>
        </a:p>
        <a:p>
          <a:r>
            <a:rPr lang="en-GB" dirty="0" smtClean="0"/>
            <a:t>e.g. Over-distance training</a:t>
          </a:r>
          <a:endParaRPr lang="en-GB" dirty="0"/>
        </a:p>
      </dgm:t>
    </dgm:pt>
    <dgm:pt modelId="{4D4CE775-8CE0-45FB-A033-93DE72223298}" type="parTrans" cxnId="{AC8EC3CA-5638-4487-9999-6609212FB0F0}">
      <dgm:prSet/>
      <dgm:spPr/>
      <dgm:t>
        <a:bodyPr/>
        <a:lstStyle/>
        <a:p>
          <a:endParaRPr lang="en-GB"/>
        </a:p>
      </dgm:t>
    </dgm:pt>
    <dgm:pt modelId="{84D7656E-0B83-4CC6-B137-6155F867A77E}" type="sibTrans" cxnId="{AC8EC3CA-5638-4487-9999-6609212FB0F0}">
      <dgm:prSet/>
      <dgm:spPr/>
      <dgm:t>
        <a:bodyPr/>
        <a:lstStyle/>
        <a:p>
          <a:endParaRPr lang="en-GB"/>
        </a:p>
      </dgm:t>
    </dgm:pt>
    <dgm:pt modelId="{74B3C724-DF60-4878-B5C5-22B291A405A5}">
      <dgm:prSet phldrT="[Text]"/>
      <dgm:spPr/>
      <dgm:t>
        <a:bodyPr/>
        <a:lstStyle/>
        <a:p>
          <a:r>
            <a:rPr lang="en-GB" dirty="0" smtClean="0"/>
            <a:t>Rest  - 4-6 Week </a:t>
          </a:r>
          <a:r>
            <a:rPr lang="en-GB" dirty="0" err="1" smtClean="0"/>
            <a:t>Mesocycle</a:t>
          </a:r>
          <a:endParaRPr lang="en-GB" dirty="0"/>
        </a:p>
      </dgm:t>
    </dgm:pt>
    <dgm:pt modelId="{85C674D3-C25A-4153-B29F-348F489E783E}" type="parTrans" cxnId="{CAB23499-4790-487E-8FE2-121FA51EF2A5}">
      <dgm:prSet/>
      <dgm:spPr/>
      <dgm:t>
        <a:bodyPr/>
        <a:lstStyle/>
        <a:p>
          <a:endParaRPr lang="en-GB"/>
        </a:p>
      </dgm:t>
    </dgm:pt>
    <dgm:pt modelId="{27CF4E1D-731F-4BF1-B692-56A327435EED}" type="sibTrans" cxnId="{CAB23499-4790-487E-8FE2-121FA51EF2A5}">
      <dgm:prSet/>
      <dgm:spPr/>
      <dgm:t>
        <a:bodyPr/>
        <a:lstStyle/>
        <a:p>
          <a:endParaRPr lang="en-GB"/>
        </a:p>
      </dgm:t>
    </dgm:pt>
    <dgm:pt modelId="{43137259-668B-4E9F-BDA5-9AC37EB0E0BE}" type="pres">
      <dgm:prSet presAssocID="{EC52023F-E2CB-4234-9C40-0DE99915AF4C}" presName="Name0" presStyleCnt="0">
        <dgm:presLayoutVars>
          <dgm:dir/>
          <dgm:animLvl val="lvl"/>
          <dgm:resizeHandles val="exact"/>
        </dgm:presLayoutVars>
      </dgm:prSet>
      <dgm:spPr/>
    </dgm:pt>
    <dgm:pt modelId="{DBE5ECEC-2FAC-4699-8BBB-68449093DCFD}" type="pres">
      <dgm:prSet presAssocID="{DA5A8005-E114-4284-BA24-071BE8C45A27}" presName="Name8" presStyleCnt="0"/>
      <dgm:spPr/>
    </dgm:pt>
    <dgm:pt modelId="{A41F189E-12A5-4596-9365-C0BA3E120D19}" type="pres">
      <dgm:prSet presAssocID="{DA5A8005-E114-4284-BA24-071BE8C45A27}" presName="level" presStyleLbl="node1" presStyleIdx="0" presStyleCnt="4">
        <dgm:presLayoutVars>
          <dgm:chMax val="1"/>
          <dgm:bulletEnabled val="1"/>
        </dgm:presLayoutVars>
      </dgm:prSet>
      <dgm:spPr/>
      <dgm:t>
        <a:bodyPr/>
        <a:lstStyle/>
        <a:p>
          <a:endParaRPr lang="en-GB"/>
        </a:p>
      </dgm:t>
    </dgm:pt>
    <dgm:pt modelId="{E4225733-D6F1-4FA7-8F13-60ACAF7E9094}" type="pres">
      <dgm:prSet presAssocID="{DA5A8005-E114-4284-BA24-071BE8C45A27}" presName="levelTx" presStyleLbl="revTx" presStyleIdx="0" presStyleCnt="0">
        <dgm:presLayoutVars>
          <dgm:chMax val="1"/>
          <dgm:bulletEnabled val="1"/>
        </dgm:presLayoutVars>
      </dgm:prSet>
      <dgm:spPr/>
      <dgm:t>
        <a:bodyPr/>
        <a:lstStyle/>
        <a:p>
          <a:endParaRPr lang="en-GB"/>
        </a:p>
      </dgm:t>
    </dgm:pt>
    <dgm:pt modelId="{681B9C24-2F0C-43A8-A6E7-680C555A215A}" type="pres">
      <dgm:prSet presAssocID="{C6FEBA98-CA03-4AF3-81F9-24EDE528100E}" presName="Name8" presStyleCnt="0"/>
      <dgm:spPr/>
    </dgm:pt>
    <dgm:pt modelId="{A9EBEE55-DDCA-4F7B-9F55-F48D792F2D3C}" type="pres">
      <dgm:prSet presAssocID="{C6FEBA98-CA03-4AF3-81F9-24EDE528100E}" presName="level" presStyleLbl="node1" presStyleIdx="1" presStyleCnt="4">
        <dgm:presLayoutVars>
          <dgm:chMax val="1"/>
          <dgm:bulletEnabled val="1"/>
        </dgm:presLayoutVars>
      </dgm:prSet>
      <dgm:spPr/>
      <dgm:t>
        <a:bodyPr/>
        <a:lstStyle/>
        <a:p>
          <a:endParaRPr lang="en-GB"/>
        </a:p>
      </dgm:t>
    </dgm:pt>
    <dgm:pt modelId="{307333A6-9E94-49F6-8342-09A01C38F1A8}" type="pres">
      <dgm:prSet presAssocID="{C6FEBA98-CA03-4AF3-81F9-24EDE528100E}" presName="levelTx" presStyleLbl="revTx" presStyleIdx="0" presStyleCnt="0">
        <dgm:presLayoutVars>
          <dgm:chMax val="1"/>
          <dgm:bulletEnabled val="1"/>
        </dgm:presLayoutVars>
      </dgm:prSet>
      <dgm:spPr/>
      <dgm:t>
        <a:bodyPr/>
        <a:lstStyle/>
        <a:p>
          <a:endParaRPr lang="en-GB"/>
        </a:p>
      </dgm:t>
    </dgm:pt>
    <dgm:pt modelId="{CE139628-B600-42D7-8570-A1D6F13850AC}" type="pres">
      <dgm:prSet presAssocID="{CA410122-A0BD-4760-BBB2-F178EE758E28}" presName="Name8" presStyleCnt="0"/>
      <dgm:spPr/>
    </dgm:pt>
    <dgm:pt modelId="{C90C6B15-D5C7-4A2D-A48D-2A18E24FDD49}" type="pres">
      <dgm:prSet presAssocID="{CA410122-A0BD-4760-BBB2-F178EE758E28}" presName="level" presStyleLbl="node1" presStyleIdx="2" presStyleCnt="4">
        <dgm:presLayoutVars>
          <dgm:chMax val="1"/>
          <dgm:bulletEnabled val="1"/>
        </dgm:presLayoutVars>
      </dgm:prSet>
      <dgm:spPr/>
      <dgm:t>
        <a:bodyPr/>
        <a:lstStyle/>
        <a:p>
          <a:endParaRPr lang="en-GB"/>
        </a:p>
      </dgm:t>
    </dgm:pt>
    <dgm:pt modelId="{6C9FF4D5-9D34-415F-936B-98C03029F6C4}" type="pres">
      <dgm:prSet presAssocID="{CA410122-A0BD-4760-BBB2-F178EE758E28}" presName="levelTx" presStyleLbl="revTx" presStyleIdx="0" presStyleCnt="0">
        <dgm:presLayoutVars>
          <dgm:chMax val="1"/>
          <dgm:bulletEnabled val="1"/>
        </dgm:presLayoutVars>
      </dgm:prSet>
      <dgm:spPr/>
      <dgm:t>
        <a:bodyPr/>
        <a:lstStyle/>
        <a:p>
          <a:endParaRPr lang="en-GB"/>
        </a:p>
      </dgm:t>
    </dgm:pt>
    <dgm:pt modelId="{DD30FFE1-5A10-447E-9DEB-17E49F6575CB}" type="pres">
      <dgm:prSet presAssocID="{74B3C724-DF60-4878-B5C5-22B291A405A5}" presName="Name8" presStyleCnt="0"/>
      <dgm:spPr/>
    </dgm:pt>
    <dgm:pt modelId="{CF0B45FE-7D2E-4E36-83A8-CCCC6124035F}" type="pres">
      <dgm:prSet presAssocID="{74B3C724-DF60-4878-B5C5-22B291A405A5}" presName="level" presStyleLbl="node1" presStyleIdx="3" presStyleCnt="4">
        <dgm:presLayoutVars>
          <dgm:chMax val="1"/>
          <dgm:bulletEnabled val="1"/>
        </dgm:presLayoutVars>
      </dgm:prSet>
      <dgm:spPr/>
      <dgm:t>
        <a:bodyPr/>
        <a:lstStyle/>
        <a:p>
          <a:endParaRPr lang="en-GB"/>
        </a:p>
      </dgm:t>
    </dgm:pt>
    <dgm:pt modelId="{999A1EF7-51D5-4297-B272-9B16C908036C}" type="pres">
      <dgm:prSet presAssocID="{74B3C724-DF60-4878-B5C5-22B291A405A5}" presName="levelTx" presStyleLbl="revTx" presStyleIdx="0" presStyleCnt="0">
        <dgm:presLayoutVars>
          <dgm:chMax val="1"/>
          <dgm:bulletEnabled val="1"/>
        </dgm:presLayoutVars>
      </dgm:prSet>
      <dgm:spPr/>
      <dgm:t>
        <a:bodyPr/>
        <a:lstStyle/>
        <a:p>
          <a:endParaRPr lang="en-GB"/>
        </a:p>
      </dgm:t>
    </dgm:pt>
  </dgm:ptLst>
  <dgm:cxnLst>
    <dgm:cxn modelId="{4F3B8398-E229-451D-9ADF-942BE9CACBBD}" type="presOf" srcId="{C6FEBA98-CA03-4AF3-81F9-24EDE528100E}" destId="{307333A6-9E94-49F6-8342-09A01C38F1A8}" srcOrd="1" destOrd="0" presId="urn:microsoft.com/office/officeart/2005/8/layout/pyramid1"/>
    <dgm:cxn modelId="{1901D0E3-A997-4C8F-B536-7810BD7CDC78}" type="presOf" srcId="{DA5A8005-E114-4284-BA24-071BE8C45A27}" destId="{E4225733-D6F1-4FA7-8F13-60ACAF7E9094}" srcOrd="1" destOrd="0" presId="urn:microsoft.com/office/officeart/2005/8/layout/pyramid1"/>
    <dgm:cxn modelId="{CAB23499-4790-487E-8FE2-121FA51EF2A5}" srcId="{EC52023F-E2CB-4234-9C40-0DE99915AF4C}" destId="{74B3C724-DF60-4878-B5C5-22B291A405A5}" srcOrd="3" destOrd="0" parTransId="{85C674D3-C25A-4153-B29F-348F489E783E}" sibTransId="{27CF4E1D-731F-4BF1-B692-56A327435EED}"/>
    <dgm:cxn modelId="{7D910CE9-EC1C-427D-8DF6-4DBE1362ACE8}" type="presOf" srcId="{CA410122-A0BD-4760-BBB2-F178EE758E28}" destId="{6C9FF4D5-9D34-415F-936B-98C03029F6C4}" srcOrd="1" destOrd="0" presId="urn:microsoft.com/office/officeart/2005/8/layout/pyramid1"/>
    <dgm:cxn modelId="{49C934A0-88B9-47FE-94AE-17EE9E25381C}" type="presOf" srcId="{C6FEBA98-CA03-4AF3-81F9-24EDE528100E}" destId="{A9EBEE55-DDCA-4F7B-9F55-F48D792F2D3C}" srcOrd="0" destOrd="0" presId="urn:microsoft.com/office/officeart/2005/8/layout/pyramid1"/>
    <dgm:cxn modelId="{AC8EC3CA-5638-4487-9999-6609212FB0F0}" srcId="{EC52023F-E2CB-4234-9C40-0DE99915AF4C}" destId="{CA410122-A0BD-4760-BBB2-F178EE758E28}" srcOrd="2" destOrd="0" parTransId="{4D4CE775-8CE0-45FB-A033-93DE72223298}" sibTransId="{84D7656E-0B83-4CC6-B137-6155F867A77E}"/>
    <dgm:cxn modelId="{3DE6C3C5-3586-4398-8586-AE99B258DF2B}" type="presOf" srcId="{CA410122-A0BD-4760-BBB2-F178EE758E28}" destId="{C90C6B15-D5C7-4A2D-A48D-2A18E24FDD49}" srcOrd="0" destOrd="0" presId="urn:microsoft.com/office/officeart/2005/8/layout/pyramid1"/>
    <dgm:cxn modelId="{C8234683-79CF-4F41-906A-FE895B9BA41C}" type="presOf" srcId="{EC52023F-E2CB-4234-9C40-0DE99915AF4C}" destId="{43137259-668B-4E9F-BDA5-9AC37EB0E0BE}" srcOrd="0" destOrd="0" presId="urn:microsoft.com/office/officeart/2005/8/layout/pyramid1"/>
    <dgm:cxn modelId="{8F3565A4-8692-411C-BCFF-B24457E708A8}" type="presOf" srcId="{74B3C724-DF60-4878-B5C5-22B291A405A5}" destId="{CF0B45FE-7D2E-4E36-83A8-CCCC6124035F}" srcOrd="0" destOrd="0" presId="urn:microsoft.com/office/officeart/2005/8/layout/pyramid1"/>
    <dgm:cxn modelId="{B66531D7-61AE-4200-96B5-DFA3DE21AC0B}" type="presOf" srcId="{74B3C724-DF60-4878-B5C5-22B291A405A5}" destId="{999A1EF7-51D5-4297-B272-9B16C908036C}" srcOrd="1" destOrd="0" presId="urn:microsoft.com/office/officeart/2005/8/layout/pyramid1"/>
    <dgm:cxn modelId="{21D0D420-B3C8-4309-B012-5078E4ED51BA}" type="presOf" srcId="{DA5A8005-E114-4284-BA24-071BE8C45A27}" destId="{A41F189E-12A5-4596-9365-C0BA3E120D19}" srcOrd="0" destOrd="0" presId="urn:microsoft.com/office/officeart/2005/8/layout/pyramid1"/>
    <dgm:cxn modelId="{0F8E8A88-562F-4377-9ED9-1C7358A9B8E8}" srcId="{EC52023F-E2CB-4234-9C40-0DE99915AF4C}" destId="{C6FEBA98-CA03-4AF3-81F9-24EDE528100E}" srcOrd="1" destOrd="0" parTransId="{7CDF0376-CAD9-495C-874C-852E924C84E2}" sibTransId="{4FD495F0-FD3E-430A-B8E8-9C6E8CD60ABD}"/>
    <dgm:cxn modelId="{F28DC5B8-9DD2-4798-A0BB-4E0B7ED63789}" srcId="{EC52023F-E2CB-4234-9C40-0DE99915AF4C}" destId="{DA5A8005-E114-4284-BA24-071BE8C45A27}" srcOrd="0" destOrd="0" parTransId="{F4493552-4A4B-46D3-88CF-68E66E78C7F4}" sibTransId="{F73F6999-0E3B-4D8F-B6CB-8C4FB31F3A57}"/>
    <dgm:cxn modelId="{2AC933FD-944B-4A31-BFE7-F522AD5BB2DC}" type="presParOf" srcId="{43137259-668B-4E9F-BDA5-9AC37EB0E0BE}" destId="{DBE5ECEC-2FAC-4699-8BBB-68449093DCFD}" srcOrd="0" destOrd="0" presId="urn:microsoft.com/office/officeart/2005/8/layout/pyramid1"/>
    <dgm:cxn modelId="{C1FA332F-FD81-41B6-BF2E-8A08BB2240B1}" type="presParOf" srcId="{DBE5ECEC-2FAC-4699-8BBB-68449093DCFD}" destId="{A41F189E-12A5-4596-9365-C0BA3E120D19}" srcOrd="0" destOrd="0" presId="urn:microsoft.com/office/officeart/2005/8/layout/pyramid1"/>
    <dgm:cxn modelId="{827634E3-F982-4F91-BEA5-B3C1F3818A61}" type="presParOf" srcId="{DBE5ECEC-2FAC-4699-8BBB-68449093DCFD}" destId="{E4225733-D6F1-4FA7-8F13-60ACAF7E9094}" srcOrd="1" destOrd="0" presId="urn:microsoft.com/office/officeart/2005/8/layout/pyramid1"/>
    <dgm:cxn modelId="{178343F6-05EF-49B4-A233-CD8389164BDF}" type="presParOf" srcId="{43137259-668B-4E9F-BDA5-9AC37EB0E0BE}" destId="{681B9C24-2F0C-43A8-A6E7-680C555A215A}" srcOrd="1" destOrd="0" presId="urn:microsoft.com/office/officeart/2005/8/layout/pyramid1"/>
    <dgm:cxn modelId="{FDDA7EBB-9E45-4305-A79D-C633291387F4}" type="presParOf" srcId="{681B9C24-2F0C-43A8-A6E7-680C555A215A}" destId="{A9EBEE55-DDCA-4F7B-9F55-F48D792F2D3C}" srcOrd="0" destOrd="0" presId="urn:microsoft.com/office/officeart/2005/8/layout/pyramid1"/>
    <dgm:cxn modelId="{2E97EB18-A5AC-4447-A6CA-CC924C7DC382}" type="presParOf" srcId="{681B9C24-2F0C-43A8-A6E7-680C555A215A}" destId="{307333A6-9E94-49F6-8342-09A01C38F1A8}" srcOrd="1" destOrd="0" presId="urn:microsoft.com/office/officeart/2005/8/layout/pyramid1"/>
    <dgm:cxn modelId="{972F146E-C763-4FC0-B250-0D50024E4843}" type="presParOf" srcId="{43137259-668B-4E9F-BDA5-9AC37EB0E0BE}" destId="{CE139628-B600-42D7-8570-A1D6F13850AC}" srcOrd="2" destOrd="0" presId="urn:microsoft.com/office/officeart/2005/8/layout/pyramid1"/>
    <dgm:cxn modelId="{C8EE46DE-A7F3-40CC-B77A-E6E2573781EC}" type="presParOf" srcId="{CE139628-B600-42D7-8570-A1D6F13850AC}" destId="{C90C6B15-D5C7-4A2D-A48D-2A18E24FDD49}" srcOrd="0" destOrd="0" presId="urn:microsoft.com/office/officeart/2005/8/layout/pyramid1"/>
    <dgm:cxn modelId="{BE1A85D8-B7B0-42D2-9DC5-ED82421BB888}" type="presParOf" srcId="{CE139628-B600-42D7-8570-A1D6F13850AC}" destId="{6C9FF4D5-9D34-415F-936B-98C03029F6C4}" srcOrd="1" destOrd="0" presId="urn:microsoft.com/office/officeart/2005/8/layout/pyramid1"/>
    <dgm:cxn modelId="{9133F3F2-8562-4DF4-944C-D524D5C080FD}" type="presParOf" srcId="{43137259-668B-4E9F-BDA5-9AC37EB0E0BE}" destId="{DD30FFE1-5A10-447E-9DEB-17E49F6575CB}" srcOrd="3" destOrd="0" presId="urn:microsoft.com/office/officeart/2005/8/layout/pyramid1"/>
    <dgm:cxn modelId="{A5E04D40-9131-462A-A3CF-F8345578D07A}" type="presParOf" srcId="{DD30FFE1-5A10-447E-9DEB-17E49F6575CB}" destId="{CF0B45FE-7D2E-4E36-83A8-CCCC6124035F}" srcOrd="0" destOrd="0" presId="urn:microsoft.com/office/officeart/2005/8/layout/pyramid1"/>
    <dgm:cxn modelId="{F907D8F2-C3DC-451E-922E-847453FED3E0}" type="presParOf" srcId="{DD30FFE1-5A10-447E-9DEB-17E49F6575CB}" destId="{999A1EF7-51D5-4297-B272-9B16C908036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6967C8-79FD-47D5-BCF0-3AA61C81E36D}">
      <dsp:nvSpPr>
        <dsp:cNvPr id="0" name=""/>
        <dsp:cNvSpPr/>
      </dsp:nvSpPr>
      <dsp:spPr>
        <a:xfrm>
          <a:off x="1972" y="1676"/>
          <a:ext cx="5928303" cy="1249493"/>
        </a:xfrm>
        <a:prstGeom prst="roundRect">
          <a:avLst>
            <a:gd name="adj" fmla="val 10000"/>
          </a:avLst>
        </a:prstGeom>
        <a:solidFill>
          <a:schemeClr val="accent1">
            <a:lumMod val="75000"/>
            <a:alpha val="8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Macro-Cycle</a:t>
          </a:r>
        </a:p>
        <a:p>
          <a:pPr lvl="0" algn="ctr" defTabSz="1155700">
            <a:lnSpc>
              <a:spcPct val="90000"/>
            </a:lnSpc>
            <a:spcBef>
              <a:spcPct val="0"/>
            </a:spcBef>
            <a:spcAft>
              <a:spcPct val="35000"/>
            </a:spcAft>
          </a:pPr>
          <a:r>
            <a:rPr lang="en-GB" sz="2600" kern="1200" dirty="0" smtClean="0"/>
            <a:t>e.g. A Year Period</a:t>
          </a:r>
          <a:endParaRPr lang="en-GB" sz="2600" kern="1200" dirty="0"/>
        </a:p>
      </dsp:txBody>
      <dsp:txXfrm>
        <a:off x="38568" y="38272"/>
        <a:ext cx="5855111" cy="1176301"/>
      </dsp:txXfrm>
    </dsp:sp>
    <dsp:sp modelId="{420B38CB-74F2-4F63-9D5D-5A05F701E581}">
      <dsp:nvSpPr>
        <dsp:cNvPr id="0" name=""/>
        <dsp:cNvSpPr/>
      </dsp:nvSpPr>
      <dsp:spPr>
        <a:xfrm>
          <a:off x="0" y="1414938"/>
          <a:ext cx="1892408" cy="1249493"/>
        </a:xfrm>
        <a:prstGeom prst="roundRect">
          <a:avLst>
            <a:gd name="adj" fmla="val 10000"/>
          </a:avLst>
        </a:prstGeom>
        <a:solidFill>
          <a:srgbClr val="FF0000">
            <a:alpha val="7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Pre-Season</a:t>
          </a:r>
        </a:p>
        <a:p>
          <a:pPr lvl="0" algn="ctr" defTabSz="1155700">
            <a:lnSpc>
              <a:spcPct val="90000"/>
            </a:lnSpc>
            <a:spcBef>
              <a:spcPct val="0"/>
            </a:spcBef>
            <a:spcAft>
              <a:spcPct val="35000"/>
            </a:spcAft>
          </a:pPr>
          <a:r>
            <a:rPr lang="en-GB" sz="2600" kern="1200" dirty="0" err="1" smtClean="0"/>
            <a:t>Mesocycle</a:t>
          </a:r>
          <a:r>
            <a:rPr lang="en-GB" sz="2600" kern="1200" dirty="0" smtClean="0"/>
            <a:t> 1</a:t>
          </a:r>
          <a:endParaRPr lang="en-GB" sz="2600" kern="1200" dirty="0"/>
        </a:p>
      </dsp:txBody>
      <dsp:txXfrm>
        <a:off x="36596" y="1451534"/>
        <a:ext cx="1819216" cy="1176301"/>
      </dsp:txXfrm>
    </dsp:sp>
    <dsp:sp modelId="{208F2DAD-E4CC-48C4-AFDE-819BC8F32186}">
      <dsp:nvSpPr>
        <dsp:cNvPr id="0" name=""/>
        <dsp:cNvSpPr/>
      </dsp:nvSpPr>
      <dsp:spPr>
        <a:xfrm>
          <a:off x="7758" y="2785048"/>
          <a:ext cx="1872661" cy="1249493"/>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Microcycle 1</a:t>
          </a:r>
        </a:p>
        <a:p>
          <a:pPr lvl="0" algn="ctr" defTabSz="977900">
            <a:lnSpc>
              <a:spcPct val="90000"/>
            </a:lnSpc>
            <a:spcBef>
              <a:spcPct val="0"/>
            </a:spcBef>
            <a:spcAft>
              <a:spcPct val="35000"/>
            </a:spcAft>
          </a:pPr>
          <a:r>
            <a:rPr lang="en-GB" sz="2200" kern="1200" dirty="0" err="1" smtClean="0"/>
            <a:t>Wks</a:t>
          </a:r>
          <a:r>
            <a:rPr lang="en-GB" sz="2200" kern="1200" dirty="0" smtClean="0"/>
            <a:t> 1-4 base endurance</a:t>
          </a:r>
          <a:endParaRPr lang="en-GB" sz="2200" kern="1200" dirty="0"/>
        </a:p>
      </dsp:txBody>
      <dsp:txXfrm>
        <a:off x="44354" y="2821644"/>
        <a:ext cx="1799469" cy="1176301"/>
      </dsp:txXfrm>
    </dsp:sp>
    <dsp:sp modelId="{1685A85A-FD77-4ABE-A455-9C07071DF552}">
      <dsp:nvSpPr>
        <dsp:cNvPr id="0" name=""/>
        <dsp:cNvSpPr/>
      </dsp:nvSpPr>
      <dsp:spPr>
        <a:xfrm>
          <a:off x="1959071" y="2785048"/>
          <a:ext cx="1872661" cy="1249493"/>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Microcycle 1 </a:t>
          </a:r>
        </a:p>
        <a:p>
          <a:pPr lvl="0" algn="ctr" defTabSz="977900">
            <a:lnSpc>
              <a:spcPct val="90000"/>
            </a:lnSpc>
            <a:spcBef>
              <a:spcPct val="0"/>
            </a:spcBef>
            <a:spcAft>
              <a:spcPct val="35000"/>
            </a:spcAft>
          </a:pPr>
          <a:r>
            <a:rPr lang="en-GB" sz="2200" kern="1200" dirty="0" smtClean="0"/>
            <a:t>e.g. Weeks 1-20</a:t>
          </a:r>
          <a:endParaRPr lang="en-GB" sz="2200" kern="1200" dirty="0"/>
        </a:p>
      </dsp:txBody>
      <dsp:txXfrm>
        <a:off x="1995667" y="2821644"/>
        <a:ext cx="1799469" cy="1176301"/>
      </dsp:txXfrm>
    </dsp:sp>
    <dsp:sp modelId="{674C2A66-A5A9-431E-BB15-3F9DC4AFC3DB}">
      <dsp:nvSpPr>
        <dsp:cNvPr id="0" name=""/>
        <dsp:cNvSpPr/>
      </dsp:nvSpPr>
      <dsp:spPr>
        <a:xfrm>
          <a:off x="3989037" y="1393362"/>
          <a:ext cx="1935451" cy="1249493"/>
        </a:xfrm>
        <a:prstGeom prst="roundRect">
          <a:avLst>
            <a:gd name="adj" fmla="val 10000"/>
          </a:avLst>
        </a:prstGeom>
        <a:solidFill>
          <a:srgbClr val="FF0000">
            <a:alpha val="7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Transition</a:t>
          </a:r>
        </a:p>
        <a:p>
          <a:pPr lvl="0" algn="ctr" defTabSz="1155700">
            <a:lnSpc>
              <a:spcPct val="90000"/>
            </a:lnSpc>
            <a:spcBef>
              <a:spcPct val="0"/>
            </a:spcBef>
            <a:spcAft>
              <a:spcPct val="35000"/>
            </a:spcAft>
          </a:pPr>
          <a:r>
            <a:rPr lang="en-GB" sz="2600" kern="1200" dirty="0" err="1" smtClean="0"/>
            <a:t>Mesocycle</a:t>
          </a:r>
          <a:r>
            <a:rPr lang="en-GB" sz="2600" kern="1200" dirty="0" smtClean="0"/>
            <a:t> 3</a:t>
          </a:r>
          <a:endParaRPr lang="en-GB" sz="2600" kern="1200" dirty="0"/>
        </a:p>
      </dsp:txBody>
      <dsp:txXfrm>
        <a:off x="4025633" y="1429958"/>
        <a:ext cx="1862259" cy="1176301"/>
      </dsp:txXfrm>
    </dsp:sp>
    <dsp:sp modelId="{896A82D5-D561-4A45-9E84-4D52EA683CC4}">
      <dsp:nvSpPr>
        <dsp:cNvPr id="0" name=""/>
        <dsp:cNvSpPr/>
      </dsp:nvSpPr>
      <dsp:spPr>
        <a:xfrm>
          <a:off x="4020432" y="2785048"/>
          <a:ext cx="1872661" cy="1249493"/>
        </a:xfrm>
        <a:prstGeom prst="roundRect">
          <a:avLst>
            <a:gd name="adj" fmla="val 10000"/>
          </a:avLst>
        </a:prstGeom>
        <a:solidFill>
          <a:srgbClr val="7030A0">
            <a:alpha val="5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Microcycle 1</a:t>
          </a:r>
        </a:p>
        <a:p>
          <a:pPr lvl="0" algn="ctr" defTabSz="977900">
            <a:lnSpc>
              <a:spcPct val="90000"/>
            </a:lnSpc>
            <a:spcBef>
              <a:spcPct val="0"/>
            </a:spcBef>
            <a:spcAft>
              <a:spcPct val="35000"/>
            </a:spcAft>
          </a:pPr>
          <a:r>
            <a:rPr lang="en-GB" sz="2200" kern="1200" dirty="0" smtClean="0"/>
            <a:t>e.g. Weeks 1-4 Rest</a:t>
          </a:r>
          <a:endParaRPr lang="en-GB" sz="2200" kern="1200" dirty="0"/>
        </a:p>
      </dsp:txBody>
      <dsp:txXfrm>
        <a:off x="4057028" y="2821644"/>
        <a:ext cx="1799469" cy="1176301"/>
      </dsp:txXfrm>
    </dsp:sp>
    <dsp:sp modelId="{0C33E3D9-5DFD-4E14-A9B3-A649C1C39E67}">
      <dsp:nvSpPr>
        <dsp:cNvPr id="0" name=""/>
        <dsp:cNvSpPr/>
      </dsp:nvSpPr>
      <dsp:spPr>
        <a:xfrm>
          <a:off x="1956400" y="1398086"/>
          <a:ext cx="1954998" cy="1249493"/>
        </a:xfrm>
        <a:prstGeom prst="roundRect">
          <a:avLst>
            <a:gd name="adj" fmla="val 10000"/>
          </a:avLst>
        </a:prstGeom>
        <a:solidFill>
          <a:srgbClr val="FF0000">
            <a:alpha val="80000"/>
          </a:srgb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a:lnSpc>
              <a:spcPct val="90000"/>
            </a:lnSpc>
            <a:spcBef>
              <a:spcPct val="0"/>
            </a:spcBef>
            <a:spcAft>
              <a:spcPct val="35000"/>
            </a:spcAft>
          </a:pPr>
          <a:r>
            <a:rPr lang="en-GB" sz="2600" kern="1200" dirty="0" smtClean="0"/>
            <a:t>Competition</a:t>
          </a:r>
        </a:p>
        <a:p>
          <a:pPr lvl="0" algn="ctr" defTabSz="1155700">
            <a:lnSpc>
              <a:spcPct val="90000"/>
            </a:lnSpc>
            <a:spcBef>
              <a:spcPct val="0"/>
            </a:spcBef>
            <a:spcAft>
              <a:spcPct val="35000"/>
            </a:spcAft>
          </a:pPr>
          <a:r>
            <a:rPr lang="en-GB" sz="2600" kern="1200" dirty="0" err="1" smtClean="0"/>
            <a:t>Mesocycle</a:t>
          </a:r>
          <a:r>
            <a:rPr lang="en-GB" sz="2600" kern="1200" dirty="0" smtClean="0"/>
            <a:t> 2</a:t>
          </a:r>
          <a:endParaRPr lang="en-GB" sz="2600" kern="1200" dirty="0"/>
        </a:p>
      </dsp:txBody>
      <dsp:txXfrm>
        <a:off x="1992996" y="1434682"/>
        <a:ext cx="1881806" cy="11763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189E-12A5-4596-9365-C0BA3E120D19}">
      <dsp:nvSpPr>
        <dsp:cNvPr id="0" name=""/>
        <dsp:cNvSpPr/>
      </dsp:nvSpPr>
      <dsp:spPr>
        <a:xfrm>
          <a:off x="2545169" y="0"/>
          <a:ext cx="1696779" cy="1050585"/>
        </a:xfrm>
        <a:prstGeom prst="trapezoid">
          <a:avLst>
            <a:gd name="adj" fmla="val 80754"/>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Tapering and Peaking</a:t>
          </a:r>
          <a:endParaRPr lang="en-GB" sz="2000" kern="1200" dirty="0"/>
        </a:p>
      </dsp:txBody>
      <dsp:txXfrm>
        <a:off x="2545169" y="0"/>
        <a:ext cx="1696779" cy="1050585"/>
      </dsp:txXfrm>
    </dsp:sp>
    <dsp:sp modelId="{A9EBEE55-DDCA-4F7B-9F55-F48D792F2D3C}">
      <dsp:nvSpPr>
        <dsp:cNvPr id="0" name=""/>
        <dsp:cNvSpPr/>
      </dsp:nvSpPr>
      <dsp:spPr>
        <a:xfrm>
          <a:off x="1696779" y="1050585"/>
          <a:ext cx="3393559" cy="1050585"/>
        </a:xfrm>
        <a:prstGeom prst="trapezoid">
          <a:avLst>
            <a:gd name="adj" fmla="val 80754"/>
          </a:avLst>
        </a:prstGeom>
        <a:solidFill>
          <a:schemeClr val="accent2">
            <a:hueOff val="-1458064"/>
            <a:satOff val="-2807"/>
            <a:lumOff val="19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Development of Competition Specific e.g. Speed and Power</a:t>
          </a:r>
          <a:endParaRPr lang="en-GB" sz="2000" kern="1200" dirty="0"/>
        </a:p>
      </dsp:txBody>
      <dsp:txXfrm>
        <a:off x="2290652" y="1050585"/>
        <a:ext cx="2205813" cy="1050585"/>
      </dsp:txXfrm>
    </dsp:sp>
    <dsp:sp modelId="{C90C6B15-D5C7-4A2D-A48D-2A18E24FDD49}">
      <dsp:nvSpPr>
        <dsp:cNvPr id="0" name=""/>
        <dsp:cNvSpPr/>
      </dsp:nvSpPr>
      <dsp:spPr>
        <a:xfrm>
          <a:off x="848389" y="2101171"/>
          <a:ext cx="5090338" cy="1050585"/>
        </a:xfrm>
        <a:prstGeom prst="trapezoid">
          <a:avLst>
            <a:gd name="adj" fmla="val 80754"/>
          </a:avLst>
        </a:prstGeom>
        <a:solidFill>
          <a:schemeClr val="accent2">
            <a:hueOff val="-2916128"/>
            <a:satOff val="-5613"/>
            <a:lumOff val="392"/>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Building an Endurance Base</a:t>
          </a:r>
        </a:p>
        <a:p>
          <a:pPr lvl="0" algn="ctr" defTabSz="889000">
            <a:lnSpc>
              <a:spcPct val="90000"/>
            </a:lnSpc>
            <a:spcBef>
              <a:spcPct val="0"/>
            </a:spcBef>
            <a:spcAft>
              <a:spcPct val="35000"/>
            </a:spcAft>
          </a:pPr>
          <a:r>
            <a:rPr lang="en-GB" sz="2000" kern="1200" dirty="0" smtClean="0"/>
            <a:t>8-12 Week </a:t>
          </a:r>
          <a:r>
            <a:rPr lang="en-GB" sz="2000" kern="1200" dirty="0" err="1" smtClean="0"/>
            <a:t>Mesocycle</a:t>
          </a:r>
          <a:endParaRPr lang="en-GB" sz="2000" kern="1200" dirty="0" smtClean="0"/>
        </a:p>
        <a:p>
          <a:pPr lvl="0" algn="ctr" defTabSz="889000">
            <a:lnSpc>
              <a:spcPct val="90000"/>
            </a:lnSpc>
            <a:spcBef>
              <a:spcPct val="0"/>
            </a:spcBef>
            <a:spcAft>
              <a:spcPct val="35000"/>
            </a:spcAft>
          </a:pPr>
          <a:r>
            <a:rPr lang="en-GB" sz="2000" kern="1200" dirty="0" smtClean="0"/>
            <a:t>e.g. Over-distance training</a:t>
          </a:r>
          <a:endParaRPr lang="en-GB" sz="2000" kern="1200" dirty="0"/>
        </a:p>
      </dsp:txBody>
      <dsp:txXfrm>
        <a:off x="1739198" y="2101171"/>
        <a:ext cx="3308720" cy="1050585"/>
      </dsp:txXfrm>
    </dsp:sp>
    <dsp:sp modelId="{CF0B45FE-7D2E-4E36-83A8-CCCC6124035F}">
      <dsp:nvSpPr>
        <dsp:cNvPr id="0" name=""/>
        <dsp:cNvSpPr/>
      </dsp:nvSpPr>
      <dsp:spPr>
        <a:xfrm>
          <a:off x="0" y="3151756"/>
          <a:ext cx="6787118" cy="1050585"/>
        </a:xfrm>
        <a:prstGeom prst="trapezoid">
          <a:avLst>
            <a:gd name="adj" fmla="val 80754"/>
          </a:avLst>
        </a:prstGeom>
        <a:solidFill>
          <a:schemeClr val="accent2">
            <a:hueOff val="-4374192"/>
            <a:satOff val="-8420"/>
            <a:lumOff val="58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kern="1200" dirty="0" smtClean="0"/>
            <a:t>Rest  - 4-6 Week </a:t>
          </a:r>
          <a:r>
            <a:rPr lang="en-GB" sz="2000" kern="1200" dirty="0" err="1" smtClean="0"/>
            <a:t>Mesocycle</a:t>
          </a:r>
          <a:endParaRPr lang="en-GB" sz="2000" kern="1200" dirty="0"/>
        </a:p>
      </dsp:txBody>
      <dsp:txXfrm>
        <a:off x="1187745" y="3151756"/>
        <a:ext cx="4411626" cy="10505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1F380DE-A769-4CD0-9F5F-D85EFCA3DDFA}" type="datetimeFigureOut">
              <a:rPr lang="en-GB" smtClean="0"/>
              <a:t>23/11/2016</a:t>
            </a:fld>
            <a:endParaRPr lang="en-GB"/>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481A0173-3C01-40E0-85DF-703FC3A7576F}" type="slidenum">
              <a:rPr lang="en-GB" smtClean="0"/>
              <a:t>‹#›</a:t>
            </a:fld>
            <a:endParaRPr lang="en-GB"/>
          </a:p>
        </p:txBody>
      </p:sp>
    </p:spTree>
    <p:extLst>
      <p:ext uri="{BB962C8B-B14F-4D97-AF65-F5344CB8AC3E}">
        <p14:creationId xmlns:p14="http://schemas.microsoft.com/office/powerpoint/2010/main" val="30195309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205321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408514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393393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813754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243932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22796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34866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6049622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5878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620367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49074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59293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919703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669000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81141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179039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B38884-C878-4F5F-A96B-876B2DE8803F}" type="datetimeFigureOut">
              <a:rPr lang="en-GB" smtClean="0"/>
              <a:pPr/>
              <a:t>23/11/2016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369DEE5-80B7-421E-83A7-889C31687FF8}" type="slidenum">
              <a:rPr lang="en-GB" smtClean="0"/>
              <a:pPr/>
              <a:t>‹#›</a:t>
            </a:fld>
            <a:endParaRPr lang="en-GB"/>
          </a:p>
        </p:txBody>
      </p:sp>
    </p:spTree>
    <p:extLst>
      <p:ext uri="{BB962C8B-B14F-4D97-AF65-F5344CB8AC3E}">
        <p14:creationId xmlns:p14="http://schemas.microsoft.com/office/powerpoint/2010/main" val="68667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E8B38884-C878-4F5F-A96B-876B2DE8803F}" type="datetimeFigureOut">
              <a:rPr lang="en-GB" smtClean="0"/>
              <a:pPr/>
              <a:t>23/11/2016</a:t>
            </a:fld>
            <a:endParaRPr lang="en-GB"/>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GB"/>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E369DEE5-80B7-421E-83A7-889C31687FF8}" type="slidenum">
              <a:rPr lang="en-GB" smtClean="0"/>
              <a:pPr/>
              <a:t>‹#›</a:t>
            </a:fld>
            <a:endParaRPr lang="en-GB"/>
          </a:p>
        </p:txBody>
      </p:sp>
    </p:spTree>
    <p:extLst>
      <p:ext uri="{BB962C8B-B14F-4D97-AF65-F5344CB8AC3E}">
        <p14:creationId xmlns:p14="http://schemas.microsoft.com/office/powerpoint/2010/main" val="4154622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1300787"/>
            <a:ext cx="6517482" cy="760061"/>
          </a:xfrm>
          <a:solidFill>
            <a:schemeClr val="accent2">
              <a:lumMod val="40000"/>
              <a:lumOff val="60000"/>
            </a:schemeClr>
          </a:solidFill>
        </p:spPr>
        <p:txBody>
          <a:bodyPr/>
          <a:lstStyle/>
          <a:p>
            <a:r>
              <a:rPr lang="en-GB" dirty="0" smtClean="0"/>
              <a:t>starter</a:t>
            </a:r>
            <a:endParaRPr lang="en-GB" dirty="0"/>
          </a:p>
        </p:txBody>
      </p:sp>
      <p:sp>
        <p:nvSpPr>
          <p:cNvPr id="4" name="TextBox 3"/>
          <p:cNvSpPr txBox="1"/>
          <p:nvPr/>
        </p:nvSpPr>
        <p:spPr>
          <a:xfrm>
            <a:off x="1115616" y="2276872"/>
            <a:ext cx="4248472" cy="2031325"/>
          </a:xfrm>
          <a:prstGeom prst="rect">
            <a:avLst/>
          </a:prstGeom>
          <a:noFill/>
          <a:ln>
            <a:solidFill>
              <a:schemeClr val="tx1"/>
            </a:solidFill>
          </a:ln>
        </p:spPr>
        <p:txBody>
          <a:bodyPr wrap="square" rtlCol="0">
            <a:spAutoFit/>
          </a:bodyPr>
          <a:lstStyle/>
          <a:p>
            <a:r>
              <a:rPr lang="en-GB" b="1" dirty="0"/>
              <a:t>Mallets </a:t>
            </a:r>
            <a:r>
              <a:rPr lang="en-GB" b="1" dirty="0" smtClean="0"/>
              <a:t>mallet</a:t>
            </a:r>
          </a:p>
          <a:p>
            <a:pPr algn="ctr"/>
            <a:r>
              <a:rPr lang="en-GB" b="1" dirty="0"/>
              <a:t> </a:t>
            </a:r>
            <a:r>
              <a:rPr lang="en-GB" dirty="0" smtClean="0"/>
              <a:t>Player </a:t>
            </a:r>
            <a:r>
              <a:rPr lang="en-GB" dirty="0"/>
              <a:t>A states an aid</a:t>
            </a:r>
          </a:p>
          <a:p>
            <a:pPr algn="ctr"/>
            <a:r>
              <a:rPr lang="en-GB" dirty="0"/>
              <a:t>Player B states </a:t>
            </a:r>
            <a:r>
              <a:rPr lang="en-GB" dirty="0" smtClean="0"/>
              <a:t>benefit</a:t>
            </a:r>
          </a:p>
          <a:p>
            <a:pPr algn="ctr"/>
            <a:r>
              <a:rPr lang="en-GB" dirty="0" smtClean="0"/>
              <a:t>Player A states an negative</a:t>
            </a:r>
          </a:p>
          <a:p>
            <a:pPr algn="ctr"/>
            <a:r>
              <a:rPr lang="en-GB" dirty="0" smtClean="0"/>
              <a:t>Player B states an aid.</a:t>
            </a:r>
            <a:endParaRPr lang="en-GB" dirty="0"/>
          </a:p>
          <a:p>
            <a:pPr algn="ctr"/>
            <a:r>
              <a:rPr lang="en-GB" dirty="0"/>
              <a:t>Player C </a:t>
            </a:r>
            <a:r>
              <a:rPr lang="en-GB" dirty="0" smtClean="0"/>
              <a:t>(</a:t>
            </a:r>
            <a:r>
              <a:rPr lang="en-GB" dirty="0"/>
              <a:t>Buzz if you stall or say ‘</a:t>
            </a:r>
            <a:r>
              <a:rPr lang="en-GB" dirty="0" err="1"/>
              <a:t>erm</a:t>
            </a:r>
            <a:r>
              <a:rPr lang="en-GB" dirty="0"/>
              <a:t>’)</a:t>
            </a:r>
          </a:p>
          <a:p>
            <a:endParaRPr lang="en-GB" b="1" dirty="0"/>
          </a:p>
        </p:txBody>
      </p:sp>
      <p:sp>
        <p:nvSpPr>
          <p:cNvPr id="5" name="TextBox 4"/>
          <p:cNvSpPr txBox="1"/>
          <p:nvPr/>
        </p:nvSpPr>
        <p:spPr>
          <a:xfrm>
            <a:off x="5940152" y="2492896"/>
            <a:ext cx="1944216" cy="646331"/>
          </a:xfrm>
          <a:prstGeom prst="rect">
            <a:avLst/>
          </a:prstGeom>
          <a:noFill/>
          <a:ln>
            <a:solidFill>
              <a:schemeClr val="tx1"/>
            </a:solidFill>
            <a:prstDash val="dash"/>
          </a:ln>
        </p:spPr>
        <p:txBody>
          <a:bodyPr wrap="square" rtlCol="0">
            <a:spAutoFit/>
          </a:bodyPr>
          <a:lstStyle/>
          <a:p>
            <a:r>
              <a:rPr lang="en-GB" dirty="0" smtClean="0"/>
              <a:t>ABC based on confidence.</a:t>
            </a:r>
            <a:endParaRPr lang="en-GB" dirty="0"/>
          </a:p>
        </p:txBody>
      </p:sp>
    </p:spTree>
    <p:extLst>
      <p:ext uri="{BB962C8B-B14F-4D97-AF65-F5344CB8AC3E}">
        <p14:creationId xmlns:p14="http://schemas.microsoft.com/office/powerpoint/2010/main" val="34419788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smtClean="0"/>
              <a:t>In a nutshell...</a:t>
            </a:r>
          </a:p>
        </p:txBody>
      </p:sp>
      <p:sp>
        <p:nvSpPr>
          <p:cNvPr id="23555" name="Content Placeholder 2"/>
          <p:cNvSpPr>
            <a:spLocks noGrp="1"/>
          </p:cNvSpPr>
          <p:nvPr>
            <p:ph sz="quarter" idx="13"/>
          </p:nvPr>
        </p:nvSpPr>
        <p:spPr>
          <a:xfrm>
            <a:off x="323529" y="2636912"/>
            <a:ext cx="8640960" cy="4032448"/>
          </a:xfrm>
        </p:spPr>
        <p:txBody>
          <a:bodyPr>
            <a:normAutofit fontScale="85000" lnSpcReduction="20000"/>
          </a:bodyPr>
          <a:lstStyle/>
          <a:p>
            <a:r>
              <a:rPr lang="en-GB" b="1" dirty="0" smtClean="0">
                <a:solidFill>
                  <a:schemeClr val="accent3">
                    <a:lumMod val="50000"/>
                  </a:schemeClr>
                </a:solidFill>
              </a:rPr>
              <a:t>Macro-cycle	</a:t>
            </a:r>
            <a:r>
              <a:rPr lang="en-GB" b="1" dirty="0" smtClean="0">
                <a:solidFill>
                  <a:srgbClr val="92D050"/>
                </a:solidFill>
              </a:rPr>
              <a:t>	</a:t>
            </a:r>
            <a:r>
              <a:rPr lang="en-GB" dirty="0" smtClean="0"/>
              <a:t>A long-term training plan or goal</a:t>
            </a:r>
          </a:p>
          <a:p>
            <a:endParaRPr lang="en-GB" dirty="0" smtClean="0"/>
          </a:p>
          <a:p>
            <a:r>
              <a:rPr lang="en-GB" b="1" dirty="0" err="1" smtClean="0">
                <a:solidFill>
                  <a:schemeClr val="accent5">
                    <a:lumMod val="50000"/>
                  </a:schemeClr>
                </a:solidFill>
              </a:rPr>
              <a:t>Meso</a:t>
            </a:r>
            <a:r>
              <a:rPr lang="en-GB" b="1" dirty="0" smtClean="0">
                <a:solidFill>
                  <a:schemeClr val="accent5">
                    <a:lumMod val="50000"/>
                  </a:schemeClr>
                </a:solidFill>
              </a:rPr>
              <a:t>-cycle</a:t>
            </a:r>
            <a:r>
              <a:rPr lang="en-GB" b="1" dirty="0" smtClean="0">
                <a:solidFill>
                  <a:schemeClr val="accent5">
                    <a:lumMod val="75000"/>
                  </a:schemeClr>
                </a:solidFill>
              </a:rPr>
              <a:t>		</a:t>
            </a:r>
            <a:r>
              <a:rPr lang="en-GB" dirty="0" smtClean="0"/>
              <a:t>A block of training, typically between 4 				and 16 weeks duration, </a:t>
            </a:r>
            <a:r>
              <a:rPr lang="en-GB" b="1" dirty="0" smtClean="0"/>
              <a:t>with a medium-term 				goal</a:t>
            </a:r>
          </a:p>
          <a:p>
            <a:endParaRPr lang="en-GB" dirty="0" smtClean="0"/>
          </a:p>
          <a:p>
            <a:r>
              <a:rPr lang="en-GB" b="1" dirty="0" smtClean="0">
                <a:solidFill>
                  <a:srgbClr val="7030A0"/>
                </a:solidFill>
              </a:rPr>
              <a:t>Micro-cycle</a:t>
            </a:r>
            <a:r>
              <a:rPr lang="en-GB" dirty="0" smtClean="0"/>
              <a:t>		A number of training sessions which form a 				recurrent unit. Typically 1-3 </a:t>
            </a:r>
            <a:r>
              <a:rPr lang="en-GB" dirty="0" err="1" smtClean="0"/>
              <a:t>wks</a:t>
            </a:r>
            <a:r>
              <a:rPr lang="en-GB" b="1" dirty="0" smtClean="0"/>
              <a:t>, short-term 				goals</a:t>
            </a:r>
          </a:p>
          <a:p>
            <a:endParaRPr lang="en-GB" dirty="0" smtClean="0"/>
          </a:p>
          <a:p>
            <a:r>
              <a:rPr lang="en-GB" b="1" dirty="0" smtClean="0">
                <a:solidFill>
                  <a:srgbClr val="00B0F0"/>
                </a:solidFill>
              </a:rPr>
              <a:t>Mega-cycle</a:t>
            </a:r>
            <a:r>
              <a:rPr lang="en-GB" dirty="0" smtClean="0"/>
              <a:t>		A macro-cycle which may last	 					several years</a:t>
            </a:r>
          </a:p>
        </p:txBody>
      </p:sp>
    </p:spTree>
    <p:extLst>
      <p:ext uri="{BB962C8B-B14F-4D97-AF65-F5344CB8AC3E}">
        <p14:creationId xmlns:p14="http://schemas.microsoft.com/office/powerpoint/2010/main" val="230695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2" end="2"/>
                                            </p:txEl>
                                          </p:spTgt>
                                        </p:tgtEl>
                                        <p:attrNameLst>
                                          <p:attrName>style.visibility</p:attrName>
                                        </p:attrNameLst>
                                      </p:cBhvr>
                                      <p:to>
                                        <p:strVal val="visible"/>
                                      </p:to>
                                    </p:set>
                                    <p:anim calcmode="lin" valueType="num">
                                      <p:cBhvr additive="base">
                                        <p:cTn id="13"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4" end="4"/>
                                            </p:txEl>
                                          </p:spTgt>
                                        </p:tgtEl>
                                        <p:attrNameLst>
                                          <p:attrName>style.visibility</p:attrName>
                                        </p:attrNameLst>
                                      </p:cBhvr>
                                      <p:to>
                                        <p:strVal val="visible"/>
                                      </p:to>
                                    </p:set>
                                    <p:anim calcmode="lin" valueType="num">
                                      <p:cBhvr additive="base">
                                        <p:cTn id="19"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6" end="6"/>
                                            </p:txEl>
                                          </p:spTgt>
                                        </p:tgtEl>
                                        <p:attrNameLst>
                                          <p:attrName>style.visibility</p:attrName>
                                        </p:attrNameLst>
                                      </p:cBhvr>
                                      <p:to>
                                        <p:strVal val="visible"/>
                                      </p:to>
                                    </p:set>
                                    <p:anim calcmode="lin" valueType="num">
                                      <p:cBhvr additive="base">
                                        <p:cTn id="25"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dirty="0" smtClean="0"/>
              <a:t>Periodisation</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3908670070"/>
              </p:ext>
            </p:extLst>
          </p:nvPr>
        </p:nvGraphicFramePr>
        <p:xfrm>
          <a:off x="1547664" y="2492896"/>
          <a:ext cx="8202161" cy="4036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7700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2E6967C8-79FD-47D5-BCF0-3AA61C81E36D}"/>
                                            </p:graphicEl>
                                          </p:spTgt>
                                        </p:tgtEl>
                                        <p:attrNameLst>
                                          <p:attrName>style.visibility</p:attrName>
                                        </p:attrNameLst>
                                      </p:cBhvr>
                                      <p:to>
                                        <p:strVal val="visible"/>
                                      </p:to>
                                    </p:set>
                                    <p:anim calcmode="lin" valueType="num">
                                      <p:cBhvr additive="base">
                                        <p:cTn id="7" dur="500" fill="hold"/>
                                        <p:tgtEl>
                                          <p:spTgt spid="4">
                                            <p:graphicEl>
                                              <a:dgm id="{2E6967C8-79FD-47D5-BCF0-3AA61C81E36D}"/>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2E6967C8-79FD-47D5-BCF0-3AA61C81E36D}"/>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0C33E3D9-5DFD-4E14-A9B3-A649C1C39E67}"/>
                                            </p:graphicEl>
                                          </p:spTgt>
                                        </p:tgtEl>
                                        <p:attrNameLst>
                                          <p:attrName>style.visibility</p:attrName>
                                        </p:attrNameLst>
                                      </p:cBhvr>
                                      <p:to>
                                        <p:strVal val="visible"/>
                                      </p:to>
                                    </p:set>
                                    <p:anim calcmode="lin" valueType="num">
                                      <p:cBhvr additive="base">
                                        <p:cTn id="13" dur="500" fill="hold"/>
                                        <p:tgtEl>
                                          <p:spTgt spid="4">
                                            <p:graphicEl>
                                              <a:dgm id="{0C33E3D9-5DFD-4E14-A9B3-A649C1C39E67}"/>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0C33E3D9-5DFD-4E14-A9B3-A649C1C39E67}"/>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graphicEl>
                                              <a:dgm id="{420B38CB-74F2-4F63-9D5D-5A05F701E581}"/>
                                            </p:graphicEl>
                                          </p:spTgt>
                                        </p:tgtEl>
                                        <p:attrNameLst>
                                          <p:attrName>style.visibility</p:attrName>
                                        </p:attrNameLst>
                                      </p:cBhvr>
                                      <p:to>
                                        <p:strVal val="visible"/>
                                      </p:to>
                                    </p:set>
                                    <p:anim calcmode="lin" valueType="num">
                                      <p:cBhvr additive="base">
                                        <p:cTn id="19" dur="500" fill="hold"/>
                                        <p:tgtEl>
                                          <p:spTgt spid="4">
                                            <p:graphicEl>
                                              <a:dgm id="{420B38CB-74F2-4F63-9D5D-5A05F701E581}"/>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420B38CB-74F2-4F63-9D5D-5A05F701E581}"/>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graphicEl>
                                              <a:dgm id="{674C2A66-A5A9-431E-BB15-3F9DC4AFC3DB}"/>
                                            </p:graphicEl>
                                          </p:spTgt>
                                        </p:tgtEl>
                                        <p:attrNameLst>
                                          <p:attrName>style.visibility</p:attrName>
                                        </p:attrNameLst>
                                      </p:cBhvr>
                                      <p:to>
                                        <p:strVal val="visible"/>
                                      </p:to>
                                    </p:set>
                                    <p:anim calcmode="lin" valueType="num">
                                      <p:cBhvr additive="base">
                                        <p:cTn id="25" dur="500" fill="hold"/>
                                        <p:tgtEl>
                                          <p:spTgt spid="4">
                                            <p:graphicEl>
                                              <a:dgm id="{674C2A66-A5A9-431E-BB15-3F9DC4AFC3DB}"/>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674C2A66-A5A9-431E-BB15-3F9DC4AFC3DB}"/>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graphicEl>
                                              <a:dgm id="{208F2DAD-E4CC-48C4-AFDE-819BC8F32186}"/>
                                            </p:graphicEl>
                                          </p:spTgt>
                                        </p:tgtEl>
                                        <p:attrNameLst>
                                          <p:attrName>style.visibility</p:attrName>
                                        </p:attrNameLst>
                                      </p:cBhvr>
                                      <p:to>
                                        <p:strVal val="visible"/>
                                      </p:to>
                                    </p:set>
                                    <p:anim calcmode="lin" valueType="num">
                                      <p:cBhvr additive="base">
                                        <p:cTn id="31" dur="500" fill="hold"/>
                                        <p:tgtEl>
                                          <p:spTgt spid="4">
                                            <p:graphicEl>
                                              <a:dgm id="{208F2DAD-E4CC-48C4-AFDE-819BC8F32186}"/>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graphicEl>
                                              <a:dgm id="{208F2DAD-E4CC-48C4-AFDE-819BC8F32186}"/>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graphicEl>
                                              <a:dgm id="{1685A85A-FD77-4ABE-A455-9C07071DF552}"/>
                                            </p:graphicEl>
                                          </p:spTgt>
                                        </p:tgtEl>
                                        <p:attrNameLst>
                                          <p:attrName>style.visibility</p:attrName>
                                        </p:attrNameLst>
                                      </p:cBhvr>
                                      <p:to>
                                        <p:strVal val="visible"/>
                                      </p:to>
                                    </p:set>
                                    <p:anim calcmode="lin" valueType="num">
                                      <p:cBhvr additive="base">
                                        <p:cTn id="37" dur="500" fill="hold"/>
                                        <p:tgtEl>
                                          <p:spTgt spid="4">
                                            <p:graphicEl>
                                              <a:dgm id="{1685A85A-FD77-4ABE-A455-9C07071DF55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1685A85A-FD77-4ABE-A455-9C07071DF552}"/>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896A82D5-D561-4A45-9E84-4D52EA683CC4}"/>
                                            </p:graphicEl>
                                          </p:spTgt>
                                        </p:tgtEl>
                                        <p:attrNameLst>
                                          <p:attrName>style.visibility</p:attrName>
                                        </p:attrNameLst>
                                      </p:cBhvr>
                                      <p:to>
                                        <p:strVal val="visible"/>
                                      </p:to>
                                    </p:set>
                                    <p:anim calcmode="lin" valueType="num">
                                      <p:cBhvr additive="base">
                                        <p:cTn id="43" dur="500" fill="hold"/>
                                        <p:tgtEl>
                                          <p:spTgt spid="4">
                                            <p:graphicEl>
                                              <a:dgm id="{896A82D5-D561-4A45-9E84-4D52EA683CC4}"/>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896A82D5-D561-4A45-9E84-4D52EA683CC4}"/>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D</a:t>
            </a:r>
            <a:endParaRPr lang="en-GB" dirty="0"/>
          </a:p>
        </p:txBody>
      </p:sp>
      <p:sp>
        <p:nvSpPr>
          <p:cNvPr id="3" name="Content Placeholder 2"/>
          <p:cNvSpPr>
            <a:spLocks noGrp="1"/>
          </p:cNvSpPr>
          <p:nvPr>
            <p:ph sz="quarter" idx="13"/>
          </p:nvPr>
        </p:nvSpPr>
        <p:spPr>
          <a:xfrm>
            <a:off x="685330" y="2367093"/>
            <a:ext cx="4246710" cy="3424107"/>
          </a:xfrm>
        </p:spPr>
        <p:txBody>
          <a:bodyPr/>
          <a:lstStyle/>
          <a:p>
            <a:r>
              <a:rPr lang="en-GB" dirty="0" smtClean="0"/>
              <a:t>Complete a macro cycle </a:t>
            </a:r>
          </a:p>
          <a:p>
            <a:r>
              <a:rPr lang="en-GB" dirty="0" smtClean="0"/>
              <a:t>Choose one of the </a:t>
            </a:r>
            <a:r>
              <a:rPr lang="en-GB" dirty="0" err="1" smtClean="0"/>
              <a:t>meso</a:t>
            </a:r>
            <a:r>
              <a:rPr lang="en-GB" dirty="0" smtClean="0"/>
              <a:t>-cycles and note what is involved in that element.</a:t>
            </a:r>
          </a:p>
          <a:p>
            <a:r>
              <a:rPr lang="en-GB" dirty="0" smtClean="0"/>
              <a:t>What activity?</a:t>
            </a:r>
          </a:p>
          <a:p>
            <a:r>
              <a:rPr lang="en-GB" dirty="0" smtClean="0"/>
              <a:t>How long for?</a:t>
            </a:r>
          </a:p>
          <a:p>
            <a:r>
              <a:rPr lang="en-GB" dirty="0" smtClean="0"/>
              <a:t>What intensity? </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008" y="2060848"/>
            <a:ext cx="4048125" cy="2686050"/>
          </a:xfrm>
          <a:prstGeom prst="rect">
            <a:avLst/>
          </a:prstGeom>
        </p:spPr>
      </p:pic>
    </p:spTree>
    <p:extLst>
      <p:ext uri="{BB962C8B-B14F-4D97-AF65-F5344CB8AC3E}">
        <p14:creationId xmlns:p14="http://schemas.microsoft.com/office/powerpoint/2010/main" val="16362978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err="1" smtClean="0"/>
              <a:t>Mesocycles</a:t>
            </a:r>
            <a:r>
              <a:rPr lang="en-GB" dirty="0" smtClean="0"/>
              <a:t> in the Phases</a:t>
            </a:r>
            <a:endParaRPr lang="en-GB" dirty="0"/>
          </a:p>
        </p:txBody>
      </p:sp>
      <p:sp>
        <p:nvSpPr>
          <p:cNvPr id="2" name="Content Placeholder 1"/>
          <p:cNvSpPr>
            <a:spLocks noGrp="1"/>
          </p:cNvSpPr>
          <p:nvPr>
            <p:ph sz="quarter" idx="13"/>
          </p:nvPr>
        </p:nvSpPr>
        <p:spPr>
          <a:xfrm>
            <a:off x="5580112" y="1844824"/>
            <a:ext cx="3240360" cy="4032448"/>
          </a:xfrm>
          <a:solidFill>
            <a:schemeClr val="accent3">
              <a:lumMod val="20000"/>
              <a:lumOff val="80000"/>
            </a:schemeClr>
          </a:solidFill>
        </p:spPr>
        <p:txBody>
          <a:bodyPr>
            <a:normAutofit fontScale="92500" lnSpcReduction="10000"/>
          </a:bodyPr>
          <a:lstStyle/>
          <a:p>
            <a:r>
              <a:rPr lang="en-GB" dirty="0" smtClean="0"/>
              <a:t>Thinking of </a:t>
            </a:r>
            <a:r>
              <a:rPr lang="en-GB" b="1" dirty="0" smtClean="0"/>
              <a:t>Preparation phase </a:t>
            </a:r>
            <a:r>
              <a:rPr lang="en-GB" dirty="0" smtClean="0"/>
              <a:t>(pre-season) , </a:t>
            </a:r>
          </a:p>
          <a:p>
            <a:r>
              <a:rPr lang="en-GB" b="1" dirty="0" smtClean="0"/>
              <a:t>competition phase</a:t>
            </a:r>
            <a:r>
              <a:rPr lang="en-GB" dirty="0" smtClean="0"/>
              <a:t> and </a:t>
            </a:r>
          </a:p>
          <a:p>
            <a:r>
              <a:rPr lang="en-GB" b="1" dirty="0" smtClean="0"/>
              <a:t>transition phase </a:t>
            </a:r>
            <a:r>
              <a:rPr lang="en-GB" dirty="0" smtClean="0"/>
              <a:t>(off season):</a:t>
            </a:r>
          </a:p>
          <a:p>
            <a:endParaRPr lang="en-GB" dirty="0"/>
          </a:p>
          <a:p>
            <a:r>
              <a:rPr lang="en-GB" b="1" dirty="0" smtClean="0"/>
              <a:t>How can mesocycle be developed within each of these three phases?</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72415">
            <a:off x="755576" y="1961823"/>
            <a:ext cx="3749333" cy="2502305"/>
          </a:xfrm>
          <a:prstGeom prst="rect">
            <a:avLst/>
          </a:prstGeom>
        </p:spPr>
      </p:pic>
    </p:spTree>
    <p:extLst>
      <p:ext uri="{BB962C8B-B14F-4D97-AF65-F5344CB8AC3E}">
        <p14:creationId xmlns:p14="http://schemas.microsoft.com/office/powerpoint/2010/main" val="60214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7773338" cy="578234"/>
          </a:xfrm>
        </p:spPr>
        <p:txBody>
          <a:bodyPr>
            <a:normAutofit fontScale="90000"/>
          </a:bodyPr>
          <a:lstStyle/>
          <a:p>
            <a:r>
              <a:rPr lang="en-GB" dirty="0" smtClean="0"/>
              <a:t>mesocycle</a:t>
            </a:r>
            <a:endParaRPr lang="en-GB"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84213" y="1594156"/>
            <a:ext cx="7772400" cy="2052026"/>
          </a:xfrm>
        </p:spPr>
      </p:pic>
      <p:cxnSp>
        <p:nvCxnSpPr>
          <p:cNvPr id="6" name="Straight Arrow Connector 5"/>
          <p:cNvCxnSpPr/>
          <p:nvPr/>
        </p:nvCxnSpPr>
        <p:spPr>
          <a:xfrm>
            <a:off x="1064145" y="1196752"/>
            <a:ext cx="324036" cy="100811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2627784" y="3645025"/>
            <a:ext cx="540060" cy="6824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2627784" y="838335"/>
            <a:ext cx="432048" cy="8624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88024" y="4160160"/>
            <a:ext cx="3528392" cy="369332"/>
          </a:xfrm>
          <a:prstGeom prst="rect">
            <a:avLst/>
          </a:prstGeom>
          <a:solidFill>
            <a:schemeClr val="accent2">
              <a:lumMod val="20000"/>
              <a:lumOff val="80000"/>
            </a:schemeClr>
          </a:solidFill>
          <a:ln>
            <a:solidFill>
              <a:schemeClr val="tx1"/>
            </a:solidFill>
          </a:ln>
        </p:spPr>
        <p:txBody>
          <a:bodyPr wrap="square" rtlCol="0">
            <a:spAutoFit/>
          </a:bodyPr>
          <a:lstStyle/>
          <a:p>
            <a:r>
              <a:rPr lang="en-GB" b="1" dirty="0" smtClean="0"/>
              <a:t>Mesocycle  in a Mesocycle</a:t>
            </a:r>
            <a:endParaRPr lang="en-GB" b="1"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378" y="838336"/>
            <a:ext cx="8571244" cy="4575214"/>
          </a:xfrm>
          <a:prstGeom prst="rect">
            <a:avLst/>
          </a:prstGeom>
        </p:spPr>
      </p:pic>
    </p:spTree>
    <p:extLst>
      <p:ext uri="{BB962C8B-B14F-4D97-AF65-F5344CB8AC3E}">
        <p14:creationId xmlns:p14="http://schemas.microsoft.com/office/powerpoint/2010/main" val="375455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332" y="618519"/>
            <a:ext cx="7773338" cy="1082290"/>
          </a:xfrm>
        </p:spPr>
        <p:txBody>
          <a:bodyPr/>
          <a:lstStyle/>
          <a:p>
            <a:r>
              <a:rPr lang="en-GB" dirty="0" smtClean="0"/>
              <a:t>The Master Plan</a:t>
            </a:r>
          </a:p>
        </p:txBody>
      </p:sp>
      <p:sp>
        <p:nvSpPr>
          <p:cNvPr id="25603" name="Content Placeholder 2"/>
          <p:cNvSpPr>
            <a:spLocks noGrp="1"/>
          </p:cNvSpPr>
          <p:nvPr>
            <p:ph sz="quarter" idx="13"/>
          </p:nvPr>
        </p:nvSpPr>
        <p:spPr>
          <a:xfrm>
            <a:off x="899592" y="2132856"/>
            <a:ext cx="3600400" cy="1409323"/>
          </a:xfrm>
          <a:solidFill>
            <a:schemeClr val="accent2">
              <a:lumMod val="60000"/>
              <a:lumOff val="40000"/>
            </a:schemeClr>
          </a:solidFill>
        </p:spPr>
        <p:txBody>
          <a:bodyPr>
            <a:normAutofit/>
          </a:bodyPr>
          <a:lstStyle/>
          <a:p>
            <a:r>
              <a:rPr lang="en-GB" b="1" dirty="0"/>
              <a:t>The aim is to provide a peak performance for an athlete</a:t>
            </a:r>
            <a:r>
              <a:rPr lang="en-GB" b="1" dirty="0" smtClean="0"/>
              <a:t>.</a:t>
            </a:r>
          </a:p>
          <a:p>
            <a:endParaRPr lang="en-GB" b="1" dirty="0"/>
          </a:p>
          <a:p>
            <a:endParaRPr lang="en-GB" b="1" dirty="0"/>
          </a:p>
          <a:p>
            <a:endParaRPr lang="en-GB" dirty="0"/>
          </a:p>
        </p:txBody>
      </p:sp>
      <p:sp>
        <p:nvSpPr>
          <p:cNvPr id="2" name="Rectangle 1"/>
          <p:cNvSpPr/>
          <p:nvPr/>
        </p:nvSpPr>
        <p:spPr>
          <a:xfrm>
            <a:off x="5220072" y="1772816"/>
            <a:ext cx="3524001" cy="4298613"/>
          </a:xfrm>
          <a:prstGeom prst="rect">
            <a:avLst/>
          </a:prstGeom>
          <a:ln>
            <a:solidFill>
              <a:schemeClr val="tx2"/>
            </a:solidFill>
          </a:ln>
        </p:spPr>
        <p:txBody>
          <a:bodyPr wrap="square">
            <a:spAutoFit/>
          </a:bodyPr>
          <a:lstStyle/>
          <a:p>
            <a:pPr marL="228600" lvl="0" indent="-228600">
              <a:lnSpc>
                <a:spcPct val="120000"/>
              </a:lnSpc>
              <a:spcBef>
                <a:spcPts val="1000"/>
              </a:spcBef>
              <a:buClr>
                <a:prstClr val="black"/>
              </a:buClr>
              <a:buFont typeface="Arial" panose="020B0604020202020204" pitchFamily="34" charset="0"/>
              <a:buChar char="•"/>
            </a:pPr>
            <a:r>
              <a:rPr lang="en-GB" sz="1600" cap="all" dirty="0">
                <a:solidFill>
                  <a:prstClr val="black"/>
                </a:solidFill>
              </a:rPr>
              <a:t>When designing a training programme, an annual plan is important and uses the concepts of periodisation and training principles.</a:t>
            </a:r>
          </a:p>
          <a:p>
            <a:pPr lvl="0">
              <a:lnSpc>
                <a:spcPct val="120000"/>
              </a:lnSpc>
              <a:spcBef>
                <a:spcPts val="1000"/>
              </a:spcBef>
              <a:buClr>
                <a:prstClr val="black"/>
              </a:buClr>
            </a:pPr>
            <a:endParaRPr lang="en-GB" sz="1600" cap="all" dirty="0">
              <a:solidFill>
                <a:prstClr val="black"/>
              </a:solidFill>
            </a:endParaRPr>
          </a:p>
          <a:p>
            <a:pPr marL="228600" lvl="0" indent="-228600">
              <a:lnSpc>
                <a:spcPct val="120000"/>
              </a:lnSpc>
              <a:spcBef>
                <a:spcPts val="1000"/>
              </a:spcBef>
              <a:buClr>
                <a:prstClr val="black"/>
              </a:buClr>
              <a:buFont typeface="Arial" panose="020B0604020202020204" pitchFamily="34" charset="0"/>
              <a:buChar char="•"/>
            </a:pPr>
            <a:r>
              <a:rPr lang="en-GB" sz="2400" b="1" cap="all" dirty="0">
                <a:solidFill>
                  <a:prstClr val="black"/>
                </a:solidFill>
              </a:rPr>
              <a:t>Preparation Phase </a:t>
            </a:r>
          </a:p>
          <a:p>
            <a:pPr marL="228600" lvl="0" indent="-228600">
              <a:lnSpc>
                <a:spcPct val="120000"/>
              </a:lnSpc>
              <a:spcBef>
                <a:spcPts val="1000"/>
              </a:spcBef>
              <a:buClr>
                <a:prstClr val="black"/>
              </a:buClr>
              <a:buFont typeface="Arial" panose="020B0604020202020204" pitchFamily="34" charset="0"/>
              <a:buChar char="•"/>
            </a:pPr>
            <a:r>
              <a:rPr lang="en-GB" sz="2400" b="1" cap="all" dirty="0">
                <a:solidFill>
                  <a:prstClr val="black"/>
                </a:solidFill>
              </a:rPr>
              <a:t>Competition Phase</a:t>
            </a:r>
          </a:p>
          <a:p>
            <a:pPr marL="228600" lvl="0" indent="-228600">
              <a:lnSpc>
                <a:spcPct val="120000"/>
              </a:lnSpc>
              <a:spcBef>
                <a:spcPts val="1000"/>
              </a:spcBef>
              <a:buClr>
                <a:prstClr val="black"/>
              </a:buClr>
              <a:buFont typeface="Arial" panose="020B0604020202020204" pitchFamily="34" charset="0"/>
              <a:buChar char="•"/>
            </a:pPr>
            <a:r>
              <a:rPr lang="en-GB" sz="2400" b="1" cap="all" dirty="0">
                <a:solidFill>
                  <a:prstClr val="black"/>
                </a:solidFill>
              </a:rPr>
              <a:t>Transition Phase </a:t>
            </a:r>
            <a:r>
              <a:rPr lang="en-GB" sz="1600" cap="all" dirty="0">
                <a:solidFill>
                  <a:prstClr val="black"/>
                </a:solidFill>
              </a:rPr>
              <a:t>(usually involves rest or recovery)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3767953"/>
            <a:ext cx="1944216" cy="2576673"/>
          </a:xfrm>
          <a:prstGeom prst="rect">
            <a:avLst/>
          </a:prstGeom>
        </p:spPr>
      </p:pic>
    </p:spTree>
    <p:extLst>
      <p:ext uri="{BB962C8B-B14F-4D97-AF65-F5344CB8AC3E}">
        <p14:creationId xmlns:p14="http://schemas.microsoft.com/office/powerpoint/2010/main" val="2471808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750"/>
                                  </p:stCondLst>
                                  <p:childTnLst>
                                    <p:set>
                                      <p:cBhvr>
                                        <p:cTn id="6" dur="1" fill="hold">
                                          <p:stCondLst>
                                            <p:cond delay="0"/>
                                          </p:stCondLst>
                                        </p:cTn>
                                        <p:tgtEl>
                                          <p:spTgt spid="25603">
                                            <p:bg/>
                                          </p:spTgt>
                                        </p:tgtEl>
                                        <p:attrNameLst>
                                          <p:attrName>style.visibility</p:attrName>
                                        </p:attrNameLst>
                                      </p:cBhvr>
                                      <p:to>
                                        <p:strVal val="visible"/>
                                      </p:to>
                                    </p:set>
                                    <p:animEffect transition="in" filter="fade">
                                      <p:cBhvr>
                                        <p:cTn id="7" dur="500"/>
                                        <p:tgtEl>
                                          <p:spTgt spid="25603">
                                            <p:bg/>
                                          </p:spTgt>
                                        </p:tgtEl>
                                      </p:cBhvr>
                                    </p:animEffect>
                                  </p:childTnLst>
                                </p:cTn>
                              </p:par>
                            </p:childTnLst>
                          </p:cTn>
                        </p:par>
                        <p:par>
                          <p:cTn id="8" fill="hold">
                            <p:stCondLst>
                              <p:cond delay="4250"/>
                            </p:stCondLst>
                            <p:childTnLst>
                              <p:par>
                                <p:cTn id="9" presetID="10" presetClass="entr" presetSubtype="0" fill="hold" grpId="0" nodeType="afterEffect">
                                  <p:stCondLst>
                                    <p:cond delay="3750"/>
                                  </p:stCondLst>
                                  <p:childTnLst>
                                    <p:set>
                                      <p:cBhvr>
                                        <p:cTn id="10" dur="1" fill="hold">
                                          <p:stCondLst>
                                            <p:cond delay="0"/>
                                          </p:stCondLst>
                                        </p:cTn>
                                        <p:tgtEl>
                                          <p:spTgt spid="25603">
                                            <p:txEl>
                                              <p:pRg st="0" end="0"/>
                                            </p:txEl>
                                          </p:spTgt>
                                        </p:tgtEl>
                                        <p:attrNameLst>
                                          <p:attrName>style.visibility</p:attrName>
                                        </p:attrNameLst>
                                      </p:cBhvr>
                                      <p:to>
                                        <p:strVal val="visible"/>
                                      </p:to>
                                    </p:set>
                                    <p:animEffect transition="in" filter="fade">
                                      <p:cBhvr>
                                        <p:cTn id="11" dur="500"/>
                                        <p:tgtEl>
                                          <p:spTgt spid="25603">
                                            <p:txEl>
                                              <p:pRg st="0" end="0"/>
                                            </p:txEl>
                                          </p:spTgt>
                                        </p:tgtEl>
                                      </p:cBhvr>
                                    </p:animEffect>
                                  </p:childTnLst>
                                </p:cTn>
                              </p:par>
                            </p:childTnLst>
                          </p:cTn>
                        </p:par>
                        <p:par>
                          <p:cTn id="12" fill="hold">
                            <p:stCondLst>
                              <p:cond delay="8500"/>
                            </p:stCondLst>
                            <p:childTnLst>
                              <p:par>
                                <p:cTn id="13" presetID="10" presetClass="entr" presetSubtype="0" fill="hold" grpId="0" nodeType="afterEffect">
                                  <p:stCondLst>
                                    <p:cond delay="375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76226" y="138410"/>
            <a:ext cx="7358063" cy="1785938"/>
          </a:xfrm>
        </p:spPr>
        <p:txBody>
          <a:bodyPr/>
          <a:lstStyle/>
          <a:p>
            <a:r>
              <a:rPr lang="en-GB" dirty="0" smtClean="0"/>
              <a:t>Periods in Training </a:t>
            </a: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1994900398"/>
              </p:ext>
            </p:extLst>
          </p:nvPr>
        </p:nvGraphicFramePr>
        <p:xfrm>
          <a:off x="2034576" y="2416597"/>
          <a:ext cx="6787118" cy="42023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oup 16"/>
          <p:cNvGrpSpPr/>
          <p:nvPr/>
        </p:nvGrpSpPr>
        <p:grpSpPr>
          <a:xfrm>
            <a:off x="3653511" y="2276872"/>
            <a:ext cx="1716855" cy="418823"/>
            <a:chOff x="3711280" y="1707559"/>
            <a:chExt cx="1716855" cy="418823"/>
          </a:xfrm>
        </p:grpSpPr>
        <p:sp>
          <p:nvSpPr>
            <p:cNvPr id="5" name="Right Arrow 4"/>
            <p:cNvSpPr>
              <a:spLocks noChangeArrowheads="1"/>
            </p:cNvSpPr>
            <p:nvPr/>
          </p:nvSpPr>
          <p:spPr bwMode="auto">
            <a:xfrm>
              <a:off x="4774035" y="1809378"/>
              <a:ext cx="654100" cy="317004"/>
            </a:xfrm>
            <a:prstGeom prst="rightArrow">
              <a:avLst>
                <a:gd name="adj1" fmla="val 50000"/>
                <a:gd name="adj2" fmla="val 50123"/>
              </a:avLst>
            </a:prstGeom>
            <a:solidFill>
              <a:srgbClr val="7030A0"/>
            </a:solidFill>
            <a:ln w="25400" algn="ctr">
              <a:solidFill>
                <a:srgbClr val="FFFFFF"/>
              </a:solidFill>
              <a:round/>
              <a:headEnd/>
              <a:tailEnd/>
            </a:ln>
          </p:spPr>
          <p:txBody>
            <a:bodyPr lIns="64291" tIns="32146" rIns="64291" bIns="32146"/>
            <a:lstStyle/>
            <a:p>
              <a:endParaRPr lang="en-GB"/>
            </a:p>
          </p:txBody>
        </p:sp>
        <p:sp>
          <p:nvSpPr>
            <p:cNvPr id="6" name="Rectangle 5"/>
            <p:cNvSpPr/>
            <p:nvPr/>
          </p:nvSpPr>
          <p:spPr>
            <a:xfrm>
              <a:off x="3711280" y="1707559"/>
              <a:ext cx="923907" cy="411170"/>
            </a:xfrm>
            <a:prstGeom prst="rect">
              <a:avLst/>
            </a:prstGeom>
            <a:noFill/>
          </p:spPr>
          <p:txBody>
            <a:bodyPr lIns="64291" tIns="32146" rIns="64291" bIns="32146">
              <a:spAutoFit/>
            </a:bodyPr>
            <a:lstStyle/>
            <a:p>
              <a:pPr>
                <a:defRPr/>
              </a:pPr>
              <a:r>
                <a:rPr lang="en-US" sz="2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Peak</a:t>
              </a:r>
              <a:endParaRPr lang="en-US" sz="20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grpSp>
      <p:grpSp>
        <p:nvGrpSpPr>
          <p:cNvPr id="15" name="Group 14"/>
          <p:cNvGrpSpPr/>
          <p:nvPr/>
        </p:nvGrpSpPr>
        <p:grpSpPr>
          <a:xfrm>
            <a:off x="1028251" y="3573016"/>
            <a:ext cx="3033948" cy="497732"/>
            <a:chOff x="1179749" y="2922694"/>
            <a:chExt cx="3033948" cy="497732"/>
          </a:xfrm>
        </p:grpSpPr>
        <p:sp>
          <p:nvSpPr>
            <p:cNvPr id="7" name="Right Arrow 6"/>
            <p:cNvSpPr>
              <a:spLocks noChangeArrowheads="1"/>
            </p:cNvSpPr>
            <p:nvPr/>
          </p:nvSpPr>
          <p:spPr bwMode="auto">
            <a:xfrm>
              <a:off x="3559597" y="3074045"/>
              <a:ext cx="654100" cy="318120"/>
            </a:xfrm>
            <a:prstGeom prst="rightArrow">
              <a:avLst>
                <a:gd name="adj1" fmla="val 50000"/>
                <a:gd name="adj2" fmla="val 49947"/>
              </a:avLst>
            </a:prstGeom>
            <a:solidFill>
              <a:srgbClr val="7030A0"/>
            </a:solidFill>
            <a:ln w="25400" algn="ctr">
              <a:solidFill>
                <a:srgbClr val="FFFFFF"/>
              </a:solidFill>
              <a:round/>
              <a:headEnd/>
              <a:tailEnd/>
            </a:ln>
          </p:spPr>
          <p:txBody>
            <a:bodyPr lIns="64291" tIns="32146" rIns="64291" bIns="32146"/>
            <a:lstStyle/>
            <a:p>
              <a:endParaRPr lang="en-GB"/>
            </a:p>
          </p:txBody>
        </p:sp>
        <p:sp>
          <p:nvSpPr>
            <p:cNvPr id="10" name="Rectangle 9"/>
            <p:cNvSpPr/>
            <p:nvPr/>
          </p:nvSpPr>
          <p:spPr>
            <a:xfrm>
              <a:off x="1179749" y="2922694"/>
              <a:ext cx="2314802" cy="497732"/>
            </a:xfrm>
            <a:prstGeom prst="rect">
              <a:avLst/>
            </a:prstGeom>
            <a:noFill/>
          </p:spPr>
          <p:txBody>
            <a:bodyPr lIns="64291" tIns="32146" rIns="64291" bIns="32146">
              <a:spAutoFit/>
            </a:bodyPr>
            <a:lstStyle/>
            <a:p>
              <a:pPr>
                <a:defRPr/>
              </a:pPr>
              <a:r>
                <a:rPr lang="en-US" sz="2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Preparation</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5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2</a:t>
              </a:r>
            </a:p>
          </p:txBody>
        </p:sp>
      </p:grpSp>
      <p:grpSp>
        <p:nvGrpSpPr>
          <p:cNvPr id="3" name="Group 2"/>
          <p:cNvGrpSpPr/>
          <p:nvPr/>
        </p:nvGrpSpPr>
        <p:grpSpPr>
          <a:xfrm>
            <a:off x="422530" y="4437112"/>
            <a:ext cx="3033356" cy="497732"/>
            <a:chOff x="268397" y="3834045"/>
            <a:chExt cx="3033356" cy="497732"/>
          </a:xfrm>
        </p:grpSpPr>
        <p:sp>
          <p:nvSpPr>
            <p:cNvPr id="8" name="Right Arrow 7"/>
            <p:cNvSpPr>
              <a:spLocks noChangeArrowheads="1"/>
            </p:cNvSpPr>
            <p:nvPr/>
          </p:nvSpPr>
          <p:spPr bwMode="auto">
            <a:xfrm>
              <a:off x="2647653" y="3985990"/>
              <a:ext cx="654100" cy="318120"/>
            </a:xfrm>
            <a:prstGeom prst="rightArrow">
              <a:avLst>
                <a:gd name="adj1" fmla="val 50000"/>
                <a:gd name="adj2" fmla="val 49947"/>
              </a:avLst>
            </a:prstGeom>
            <a:solidFill>
              <a:srgbClr val="7030A0"/>
            </a:solidFill>
            <a:ln w="25400" algn="ctr">
              <a:solidFill>
                <a:srgbClr val="FFFFFF"/>
              </a:solidFill>
              <a:round/>
              <a:headEnd/>
              <a:tailEnd/>
            </a:ln>
          </p:spPr>
          <p:txBody>
            <a:bodyPr lIns="64291" tIns="32146" rIns="64291" bIns="32146"/>
            <a:lstStyle/>
            <a:p>
              <a:endParaRPr lang="en-GB"/>
            </a:p>
          </p:txBody>
        </p:sp>
        <p:sp>
          <p:nvSpPr>
            <p:cNvPr id="11" name="Rectangle 10"/>
            <p:cNvSpPr/>
            <p:nvPr/>
          </p:nvSpPr>
          <p:spPr>
            <a:xfrm>
              <a:off x="268397" y="3834045"/>
              <a:ext cx="2314802" cy="497732"/>
            </a:xfrm>
            <a:prstGeom prst="rect">
              <a:avLst/>
            </a:prstGeom>
            <a:noFill/>
          </p:spPr>
          <p:txBody>
            <a:bodyPr lIns="64291" tIns="32146" rIns="64291" bIns="32146">
              <a:spAutoFit/>
            </a:bodyPr>
            <a:lstStyle/>
            <a:p>
              <a:pPr>
                <a:defRPr/>
              </a:pPr>
              <a:r>
                <a:rPr lang="en-US" sz="2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Preparation</a:t>
              </a:r>
              <a:r>
                <a:rPr lang="en-US" sz="28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 </a:t>
              </a:r>
              <a:r>
                <a:rPr lang="en-US" sz="25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1</a:t>
              </a:r>
            </a:p>
          </p:txBody>
        </p:sp>
      </p:grpSp>
      <p:grpSp>
        <p:nvGrpSpPr>
          <p:cNvPr id="2" name="Group 1"/>
          <p:cNvGrpSpPr/>
          <p:nvPr/>
        </p:nvGrpSpPr>
        <p:grpSpPr>
          <a:xfrm>
            <a:off x="333717" y="5373216"/>
            <a:ext cx="2340589" cy="419311"/>
            <a:chOff x="217767" y="4745397"/>
            <a:chExt cx="2340589" cy="419311"/>
          </a:xfrm>
        </p:grpSpPr>
        <p:sp>
          <p:nvSpPr>
            <p:cNvPr id="9" name="Right Arrow 8"/>
            <p:cNvSpPr>
              <a:spLocks noChangeArrowheads="1"/>
            </p:cNvSpPr>
            <p:nvPr/>
          </p:nvSpPr>
          <p:spPr bwMode="auto">
            <a:xfrm>
              <a:off x="1904256" y="4846588"/>
              <a:ext cx="654100" cy="318120"/>
            </a:xfrm>
            <a:prstGeom prst="rightArrow">
              <a:avLst>
                <a:gd name="adj1" fmla="val 50000"/>
                <a:gd name="adj2" fmla="val 49947"/>
              </a:avLst>
            </a:prstGeom>
            <a:solidFill>
              <a:srgbClr val="7030A0"/>
            </a:solidFill>
            <a:ln w="25400" algn="ctr">
              <a:solidFill>
                <a:srgbClr val="FFFFFF"/>
              </a:solidFill>
              <a:round/>
              <a:headEnd/>
              <a:tailEnd/>
            </a:ln>
          </p:spPr>
          <p:txBody>
            <a:bodyPr lIns="64291" tIns="32146" rIns="64291" bIns="32146"/>
            <a:lstStyle/>
            <a:p>
              <a:endParaRPr lang="en-GB"/>
            </a:p>
          </p:txBody>
        </p:sp>
        <p:sp>
          <p:nvSpPr>
            <p:cNvPr id="12" name="Rectangle 11"/>
            <p:cNvSpPr/>
            <p:nvPr/>
          </p:nvSpPr>
          <p:spPr>
            <a:xfrm>
              <a:off x="217767" y="4745397"/>
              <a:ext cx="1761187" cy="411170"/>
            </a:xfrm>
            <a:prstGeom prst="rect">
              <a:avLst/>
            </a:prstGeom>
            <a:noFill/>
          </p:spPr>
          <p:txBody>
            <a:bodyPr lIns="64291" tIns="32146" rIns="64291" bIns="32146">
              <a:spAutoFit/>
            </a:bodyPr>
            <a:lstStyle/>
            <a:p>
              <a:pPr>
                <a:defRPr/>
              </a:pPr>
              <a:r>
                <a:rPr lang="en-US" sz="2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Transition</a:t>
              </a:r>
              <a:endParaRPr lang="en-US" sz="25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grpSp>
      <p:grpSp>
        <p:nvGrpSpPr>
          <p:cNvPr id="16" name="Group 15"/>
          <p:cNvGrpSpPr/>
          <p:nvPr/>
        </p:nvGrpSpPr>
        <p:grpSpPr>
          <a:xfrm>
            <a:off x="1624377" y="2811611"/>
            <a:ext cx="2780132" cy="419590"/>
            <a:chOff x="1939208" y="2315127"/>
            <a:chExt cx="2780132" cy="419590"/>
          </a:xfrm>
        </p:grpSpPr>
        <p:sp>
          <p:nvSpPr>
            <p:cNvPr id="13" name="Rectangle 12"/>
            <p:cNvSpPr/>
            <p:nvPr/>
          </p:nvSpPr>
          <p:spPr>
            <a:xfrm>
              <a:off x="1939208" y="2315127"/>
              <a:ext cx="2122991" cy="411170"/>
            </a:xfrm>
            <a:prstGeom prst="rect">
              <a:avLst/>
            </a:prstGeom>
            <a:noFill/>
          </p:spPr>
          <p:txBody>
            <a:bodyPr lIns="64291" tIns="32146" rIns="64291" bIns="32146">
              <a:spAutoFit/>
            </a:bodyPr>
            <a:lstStyle/>
            <a:p>
              <a:pPr>
                <a:defRPr/>
              </a:pPr>
              <a:r>
                <a:rPr lang="en-US" sz="22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rPr>
                <a:t>Competition</a:t>
              </a:r>
              <a:endParaRPr lang="en-US" sz="2500" b="1" dirty="0">
                <a:ln w="12700">
                  <a:solidFill>
                    <a:schemeClr val="tx2">
                      <a:satMod val="155000"/>
                    </a:schemeClr>
                  </a:solidFill>
                  <a:prstDash val="solid"/>
                </a:ln>
                <a:solidFill>
                  <a:srgbClr val="92D050"/>
                </a:solidFill>
                <a:effectLst>
                  <a:outerShdw blurRad="41275" dist="20320" dir="1800000" algn="tl" rotWithShape="0">
                    <a:srgbClr val="000000">
                      <a:alpha val="40000"/>
                    </a:srgbClr>
                  </a:outerShdw>
                </a:effectLst>
              </a:endParaRPr>
            </a:p>
          </p:txBody>
        </p:sp>
        <p:sp>
          <p:nvSpPr>
            <p:cNvPr id="14" name="Right Arrow 13"/>
            <p:cNvSpPr>
              <a:spLocks noChangeArrowheads="1"/>
            </p:cNvSpPr>
            <p:nvPr/>
          </p:nvSpPr>
          <p:spPr bwMode="auto">
            <a:xfrm>
              <a:off x="4065240" y="2416597"/>
              <a:ext cx="654100" cy="318120"/>
            </a:xfrm>
            <a:prstGeom prst="rightArrow">
              <a:avLst>
                <a:gd name="adj1" fmla="val 50000"/>
                <a:gd name="adj2" fmla="val 49947"/>
              </a:avLst>
            </a:prstGeom>
            <a:solidFill>
              <a:srgbClr val="7030A0"/>
            </a:solidFill>
            <a:ln w="25400" algn="ctr">
              <a:solidFill>
                <a:srgbClr val="FFFFFF"/>
              </a:solidFill>
              <a:round/>
              <a:headEnd/>
              <a:tailEnd/>
            </a:ln>
          </p:spPr>
          <p:txBody>
            <a:bodyPr lIns="64291" tIns="32146" rIns="64291" bIns="32146"/>
            <a:lstStyle/>
            <a:p>
              <a:endParaRPr lang="en-GB"/>
            </a:p>
          </p:txBody>
        </p:sp>
      </p:grpSp>
      <p:sp>
        <p:nvSpPr>
          <p:cNvPr id="18" name="Rectangle 17"/>
          <p:cNvSpPr/>
          <p:nvPr/>
        </p:nvSpPr>
        <p:spPr>
          <a:xfrm>
            <a:off x="5580112" y="1370873"/>
            <a:ext cx="3372048" cy="1089529"/>
          </a:xfrm>
          <a:prstGeom prst="rect">
            <a:avLst/>
          </a:prstGeom>
          <a:solidFill>
            <a:schemeClr val="tx2">
              <a:lumMod val="20000"/>
              <a:lumOff val="80000"/>
            </a:schemeClr>
          </a:solidFill>
        </p:spPr>
        <p:txBody>
          <a:bodyPr wrap="square">
            <a:spAutoFit/>
          </a:bodyPr>
          <a:lstStyle/>
          <a:p>
            <a:pPr lvl="0" algn="ctr">
              <a:lnSpc>
                <a:spcPct val="90000"/>
              </a:lnSpc>
              <a:spcBef>
                <a:spcPct val="0"/>
              </a:spcBef>
            </a:pPr>
            <a:r>
              <a:rPr lang="en-GB" sz="3600" cap="all" dirty="0">
                <a:solidFill>
                  <a:prstClr val="black"/>
                </a:solidFill>
                <a:ea typeface="+mj-ea"/>
                <a:cs typeface="+mj-cs"/>
              </a:rPr>
              <a:t>Jess Ennis </a:t>
            </a:r>
            <a:r>
              <a:rPr lang="en-GB" sz="3600" cap="all" dirty="0" smtClean="0">
                <a:solidFill>
                  <a:prstClr val="black"/>
                </a:solidFill>
                <a:ea typeface="+mj-ea"/>
                <a:cs typeface="+mj-cs"/>
              </a:rPr>
              <a:t>article P84</a:t>
            </a:r>
            <a:endParaRPr lang="en-GB" sz="3600" cap="all" dirty="0">
              <a:solidFill>
                <a:prstClr val="black"/>
              </a:solidFill>
              <a:ea typeface="+mj-ea"/>
              <a:cs typeface="+mj-cs"/>
            </a:endParaRPr>
          </a:p>
        </p:txBody>
      </p:sp>
    </p:spTree>
    <p:extLst>
      <p:ext uri="{BB962C8B-B14F-4D97-AF65-F5344CB8AC3E}">
        <p14:creationId xmlns:p14="http://schemas.microsoft.com/office/powerpoint/2010/main" val="1142947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graphicEl>
                                              <a:dgm id="{A41F189E-12A5-4596-9365-C0BA3E120D19}"/>
                                            </p:graphicEl>
                                          </p:spTgt>
                                        </p:tgtEl>
                                        <p:attrNameLst>
                                          <p:attrName>style.visibility</p:attrName>
                                        </p:attrNameLst>
                                      </p:cBhvr>
                                      <p:to>
                                        <p:strVal val="visible"/>
                                      </p:to>
                                    </p:set>
                                    <p:anim calcmode="lin" valueType="num">
                                      <p:cBhvr additive="base">
                                        <p:cTn id="7" dur="500" fill="hold"/>
                                        <p:tgtEl>
                                          <p:spTgt spid="4">
                                            <p:graphicEl>
                                              <a:dgm id="{A41F189E-12A5-4596-9365-C0BA3E120D1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A41F189E-12A5-4596-9365-C0BA3E120D19}"/>
                                            </p:graphic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graphicEl>
                                              <a:dgm id="{A9EBEE55-DDCA-4F7B-9F55-F48D792F2D3C}"/>
                                            </p:graphicEl>
                                          </p:spTgt>
                                        </p:tgtEl>
                                        <p:attrNameLst>
                                          <p:attrName>style.visibility</p:attrName>
                                        </p:attrNameLst>
                                      </p:cBhvr>
                                      <p:to>
                                        <p:strVal val="visible"/>
                                      </p:to>
                                    </p:set>
                                    <p:anim calcmode="lin" valueType="num">
                                      <p:cBhvr additive="base">
                                        <p:cTn id="13" dur="500" fill="hold"/>
                                        <p:tgtEl>
                                          <p:spTgt spid="4">
                                            <p:graphicEl>
                                              <a:dgm id="{A9EBEE55-DDCA-4F7B-9F55-F48D792F2D3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9EBEE55-DDCA-4F7B-9F55-F48D792F2D3C}"/>
                                            </p:graphic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graphicEl>
                                              <a:dgm id="{C90C6B15-D5C7-4A2D-A48D-2A18E24FDD49}"/>
                                            </p:graphicEl>
                                          </p:spTgt>
                                        </p:tgtEl>
                                        <p:attrNameLst>
                                          <p:attrName>style.visibility</p:attrName>
                                        </p:attrNameLst>
                                      </p:cBhvr>
                                      <p:to>
                                        <p:strVal val="visible"/>
                                      </p:to>
                                    </p:set>
                                    <p:anim calcmode="lin" valueType="num">
                                      <p:cBhvr additive="base">
                                        <p:cTn id="19" dur="500" fill="hold"/>
                                        <p:tgtEl>
                                          <p:spTgt spid="4">
                                            <p:graphicEl>
                                              <a:dgm id="{C90C6B15-D5C7-4A2D-A48D-2A18E24FDD49}"/>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graphicEl>
                                              <a:dgm id="{C90C6B15-D5C7-4A2D-A48D-2A18E24FDD49}"/>
                                            </p:graphic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graphicEl>
                                              <a:dgm id="{CF0B45FE-7D2E-4E36-83A8-CCCC6124035F}"/>
                                            </p:graphicEl>
                                          </p:spTgt>
                                        </p:tgtEl>
                                        <p:attrNameLst>
                                          <p:attrName>style.visibility</p:attrName>
                                        </p:attrNameLst>
                                      </p:cBhvr>
                                      <p:to>
                                        <p:strVal val="visible"/>
                                      </p:to>
                                    </p:set>
                                    <p:anim calcmode="lin" valueType="num">
                                      <p:cBhvr additive="base">
                                        <p:cTn id="25" dur="500" fill="hold"/>
                                        <p:tgtEl>
                                          <p:spTgt spid="4">
                                            <p:graphicEl>
                                              <a:dgm id="{CF0B45FE-7D2E-4E36-83A8-CCCC6124035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graphicEl>
                                              <a:dgm id="{CF0B45FE-7D2E-4E36-83A8-CCCC6124035F}"/>
                                            </p:graphic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0-#ppt_w/2"/>
                                          </p:val>
                                        </p:tav>
                                        <p:tav tm="100000">
                                          <p:val>
                                            <p:strVal val="#ppt_x"/>
                                          </p:val>
                                        </p:tav>
                                      </p:tavLst>
                                    </p:anim>
                                    <p:anim calcmode="lin" valueType="num">
                                      <p:cBhvr additive="base">
                                        <p:cTn id="39"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0-#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0-#ppt_w/2"/>
                                          </p:val>
                                        </p:tav>
                                        <p:tav tm="100000">
                                          <p:val>
                                            <p:strVal val="#ppt_x"/>
                                          </p:val>
                                        </p:tav>
                                      </p:tavLst>
                                    </p:anim>
                                    <p:anim calcmode="lin" valueType="num">
                                      <p:cBhvr additive="base">
                                        <p:cTn id="5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66afig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63" y="188640"/>
            <a:ext cx="9093771" cy="4354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426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83568" y="548680"/>
            <a:ext cx="7773338" cy="945935"/>
          </a:xfrm>
          <a:solidFill>
            <a:schemeClr val="bg2">
              <a:lumMod val="60000"/>
              <a:lumOff val="40000"/>
            </a:schemeClr>
          </a:solidFill>
        </p:spPr>
        <p:txBody>
          <a:bodyPr/>
          <a:lstStyle/>
          <a:p>
            <a:r>
              <a:rPr lang="en-GB" dirty="0" smtClean="0"/>
              <a:t>Benefits of Periodisation</a:t>
            </a:r>
          </a:p>
        </p:txBody>
      </p:sp>
      <p:sp>
        <p:nvSpPr>
          <p:cNvPr id="28675" name="Content Placeholder 2"/>
          <p:cNvSpPr>
            <a:spLocks noGrp="1"/>
          </p:cNvSpPr>
          <p:nvPr>
            <p:ph sz="quarter" idx="13"/>
          </p:nvPr>
        </p:nvSpPr>
        <p:spPr>
          <a:xfrm>
            <a:off x="611560" y="1628800"/>
            <a:ext cx="7772870" cy="3424107"/>
          </a:xfrm>
          <a:ln>
            <a:solidFill>
              <a:schemeClr val="tx1"/>
            </a:solidFill>
          </a:ln>
        </p:spPr>
        <p:txBody>
          <a:bodyPr>
            <a:normAutofit/>
          </a:bodyPr>
          <a:lstStyle/>
          <a:p>
            <a:endParaRPr lang="en-GB" dirty="0" smtClean="0"/>
          </a:p>
          <a:p>
            <a:r>
              <a:rPr lang="en-GB" b="1" dirty="0" smtClean="0"/>
              <a:t>Ensures the athlete reaches a peak performance at the correct time for their target</a:t>
            </a:r>
            <a:endParaRPr lang="en-GB" dirty="0" smtClean="0"/>
          </a:p>
          <a:p>
            <a:r>
              <a:rPr lang="en-GB" dirty="0" smtClean="0"/>
              <a:t>Ensures that the following principles of training are applied:</a:t>
            </a:r>
          </a:p>
          <a:p>
            <a:r>
              <a:rPr lang="en-GB" i="1" dirty="0" smtClean="0"/>
              <a:t>Specificity, Moderation / Reversibility, Variance / Tedium, Overload, Progression, Warm-Up / Cool-Down, Frequency</a:t>
            </a:r>
          </a:p>
        </p:txBody>
      </p:sp>
    </p:spTree>
    <p:extLst>
      <p:ext uri="{BB962C8B-B14F-4D97-AF65-F5344CB8AC3E}">
        <p14:creationId xmlns:p14="http://schemas.microsoft.com/office/powerpoint/2010/main" val="3432461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675">
                                            <p:bg/>
                                          </p:spTgt>
                                        </p:tgtEl>
                                        <p:attrNameLst>
                                          <p:attrName>style.visibility</p:attrName>
                                        </p:attrNameLst>
                                      </p:cBhvr>
                                      <p:to>
                                        <p:strVal val="visible"/>
                                      </p:to>
                                    </p:set>
                                    <p:anim calcmode="lin" valueType="num">
                                      <p:cBhvr additive="base">
                                        <p:cTn id="7" dur="500" fill="hold"/>
                                        <p:tgtEl>
                                          <p:spTgt spid="2867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G453 June 2012</a:t>
            </a:r>
            <a:endParaRPr lang="en-GB" dirty="0"/>
          </a:p>
        </p:txBody>
      </p:sp>
      <p:sp>
        <p:nvSpPr>
          <p:cNvPr id="2" name="Content Placeholder 1"/>
          <p:cNvSpPr>
            <a:spLocks noGrp="1"/>
          </p:cNvSpPr>
          <p:nvPr>
            <p:ph sz="quarter" idx="13"/>
          </p:nvPr>
        </p:nvSpPr>
        <p:spPr>
          <a:xfrm>
            <a:off x="899592" y="3140968"/>
            <a:ext cx="7372341" cy="2193693"/>
          </a:xfrm>
        </p:spPr>
        <p:txBody>
          <a:bodyPr/>
          <a:lstStyle/>
          <a:p>
            <a:pPr marL="0" indent="0">
              <a:buNone/>
            </a:pPr>
            <a:r>
              <a:rPr lang="en-GB" dirty="0" smtClean="0"/>
              <a:t>Explain the use of periodisation when planning a personal health and fitness programme.</a:t>
            </a:r>
          </a:p>
          <a:p>
            <a:pPr marL="0" indent="0">
              <a:buNone/>
            </a:pPr>
            <a:endParaRPr lang="en-GB" dirty="0"/>
          </a:p>
          <a:p>
            <a:pPr marL="0" indent="0" algn="r">
              <a:buNone/>
            </a:pPr>
            <a:r>
              <a:rPr lang="en-GB" dirty="0" smtClean="0"/>
              <a:t>[</a:t>
            </a:r>
            <a:r>
              <a:rPr lang="en-GB" b="1" dirty="0" smtClean="0"/>
              <a:t>6 Marks</a:t>
            </a:r>
            <a:r>
              <a:rPr lang="en-GB" dirty="0" smtClean="0"/>
              <a:t>]</a:t>
            </a:r>
            <a:endParaRPr lang="en-GB" dirty="0"/>
          </a:p>
        </p:txBody>
      </p:sp>
    </p:spTree>
    <p:extLst>
      <p:ext uri="{BB962C8B-B14F-4D97-AF65-F5344CB8AC3E}">
        <p14:creationId xmlns:p14="http://schemas.microsoft.com/office/powerpoint/2010/main" val="311016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Exercise Physiology</a:t>
            </a:r>
            <a:endParaRPr lang="en-GB" dirty="0"/>
          </a:p>
        </p:txBody>
      </p:sp>
      <p:sp>
        <p:nvSpPr>
          <p:cNvPr id="3" name="Subtitle 2"/>
          <p:cNvSpPr>
            <a:spLocks noGrp="1"/>
          </p:cNvSpPr>
          <p:nvPr>
            <p:ph type="subTitle" idx="1"/>
          </p:nvPr>
        </p:nvSpPr>
        <p:spPr/>
        <p:txBody>
          <a:bodyPr/>
          <a:lstStyle/>
          <a:p>
            <a:r>
              <a:rPr lang="en-GB" dirty="0" smtClean="0"/>
              <a:t>DTA </a:t>
            </a:r>
            <a:endParaRPr lang="en-GB" dirty="0"/>
          </a:p>
        </p:txBody>
      </p:sp>
    </p:spTree>
    <p:extLst>
      <p:ext uri="{BB962C8B-B14F-4D97-AF65-F5344CB8AC3E}">
        <p14:creationId xmlns:p14="http://schemas.microsoft.com/office/powerpoint/2010/main" val="16308436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37" t="15412" r="13334" b="6520"/>
          <a:stretch/>
        </p:blipFill>
        <p:spPr bwMode="auto">
          <a:xfrm>
            <a:off x="323528" y="1556791"/>
            <a:ext cx="8640960" cy="51465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055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 e</a:t>
            </a:r>
            <a:endParaRPr lang="en-GB" dirty="0"/>
          </a:p>
        </p:txBody>
      </p:sp>
      <p:sp>
        <p:nvSpPr>
          <p:cNvPr id="2" name="Content Placeholder 1"/>
          <p:cNvSpPr>
            <a:spLocks noGrp="1"/>
          </p:cNvSpPr>
          <p:nvPr>
            <p:ph sz="quarter" idx="13"/>
          </p:nvPr>
        </p:nvSpPr>
        <p:spPr>
          <a:xfrm>
            <a:off x="755576" y="1700808"/>
            <a:ext cx="7772870" cy="3424107"/>
          </a:xfrm>
        </p:spPr>
        <p:txBody>
          <a:bodyPr/>
          <a:lstStyle/>
          <a:p>
            <a:r>
              <a:rPr lang="en-GB" dirty="0" smtClean="0"/>
              <a:t>Looking at your season overview:</a:t>
            </a:r>
            <a:endParaRPr lang="en-GB" dirty="0"/>
          </a:p>
          <a:p>
            <a:r>
              <a:rPr lang="en-GB" b="1" dirty="0" smtClean="0">
                <a:solidFill>
                  <a:schemeClr val="accent3">
                    <a:lumMod val="50000"/>
                  </a:schemeClr>
                </a:solidFill>
              </a:rPr>
              <a:t>Add-in a microcycle</a:t>
            </a:r>
          </a:p>
          <a:p>
            <a:endParaRPr lang="en-GB" dirty="0"/>
          </a:p>
          <a:p>
            <a:r>
              <a:rPr lang="en-GB" dirty="0" smtClean="0"/>
              <a:t>Within the microcycle, </a:t>
            </a:r>
            <a:r>
              <a:rPr lang="en-GB" b="1" dirty="0" smtClean="0">
                <a:solidFill>
                  <a:schemeClr val="accent5">
                    <a:lumMod val="50000"/>
                  </a:schemeClr>
                </a:solidFill>
              </a:rPr>
              <a:t>design a basic training session to support the microcycle</a:t>
            </a:r>
            <a:r>
              <a:rPr lang="en-GB" dirty="0"/>
              <a:t> </a:t>
            </a:r>
            <a:r>
              <a:rPr lang="en-GB" dirty="0" smtClean="0"/>
              <a:t>(warm-up, main activity and cool-down)</a:t>
            </a:r>
          </a:p>
          <a:p>
            <a:endParaRPr lang="en-GB" dirty="0"/>
          </a:p>
          <a:p>
            <a:endParaRPr lang="en-GB" dirty="0"/>
          </a:p>
        </p:txBody>
      </p:sp>
    </p:spTree>
    <p:extLst>
      <p:ext uri="{BB962C8B-B14F-4D97-AF65-F5344CB8AC3E}">
        <p14:creationId xmlns:p14="http://schemas.microsoft.com/office/powerpoint/2010/main" val="895601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 F</a:t>
            </a:r>
            <a:endParaRPr lang="en-GB" dirty="0"/>
          </a:p>
        </p:txBody>
      </p:sp>
      <p:sp>
        <p:nvSpPr>
          <p:cNvPr id="2" name="Content Placeholder 1"/>
          <p:cNvSpPr>
            <a:spLocks noGrp="1"/>
          </p:cNvSpPr>
          <p:nvPr>
            <p:ph sz="quarter" idx="13"/>
          </p:nvPr>
        </p:nvSpPr>
        <p:spPr>
          <a:xfrm>
            <a:off x="323528" y="1772816"/>
            <a:ext cx="8424936" cy="3960439"/>
          </a:xfrm>
        </p:spPr>
        <p:txBody>
          <a:bodyPr>
            <a:normAutofit fontScale="85000" lnSpcReduction="20000"/>
          </a:bodyPr>
          <a:lstStyle/>
          <a:p>
            <a:r>
              <a:rPr lang="en-GB" dirty="0" smtClean="0"/>
              <a:t>Using any element of your overall plan, write a small paragraph to explain how the following principles are applied within it:</a:t>
            </a:r>
          </a:p>
          <a:p>
            <a:endParaRPr lang="en-GB" dirty="0" smtClean="0"/>
          </a:p>
          <a:p>
            <a:r>
              <a:rPr lang="en-GB" b="1" i="1" dirty="0" smtClean="0">
                <a:solidFill>
                  <a:srgbClr val="FF0000"/>
                </a:solidFill>
              </a:rPr>
              <a:t>Specificity</a:t>
            </a:r>
          </a:p>
          <a:p>
            <a:r>
              <a:rPr lang="en-GB" b="1" i="1" dirty="0" smtClean="0">
                <a:solidFill>
                  <a:schemeClr val="accent3">
                    <a:lumMod val="50000"/>
                  </a:schemeClr>
                </a:solidFill>
              </a:rPr>
              <a:t>Moderation </a:t>
            </a:r>
            <a:r>
              <a:rPr lang="en-GB" b="1" i="1" dirty="0">
                <a:solidFill>
                  <a:schemeClr val="accent3">
                    <a:lumMod val="50000"/>
                  </a:schemeClr>
                </a:solidFill>
              </a:rPr>
              <a:t>/ </a:t>
            </a:r>
            <a:r>
              <a:rPr lang="en-GB" b="1" i="1" dirty="0" smtClean="0">
                <a:solidFill>
                  <a:schemeClr val="accent3">
                    <a:lumMod val="50000"/>
                  </a:schemeClr>
                </a:solidFill>
              </a:rPr>
              <a:t>Reversibility</a:t>
            </a:r>
          </a:p>
          <a:p>
            <a:r>
              <a:rPr lang="en-GB" b="1" i="1" dirty="0" smtClean="0">
                <a:solidFill>
                  <a:srgbClr val="7030A0"/>
                </a:solidFill>
              </a:rPr>
              <a:t>Variance </a:t>
            </a:r>
            <a:r>
              <a:rPr lang="en-GB" b="1" i="1" dirty="0">
                <a:solidFill>
                  <a:srgbClr val="7030A0"/>
                </a:solidFill>
              </a:rPr>
              <a:t>/ </a:t>
            </a:r>
            <a:r>
              <a:rPr lang="en-GB" b="1" i="1" dirty="0" smtClean="0">
                <a:solidFill>
                  <a:srgbClr val="7030A0"/>
                </a:solidFill>
              </a:rPr>
              <a:t>Tedium </a:t>
            </a:r>
          </a:p>
          <a:p>
            <a:r>
              <a:rPr lang="en-GB" b="1" i="1" dirty="0" smtClean="0">
                <a:solidFill>
                  <a:schemeClr val="accent5">
                    <a:lumMod val="50000"/>
                  </a:schemeClr>
                </a:solidFill>
              </a:rPr>
              <a:t>Overload</a:t>
            </a:r>
          </a:p>
          <a:p>
            <a:r>
              <a:rPr lang="en-GB" b="1" i="1" dirty="0" smtClean="0">
                <a:solidFill>
                  <a:srgbClr val="00B050"/>
                </a:solidFill>
              </a:rPr>
              <a:t>Progression</a:t>
            </a:r>
            <a:endParaRPr lang="en-GB" b="1" dirty="0">
              <a:solidFill>
                <a:srgbClr val="00B050"/>
              </a:solidFill>
            </a:endParaRPr>
          </a:p>
          <a:p>
            <a:endParaRPr lang="en-GB" dirty="0" smtClean="0"/>
          </a:p>
          <a:p>
            <a:r>
              <a:rPr lang="en-GB" dirty="0" smtClean="0"/>
              <a:t>Try to include reference to any macro, </a:t>
            </a:r>
            <a:r>
              <a:rPr lang="en-GB" dirty="0" err="1" smtClean="0"/>
              <a:t>meso</a:t>
            </a:r>
            <a:r>
              <a:rPr lang="en-GB" dirty="0" smtClean="0"/>
              <a:t> or micro cycles and any specific examples to back your points.</a:t>
            </a:r>
            <a:endParaRPr lang="en-GB" dirty="0"/>
          </a:p>
        </p:txBody>
      </p:sp>
    </p:spTree>
    <p:extLst>
      <p:ext uri="{BB962C8B-B14F-4D97-AF65-F5344CB8AC3E}">
        <p14:creationId xmlns:p14="http://schemas.microsoft.com/office/powerpoint/2010/main" val="29031114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smtClean="0"/>
              <a:t>20 Mark Possibilities...</a:t>
            </a:r>
          </a:p>
        </p:txBody>
      </p:sp>
      <p:sp>
        <p:nvSpPr>
          <p:cNvPr id="3" name="Content Placeholder 2"/>
          <p:cNvSpPr>
            <a:spLocks noGrp="1"/>
          </p:cNvSpPr>
          <p:nvPr>
            <p:ph sz="quarter" idx="13"/>
          </p:nvPr>
        </p:nvSpPr>
        <p:spPr/>
        <p:txBody>
          <a:bodyPr/>
          <a:lstStyle/>
          <a:p>
            <a:endParaRPr lang="en-GB" i="1" dirty="0" smtClean="0"/>
          </a:p>
          <a:p>
            <a:r>
              <a:rPr lang="en-GB" i="1" dirty="0" smtClean="0"/>
              <a:t>Plan a personal health and fitness programme that will promote sustained involvement in a balanced, healthy and active lifestyle; the plan should include the principles of training.</a:t>
            </a:r>
          </a:p>
          <a:p>
            <a:pPr>
              <a:buFontTx/>
              <a:buNone/>
            </a:pPr>
            <a:endParaRPr lang="en-GB" i="1" dirty="0" smtClean="0"/>
          </a:p>
        </p:txBody>
      </p:sp>
    </p:spTree>
    <p:extLst>
      <p:ext uri="{BB962C8B-B14F-4D97-AF65-F5344CB8AC3E}">
        <p14:creationId xmlns:p14="http://schemas.microsoft.com/office/powerpoint/2010/main" val="4186750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smtClean="0"/>
              <a:t>20 Markers – </a:t>
            </a:r>
            <a:br>
              <a:rPr lang="en-GB" smtClean="0"/>
            </a:br>
            <a:r>
              <a:rPr lang="en-GB" smtClean="0"/>
              <a:t>Aerobic Capacity</a:t>
            </a:r>
          </a:p>
        </p:txBody>
      </p:sp>
      <p:sp>
        <p:nvSpPr>
          <p:cNvPr id="17411" name="Content Placeholder 2"/>
          <p:cNvSpPr>
            <a:spLocks noGrp="1"/>
          </p:cNvSpPr>
          <p:nvPr>
            <p:ph sz="quarter" idx="13"/>
          </p:nvPr>
        </p:nvSpPr>
        <p:spPr>
          <a:xfrm>
            <a:off x="827584" y="2852936"/>
            <a:ext cx="7408333" cy="3450696"/>
          </a:xfrm>
        </p:spPr>
        <p:txBody>
          <a:bodyPr/>
          <a:lstStyle/>
          <a:p>
            <a:r>
              <a:rPr lang="en-GB" dirty="0" smtClean="0"/>
              <a:t>Devise a 6 month programme to develop </a:t>
            </a:r>
            <a:r>
              <a:rPr lang="en-GB" b="1" dirty="0" smtClean="0">
                <a:solidFill>
                  <a:schemeClr val="accent3">
                    <a:lumMod val="50000"/>
                  </a:schemeClr>
                </a:solidFill>
              </a:rPr>
              <a:t>aerobic endurance</a:t>
            </a:r>
            <a:r>
              <a:rPr lang="en-GB" dirty="0" smtClean="0"/>
              <a:t>. </a:t>
            </a:r>
          </a:p>
          <a:p>
            <a:endParaRPr lang="en-GB" dirty="0"/>
          </a:p>
          <a:p>
            <a:r>
              <a:rPr lang="en-GB" dirty="0" smtClean="0"/>
              <a:t>Justify your programme by referring to the theory of periodisation and the principles of training. </a:t>
            </a:r>
          </a:p>
          <a:p>
            <a:endParaRPr lang="en-GB" dirty="0" smtClean="0"/>
          </a:p>
          <a:p>
            <a:pPr marL="0" indent="0" algn="r">
              <a:buNone/>
            </a:pPr>
            <a:r>
              <a:rPr lang="en-GB" dirty="0" smtClean="0"/>
              <a:t>[</a:t>
            </a:r>
            <a:r>
              <a:rPr lang="en-GB" b="1" dirty="0" smtClean="0"/>
              <a:t>20 marks</a:t>
            </a:r>
            <a:r>
              <a:rPr lang="en-GB" dirty="0" smtClean="0"/>
              <a:t>]</a:t>
            </a:r>
          </a:p>
        </p:txBody>
      </p:sp>
    </p:spTree>
    <p:extLst>
      <p:ext uri="{BB962C8B-B14F-4D97-AF65-F5344CB8AC3E}">
        <p14:creationId xmlns:p14="http://schemas.microsoft.com/office/powerpoint/2010/main" val="1928396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r>
              <a:rPr lang="en-GB" smtClean="0"/>
              <a:t>20 Markers – </a:t>
            </a:r>
            <a:br>
              <a:rPr lang="en-GB" smtClean="0"/>
            </a:br>
            <a:r>
              <a:rPr lang="en-GB" smtClean="0"/>
              <a:t>Aerobic Capacity</a:t>
            </a:r>
          </a:p>
        </p:txBody>
      </p:sp>
      <p:sp>
        <p:nvSpPr>
          <p:cNvPr id="18435" name="Content Placeholder 2"/>
          <p:cNvSpPr>
            <a:spLocks noGrp="1"/>
          </p:cNvSpPr>
          <p:nvPr>
            <p:ph sz="quarter" idx="13"/>
          </p:nvPr>
        </p:nvSpPr>
        <p:spPr>
          <a:xfrm>
            <a:off x="899592" y="2636912"/>
            <a:ext cx="7358063" cy="4036219"/>
          </a:xfrm>
        </p:spPr>
        <p:txBody>
          <a:bodyPr>
            <a:normAutofit fontScale="92500" lnSpcReduction="20000"/>
          </a:bodyPr>
          <a:lstStyle/>
          <a:p>
            <a:r>
              <a:rPr lang="en-GB" sz="2200" dirty="0"/>
              <a:t>Interval training is a versatile type of training in which periods of work are interspaced with periods of recovery</a:t>
            </a:r>
            <a:r>
              <a:rPr lang="en-GB" sz="2200" dirty="0" smtClean="0"/>
              <a:t>.</a:t>
            </a:r>
          </a:p>
          <a:p>
            <a:endParaRPr lang="en-GB" sz="2200" dirty="0"/>
          </a:p>
          <a:p>
            <a:r>
              <a:rPr lang="en-GB" sz="2200" dirty="0"/>
              <a:t>Outline a series of </a:t>
            </a:r>
            <a:r>
              <a:rPr lang="en-GB" sz="2200" b="1" dirty="0">
                <a:solidFill>
                  <a:srgbClr val="C00000"/>
                </a:solidFill>
              </a:rPr>
              <a:t>interval training </a:t>
            </a:r>
            <a:r>
              <a:rPr lang="en-GB" sz="2200" dirty="0"/>
              <a:t>sessions that are designed to stress the lactic acid system. Explain how you would apply the training principles of overload, specificity and reversibility to ensure your sessions remain effective throughout the training programme.</a:t>
            </a:r>
          </a:p>
          <a:p>
            <a:pPr algn="r">
              <a:buFontTx/>
              <a:buNone/>
            </a:pPr>
            <a:r>
              <a:rPr lang="en-GB" sz="2200" dirty="0"/>
              <a:t>									</a:t>
            </a:r>
            <a:r>
              <a:rPr lang="en-GB" sz="2200" dirty="0" smtClean="0"/>
              <a:t>[</a:t>
            </a:r>
            <a:r>
              <a:rPr lang="en-GB" sz="2200" b="1" dirty="0" smtClean="0"/>
              <a:t>20 marks</a:t>
            </a:r>
            <a:r>
              <a:rPr lang="en-GB" sz="2200" dirty="0" smtClean="0"/>
              <a:t>]</a:t>
            </a:r>
            <a:endParaRPr lang="en-GB" sz="2200" dirty="0"/>
          </a:p>
        </p:txBody>
      </p:sp>
    </p:spTree>
    <p:extLst>
      <p:ext uri="{BB962C8B-B14F-4D97-AF65-F5344CB8AC3E}">
        <p14:creationId xmlns:p14="http://schemas.microsoft.com/office/powerpoint/2010/main" val="4122664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GB" smtClean="0"/>
              <a:t>20 Markers – </a:t>
            </a:r>
            <a:br>
              <a:rPr lang="en-GB" smtClean="0"/>
            </a:br>
            <a:r>
              <a:rPr lang="en-GB" smtClean="0"/>
              <a:t>Aerobic Capacity</a:t>
            </a:r>
          </a:p>
        </p:txBody>
      </p:sp>
      <p:sp>
        <p:nvSpPr>
          <p:cNvPr id="19459" name="Content Placeholder 2"/>
          <p:cNvSpPr>
            <a:spLocks noGrp="1"/>
          </p:cNvSpPr>
          <p:nvPr>
            <p:ph sz="quarter" idx="13"/>
          </p:nvPr>
        </p:nvSpPr>
        <p:spPr/>
        <p:txBody>
          <a:bodyPr>
            <a:normAutofit fontScale="77500" lnSpcReduction="20000"/>
          </a:bodyPr>
          <a:lstStyle/>
          <a:p>
            <a:r>
              <a:rPr lang="en-GB" sz="2200" dirty="0"/>
              <a:t>Identify, define and give a method of evaluation for aerobic capacity</a:t>
            </a:r>
            <a:r>
              <a:rPr lang="en-GB" sz="2200" dirty="0" smtClean="0"/>
              <a:t>.</a:t>
            </a:r>
          </a:p>
          <a:p>
            <a:endParaRPr lang="en-GB" sz="2200" dirty="0"/>
          </a:p>
          <a:p>
            <a:r>
              <a:rPr lang="en-GB" sz="2200" dirty="0"/>
              <a:t>A carefully planned training programme is required to improve a specific component of fitness</a:t>
            </a:r>
            <a:r>
              <a:rPr lang="en-GB" sz="2200" dirty="0" smtClean="0"/>
              <a:t>.</a:t>
            </a:r>
          </a:p>
          <a:p>
            <a:endParaRPr lang="en-GB" sz="2200" dirty="0"/>
          </a:p>
          <a:p>
            <a:r>
              <a:rPr lang="en-GB" sz="2200" dirty="0"/>
              <a:t>Using the following terms: </a:t>
            </a:r>
            <a:r>
              <a:rPr lang="en-GB" sz="2200" dirty="0" err="1"/>
              <a:t>macrocycles</a:t>
            </a:r>
            <a:r>
              <a:rPr lang="en-GB" sz="2200" dirty="0"/>
              <a:t>, </a:t>
            </a:r>
            <a:r>
              <a:rPr lang="en-GB" sz="2200" dirty="0" err="1"/>
              <a:t>mesocycles</a:t>
            </a:r>
            <a:r>
              <a:rPr lang="en-GB" sz="2200" dirty="0"/>
              <a:t>, </a:t>
            </a:r>
            <a:r>
              <a:rPr lang="en-GB" sz="2200" dirty="0" err="1"/>
              <a:t>microcycles</a:t>
            </a:r>
            <a:r>
              <a:rPr lang="en-GB" sz="2200" dirty="0"/>
              <a:t> (alongside principles of training) </a:t>
            </a:r>
            <a:r>
              <a:rPr lang="en-GB" sz="2200" b="1" dirty="0">
                <a:solidFill>
                  <a:srgbClr val="C00000"/>
                </a:solidFill>
              </a:rPr>
              <a:t>design a training programme to improve cardiovascular endurance for a sedentary adult</a:t>
            </a:r>
            <a:r>
              <a:rPr lang="en-GB" sz="2200" dirty="0"/>
              <a:t>.</a:t>
            </a:r>
          </a:p>
          <a:p>
            <a:pPr algn="r">
              <a:buFontTx/>
              <a:buNone/>
            </a:pPr>
            <a:r>
              <a:rPr lang="en-GB" sz="2200" dirty="0"/>
              <a:t>									</a:t>
            </a:r>
            <a:r>
              <a:rPr lang="en-GB" sz="2200" dirty="0" smtClean="0"/>
              <a:t>[</a:t>
            </a:r>
            <a:r>
              <a:rPr lang="en-GB" sz="2200" b="1" dirty="0" smtClean="0">
                <a:solidFill>
                  <a:schemeClr val="accent1">
                    <a:lumMod val="50000"/>
                  </a:schemeClr>
                </a:solidFill>
              </a:rPr>
              <a:t>20 Marks</a:t>
            </a:r>
            <a:r>
              <a:rPr lang="en-GB" sz="2200" dirty="0" smtClean="0"/>
              <a:t>]</a:t>
            </a:r>
            <a:endParaRPr lang="en-GB" sz="2200" dirty="0"/>
          </a:p>
        </p:txBody>
      </p:sp>
    </p:spTree>
    <p:extLst>
      <p:ext uri="{BB962C8B-B14F-4D97-AF65-F5344CB8AC3E}">
        <p14:creationId xmlns:p14="http://schemas.microsoft.com/office/powerpoint/2010/main" val="1184578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a:t>
            </a:r>
            <a:endParaRPr lang="en-GB" dirty="0"/>
          </a:p>
        </p:txBody>
      </p:sp>
      <p:sp>
        <p:nvSpPr>
          <p:cNvPr id="3" name="Content Placeholder 2"/>
          <p:cNvSpPr>
            <a:spLocks noGrp="1"/>
          </p:cNvSpPr>
          <p:nvPr>
            <p:ph sz="quarter" idx="13"/>
          </p:nvPr>
        </p:nvSpPr>
        <p:spPr/>
        <p:txBody>
          <a:bodyPr/>
          <a:lstStyle/>
          <a:p>
            <a:r>
              <a:rPr lang="en-GB" dirty="0" smtClean="0"/>
              <a:t>Exercise physiology is the response of the body’s anatomy to exercise.</a:t>
            </a:r>
          </a:p>
          <a:p>
            <a:r>
              <a:rPr lang="en-GB" dirty="0" smtClean="0"/>
              <a:t>Training is concerned with how you can maximise the performance and maintain a active healthy lifestyle.</a:t>
            </a:r>
          </a:p>
          <a:p>
            <a:r>
              <a:rPr lang="en-GB" dirty="0" smtClean="0"/>
              <a:t>One method is to have an effective training programme</a:t>
            </a:r>
          </a:p>
        </p:txBody>
      </p:sp>
    </p:spTree>
    <p:extLst>
      <p:ext uri="{BB962C8B-B14F-4D97-AF65-F5344CB8AC3E}">
        <p14:creationId xmlns:p14="http://schemas.microsoft.com/office/powerpoint/2010/main" val="812359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611560" y="6913"/>
            <a:ext cx="7773338" cy="1596177"/>
          </a:xfrm>
        </p:spPr>
        <p:txBody>
          <a:bodyPr/>
          <a:lstStyle/>
          <a:p>
            <a:r>
              <a:rPr lang="en-GB" smtClean="0"/>
              <a:t>Principles of Training</a:t>
            </a:r>
          </a:p>
        </p:txBody>
      </p:sp>
      <p:sp>
        <p:nvSpPr>
          <p:cNvPr id="18435" name="Content Placeholder 2"/>
          <p:cNvSpPr>
            <a:spLocks noGrp="1"/>
          </p:cNvSpPr>
          <p:nvPr>
            <p:ph sz="quarter" idx="13"/>
          </p:nvPr>
        </p:nvSpPr>
        <p:spPr>
          <a:xfrm>
            <a:off x="323529" y="1916832"/>
            <a:ext cx="4248471" cy="4536504"/>
          </a:xfrm>
          <a:solidFill>
            <a:schemeClr val="accent2">
              <a:lumMod val="20000"/>
              <a:lumOff val="80000"/>
            </a:schemeClr>
          </a:solidFill>
        </p:spPr>
        <p:txBody>
          <a:bodyPr>
            <a:normAutofit fontScale="77500" lnSpcReduction="20000"/>
          </a:bodyPr>
          <a:lstStyle/>
          <a:p>
            <a:r>
              <a:rPr lang="en-GB" sz="2600" dirty="0" smtClean="0"/>
              <a:t>The principles of training are rules that must be followed for the training to be beneficial and effective for the performer.</a:t>
            </a:r>
          </a:p>
          <a:p>
            <a:endParaRPr lang="en-GB" dirty="0" smtClean="0"/>
          </a:p>
          <a:p>
            <a:r>
              <a:rPr lang="en-GB" dirty="0" smtClean="0"/>
              <a:t>Easy to remember as:</a:t>
            </a:r>
          </a:p>
          <a:p>
            <a:endParaRPr lang="en-GB" dirty="0" smtClean="0"/>
          </a:p>
          <a:p>
            <a:pPr marL="0" indent="0" algn="ctr">
              <a:buNone/>
            </a:pPr>
            <a:r>
              <a:rPr lang="en-GB" sz="6600" b="1" dirty="0" smtClean="0">
                <a:solidFill>
                  <a:schemeClr val="accent1">
                    <a:lumMod val="50000"/>
                  </a:schemeClr>
                </a:solidFill>
              </a:rPr>
              <a:t>MRS</a:t>
            </a:r>
            <a:r>
              <a:rPr lang="en-GB" sz="6600" b="1" dirty="0" smtClean="0">
                <a:solidFill>
                  <a:srgbClr val="FF0000"/>
                </a:solidFill>
              </a:rPr>
              <a:t> </a:t>
            </a:r>
            <a:r>
              <a:rPr lang="en-GB" sz="6600" b="1" dirty="0" smtClean="0">
                <a:solidFill>
                  <a:schemeClr val="accent1">
                    <a:lumMod val="50000"/>
                  </a:schemeClr>
                </a:solidFill>
              </a:rPr>
              <a:t>VOP</a:t>
            </a:r>
            <a:r>
              <a:rPr lang="en-GB" sz="6600" b="1" dirty="0" smtClean="0">
                <a:solidFill>
                  <a:srgbClr val="FF0000"/>
                </a:solidFill>
              </a:rPr>
              <a:t>P </a:t>
            </a:r>
            <a:r>
              <a:rPr lang="en-GB" sz="6600" b="1" dirty="0" smtClean="0">
                <a:solidFill>
                  <a:schemeClr val="accent1">
                    <a:lumMod val="50000"/>
                  </a:schemeClr>
                </a:solidFill>
              </a:rPr>
              <a:t>Testing</a:t>
            </a:r>
            <a:r>
              <a:rPr lang="en-GB" sz="6600" b="1" dirty="0" smtClean="0">
                <a:solidFill>
                  <a:srgbClr val="FF0000"/>
                </a:solidFill>
              </a:rPr>
              <a:t> WC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88024" y="1196752"/>
            <a:ext cx="4067943" cy="4056504"/>
          </a:xfrm>
          <a:prstGeom prst="rect">
            <a:avLst/>
          </a:prstGeom>
        </p:spPr>
      </p:pic>
    </p:spTree>
    <p:extLst>
      <p:ext uri="{BB962C8B-B14F-4D97-AF65-F5344CB8AC3E}">
        <p14:creationId xmlns:p14="http://schemas.microsoft.com/office/powerpoint/2010/main" val="229185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bg/>
                                          </p:spTgt>
                                        </p:tgtEl>
                                        <p:attrNameLst>
                                          <p:attrName>style.visibility</p:attrName>
                                        </p:attrNameLst>
                                      </p:cBhvr>
                                      <p:to>
                                        <p:strVal val="visible"/>
                                      </p:to>
                                    </p:set>
                                    <p:anim calcmode="lin" valueType="num">
                                      <p:cBhvr additive="base">
                                        <p:cTn id="7" dur="500" fill="hold"/>
                                        <p:tgtEl>
                                          <p:spTgt spid="18435">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5">
                                            <p:txEl>
                                              <p:pRg st="4" end="4"/>
                                            </p:txEl>
                                          </p:spTgt>
                                        </p:tgtEl>
                                        <p:attrNameLst>
                                          <p:attrName>style.visibility</p:attrName>
                                        </p:attrNameLst>
                                      </p:cBhvr>
                                      <p:to>
                                        <p:strVal val="visible"/>
                                      </p:to>
                                    </p:set>
                                    <p:anim calcmode="lin" valueType="num">
                                      <p:cBhvr additive="base">
                                        <p:cTn id="25"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Task A – Jigsaw Task</a:t>
            </a:r>
            <a:endParaRPr lang="en-GB" dirty="0"/>
          </a:p>
        </p:txBody>
      </p:sp>
      <p:sp>
        <p:nvSpPr>
          <p:cNvPr id="2" name="Content Placeholder 1"/>
          <p:cNvSpPr>
            <a:spLocks noGrp="1"/>
          </p:cNvSpPr>
          <p:nvPr>
            <p:ph sz="quarter" idx="13"/>
          </p:nvPr>
        </p:nvSpPr>
        <p:spPr>
          <a:solidFill>
            <a:schemeClr val="accent4">
              <a:lumMod val="20000"/>
              <a:lumOff val="80000"/>
            </a:schemeClr>
          </a:solidFill>
        </p:spPr>
        <p:txBody>
          <a:bodyPr/>
          <a:lstStyle/>
          <a:p>
            <a:r>
              <a:rPr lang="en-GB" dirty="0" smtClean="0"/>
              <a:t>When planning a training programme, what is meant by each word in </a:t>
            </a:r>
            <a:r>
              <a:rPr lang="en-GB" b="1" dirty="0" smtClean="0">
                <a:solidFill>
                  <a:srgbClr val="FF0000"/>
                </a:solidFill>
              </a:rPr>
              <a:t>MRS VOPP Testing WC</a:t>
            </a:r>
            <a:r>
              <a:rPr lang="en-GB" dirty="0" smtClean="0"/>
              <a:t>?</a:t>
            </a:r>
          </a:p>
          <a:p>
            <a:endParaRPr lang="en-GB" dirty="0"/>
          </a:p>
          <a:p>
            <a:r>
              <a:rPr lang="en-GB" dirty="0" smtClean="0"/>
              <a:t>Using each letter, </a:t>
            </a:r>
            <a:r>
              <a:rPr lang="en-GB" b="1" dirty="0" smtClean="0"/>
              <a:t>provide a simple explanation of what is meant and a supporting example </a:t>
            </a:r>
            <a:r>
              <a:rPr lang="en-GB" dirty="0" smtClean="0"/>
              <a:t>using a weight-training or exercise programme.</a:t>
            </a:r>
            <a:endParaRPr lang="en-GB" dirty="0"/>
          </a:p>
        </p:txBody>
      </p:sp>
    </p:spTree>
    <p:extLst>
      <p:ext uri="{BB962C8B-B14F-4D97-AF65-F5344CB8AC3E}">
        <p14:creationId xmlns:p14="http://schemas.microsoft.com/office/powerpoint/2010/main" val="2402290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anim calcmode="lin" valueType="num">
                                      <p:cBhvr additive="base">
                                        <p:cTn id="7" dur="500" fill="hold"/>
                                        <p:tgtEl>
                                          <p:spTgt spid="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2734611"/>
              </p:ext>
            </p:extLst>
          </p:nvPr>
        </p:nvGraphicFramePr>
        <p:xfrm>
          <a:off x="0" y="-2"/>
          <a:ext cx="9144000" cy="7713750"/>
        </p:xfrm>
        <a:graphic>
          <a:graphicData uri="http://schemas.openxmlformats.org/drawingml/2006/table">
            <a:tbl>
              <a:tblPr firstRow="1" bandRow="1">
                <a:tableStyleId>{F5AB1C69-6EDB-4FF4-983F-18BD219EF322}</a:tableStyleId>
              </a:tblPr>
              <a:tblGrid>
                <a:gridCol w="3048000"/>
                <a:gridCol w="3048000"/>
                <a:gridCol w="3048000"/>
              </a:tblGrid>
              <a:tr h="1005861">
                <a:tc>
                  <a:txBody>
                    <a:bodyPr/>
                    <a:lstStyle/>
                    <a:p>
                      <a:pPr algn="ctr"/>
                      <a:r>
                        <a:rPr lang="en-GB" sz="2400" dirty="0" smtClean="0"/>
                        <a:t>Principle of Training</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Simple Definition</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2400" dirty="0" smtClean="0"/>
                        <a:t>Application to a sporting</a:t>
                      </a:r>
                      <a:r>
                        <a:rPr lang="en-GB" sz="2400" baseline="0" dirty="0" smtClean="0"/>
                        <a:t> example</a:t>
                      </a:r>
                      <a:endParaRPr lang="en-GB" sz="2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M</a:t>
                      </a:r>
                      <a:r>
                        <a:rPr lang="en-GB" dirty="0" smtClean="0"/>
                        <a:t>oderation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Training must be appropriate to the performer,</a:t>
                      </a:r>
                      <a:r>
                        <a:rPr lang="en-GB" baseline="0" dirty="0" smtClean="0"/>
                        <a:t> giving time to adapt. If training is too intense or too frequent quality will be lost.</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dirty="0" smtClean="0"/>
                        <a:t>(rec)</a:t>
                      </a:r>
                      <a:r>
                        <a:rPr lang="en-GB" baseline="0" dirty="0" smtClean="0"/>
                        <a:t>  training twice a week at a moderate intensity.</a:t>
                      </a:r>
                    </a:p>
                    <a:p>
                      <a:r>
                        <a:rPr lang="en-GB" baseline="0" dirty="0" smtClean="0"/>
                        <a:t>50-70% max reps</a:t>
                      </a:r>
                    </a:p>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R</a:t>
                      </a:r>
                      <a:r>
                        <a:rPr lang="en-GB" dirty="0" smtClean="0"/>
                        <a:t>eversibility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S</a:t>
                      </a:r>
                      <a:r>
                        <a:rPr lang="en-GB" dirty="0" smtClean="0"/>
                        <a:t>pecificity</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V</a:t>
                      </a:r>
                      <a:r>
                        <a:rPr lang="en-GB" dirty="0" smtClean="0"/>
                        <a:t>ariance</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O</a:t>
                      </a:r>
                      <a:r>
                        <a:rPr lang="en-GB" dirty="0" smtClean="0"/>
                        <a:t>verload</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P</a:t>
                      </a:r>
                      <a:r>
                        <a:rPr lang="en-GB" dirty="0" smtClean="0"/>
                        <a:t>rogression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P</a:t>
                      </a:r>
                      <a:r>
                        <a:rPr lang="en-GB" dirty="0" smtClean="0"/>
                        <a:t>eriodisation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dirty="0" smtClean="0"/>
                        <a:t>Testing</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W</a:t>
                      </a:r>
                      <a:r>
                        <a:rPr lang="en-GB" dirty="0" smtClean="0"/>
                        <a:t>arm-Up</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2761">
                <a:tc>
                  <a:txBody>
                    <a:bodyPr/>
                    <a:lstStyle/>
                    <a:p>
                      <a:r>
                        <a:rPr lang="en-GB" sz="2400" dirty="0" smtClean="0"/>
                        <a:t>C</a:t>
                      </a:r>
                      <a:r>
                        <a:rPr lang="en-GB" dirty="0" smtClean="0"/>
                        <a:t>ool-down</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04560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32" y="618519"/>
            <a:ext cx="7773338" cy="794258"/>
          </a:xfrm>
        </p:spPr>
        <p:txBody>
          <a:bodyPr>
            <a:normAutofit fontScale="90000"/>
          </a:bodyPr>
          <a:lstStyle/>
          <a:p>
            <a:r>
              <a:rPr lang="en-GB" dirty="0" smtClean="0"/>
              <a:t>Task b</a:t>
            </a:r>
            <a:br>
              <a:rPr lang="en-GB" dirty="0" smtClean="0"/>
            </a:br>
            <a:r>
              <a:rPr lang="en-GB" dirty="0" smtClean="0"/>
              <a:t>Warm up/ cool down</a:t>
            </a:r>
            <a:endParaRPr lang="en-GB" dirty="0"/>
          </a:p>
        </p:txBody>
      </p:sp>
      <p:sp>
        <p:nvSpPr>
          <p:cNvPr id="3" name="Content Placeholder 2"/>
          <p:cNvSpPr>
            <a:spLocks noGrp="1"/>
          </p:cNvSpPr>
          <p:nvPr>
            <p:ph sz="quarter" idx="13"/>
          </p:nvPr>
        </p:nvSpPr>
        <p:spPr>
          <a:xfrm>
            <a:off x="323528" y="1700808"/>
            <a:ext cx="2806550" cy="2862107"/>
          </a:xfrm>
          <a:solidFill>
            <a:schemeClr val="bg2">
              <a:lumMod val="20000"/>
              <a:lumOff val="80000"/>
            </a:schemeClr>
          </a:solidFill>
          <a:ln>
            <a:solidFill>
              <a:schemeClr val="tx1"/>
            </a:solidFill>
            <a:prstDash val="sysDash"/>
          </a:ln>
        </p:spPr>
        <p:txBody>
          <a:bodyPr>
            <a:normAutofit/>
          </a:bodyPr>
          <a:lstStyle/>
          <a:p>
            <a:r>
              <a:rPr lang="en-GB" dirty="0" smtClean="0"/>
              <a:t>Plan a warm up for your sport.</a:t>
            </a:r>
          </a:p>
          <a:p>
            <a:r>
              <a:rPr lang="en-GB" dirty="0" smtClean="0"/>
              <a:t>Write a summary of the benefits of a warm up.</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7614" y="1956792"/>
            <a:ext cx="3171056" cy="3272408"/>
          </a:xfrm>
          <a:prstGeom prst="rect">
            <a:avLst/>
          </a:prstGeom>
        </p:spPr>
      </p:pic>
    </p:spTree>
    <p:extLst>
      <p:ext uri="{BB962C8B-B14F-4D97-AF65-F5344CB8AC3E}">
        <p14:creationId xmlns:p14="http://schemas.microsoft.com/office/powerpoint/2010/main" val="10817870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7299" y="176639"/>
            <a:ext cx="7773338" cy="948105"/>
          </a:xfrm>
        </p:spPr>
        <p:txBody>
          <a:bodyPr/>
          <a:lstStyle/>
          <a:p>
            <a:r>
              <a:rPr lang="en-GB" dirty="0" smtClean="0"/>
              <a:t>Periodisation</a:t>
            </a:r>
          </a:p>
        </p:txBody>
      </p:sp>
      <p:sp>
        <p:nvSpPr>
          <p:cNvPr id="22531" name="Content Placeholder 2"/>
          <p:cNvSpPr>
            <a:spLocks noGrp="1"/>
          </p:cNvSpPr>
          <p:nvPr>
            <p:ph sz="quarter" idx="13"/>
          </p:nvPr>
        </p:nvSpPr>
        <p:spPr>
          <a:xfrm>
            <a:off x="539552" y="1772816"/>
            <a:ext cx="7488832" cy="4392488"/>
          </a:xfrm>
        </p:spPr>
        <p:txBody>
          <a:bodyPr>
            <a:normAutofit lnSpcReduction="10000"/>
          </a:bodyPr>
          <a:lstStyle/>
          <a:p>
            <a:r>
              <a:rPr lang="en-GB" b="1" dirty="0" smtClean="0"/>
              <a:t>Periodisation</a:t>
            </a:r>
            <a:r>
              <a:rPr lang="en-GB" dirty="0" smtClean="0"/>
              <a:t> is an organised approach to training that involves progressive cycling of various aspects of a training program during a specific period of time. </a:t>
            </a:r>
          </a:p>
          <a:p>
            <a:endParaRPr lang="en-GB" dirty="0"/>
          </a:p>
          <a:p>
            <a:r>
              <a:rPr lang="en-GB" dirty="0" smtClean="0"/>
              <a:t>The definition of periodisation</a:t>
            </a:r>
            <a:r>
              <a:rPr lang="en-GB" dirty="0"/>
              <a:t> </a:t>
            </a:r>
            <a:r>
              <a:rPr lang="en-GB" dirty="0" smtClean="0"/>
              <a:t>is </a:t>
            </a:r>
            <a:r>
              <a:rPr lang="en-GB" b="1" i="1" dirty="0" smtClean="0"/>
              <a:t>an organised division of training into a number of blocks, periods or phases to help an athlete reach their peak performance at a certain time</a:t>
            </a:r>
            <a:r>
              <a:rPr lang="en-GB" b="1" dirty="0" smtClean="0"/>
              <a:t>.</a:t>
            </a:r>
          </a:p>
          <a:p>
            <a:endParaRPr lang="en-GB" dirty="0" smtClean="0"/>
          </a:p>
          <a:p>
            <a:r>
              <a:rPr lang="en-GB" dirty="0" smtClean="0"/>
              <a:t>It is a way of alternating training to its peak during season.</a:t>
            </a:r>
          </a:p>
          <a:p>
            <a:endParaRPr lang="en-GB" dirty="0" smtClean="0"/>
          </a:p>
          <a:p>
            <a:endParaRPr lang="en-GB" dirty="0" smtClean="0"/>
          </a:p>
        </p:txBody>
      </p:sp>
    </p:spTree>
    <p:extLst>
      <p:ext uri="{BB962C8B-B14F-4D97-AF65-F5344CB8AC3E}">
        <p14:creationId xmlns:p14="http://schemas.microsoft.com/office/powerpoint/2010/main" val="1711340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anim calcmode="lin" valueType="num">
                                      <p:cBhvr additive="base">
                                        <p:cTn id="13"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anim calcmode="lin" valueType="num">
                                      <p:cBhvr additive="base">
                                        <p:cTn id="19"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Task c</a:t>
            </a:r>
            <a:endParaRPr lang="en-GB" dirty="0"/>
          </a:p>
        </p:txBody>
      </p:sp>
      <p:sp>
        <p:nvSpPr>
          <p:cNvPr id="3" name="Content Placeholder 2"/>
          <p:cNvSpPr>
            <a:spLocks noGrp="1"/>
          </p:cNvSpPr>
          <p:nvPr>
            <p:ph sz="quarter" idx="13"/>
          </p:nvPr>
        </p:nvSpPr>
        <p:spPr/>
        <p:txBody>
          <a:bodyPr>
            <a:normAutofit/>
          </a:bodyPr>
          <a:lstStyle/>
          <a:p>
            <a:r>
              <a:rPr lang="en-GB" sz="2800" b="1" dirty="0" smtClean="0"/>
              <a:t>Complete a chronological overview of your years training.</a:t>
            </a:r>
          </a:p>
          <a:p>
            <a:endParaRPr lang="en-GB" sz="2800" b="1" dirty="0"/>
          </a:p>
          <a:p>
            <a:r>
              <a:rPr lang="en-GB" sz="2800" b="1" dirty="0" smtClean="0"/>
              <a:t>How do you break up your season or is it all training?</a:t>
            </a:r>
            <a:endParaRPr lang="en-GB" sz="2800" b="1" dirty="0"/>
          </a:p>
        </p:txBody>
      </p:sp>
    </p:spTree>
    <p:extLst>
      <p:ext uri="{BB962C8B-B14F-4D97-AF65-F5344CB8AC3E}">
        <p14:creationId xmlns:p14="http://schemas.microsoft.com/office/powerpoint/2010/main" val="2474305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Droplet</Template>
  <TotalTime>1068</TotalTime>
  <Words>886</Words>
  <Application>Microsoft Office PowerPoint</Application>
  <PresentationFormat>On-screen Show (4:3)</PresentationFormat>
  <Paragraphs>156</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Droplet</vt:lpstr>
      <vt:lpstr>starter</vt:lpstr>
      <vt:lpstr>Exercise Physiology</vt:lpstr>
      <vt:lpstr>training</vt:lpstr>
      <vt:lpstr>Principles of Training</vt:lpstr>
      <vt:lpstr>Task A – Jigsaw Task</vt:lpstr>
      <vt:lpstr>PowerPoint Presentation</vt:lpstr>
      <vt:lpstr>Task b Warm up/ cool down</vt:lpstr>
      <vt:lpstr>Periodisation</vt:lpstr>
      <vt:lpstr>Task c</vt:lpstr>
      <vt:lpstr>In a nutshell...</vt:lpstr>
      <vt:lpstr>Periodisation</vt:lpstr>
      <vt:lpstr>Task D</vt:lpstr>
      <vt:lpstr>Mesocycles in the Phases</vt:lpstr>
      <vt:lpstr>mesocycle</vt:lpstr>
      <vt:lpstr>The Master Plan</vt:lpstr>
      <vt:lpstr>Periods in Training </vt:lpstr>
      <vt:lpstr>PowerPoint Presentation</vt:lpstr>
      <vt:lpstr>Benefits of Periodisation</vt:lpstr>
      <vt:lpstr>G453 June 2012</vt:lpstr>
      <vt:lpstr>PowerPoint Presentation</vt:lpstr>
      <vt:lpstr>Task e</vt:lpstr>
      <vt:lpstr>Task F</vt:lpstr>
      <vt:lpstr>20 Mark Possibilities...</vt:lpstr>
      <vt:lpstr>20 Markers –  Aerobic Capacity</vt:lpstr>
      <vt:lpstr>20 Markers –  Aerobic Capacity</vt:lpstr>
      <vt:lpstr>20 Markers –  Aerobic Capacity</vt:lpstr>
    </vt:vector>
  </TitlesOfParts>
  <Company>Sussex Downs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Exercise Physiology</dc:title>
  <dc:creator>rseaman</dc:creator>
  <cp:lastModifiedBy>D.Ashleighmorris</cp:lastModifiedBy>
  <cp:revision>122</cp:revision>
  <cp:lastPrinted>2015-09-23T15:52:39Z</cp:lastPrinted>
  <dcterms:created xsi:type="dcterms:W3CDTF">2010-10-28T12:10:50Z</dcterms:created>
  <dcterms:modified xsi:type="dcterms:W3CDTF">2016-11-23T10:01:24Z</dcterms:modified>
</cp:coreProperties>
</file>