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59" r:id="rId3"/>
    <p:sldId id="260" r:id="rId4"/>
    <p:sldId id="283" r:id="rId5"/>
    <p:sldId id="263" r:id="rId6"/>
    <p:sldId id="262" r:id="rId7"/>
    <p:sldId id="266" r:id="rId8"/>
    <p:sldId id="268" r:id="rId9"/>
    <p:sldId id="269" r:id="rId10"/>
    <p:sldId id="27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94" r:id="rId19"/>
    <p:sldId id="285" r:id="rId20"/>
    <p:sldId id="286" r:id="rId21"/>
    <p:sldId id="287" r:id="rId22"/>
    <p:sldId id="288" r:id="rId23"/>
    <p:sldId id="289" r:id="rId24"/>
    <p:sldId id="293" r:id="rId25"/>
    <p:sldId id="291" r:id="rId26"/>
    <p:sldId id="290" r:id="rId2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 varScale="1">
        <p:scale>
          <a:sx n="66" d="100"/>
          <a:sy n="66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youtube.com/watch?v=I1Yth0TzABM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youtube.com/watch?v=I1Yth0TzAB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7A9A8-65D6-D94A-B198-EF48E97F9827}" type="doc">
      <dgm:prSet loTypeId="urn:microsoft.com/office/officeart/2005/8/layout/venn3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2164C8-3E7F-AB48-9A31-921CCA962265}">
      <dgm:prSet phldrT="[Text]"/>
      <dgm:spPr/>
      <dgm:t>
        <a:bodyPr/>
        <a:lstStyle/>
        <a:p>
          <a:r>
            <a:rPr lang="en-US" dirty="0" smtClean="0"/>
            <a:t>Pharmacological Aids</a:t>
          </a:r>
          <a:endParaRPr lang="en-US" dirty="0"/>
        </a:p>
      </dgm:t>
    </dgm:pt>
    <dgm:pt modelId="{6E3D540D-BA8F-D641-AE9F-ED3815A5B46E}" type="parTrans" cxnId="{CF6414AE-14CF-CC4A-B166-B79602F4EEC2}">
      <dgm:prSet/>
      <dgm:spPr/>
      <dgm:t>
        <a:bodyPr/>
        <a:lstStyle/>
        <a:p>
          <a:endParaRPr lang="en-US"/>
        </a:p>
      </dgm:t>
    </dgm:pt>
    <dgm:pt modelId="{488CC5E0-9112-FF44-85C7-1702AB3BD500}" type="sibTrans" cxnId="{CF6414AE-14CF-CC4A-B166-B79602F4EEC2}">
      <dgm:prSet/>
      <dgm:spPr/>
      <dgm:t>
        <a:bodyPr/>
        <a:lstStyle/>
        <a:p>
          <a:endParaRPr lang="en-US"/>
        </a:p>
      </dgm:t>
    </dgm:pt>
    <dgm:pt modelId="{436A89E0-A629-184A-8D28-EE70D2CEB22C}">
      <dgm:prSet phldrT="[Text]"/>
      <dgm:spPr/>
      <dgm:t>
        <a:bodyPr/>
        <a:lstStyle/>
        <a:p>
          <a:r>
            <a:rPr lang="en-US" dirty="0" smtClean="0"/>
            <a:t>Physiological Aids</a:t>
          </a:r>
          <a:endParaRPr lang="en-US" dirty="0"/>
        </a:p>
      </dgm:t>
    </dgm:pt>
    <dgm:pt modelId="{7EA6E60D-20F4-1945-B0DE-5CBB6A98BF76}" type="parTrans" cxnId="{36FF0A35-E7AE-804A-919F-0DA484ED8DC4}">
      <dgm:prSet/>
      <dgm:spPr/>
      <dgm:t>
        <a:bodyPr/>
        <a:lstStyle/>
        <a:p>
          <a:endParaRPr lang="en-US"/>
        </a:p>
      </dgm:t>
    </dgm:pt>
    <dgm:pt modelId="{F900153A-D471-4049-80CC-A29ADFDCB996}" type="sibTrans" cxnId="{36FF0A35-E7AE-804A-919F-0DA484ED8DC4}">
      <dgm:prSet/>
      <dgm:spPr/>
      <dgm:t>
        <a:bodyPr/>
        <a:lstStyle/>
        <a:p>
          <a:endParaRPr lang="en-US"/>
        </a:p>
      </dgm:t>
    </dgm:pt>
    <dgm:pt modelId="{DA4CF45A-D9FB-A441-A4B9-3A4D11F9BE25}">
      <dgm:prSet phldrT="[Text]"/>
      <dgm:spPr/>
      <dgm:t>
        <a:bodyPr/>
        <a:lstStyle/>
        <a:p>
          <a:r>
            <a:rPr lang="en-US" dirty="0" smtClean="0"/>
            <a:t>Nutritional Aids</a:t>
          </a:r>
          <a:endParaRPr lang="en-US" dirty="0"/>
        </a:p>
      </dgm:t>
    </dgm:pt>
    <dgm:pt modelId="{088906B4-A675-DF4B-8C92-1638E89134E7}" type="parTrans" cxnId="{AF070A9E-47C4-6545-AAF6-EB3B23382FB1}">
      <dgm:prSet/>
      <dgm:spPr/>
      <dgm:t>
        <a:bodyPr/>
        <a:lstStyle/>
        <a:p>
          <a:endParaRPr lang="en-US"/>
        </a:p>
      </dgm:t>
    </dgm:pt>
    <dgm:pt modelId="{15BDA817-01D9-8348-BCE0-D801E08D9760}" type="sibTrans" cxnId="{AF070A9E-47C4-6545-AAF6-EB3B23382FB1}">
      <dgm:prSet/>
      <dgm:spPr/>
      <dgm:t>
        <a:bodyPr/>
        <a:lstStyle/>
        <a:p>
          <a:endParaRPr lang="en-US"/>
        </a:p>
      </dgm:t>
    </dgm:pt>
    <dgm:pt modelId="{2DF088DF-A01E-3D4A-9F7D-ED79241DF275}" type="pres">
      <dgm:prSet presAssocID="{9CE7A9A8-65D6-D94A-B198-EF48E97F98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4CEF87-A5FE-5A40-B7D5-E9A9B2F73393}" type="pres">
      <dgm:prSet presAssocID="{942164C8-3E7F-AB48-9A31-921CCA962265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86E33-D26B-DE47-8D25-CC35115CED89}" type="pres">
      <dgm:prSet presAssocID="{488CC5E0-9112-FF44-85C7-1702AB3BD500}" presName="space" presStyleCnt="0"/>
      <dgm:spPr/>
    </dgm:pt>
    <dgm:pt modelId="{8527CFD7-6FE4-7F43-A33E-3E20BB62AF92}" type="pres">
      <dgm:prSet presAssocID="{436A89E0-A629-184A-8D28-EE70D2CEB22C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7BCD5-4455-2844-A708-82150744AB84}" type="pres">
      <dgm:prSet presAssocID="{F900153A-D471-4049-80CC-A29ADFDCB996}" presName="space" presStyleCnt="0"/>
      <dgm:spPr/>
    </dgm:pt>
    <dgm:pt modelId="{A8E8A7DD-64D2-5C47-86AB-3F48A4645FEA}" type="pres">
      <dgm:prSet presAssocID="{DA4CF45A-D9FB-A441-A4B9-3A4D11F9BE25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26447F-C61F-4BBB-9C5E-00D4496509E1}" type="presOf" srcId="{942164C8-3E7F-AB48-9A31-921CCA962265}" destId="{EC4CEF87-A5FE-5A40-B7D5-E9A9B2F73393}" srcOrd="0" destOrd="0" presId="urn:microsoft.com/office/officeart/2005/8/layout/venn3"/>
    <dgm:cxn modelId="{AF070A9E-47C4-6545-AAF6-EB3B23382FB1}" srcId="{9CE7A9A8-65D6-D94A-B198-EF48E97F9827}" destId="{DA4CF45A-D9FB-A441-A4B9-3A4D11F9BE25}" srcOrd="2" destOrd="0" parTransId="{088906B4-A675-DF4B-8C92-1638E89134E7}" sibTransId="{15BDA817-01D9-8348-BCE0-D801E08D9760}"/>
    <dgm:cxn modelId="{46B1191F-C6EC-4B71-BB39-3F33C66BDC88}" type="presOf" srcId="{436A89E0-A629-184A-8D28-EE70D2CEB22C}" destId="{8527CFD7-6FE4-7F43-A33E-3E20BB62AF92}" srcOrd="0" destOrd="0" presId="urn:microsoft.com/office/officeart/2005/8/layout/venn3"/>
    <dgm:cxn modelId="{CF6414AE-14CF-CC4A-B166-B79602F4EEC2}" srcId="{9CE7A9A8-65D6-D94A-B198-EF48E97F9827}" destId="{942164C8-3E7F-AB48-9A31-921CCA962265}" srcOrd="0" destOrd="0" parTransId="{6E3D540D-BA8F-D641-AE9F-ED3815A5B46E}" sibTransId="{488CC5E0-9112-FF44-85C7-1702AB3BD500}"/>
    <dgm:cxn modelId="{D498E1B9-B4B5-431C-8850-3EC8196AAD6F}" type="presOf" srcId="{9CE7A9A8-65D6-D94A-B198-EF48E97F9827}" destId="{2DF088DF-A01E-3D4A-9F7D-ED79241DF275}" srcOrd="0" destOrd="0" presId="urn:microsoft.com/office/officeart/2005/8/layout/venn3"/>
    <dgm:cxn modelId="{36FF0A35-E7AE-804A-919F-0DA484ED8DC4}" srcId="{9CE7A9A8-65D6-D94A-B198-EF48E97F9827}" destId="{436A89E0-A629-184A-8D28-EE70D2CEB22C}" srcOrd="1" destOrd="0" parTransId="{7EA6E60D-20F4-1945-B0DE-5CBB6A98BF76}" sibTransId="{F900153A-D471-4049-80CC-A29ADFDCB996}"/>
    <dgm:cxn modelId="{3567B908-2B6A-4198-9B95-C6E07A3E5B7A}" type="presOf" srcId="{DA4CF45A-D9FB-A441-A4B9-3A4D11F9BE25}" destId="{A8E8A7DD-64D2-5C47-86AB-3F48A4645FEA}" srcOrd="0" destOrd="0" presId="urn:microsoft.com/office/officeart/2005/8/layout/venn3"/>
    <dgm:cxn modelId="{D0FBF977-CD88-4B29-954F-201F80A01AE1}" type="presParOf" srcId="{2DF088DF-A01E-3D4A-9F7D-ED79241DF275}" destId="{EC4CEF87-A5FE-5A40-B7D5-E9A9B2F73393}" srcOrd="0" destOrd="0" presId="urn:microsoft.com/office/officeart/2005/8/layout/venn3"/>
    <dgm:cxn modelId="{CECA1307-D284-4DCF-8378-13B6716D9A63}" type="presParOf" srcId="{2DF088DF-A01E-3D4A-9F7D-ED79241DF275}" destId="{E8586E33-D26B-DE47-8D25-CC35115CED89}" srcOrd="1" destOrd="0" presId="urn:microsoft.com/office/officeart/2005/8/layout/venn3"/>
    <dgm:cxn modelId="{46FE57CE-D71E-4C8F-B7F6-D8C7DF8749E8}" type="presParOf" srcId="{2DF088DF-A01E-3D4A-9F7D-ED79241DF275}" destId="{8527CFD7-6FE4-7F43-A33E-3E20BB62AF92}" srcOrd="2" destOrd="0" presId="urn:microsoft.com/office/officeart/2005/8/layout/venn3"/>
    <dgm:cxn modelId="{BC49CD8A-8486-4F5E-AD50-08C40D6A39E1}" type="presParOf" srcId="{2DF088DF-A01E-3D4A-9F7D-ED79241DF275}" destId="{1827BCD5-4455-2844-A708-82150744AB84}" srcOrd="3" destOrd="0" presId="urn:microsoft.com/office/officeart/2005/8/layout/venn3"/>
    <dgm:cxn modelId="{2391E056-449B-477E-9CC1-F0F131ACA31E}" type="presParOf" srcId="{2DF088DF-A01E-3D4A-9F7D-ED79241DF275}" destId="{A8E8A7DD-64D2-5C47-86AB-3F48A4645FE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79A294-A35F-4098-A934-34A44969B54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022676CD-9217-4B8C-9633-31CB1394B865}">
      <dgm:prSet phldrT="[Text]"/>
      <dgm:spPr/>
      <dgm:t>
        <a:bodyPr/>
        <a:lstStyle/>
        <a:p>
          <a:r>
            <a:rPr lang="en-GB" dirty="0" smtClean="0"/>
            <a:t>During exercise, </a:t>
          </a:r>
          <a:r>
            <a:rPr lang="en-GB" b="1" dirty="0" smtClean="0"/>
            <a:t>decreasing body water</a:t>
          </a:r>
          <a:endParaRPr lang="en-GB" b="1" dirty="0"/>
        </a:p>
      </dgm:t>
    </dgm:pt>
    <dgm:pt modelId="{ADE4727C-E8CA-40EE-B973-F328433D7412}" type="parTrans" cxnId="{39DF9462-9499-4F56-8287-65991C1E1580}">
      <dgm:prSet/>
      <dgm:spPr/>
      <dgm:t>
        <a:bodyPr/>
        <a:lstStyle/>
        <a:p>
          <a:endParaRPr lang="en-GB"/>
        </a:p>
      </dgm:t>
    </dgm:pt>
    <dgm:pt modelId="{63617DF9-BCA9-4686-AD03-AAB49745F3B5}" type="sibTrans" cxnId="{39DF9462-9499-4F56-8287-65991C1E1580}">
      <dgm:prSet/>
      <dgm:spPr/>
      <dgm:t>
        <a:bodyPr/>
        <a:lstStyle/>
        <a:p>
          <a:endParaRPr lang="en-GB"/>
        </a:p>
      </dgm:t>
    </dgm:pt>
    <dgm:pt modelId="{45295BE2-AE52-4015-9421-EF59A3D90A18}">
      <dgm:prSet phldrT="[Text]"/>
      <dgm:spPr/>
      <dgm:t>
        <a:bodyPr/>
        <a:lstStyle/>
        <a:p>
          <a:r>
            <a:rPr lang="en-GB" dirty="0" smtClean="0"/>
            <a:t>Decreasing plasma volume</a:t>
          </a:r>
          <a:endParaRPr lang="en-GB" dirty="0"/>
        </a:p>
      </dgm:t>
    </dgm:pt>
    <dgm:pt modelId="{FDD35540-A85F-4E4E-9544-9C3BA9AB3047}" type="parTrans" cxnId="{C03E8D73-4BEB-497B-A713-0717AD84AD4E}">
      <dgm:prSet/>
      <dgm:spPr/>
      <dgm:t>
        <a:bodyPr/>
        <a:lstStyle/>
        <a:p>
          <a:endParaRPr lang="en-GB"/>
        </a:p>
      </dgm:t>
    </dgm:pt>
    <dgm:pt modelId="{B9BE011F-DB68-43B7-ABD4-DB09EDADBB33}" type="sibTrans" cxnId="{C03E8D73-4BEB-497B-A713-0717AD84AD4E}">
      <dgm:prSet/>
      <dgm:spPr/>
      <dgm:t>
        <a:bodyPr/>
        <a:lstStyle/>
        <a:p>
          <a:endParaRPr lang="en-GB"/>
        </a:p>
      </dgm:t>
    </dgm:pt>
    <dgm:pt modelId="{88CF22F1-3DDE-4FEB-B3FD-76AAF34057E6}">
      <dgm:prSet phldrT="[Text]"/>
      <dgm:spPr/>
      <dgm:t>
        <a:bodyPr/>
        <a:lstStyle/>
        <a:p>
          <a:r>
            <a:rPr lang="en-GB" dirty="0" smtClean="0"/>
            <a:t>Decreasing SV, increasing HR leading to </a:t>
          </a:r>
          <a:r>
            <a:rPr lang="en-GB" b="1" dirty="0" smtClean="0"/>
            <a:t>circulatory distress </a:t>
          </a:r>
          <a:r>
            <a:rPr lang="en-GB" b="0" dirty="0" smtClean="0"/>
            <a:t>and</a:t>
          </a:r>
          <a:r>
            <a:rPr lang="en-GB" b="1" dirty="0" smtClean="0"/>
            <a:t> postural hypertension!</a:t>
          </a:r>
          <a:endParaRPr lang="en-GB" b="1" dirty="0"/>
        </a:p>
      </dgm:t>
    </dgm:pt>
    <dgm:pt modelId="{28E2F2D0-A007-4770-9AB8-9D49FA39ED8E}" type="parTrans" cxnId="{2DFAA303-6783-4787-BB6B-33D2E0843B71}">
      <dgm:prSet/>
      <dgm:spPr/>
      <dgm:t>
        <a:bodyPr/>
        <a:lstStyle/>
        <a:p>
          <a:endParaRPr lang="en-GB"/>
        </a:p>
      </dgm:t>
    </dgm:pt>
    <dgm:pt modelId="{E1032292-E7F5-430E-B34B-B2835DDA7242}" type="sibTrans" cxnId="{2DFAA303-6783-4787-BB6B-33D2E0843B71}">
      <dgm:prSet/>
      <dgm:spPr/>
      <dgm:t>
        <a:bodyPr/>
        <a:lstStyle/>
        <a:p>
          <a:endParaRPr lang="en-GB"/>
        </a:p>
      </dgm:t>
    </dgm:pt>
    <dgm:pt modelId="{BB7DAA60-505F-4B97-9C15-29DE6CA5C68F}" type="pres">
      <dgm:prSet presAssocID="{DB79A294-A35F-4098-A934-34A44969B546}" presName="CompostProcess" presStyleCnt="0">
        <dgm:presLayoutVars>
          <dgm:dir/>
          <dgm:resizeHandles val="exact"/>
        </dgm:presLayoutVars>
      </dgm:prSet>
      <dgm:spPr/>
    </dgm:pt>
    <dgm:pt modelId="{69EA21FF-CC23-4FFE-B8A5-95225BE2C39E}" type="pres">
      <dgm:prSet presAssocID="{DB79A294-A35F-4098-A934-34A44969B546}" presName="arrow" presStyleLbl="bgShp" presStyleIdx="0" presStyleCnt="1"/>
      <dgm:spPr/>
    </dgm:pt>
    <dgm:pt modelId="{1C1CC6AC-9ECA-49E2-B63F-ECF74A96E268}" type="pres">
      <dgm:prSet presAssocID="{DB79A294-A35F-4098-A934-34A44969B546}" presName="linearProcess" presStyleCnt="0"/>
      <dgm:spPr/>
    </dgm:pt>
    <dgm:pt modelId="{48E3CED6-EDA3-4416-87E0-35C940FAA3E1}" type="pres">
      <dgm:prSet presAssocID="{022676CD-9217-4B8C-9633-31CB1394B86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FF91EC-3467-4DEC-B671-AEF95CBA73C7}" type="pres">
      <dgm:prSet presAssocID="{63617DF9-BCA9-4686-AD03-AAB49745F3B5}" presName="sibTrans" presStyleCnt="0"/>
      <dgm:spPr/>
    </dgm:pt>
    <dgm:pt modelId="{0E729154-0223-4997-BA03-DBACA06CA35C}" type="pres">
      <dgm:prSet presAssocID="{45295BE2-AE52-4015-9421-EF59A3D90A1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322B8-BE2A-4950-AE6F-1AFCDA1D2C75}" type="pres">
      <dgm:prSet presAssocID="{B9BE011F-DB68-43B7-ABD4-DB09EDADBB33}" presName="sibTrans" presStyleCnt="0"/>
      <dgm:spPr/>
    </dgm:pt>
    <dgm:pt modelId="{644864EC-6AA3-4B16-9AAD-BCF7D81D93FC}" type="pres">
      <dgm:prSet presAssocID="{88CF22F1-3DDE-4FEB-B3FD-76AAF34057E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DD0E355-CB82-459D-89CC-80631D9425AC}" type="presOf" srcId="{45295BE2-AE52-4015-9421-EF59A3D90A18}" destId="{0E729154-0223-4997-BA03-DBACA06CA35C}" srcOrd="0" destOrd="0" presId="urn:microsoft.com/office/officeart/2005/8/layout/hProcess9"/>
    <dgm:cxn modelId="{D149B304-812A-457B-A7AC-AAB5FAFC9B79}" type="presOf" srcId="{88CF22F1-3DDE-4FEB-B3FD-76AAF34057E6}" destId="{644864EC-6AA3-4B16-9AAD-BCF7D81D93FC}" srcOrd="0" destOrd="0" presId="urn:microsoft.com/office/officeart/2005/8/layout/hProcess9"/>
    <dgm:cxn modelId="{39DF9462-9499-4F56-8287-65991C1E1580}" srcId="{DB79A294-A35F-4098-A934-34A44969B546}" destId="{022676CD-9217-4B8C-9633-31CB1394B865}" srcOrd="0" destOrd="0" parTransId="{ADE4727C-E8CA-40EE-B973-F328433D7412}" sibTransId="{63617DF9-BCA9-4686-AD03-AAB49745F3B5}"/>
    <dgm:cxn modelId="{827E2584-9C0D-43B3-8AF9-F14F2C536CC5}" type="presOf" srcId="{022676CD-9217-4B8C-9633-31CB1394B865}" destId="{48E3CED6-EDA3-4416-87E0-35C940FAA3E1}" srcOrd="0" destOrd="0" presId="urn:microsoft.com/office/officeart/2005/8/layout/hProcess9"/>
    <dgm:cxn modelId="{C03E8D73-4BEB-497B-A713-0717AD84AD4E}" srcId="{DB79A294-A35F-4098-A934-34A44969B546}" destId="{45295BE2-AE52-4015-9421-EF59A3D90A18}" srcOrd="1" destOrd="0" parTransId="{FDD35540-A85F-4E4E-9544-9C3BA9AB3047}" sibTransId="{B9BE011F-DB68-43B7-ABD4-DB09EDADBB33}"/>
    <dgm:cxn modelId="{2DFAA303-6783-4787-BB6B-33D2E0843B71}" srcId="{DB79A294-A35F-4098-A934-34A44969B546}" destId="{88CF22F1-3DDE-4FEB-B3FD-76AAF34057E6}" srcOrd="2" destOrd="0" parTransId="{28E2F2D0-A007-4770-9AB8-9D49FA39ED8E}" sibTransId="{E1032292-E7F5-430E-B34B-B2835DDA7242}"/>
    <dgm:cxn modelId="{D67F8B35-19B9-4A84-A43B-CFB6CAB605E9}" type="presOf" srcId="{DB79A294-A35F-4098-A934-34A44969B546}" destId="{BB7DAA60-505F-4B97-9C15-29DE6CA5C68F}" srcOrd="0" destOrd="0" presId="urn:microsoft.com/office/officeart/2005/8/layout/hProcess9"/>
    <dgm:cxn modelId="{F7916A78-F55A-4952-A953-2821771B2A3A}" type="presParOf" srcId="{BB7DAA60-505F-4B97-9C15-29DE6CA5C68F}" destId="{69EA21FF-CC23-4FFE-B8A5-95225BE2C39E}" srcOrd="0" destOrd="0" presId="urn:microsoft.com/office/officeart/2005/8/layout/hProcess9"/>
    <dgm:cxn modelId="{88354805-F339-48D8-BE76-71423D138598}" type="presParOf" srcId="{BB7DAA60-505F-4B97-9C15-29DE6CA5C68F}" destId="{1C1CC6AC-9ECA-49E2-B63F-ECF74A96E268}" srcOrd="1" destOrd="0" presId="urn:microsoft.com/office/officeart/2005/8/layout/hProcess9"/>
    <dgm:cxn modelId="{EF1A2A29-3E91-4C7D-92F5-BE8D47EFE6D0}" type="presParOf" srcId="{1C1CC6AC-9ECA-49E2-B63F-ECF74A96E268}" destId="{48E3CED6-EDA3-4416-87E0-35C940FAA3E1}" srcOrd="0" destOrd="0" presId="urn:microsoft.com/office/officeart/2005/8/layout/hProcess9"/>
    <dgm:cxn modelId="{229B2EBD-E906-4412-A4B5-931FA53048F1}" type="presParOf" srcId="{1C1CC6AC-9ECA-49E2-B63F-ECF74A96E268}" destId="{C3FF91EC-3467-4DEC-B671-AEF95CBA73C7}" srcOrd="1" destOrd="0" presId="urn:microsoft.com/office/officeart/2005/8/layout/hProcess9"/>
    <dgm:cxn modelId="{ACBEF994-54EA-498C-BB76-1D468E6A5FB1}" type="presParOf" srcId="{1C1CC6AC-9ECA-49E2-B63F-ECF74A96E268}" destId="{0E729154-0223-4997-BA03-DBACA06CA35C}" srcOrd="2" destOrd="0" presId="urn:microsoft.com/office/officeart/2005/8/layout/hProcess9"/>
    <dgm:cxn modelId="{0F6C1CE2-9B54-48E7-BD8F-87DB285A080E}" type="presParOf" srcId="{1C1CC6AC-9ECA-49E2-B63F-ECF74A96E268}" destId="{189322B8-BE2A-4950-AE6F-1AFCDA1D2C75}" srcOrd="3" destOrd="0" presId="urn:microsoft.com/office/officeart/2005/8/layout/hProcess9"/>
    <dgm:cxn modelId="{D735E433-8FC3-4D51-BF9C-EF7B1C18A167}" type="presParOf" srcId="{1C1CC6AC-9ECA-49E2-B63F-ECF74A96E268}" destId="{644864EC-6AA3-4B16-9AAD-BCF7D81D93F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EEBD28-4CB9-9340-9F74-0FC8EBD58914}" type="doc">
      <dgm:prSet loTypeId="urn:microsoft.com/office/officeart/2005/8/layout/funnel1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8B09178-FBDD-1945-8C88-076DF87F440E}">
      <dgm:prSet phldrT="[Text]"/>
      <dgm:spPr/>
      <dgm:t>
        <a:bodyPr/>
        <a:lstStyle/>
        <a:p>
          <a:r>
            <a:rPr lang="en-US" dirty="0" smtClean="0"/>
            <a:t>Hypertonic</a:t>
          </a:r>
          <a:endParaRPr lang="en-US" dirty="0"/>
        </a:p>
      </dgm:t>
    </dgm:pt>
    <dgm:pt modelId="{83972456-7961-A045-A7B5-6711BDE76351}" type="parTrans" cxnId="{83C7C9F0-D372-F049-8893-F67F369DE3F0}">
      <dgm:prSet/>
      <dgm:spPr/>
      <dgm:t>
        <a:bodyPr/>
        <a:lstStyle/>
        <a:p>
          <a:endParaRPr lang="en-US"/>
        </a:p>
      </dgm:t>
    </dgm:pt>
    <dgm:pt modelId="{612D2F3A-6D74-374B-A361-AC5399CBD833}" type="sibTrans" cxnId="{83C7C9F0-D372-F049-8893-F67F369DE3F0}">
      <dgm:prSet/>
      <dgm:spPr/>
      <dgm:t>
        <a:bodyPr/>
        <a:lstStyle/>
        <a:p>
          <a:endParaRPr lang="en-US"/>
        </a:p>
      </dgm:t>
    </dgm:pt>
    <dgm:pt modelId="{1BF5E041-4858-8445-BFDF-01CE92FF25D6}">
      <dgm:prSet phldrT="[Text]"/>
      <dgm:spPr/>
      <dgm:t>
        <a:bodyPr/>
        <a:lstStyle/>
        <a:p>
          <a:r>
            <a:rPr lang="en-US" dirty="0" smtClean="0"/>
            <a:t>Isotonic</a:t>
          </a:r>
        </a:p>
        <a:p>
          <a:endParaRPr lang="en-US" dirty="0"/>
        </a:p>
      </dgm:t>
    </dgm:pt>
    <dgm:pt modelId="{4D894453-BD5F-6F44-AF50-E7272A5EFBEF}" type="parTrans" cxnId="{702E341F-DE78-D748-B586-C6CC597B0B54}">
      <dgm:prSet/>
      <dgm:spPr/>
      <dgm:t>
        <a:bodyPr/>
        <a:lstStyle/>
        <a:p>
          <a:endParaRPr lang="en-US"/>
        </a:p>
      </dgm:t>
    </dgm:pt>
    <dgm:pt modelId="{B14557D8-6AE7-A045-9331-2D4AC04AF67A}" type="sibTrans" cxnId="{702E341F-DE78-D748-B586-C6CC597B0B54}">
      <dgm:prSet/>
      <dgm:spPr/>
      <dgm:t>
        <a:bodyPr/>
        <a:lstStyle/>
        <a:p>
          <a:endParaRPr lang="en-US"/>
        </a:p>
      </dgm:t>
    </dgm:pt>
    <dgm:pt modelId="{073E37E6-3F92-434B-97E2-1C2B21EC37DB}">
      <dgm:prSet phldrT="[Text]"/>
      <dgm:spPr/>
      <dgm:t>
        <a:bodyPr/>
        <a:lstStyle/>
        <a:p>
          <a:r>
            <a:rPr lang="en-US" dirty="0" smtClean="0"/>
            <a:t>Hypotonic</a:t>
          </a:r>
          <a:endParaRPr lang="en-US" dirty="0"/>
        </a:p>
      </dgm:t>
    </dgm:pt>
    <dgm:pt modelId="{7DD5F64F-46E8-6141-8DE8-A20C3E82DAE2}" type="parTrans" cxnId="{6954D3ED-AAFA-BC40-ACD8-8769BBF6B4FB}">
      <dgm:prSet/>
      <dgm:spPr/>
      <dgm:t>
        <a:bodyPr/>
        <a:lstStyle/>
        <a:p>
          <a:endParaRPr lang="en-US"/>
        </a:p>
      </dgm:t>
    </dgm:pt>
    <dgm:pt modelId="{6F893AB6-8814-F349-9D81-EB45CB033940}" type="sibTrans" cxnId="{6954D3ED-AAFA-BC40-ACD8-8769BBF6B4FB}">
      <dgm:prSet/>
      <dgm:spPr/>
      <dgm:t>
        <a:bodyPr/>
        <a:lstStyle/>
        <a:p>
          <a:endParaRPr lang="en-US"/>
        </a:p>
      </dgm:t>
    </dgm:pt>
    <dgm:pt modelId="{A36AB8BC-A86C-E74B-ABB6-5DF9DBF3F98A}">
      <dgm:prSet phldrT="[Text]"/>
      <dgm:spPr/>
      <dgm:t>
        <a:bodyPr/>
        <a:lstStyle/>
        <a:p>
          <a:r>
            <a:rPr lang="en-US" dirty="0" smtClean="0"/>
            <a:t>Types of Sports Drinks</a:t>
          </a:r>
        </a:p>
        <a:p>
          <a:r>
            <a:rPr lang="en-GB" dirty="0" smtClean="0">
              <a:hlinkClick xmlns:r="http://schemas.openxmlformats.org/officeDocument/2006/relationships" r:id="rId1"/>
            </a:rPr>
            <a:t>http://www.youtube.com/watch?v=I1Yth0TzABM</a:t>
          </a:r>
          <a:endParaRPr lang="en-GB" dirty="0" smtClean="0"/>
        </a:p>
        <a:p>
          <a:endParaRPr lang="en-US" dirty="0"/>
        </a:p>
      </dgm:t>
    </dgm:pt>
    <dgm:pt modelId="{DE6ED090-303C-CB41-9E17-5C9A45545C07}" type="parTrans" cxnId="{6771E8AE-9D14-0D44-9F18-4B6B463C4D73}">
      <dgm:prSet/>
      <dgm:spPr/>
      <dgm:t>
        <a:bodyPr/>
        <a:lstStyle/>
        <a:p>
          <a:endParaRPr lang="en-US"/>
        </a:p>
      </dgm:t>
    </dgm:pt>
    <dgm:pt modelId="{508DC98F-C0D2-9B4E-81A0-E9168D8DBB1D}" type="sibTrans" cxnId="{6771E8AE-9D14-0D44-9F18-4B6B463C4D73}">
      <dgm:prSet/>
      <dgm:spPr/>
      <dgm:t>
        <a:bodyPr/>
        <a:lstStyle/>
        <a:p>
          <a:endParaRPr lang="en-US"/>
        </a:p>
      </dgm:t>
    </dgm:pt>
    <dgm:pt modelId="{37BEE7C2-B505-5342-A8D9-03BFCE7A8348}" type="pres">
      <dgm:prSet presAssocID="{BBEEBD28-4CB9-9340-9F74-0FC8EBD5891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F9314B2-AF75-E74B-AA23-06638BE5D043}" type="pres">
      <dgm:prSet presAssocID="{BBEEBD28-4CB9-9340-9F74-0FC8EBD58914}" presName="ellipse" presStyleLbl="trBgShp" presStyleIdx="0" presStyleCnt="1"/>
      <dgm:spPr/>
    </dgm:pt>
    <dgm:pt modelId="{C9587102-8358-3F44-B2B9-F43B617D9DB8}" type="pres">
      <dgm:prSet presAssocID="{BBEEBD28-4CB9-9340-9F74-0FC8EBD58914}" presName="arrow1" presStyleLbl="fgShp" presStyleIdx="0" presStyleCnt="1"/>
      <dgm:spPr/>
    </dgm:pt>
    <dgm:pt modelId="{068E5B33-A54E-2A4C-A1B7-39E5A0A05E1E}" type="pres">
      <dgm:prSet presAssocID="{BBEEBD28-4CB9-9340-9F74-0FC8EBD5891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5C373-8764-7B47-9A51-EA80623C26B0}" type="pres">
      <dgm:prSet presAssocID="{1BF5E041-4858-8445-BFDF-01CE92FF25D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CA4A48-ECAC-304E-B0AD-D8CF7342EE77}" type="pres">
      <dgm:prSet presAssocID="{073E37E6-3F92-434B-97E2-1C2B21EC37D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80DF03-4E96-474A-80A5-D4FD53FE0FCB}" type="pres">
      <dgm:prSet presAssocID="{A36AB8BC-A86C-E74B-ABB6-5DF9DBF3F98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EA829-14DC-B647-A0C8-45622743C8FA}" type="pres">
      <dgm:prSet presAssocID="{BBEEBD28-4CB9-9340-9F74-0FC8EBD58914}" presName="funnel" presStyleLbl="trAlignAcc1" presStyleIdx="0" presStyleCnt="1" custLinFactNeighborX="2001" custLinFactNeighborY="1537"/>
      <dgm:spPr/>
    </dgm:pt>
  </dgm:ptLst>
  <dgm:cxnLst>
    <dgm:cxn modelId="{702E341F-DE78-D748-B586-C6CC597B0B54}" srcId="{BBEEBD28-4CB9-9340-9F74-0FC8EBD58914}" destId="{1BF5E041-4858-8445-BFDF-01CE92FF25D6}" srcOrd="1" destOrd="0" parTransId="{4D894453-BD5F-6F44-AF50-E7272A5EFBEF}" sibTransId="{B14557D8-6AE7-A045-9331-2D4AC04AF67A}"/>
    <dgm:cxn modelId="{4AB37161-1442-4531-9EDB-FB11DF1702F0}" type="presOf" srcId="{E8B09178-FBDD-1945-8C88-076DF87F440E}" destId="{3380DF03-4E96-474A-80A5-D4FD53FE0FCB}" srcOrd="0" destOrd="0" presId="urn:microsoft.com/office/officeart/2005/8/layout/funnel1"/>
    <dgm:cxn modelId="{295C63E2-C948-47E2-8B99-43769AA4172D}" type="presOf" srcId="{A36AB8BC-A86C-E74B-ABB6-5DF9DBF3F98A}" destId="{068E5B33-A54E-2A4C-A1B7-39E5A0A05E1E}" srcOrd="0" destOrd="0" presId="urn:microsoft.com/office/officeart/2005/8/layout/funnel1"/>
    <dgm:cxn modelId="{6BEF277D-C213-494F-90CE-EF2AB1403905}" type="presOf" srcId="{073E37E6-3F92-434B-97E2-1C2B21EC37DB}" destId="{3895C373-8764-7B47-9A51-EA80623C26B0}" srcOrd="0" destOrd="0" presId="urn:microsoft.com/office/officeart/2005/8/layout/funnel1"/>
    <dgm:cxn modelId="{6771E8AE-9D14-0D44-9F18-4B6B463C4D73}" srcId="{BBEEBD28-4CB9-9340-9F74-0FC8EBD58914}" destId="{A36AB8BC-A86C-E74B-ABB6-5DF9DBF3F98A}" srcOrd="3" destOrd="0" parTransId="{DE6ED090-303C-CB41-9E17-5C9A45545C07}" sibTransId="{508DC98F-C0D2-9B4E-81A0-E9168D8DBB1D}"/>
    <dgm:cxn modelId="{83C7C9F0-D372-F049-8893-F67F369DE3F0}" srcId="{BBEEBD28-4CB9-9340-9F74-0FC8EBD58914}" destId="{E8B09178-FBDD-1945-8C88-076DF87F440E}" srcOrd="0" destOrd="0" parTransId="{83972456-7961-A045-A7B5-6711BDE76351}" sibTransId="{612D2F3A-6D74-374B-A361-AC5399CBD833}"/>
    <dgm:cxn modelId="{C3C9C1EB-13DE-43F9-A8ED-14E6BA56D5F9}" type="presOf" srcId="{BBEEBD28-4CB9-9340-9F74-0FC8EBD58914}" destId="{37BEE7C2-B505-5342-A8D9-03BFCE7A8348}" srcOrd="0" destOrd="0" presId="urn:microsoft.com/office/officeart/2005/8/layout/funnel1"/>
    <dgm:cxn modelId="{6954D3ED-AAFA-BC40-ACD8-8769BBF6B4FB}" srcId="{BBEEBD28-4CB9-9340-9F74-0FC8EBD58914}" destId="{073E37E6-3F92-434B-97E2-1C2B21EC37DB}" srcOrd="2" destOrd="0" parTransId="{7DD5F64F-46E8-6141-8DE8-A20C3E82DAE2}" sibTransId="{6F893AB6-8814-F349-9D81-EB45CB033940}"/>
    <dgm:cxn modelId="{C57E6489-855C-496B-828C-DEC7DD36D488}" type="presOf" srcId="{1BF5E041-4858-8445-BFDF-01CE92FF25D6}" destId="{8BCA4A48-ECAC-304E-B0AD-D8CF7342EE77}" srcOrd="0" destOrd="0" presId="urn:microsoft.com/office/officeart/2005/8/layout/funnel1"/>
    <dgm:cxn modelId="{ADD4D394-478F-4222-A9DC-FC2E0DCA0D96}" type="presParOf" srcId="{37BEE7C2-B505-5342-A8D9-03BFCE7A8348}" destId="{4F9314B2-AF75-E74B-AA23-06638BE5D043}" srcOrd="0" destOrd="0" presId="urn:microsoft.com/office/officeart/2005/8/layout/funnel1"/>
    <dgm:cxn modelId="{252E56CB-BAD6-47B6-8919-09596FD12F83}" type="presParOf" srcId="{37BEE7C2-B505-5342-A8D9-03BFCE7A8348}" destId="{C9587102-8358-3F44-B2B9-F43B617D9DB8}" srcOrd="1" destOrd="0" presId="urn:microsoft.com/office/officeart/2005/8/layout/funnel1"/>
    <dgm:cxn modelId="{69F3414A-D646-4522-9A7B-3D119C7D1FAB}" type="presParOf" srcId="{37BEE7C2-B505-5342-A8D9-03BFCE7A8348}" destId="{068E5B33-A54E-2A4C-A1B7-39E5A0A05E1E}" srcOrd="2" destOrd="0" presId="urn:microsoft.com/office/officeart/2005/8/layout/funnel1"/>
    <dgm:cxn modelId="{88156F2B-21B1-4E87-8671-62AB85E5904A}" type="presParOf" srcId="{37BEE7C2-B505-5342-A8D9-03BFCE7A8348}" destId="{3895C373-8764-7B47-9A51-EA80623C26B0}" srcOrd="3" destOrd="0" presId="urn:microsoft.com/office/officeart/2005/8/layout/funnel1"/>
    <dgm:cxn modelId="{EEC89A5C-AF5A-4F65-975F-A93081C5EDDB}" type="presParOf" srcId="{37BEE7C2-B505-5342-A8D9-03BFCE7A8348}" destId="{8BCA4A48-ECAC-304E-B0AD-D8CF7342EE77}" srcOrd="4" destOrd="0" presId="urn:microsoft.com/office/officeart/2005/8/layout/funnel1"/>
    <dgm:cxn modelId="{5F1AAADF-635B-4903-ABF7-1202CD298C0E}" type="presParOf" srcId="{37BEE7C2-B505-5342-A8D9-03BFCE7A8348}" destId="{3380DF03-4E96-474A-80A5-D4FD53FE0FCB}" srcOrd="5" destOrd="0" presId="urn:microsoft.com/office/officeart/2005/8/layout/funnel1"/>
    <dgm:cxn modelId="{94D47B61-A97D-414C-AA8B-F1D7A52DDC61}" type="presParOf" srcId="{37BEE7C2-B505-5342-A8D9-03BFCE7A8348}" destId="{20EEA829-14DC-B647-A0C8-45622743C8F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CDFF3B-0564-4574-93FF-E608B8EB34D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4B2F1861-A406-46D0-850D-69934313168C}">
      <dgm:prSet phldrT="[Text]"/>
      <dgm:spPr/>
      <dgm:t>
        <a:bodyPr/>
        <a:lstStyle/>
        <a:p>
          <a:r>
            <a:rPr lang="en-GB" dirty="0" smtClean="0"/>
            <a:t>The inorganic compounds are stored as nitrates</a:t>
          </a:r>
          <a:endParaRPr lang="en-GB" dirty="0"/>
        </a:p>
      </dgm:t>
    </dgm:pt>
    <dgm:pt modelId="{2910710A-BC40-48E0-8879-0D90D2724F24}" type="parTrans" cxnId="{83025674-A11A-44F7-ABD2-E2F824FFE623}">
      <dgm:prSet/>
      <dgm:spPr/>
      <dgm:t>
        <a:bodyPr/>
        <a:lstStyle/>
        <a:p>
          <a:endParaRPr lang="en-GB"/>
        </a:p>
      </dgm:t>
    </dgm:pt>
    <dgm:pt modelId="{244A4533-BE17-47A7-ADC3-BC38A9C723A7}" type="sibTrans" cxnId="{83025674-A11A-44F7-ABD2-E2F824FFE623}">
      <dgm:prSet/>
      <dgm:spPr/>
      <dgm:t>
        <a:bodyPr/>
        <a:lstStyle/>
        <a:p>
          <a:endParaRPr lang="en-GB"/>
        </a:p>
      </dgm:t>
    </dgm:pt>
    <dgm:pt modelId="{8ACDFC5D-5539-4D0F-92AE-3A943B1A1814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In a low oxygen and acidic condition (exercise) they convert to nitric oxide</a:t>
          </a:r>
          <a:endParaRPr lang="en-GB" dirty="0">
            <a:solidFill>
              <a:schemeClr val="tx1"/>
            </a:solidFill>
          </a:endParaRPr>
        </a:p>
      </dgm:t>
    </dgm:pt>
    <dgm:pt modelId="{9B009261-7F54-47DA-AE7A-15A17B48AAB1}" type="parTrans" cxnId="{E2AF3221-382D-4C2F-8109-805560E12E78}">
      <dgm:prSet/>
      <dgm:spPr/>
      <dgm:t>
        <a:bodyPr/>
        <a:lstStyle/>
        <a:p>
          <a:endParaRPr lang="en-GB"/>
        </a:p>
      </dgm:t>
    </dgm:pt>
    <dgm:pt modelId="{1AC6E5E7-4EC9-4D03-AF59-0B68A08F9FA1}" type="sibTrans" cxnId="{E2AF3221-382D-4C2F-8109-805560E12E78}">
      <dgm:prSet/>
      <dgm:spPr/>
      <dgm:t>
        <a:bodyPr/>
        <a:lstStyle/>
        <a:p>
          <a:endParaRPr lang="en-GB"/>
        </a:p>
      </dgm:t>
    </dgm:pt>
    <dgm:pt modelId="{7CD3E52A-8F02-45E0-B039-371D40D78BE2}">
      <dgm:prSet phldrT="[Text]"/>
      <dgm:spPr/>
      <dgm:t>
        <a:bodyPr/>
        <a:lstStyle/>
        <a:p>
          <a:r>
            <a:rPr lang="en-GB" dirty="0" smtClean="0"/>
            <a:t>Nitric oxide plays an important role in vascular and metabolic control</a:t>
          </a:r>
          <a:endParaRPr lang="en-GB" dirty="0"/>
        </a:p>
      </dgm:t>
    </dgm:pt>
    <dgm:pt modelId="{21940D1E-C98B-45D9-8A60-5A632B166FC1}" type="parTrans" cxnId="{C04F47D6-EB87-4E61-8FA9-765ED60D2B20}">
      <dgm:prSet/>
      <dgm:spPr/>
      <dgm:t>
        <a:bodyPr/>
        <a:lstStyle/>
        <a:p>
          <a:endParaRPr lang="en-GB"/>
        </a:p>
      </dgm:t>
    </dgm:pt>
    <dgm:pt modelId="{B2439EC6-74D3-4853-AA43-AE6514B8A514}" type="sibTrans" cxnId="{C04F47D6-EB87-4E61-8FA9-765ED60D2B20}">
      <dgm:prSet/>
      <dgm:spPr/>
      <dgm:t>
        <a:bodyPr/>
        <a:lstStyle/>
        <a:p>
          <a:endParaRPr lang="en-GB"/>
        </a:p>
      </dgm:t>
    </dgm:pt>
    <dgm:pt modelId="{BE74E2AF-DB82-4DB4-987C-6CBED1C55B4D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This helps to dilate the blood vessels and increase blood flow to the muscle tissues</a:t>
          </a:r>
          <a:endParaRPr lang="en-GB" dirty="0">
            <a:solidFill>
              <a:schemeClr val="tx1"/>
            </a:solidFill>
          </a:endParaRPr>
        </a:p>
      </dgm:t>
    </dgm:pt>
    <dgm:pt modelId="{343FDA64-2964-404A-AB27-05DFC1EC7FA5}" type="parTrans" cxnId="{7AE3FACB-526A-47AC-8A74-F1AEA35B0594}">
      <dgm:prSet/>
      <dgm:spPr/>
      <dgm:t>
        <a:bodyPr/>
        <a:lstStyle/>
        <a:p>
          <a:endParaRPr lang="en-GB"/>
        </a:p>
      </dgm:t>
    </dgm:pt>
    <dgm:pt modelId="{7C09381C-021C-4128-A671-176B5AA4445D}" type="sibTrans" cxnId="{7AE3FACB-526A-47AC-8A74-F1AEA35B0594}">
      <dgm:prSet/>
      <dgm:spPr/>
      <dgm:t>
        <a:bodyPr/>
        <a:lstStyle/>
        <a:p>
          <a:endParaRPr lang="en-GB"/>
        </a:p>
      </dgm:t>
    </dgm:pt>
    <dgm:pt modelId="{30EF5561-58F2-449E-B3EF-58A76ACE3105}" type="pres">
      <dgm:prSet presAssocID="{03CDFF3B-0564-4574-93FF-E608B8EB34D6}" presName="CompostProcess" presStyleCnt="0">
        <dgm:presLayoutVars>
          <dgm:dir/>
          <dgm:resizeHandles val="exact"/>
        </dgm:presLayoutVars>
      </dgm:prSet>
      <dgm:spPr/>
    </dgm:pt>
    <dgm:pt modelId="{189D2C9D-B7FC-495F-AB0B-6C4C82306455}" type="pres">
      <dgm:prSet presAssocID="{03CDFF3B-0564-4574-93FF-E608B8EB34D6}" presName="arrow" presStyleLbl="bgShp" presStyleIdx="0" presStyleCnt="1"/>
      <dgm:spPr/>
    </dgm:pt>
    <dgm:pt modelId="{90A77178-BA57-4382-B73C-23DB3AC2378D}" type="pres">
      <dgm:prSet presAssocID="{03CDFF3B-0564-4574-93FF-E608B8EB34D6}" presName="linearProcess" presStyleCnt="0"/>
      <dgm:spPr/>
    </dgm:pt>
    <dgm:pt modelId="{AB7F9542-51AA-4F7C-A7A7-4D71F45220D2}" type="pres">
      <dgm:prSet presAssocID="{4B2F1861-A406-46D0-850D-69934313168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5FC16E-C7BF-4DC6-8AED-11696F3AD624}" type="pres">
      <dgm:prSet presAssocID="{244A4533-BE17-47A7-ADC3-BC38A9C723A7}" presName="sibTrans" presStyleCnt="0"/>
      <dgm:spPr/>
    </dgm:pt>
    <dgm:pt modelId="{B6068299-A8C2-45EC-9E63-114BEA11B42F}" type="pres">
      <dgm:prSet presAssocID="{8ACDFC5D-5539-4D0F-92AE-3A943B1A181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AEAE38-C561-42FE-80AC-4B776E79AD77}" type="pres">
      <dgm:prSet presAssocID="{1AC6E5E7-4EC9-4D03-AF59-0B68A08F9FA1}" presName="sibTrans" presStyleCnt="0"/>
      <dgm:spPr/>
    </dgm:pt>
    <dgm:pt modelId="{BD4D81C5-687F-4032-9097-4547DF7E77A1}" type="pres">
      <dgm:prSet presAssocID="{7CD3E52A-8F02-45E0-B039-371D40D78BE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BF6A9D-A215-4211-BEA3-D4E1458B7F2F}" type="pres">
      <dgm:prSet presAssocID="{B2439EC6-74D3-4853-AA43-AE6514B8A514}" presName="sibTrans" presStyleCnt="0"/>
      <dgm:spPr/>
    </dgm:pt>
    <dgm:pt modelId="{31EB4C2F-F8A6-42F8-AC3A-F35E4744B489}" type="pres">
      <dgm:prSet presAssocID="{BE74E2AF-DB82-4DB4-987C-6CBED1C55B4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BDFB936-DE92-4847-AC02-47DE7A036B57}" type="presOf" srcId="{03CDFF3B-0564-4574-93FF-E608B8EB34D6}" destId="{30EF5561-58F2-449E-B3EF-58A76ACE3105}" srcOrd="0" destOrd="0" presId="urn:microsoft.com/office/officeart/2005/8/layout/hProcess9"/>
    <dgm:cxn modelId="{83025674-A11A-44F7-ABD2-E2F824FFE623}" srcId="{03CDFF3B-0564-4574-93FF-E608B8EB34D6}" destId="{4B2F1861-A406-46D0-850D-69934313168C}" srcOrd="0" destOrd="0" parTransId="{2910710A-BC40-48E0-8879-0D90D2724F24}" sibTransId="{244A4533-BE17-47A7-ADC3-BC38A9C723A7}"/>
    <dgm:cxn modelId="{E2AF3221-382D-4C2F-8109-805560E12E78}" srcId="{03CDFF3B-0564-4574-93FF-E608B8EB34D6}" destId="{8ACDFC5D-5539-4D0F-92AE-3A943B1A1814}" srcOrd="1" destOrd="0" parTransId="{9B009261-7F54-47DA-AE7A-15A17B48AAB1}" sibTransId="{1AC6E5E7-4EC9-4D03-AF59-0B68A08F9FA1}"/>
    <dgm:cxn modelId="{DA1655FD-D1AF-3846-BE5A-607AD16EB9AB}" type="presOf" srcId="{4B2F1861-A406-46D0-850D-69934313168C}" destId="{AB7F9542-51AA-4F7C-A7A7-4D71F45220D2}" srcOrd="0" destOrd="0" presId="urn:microsoft.com/office/officeart/2005/8/layout/hProcess9"/>
    <dgm:cxn modelId="{B6558E79-649E-1240-BA1C-CCE2A39EFFA7}" type="presOf" srcId="{7CD3E52A-8F02-45E0-B039-371D40D78BE2}" destId="{BD4D81C5-687F-4032-9097-4547DF7E77A1}" srcOrd="0" destOrd="0" presId="urn:microsoft.com/office/officeart/2005/8/layout/hProcess9"/>
    <dgm:cxn modelId="{C04F47D6-EB87-4E61-8FA9-765ED60D2B20}" srcId="{03CDFF3B-0564-4574-93FF-E608B8EB34D6}" destId="{7CD3E52A-8F02-45E0-B039-371D40D78BE2}" srcOrd="2" destOrd="0" parTransId="{21940D1E-C98B-45D9-8A60-5A632B166FC1}" sibTransId="{B2439EC6-74D3-4853-AA43-AE6514B8A514}"/>
    <dgm:cxn modelId="{6EEFA319-886C-CA4A-B914-E34DA195A611}" type="presOf" srcId="{8ACDFC5D-5539-4D0F-92AE-3A943B1A1814}" destId="{B6068299-A8C2-45EC-9E63-114BEA11B42F}" srcOrd="0" destOrd="0" presId="urn:microsoft.com/office/officeart/2005/8/layout/hProcess9"/>
    <dgm:cxn modelId="{7AE3FACB-526A-47AC-8A74-F1AEA35B0594}" srcId="{03CDFF3B-0564-4574-93FF-E608B8EB34D6}" destId="{BE74E2AF-DB82-4DB4-987C-6CBED1C55B4D}" srcOrd="3" destOrd="0" parTransId="{343FDA64-2964-404A-AB27-05DFC1EC7FA5}" sibTransId="{7C09381C-021C-4128-A671-176B5AA4445D}"/>
    <dgm:cxn modelId="{6F405E2A-D38B-0943-ABDE-BE3288F2FA79}" type="presOf" srcId="{BE74E2AF-DB82-4DB4-987C-6CBED1C55B4D}" destId="{31EB4C2F-F8A6-42F8-AC3A-F35E4744B489}" srcOrd="0" destOrd="0" presId="urn:microsoft.com/office/officeart/2005/8/layout/hProcess9"/>
    <dgm:cxn modelId="{66DCDE9B-7809-8843-B452-B3B2F571364C}" type="presParOf" srcId="{30EF5561-58F2-449E-B3EF-58A76ACE3105}" destId="{189D2C9D-B7FC-495F-AB0B-6C4C82306455}" srcOrd="0" destOrd="0" presId="urn:microsoft.com/office/officeart/2005/8/layout/hProcess9"/>
    <dgm:cxn modelId="{32C20FCC-F19B-6140-9B7F-7992F867C6C9}" type="presParOf" srcId="{30EF5561-58F2-449E-B3EF-58A76ACE3105}" destId="{90A77178-BA57-4382-B73C-23DB3AC2378D}" srcOrd="1" destOrd="0" presId="urn:microsoft.com/office/officeart/2005/8/layout/hProcess9"/>
    <dgm:cxn modelId="{B17CF3CE-816B-DC4C-BEDA-FEF399EBFB35}" type="presParOf" srcId="{90A77178-BA57-4382-B73C-23DB3AC2378D}" destId="{AB7F9542-51AA-4F7C-A7A7-4D71F45220D2}" srcOrd="0" destOrd="0" presId="urn:microsoft.com/office/officeart/2005/8/layout/hProcess9"/>
    <dgm:cxn modelId="{5ECCA924-0A2F-6F47-A8CD-632F0A450576}" type="presParOf" srcId="{90A77178-BA57-4382-B73C-23DB3AC2378D}" destId="{805FC16E-C7BF-4DC6-8AED-11696F3AD624}" srcOrd="1" destOrd="0" presId="urn:microsoft.com/office/officeart/2005/8/layout/hProcess9"/>
    <dgm:cxn modelId="{E6A82C1B-E927-0549-965D-72E17B4C11E2}" type="presParOf" srcId="{90A77178-BA57-4382-B73C-23DB3AC2378D}" destId="{B6068299-A8C2-45EC-9E63-114BEA11B42F}" srcOrd="2" destOrd="0" presId="urn:microsoft.com/office/officeart/2005/8/layout/hProcess9"/>
    <dgm:cxn modelId="{8E015244-CB9C-A143-8625-75AD85EDA121}" type="presParOf" srcId="{90A77178-BA57-4382-B73C-23DB3AC2378D}" destId="{FCAEAE38-C561-42FE-80AC-4B776E79AD77}" srcOrd="3" destOrd="0" presId="urn:microsoft.com/office/officeart/2005/8/layout/hProcess9"/>
    <dgm:cxn modelId="{D908B3F9-2FBC-3A48-86E0-CD57CC86F6E1}" type="presParOf" srcId="{90A77178-BA57-4382-B73C-23DB3AC2378D}" destId="{BD4D81C5-687F-4032-9097-4547DF7E77A1}" srcOrd="4" destOrd="0" presId="urn:microsoft.com/office/officeart/2005/8/layout/hProcess9"/>
    <dgm:cxn modelId="{13EFE10E-30F5-F14D-B53F-FCBB9F56C148}" type="presParOf" srcId="{90A77178-BA57-4382-B73C-23DB3AC2378D}" destId="{BEBF6A9D-A215-4211-BEA3-D4E1458B7F2F}" srcOrd="5" destOrd="0" presId="urn:microsoft.com/office/officeart/2005/8/layout/hProcess9"/>
    <dgm:cxn modelId="{1F4E0914-ECE5-544B-BD9B-3363769129F4}" type="presParOf" srcId="{90A77178-BA57-4382-B73C-23DB3AC2378D}" destId="{31EB4C2F-F8A6-42F8-AC3A-F35E4744B48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CEF87-A5FE-5A40-B7D5-E9A9B2F73393}">
      <dsp:nvSpPr>
        <dsp:cNvPr id="0" name=""/>
        <dsp:cNvSpPr/>
      </dsp:nvSpPr>
      <dsp:spPr>
        <a:xfrm>
          <a:off x="3871" y="940102"/>
          <a:ext cx="3385379" cy="338537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309" tIns="30480" rIns="18630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Pharmacological Aids</a:t>
          </a:r>
          <a:endParaRPr lang="en-US" sz="2400" kern="1200" dirty="0"/>
        </a:p>
      </dsp:txBody>
      <dsp:txXfrm>
        <a:off x="499648" y="1435879"/>
        <a:ext cx="2393825" cy="2393825"/>
      </dsp:txXfrm>
    </dsp:sp>
    <dsp:sp modelId="{8527CFD7-6FE4-7F43-A33E-3E20BB62AF92}">
      <dsp:nvSpPr>
        <dsp:cNvPr id="0" name=""/>
        <dsp:cNvSpPr/>
      </dsp:nvSpPr>
      <dsp:spPr>
        <a:xfrm>
          <a:off x="2712174" y="940102"/>
          <a:ext cx="3385379" cy="338537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alpha val="50000"/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alpha val="50000"/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309" tIns="30480" rIns="18630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Physiological Aids</a:t>
          </a:r>
          <a:endParaRPr lang="en-US" sz="2400" kern="1200" dirty="0"/>
        </a:p>
      </dsp:txBody>
      <dsp:txXfrm>
        <a:off x="3207951" y="1435879"/>
        <a:ext cx="2393825" cy="2393825"/>
      </dsp:txXfrm>
    </dsp:sp>
    <dsp:sp modelId="{A8E8A7DD-64D2-5C47-86AB-3F48A4645FEA}">
      <dsp:nvSpPr>
        <dsp:cNvPr id="0" name=""/>
        <dsp:cNvSpPr/>
      </dsp:nvSpPr>
      <dsp:spPr>
        <a:xfrm>
          <a:off x="5420478" y="940102"/>
          <a:ext cx="3385379" cy="338537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alpha val="50000"/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alpha val="50000"/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309" tIns="30480" rIns="18630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Nutritional Aids</a:t>
          </a:r>
          <a:endParaRPr lang="en-US" sz="2400" kern="1200" dirty="0"/>
        </a:p>
      </dsp:txBody>
      <dsp:txXfrm>
        <a:off x="5916255" y="1435879"/>
        <a:ext cx="2393825" cy="2393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A21FF-CC23-4FFE-B8A5-95225BE2C39E}">
      <dsp:nvSpPr>
        <dsp:cNvPr id="0" name=""/>
        <dsp:cNvSpPr/>
      </dsp:nvSpPr>
      <dsp:spPr>
        <a:xfrm>
          <a:off x="617153" y="0"/>
          <a:ext cx="6994400" cy="462557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3CED6-EDA3-4416-87E0-35C940FAA3E1}">
      <dsp:nvSpPr>
        <dsp:cNvPr id="0" name=""/>
        <dsp:cNvSpPr/>
      </dsp:nvSpPr>
      <dsp:spPr>
        <a:xfrm>
          <a:off x="4017" y="1387673"/>
          <a:ext cx="2651829" cy="18502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During exercise, </a:t>
          </a:r>
          <a:r>
            <a:rPr lang="en-GB" sz="2100" b="1" kern="1200" dirty="0" smtClean="0"/>
            <a:t>decreasing body water</a:t>
          </a:r>
          <a:endParaRPr lang="en-GB" sz="2100" b="1" kern="1200" dirty="0"/>
        </a:p>
      </dsp:txBody>
      <dsp:txXfrm>
        <a:off x="94338" y="1477994"/>
        <a:ext cx="2471187" cy="1669589"/>
      </dsp:txXfrm>
    </dsp:sp>
    <dsp:sp modelId="{0E729154-0223-4997-BA03-DBACA06CA35C}">
      <dsp:nvSpPr>
        <dsp:cNvPr id="0" name=""/>
        <dsp:cNvSpPr/>
      </dsp:nvSpPr>
      <dsp:spPr>
        <a:xfrm>
          <a:off x="2788438" y="1387673"/>
          <a:ext cx="2651829" cy="1850231"/>
        </a:xfrm>
        <a:prstGeom prst="roundRect">
          <a:avLst/>
        </a:prstGeom>
        <a:solidFill>
          <a:schemeClr val="accent2">
            <a:hueOff val="-2187096"/>
            <a:satOff val="-4210"/>
            <a:lumOff val="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Decreasing plasma volume</a:t>
          </a:r>
          <a:endParaRPr lang="en-GB" sz="2100" kern="1200" dirty="0"/>
        </a:p>
      </dsp:txBody>
      <dsp:txXfrm>
        <a:off x="2878759" y="1477994"/>
        <a:ext cx="2471187" cy="1669589"/>
      </dsp:txXfrm>
    </dsp:sp>
    <dsp:sp modelId="{644864EC-6AA3-4B16-9AAD-BCF7D81D93FC}">
      <dsp:nvSpPr>
        <dsp:cNvPr id="0" name=""/>
        <dsp:cNvSpPr/>
      </dsp:nvSpPr>
      <dsp:spPr>
        <a:xfrm>
          <a:off x="5572859" y="1387673"/>
          <a:ext cx="2651829" cy="1850231"/>
        </a:xfrm>
        <a:prstGeom prst="roundRect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Decreasing SV, increasing HR leading to </a:t>
          </a:r>
          <a:r>
            <a:rPr lang="en-GB" sz="2100" b="1" kern="1200" dirty="0" smtClean="0"/>
            <a:t>circulatory distress </a:t>
          </a:r>
          <a:r>
            <a:rPr lang="en-GB" sz="2100" b="0" kern="1200" dirty="0" smtClean="0"/>
            <a:t>and</a:t>
          </a:r>
          <a:r>
            <a:rPr lang="en-GB" sz="2100" b="1" kern="1200" dirty="0" smtClean="0"/>
            <a:t> postural hypertension!</a:t>
          </a:r>
          <a:endParaRPr lang="en-GB" sz="2100" b="1" kern="1200" dirty="0"/>
        </a:p>
      </dsp:txBody>
      <dsp:txXfrm>
        <a:off x="5663180" y="1477994"/>
        <a:ext cx="2471187" cy="1669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314B2-AF75-E74B-AA23-06638BE5D043}">
      <dsp:nvSpPr>
        <dsp:cNvPr id="0" name=""/>
        <dsp:cNvSpPr/>
      </dsp:nvSpPr>
      <dsp:spPr>
        <a:xfrm>
          <a:off x="1798796" y="278606"/>
          <a:ext cx="5529262" cy="192024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87102-8358-3F44-B2B9-F43B617D9DB8}">
      <dsp:nvSpPr>
        <dsp:cNvPr id="0" name=""/>
        <dsp:cNvSpPr/>
      </dsp:nvSpPr>
      <dsp:spPr>
        <a:xfrm>
          <a:off x="4036218" y="4980622"/>
          <a:ext cx="1071562" cy="68580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68E5B33-A54E-2A4C-A1B7-39E5A0A05E1E}">
      <dsp:nvSpPr>
        <dsp:cNvPr id="0" name=""/>
        <dsp:cNvSpPr/>
      </dsp:nvSpPr>
      <dsp:spPr>
        <a:xfrm>
          <a:off x="2000249" y="5529262"/>
          <a:ext cx="5143500" cy="128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Types of Sports Drinks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hlinkClick xmlns:r="http://schemas.openxmlformats.org/officeDocument/2006/relationships" r:id="rId1"/>
            </a:rPr>
            <a:t>http://www.youtube.com/watch?v=I1Yth0TzABM</a:t>
          </a:r>
          <a:endParaRPr lang="en-GB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000249" y="5529262"/>
        <a:ext cx="5143500" cy="1285875"/>
      </dsp:txXfrm>
    </dsp:sp>
    <dsp:sp modelId="{3895C373-8764-7B47-9A51-EA80623C26B0}">
      <dsp:nvSpPr>
        <dsp:cNvPr id="0" name=""/>
        <dsp:cNvSpPr/>
      </dsp:nvSpPr>
      <dsp:spPr>
        <a:xfrm>
          <a:off x="3809047" y="2347150"/>
          <a:ext cx="1928812" cy="1928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Hypotonic</a:t>
          </a:r>
          <a:endParaRPr lang="en-US" sz="2300" kern="1200" dirty="0"/>
        </a:p>
      </dsp:txBody>
      <dsp:txXfrm>
        <a:off x="4091515" y="2629618"/>
        <a:ext cx="1363876" cy="1363876"/>
      </dsp:txXfrm>
    </dsp:sp>
    <dsp:sp modelId="{8BCA4A48-ECAC-304E-B0AD-D8CF7342EE77}">
      <dsp:nvSpPr>
        <dsp:cNvPr id="0" name=""/>
        <dsp:cNvSpPr/>
      </dsp:nvSpPr>
      <dsp:spPr>
        <a:xfrm>
          <a:off x="2428874" y="900112"/>
          <a:ext cx="1928812" cy="1928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Isotonic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711342" y="1182580"/>
        <a:ext cx="1363876" cy="1363876"/>
      </dsp:txXfrm>
    </dsp:sp>
    <dsp:sp modelId="{3380DF03-4E96-474A-80A5-D4FD53FE0FCB}">
      <dsp:nvSpPr>
        <dsp:cNvPr id="0" name=""/>
        <dsp:cNvSpPr/>
      </dsp:nvSpPr>
      <dsp:spPr>
        <a:xfrm>
          <a:off x="4400550" y="433768"/>
          <a:ext cx="1928812" cy="1928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Hypertonic</a:t>
          </a:r>
          <a:endParaRPr lang="en-US" sz="2300" kern="1200" dirty="0"/>
        </a:p>
      </dsp:txBody>
      <dsp:txXfrm>
        <a:off x="4683018" y="716236"/>
        <a:ext cx="1363876" cy="1363876"/>
      </dsp:txXfrm>
    </dsp:sp>
    <dsp:sp modelId="{20EEA829-14DC-B647-A0C8-45622743C8FA}">
      <dsp:nvSpPr>
        <dsp:cNvPr id="0" name=""/>
        <dsp:cNvSpPr/>
      </dsp:nvSpPr>
      <dsp:spPr>
        <a:xfrm>
          <a:off x="1691700" y="116647"/>
          <a:ext cx="6000750" cy="48006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D2C9D-B7FC-495F-AB0B-6C4C82306455}">
      <dsp:nvSpPr>
        <dsp:cNvPr id="0" name=""/>
        <dsp:cNvSpPr/>
      </dsp:nvSpPr>
      <dsp:spPr>
        <a:xfrm>
          <a:off x="668324" y="0"/>
          <a:ext cx="7574341" cy="526558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F9542-51AA-4F7C-A7A7-4D71F45220D2}">
      <dsp:nvSpPr>
        <dsp:cNvPr id="0" name=""/>
        <dsp:cNvSpPr/>
      </dsp:nvSpPr>
      <dsp:spPr>
        <a:xfrm>
          <a:off x="4459" y="1579675"/>
          <a:ext cx="2145077" cy="21062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The inorganic compounds are stored as nitrates</a:t>
          </a:r>
          <a:endParaRPr lang="en-GB" sz="2100" kern="1200" dirty="0"/>
        </a:p>
      </dsp:txBody>
      <dsp:txXfrm>
        <a:off x="107277" y="1682493"/>
        <a:ext cx="1939441" cy="1900598"/>
      </dsp:txXfrm>
    </dsp:sp>
    <dsp:sp modelId="{B6068299-A8C2-45EC-9E63-114BEA11B42F}">
      <dsp:nvSpPr>
        <dsp:cNvPr id="0" name=""/>
        <dsp:cNvSpPr/>
      </dsp:nvSpPr>
      <dsp:spPr>
        <a:xfrm>
          <a:off x="2256790" y="1579675"/>
          <a:ext cx="2145077" cy="2106234"/>
        </a:xfrm>
        <a:prstGeom prst="roundRect">
          <a:avLst/>
        </a:prstGeom>
        <a:solidFill>
          <a:schemeClr val="accent2">
            <a:hueOff val="-1458064"/>
            <a:satOff val="-2807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In a low oxygen and acidic condition (exercise) they convert to nitric oxide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2359608" y="1682493"/>
        <a:ext cx="1939441" cy="1900598"/>
      </dsp:txXfrm>
    </dsp:sp>
    <dsp:sp modelId="{BD4D81C5-687F-4032-9097-4547DF7E77A1}">
      <dsp:nvSpPr>
        <dsp:cNvPr id="0" name=""/>
        <dsp:cNvSpPr/>
      </dsp:nvSpPr>
      <dsp:spPr>
        <a:xfrm>
          <a:off x="4509121" y="1579675"/>
          <a:ext cx="2145077" cy="2106234"/>
        </a:xfrm>
        <a:prstGeom prst="roundRect">
          <a:avLst/>
        </a:prstGeom>
        <a:solidFill>
          <a:schemeClr val="accent2">
            <a:hueOff val="-2916128"/>
            <a:satOff val="-5613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Nitric oxide plays an important role in vascular and metabolic control</a:t>
          </a:r>
          <a:endParaRPr lang="en-GB" sz="2100" kern="1200" dirty="0"/>
        </a:p>
      </dsp:txBody>
      <dsp:txXfrm>
        <a:off x="4611939" y="1682493"/>
        <a:ext cx="1939441" cy="1900598"/>
      </dsp:txXfrm>
    </dsp:sp>
    <dsp:sp modelId="{31EB4C2F-F8A6-42F8-AC3A-F35E4744B489}">
      <dsp:nvSpPr>
        <dsp:cNvPr id="0" name=""/>
        <dsp:cNvSpPr/>
      </dsp:nvSpPr>
      <dsp:spPr>
        <a:xfrm>
          <a:off x="6761452" y="1579675"/>
          <a:ext cx="2145077" cy="2106234"/>
        </a:xfrm>
        <a:prstGeom prst="roundRect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This helps to dilate the blood vessels and increase blood flow to the muscle tissues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6864270" y="1682493"/>
        <a:ext cx="1939441" cy="1900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A6C09-8218-6D4B-A533-FAFCEDA9D5ED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83286-F1EA-4E43-B80E-A9EC689BE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5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8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30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84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81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6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3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87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9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0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0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2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8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7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4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0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1FCF61F9-1634-4543-A1A6-29D3483BDC24}" type="datetimeFigureOut">
              <a:rPr lang="en-US" smtClean="0">
                <a:solidFill>
                  <a:prstClr val="black"/>
                </a:solidFill>
              </a:rPr>
              <a:pPr defTabSz="457200"/>
              <a:t>4/26/2017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582635F0-8C30-8048-A71E-2EE869FDD561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7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Exercise </a:t>
            </a:r>
            <a:r>
              <a:rPr lang="en-US" sz="4000" b="1" dirty="0" smtClean="0"/>
              <a:t>Physiology</a:t>
            </a:r>
            <a:br>
              <a:rPr lang="en-US" sz="4000" b="1" dirty="0" smtClean="0"/>
            </a:br>
            <a:r>
              <a:rPr lang="en-US" sz="4000" b="1" dirty="0" smtClean="0"/>
              <a:t>Nutritional aids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25179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US" dirty="0"/>
              <a:t>  </a:t>
            </a:r>
            <a:endParaRPr lang="en-GB" dirty="0"/>
          </a:p>
          <a:p>
            <a:pPr algn="ctr"/>
            <a:r>
              <a:rPr lang="en-US" altLang="en-US" sz="2800" b="1" dirty="0">
                <a:ea typeface="ヒラギノ角ゴ ProN W3" pitchFamily="1" charset="-128"/>
              </a:rPr>
              <a:t>Performance enhancement is also know as </a:t>
            </a:r>
            <a:r>
              <a:rPr lang="en-US" altLang="en-US" sz="2800" b="1" dirty="0">
                <a:solidFill>
                  <a:srgbClr val="3792AA"/>
                </a:solidFill>
                <a:ea typeface="ヒラギノ角ゴ ProN W3" pitchFamily="1" charset="-128"/>
              </a:rPr>
              <a:t>ergogenic aids</a:t>
            </a:r>
            <a:r>
              <a:rPr lang="en-US" altLang="en-US" sz="2800" b="1" dirty="0">
                <a:ea typeface="ヒラギノ角ゴ ProN W3" pitchFamily="1" charset="-128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3338" cy="722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ヒラギノ角ゴ ProN W3" charset="0"/>
                <a:cs typeface="Corbel"/>
              </a:rPr>
              <a:t>Post Competition Specifics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67544" y="1052736"/>
            <a:ext cx="8228707" cy="5256584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272346" indent="0">
              <a:buNone/>
            </a:pPr>
            <a:r>
              <a:rPr lang="en-US" altLang="en-US" sz="2500" dirty="0">
                <a:ea typeface="ヒラギノ角ゴ ProN W3" pitchFamily="1" charset="-128"/>
              </a:rPr>
              <a:t>Within 30mins of exercise, you should aim to</a:t>
            </a:r>
            <a:r>
              <a:rPr lang="en-US" altLang="en-US" sz="2500" dirty="0" smtClean="0">
                <a:ea typeface="ヒラギノ角ゴ ProN W3" pitchFamily="1" charset="-128"/>
              </a:rPr>
              <a:t>:</a:t>
            </a:r>
            <a:endParaRPr lang="en-US" altLang="en-US" sz="2500" dirty="0">
              <a:ea typeface="ヒラギノ角ゴ ProN W3" pitchFamily="1" charset="-128"/>
            </a:endParaRPr>
          </a:p>
          <a:p>
            <a:pPr marL="272346" indent="0"/>
            <a:r>
              <a:rPr lang="en-US" altLang="en-US" sz="2500" b="1" dirty="0">
                <a:solidFill>
                  <a:srgbClr val="FF0000"/>
                </a:solidFill>
                <a:ea typeface="ヒラギノ角ゴ ProN W3" pitchFamily="1" charset="-128"/>
              </a:rPr>
              <a:t>Eat CHO</a:t>
            </a:r>
            <a:r>
              <a:rPr lang="ja-JP" altLang="en-US" sz="2500" b="1" dirty="0">
                <a:solidFill>
                  <a:srgbClr val="FF0000"/>
                </a:solidFill>
                <a:ea typeface="ヒラギノ角ゴ ProN W3" pitchFamily="1" charset="-128"/>
              </a:rPr>
              <a:t>’</a:t>
            </a:r>
            <a:r>
              <a:rPr lang="en-US" altLang="ja-JP" sz="2500" b="1" dirty="0">
                <a:solidFill>
                  <a:srgbClr val="FF0000"/>
                </a:solidFill>
                <a:ea typeface="ヒラギノ角ゴ ProN W3" pitchFamily="1" charset="-128"/>
              </a:rPr>
              <a:t>s (1.5g per kg per hour) and Proteins</a:t>
            </a:r>
          </a:p>
          <a:p>
            <a:pPr marL="272346" indent="0"/>
            <a:r>
              <a:rPr lang="en-US" altLang="en-US" sz="2500" b="1" dirty="0">
                <a:solidFill>
                  <a:srgbClr val="FF0000"/>
                </a:solidFill>
                <a:ea typeface="ヒラギノ角ゴ ProN W3" pitchFamily="1" charset="-128"/>
              </a:rPr>
              <a:t>10-20% of your daily calorie </a:t>
            </a:r>
            <a:r>
              <a:rPr lang="en-US" altLang="en-US" sz="2500" b="1" dirty="0" smtClean="0">
                <a:solidFill>
                  <a:srgbClr val="FF0000"/>
                </a:solidFill>
                <a:ea typeface="ヒラギノ角ゴ ProN W3" pitchFamily="1" charset="-128"/>
              </a:rPr>
              <a:t>intake</a:t>
            </a:r>
            <a:endParaRPr lang="en-US" altLang="en-US" sz="2500" dirty="0">
              <a:solidFill>
                <a:srgbClr val="FF0000"/>
              </a:solidFill>
              <a:ea typeface="ヒラギノ角ゴ ProN W3" pitchFamily="1" charset="-128"/>
            </a:endParaRPr>
          </a:p>
          <a:p>
            <a:pPr marL="272346" indent="0">
              <a:buNone/>
            </a:pPr>
            <a:r>
              <a:rPr lang="en-US" altLang="en-US" sz="2500" dirty="0">
                <a:ea typeface="ヒラギノ角ゴ ProN W3" pitchFamily="1" charset="-128"/>
              </a:rPr>
              <a:t>This can aid your carbohydrate stores that have been used during short-duration exercise, or intense work. Hypertonic drinks</a:t>
            </a:r>
            <a:r>
              <a:rPr lang="en-US" altLang="en-US" sz="2500" dirty="0" smtClean="0">
                <a:ea typeface="ヒラギノ角ゴ ProN W3" pitchFamily="1" charset="-128"/>
              </a:rPr>
              <a:t>!</a:t>
            </a:r>
            <a:endParaRPr lang="en-US" altLang="en-US" sz="2500" dirty="0">
              <a:ea typeface="ヒラギノ角ゴ ProN W3" pitchFamily="1" charset="-128"/>
            </a:endParaRPr>
          </a:p>
          <a:p>
            <a:pPr marL="272346" indent="0">
              <a:buNone/>
            </a:pPr>
            <a:r>
              <a:rPr lang="en-US" altLang="en-US" sz="2500" dirty="0">
                <a:ea typeface="ヒラギノ角ゴ ProN W3" pitchFamily="1" charset="-128"/>
              </a:rPr>
              <a:t>Longer duration activities will take longer to recover as more glycogen stores are depleted – this may require </a:t>
            </a:r>
            <a:r>
              <a:rPr lang="en-US" altLang="en-US" sz="2500" b="1" dirty="0">
                <a:solidFill>
                  <a:srgbClr val="FF0000"/>
                </a:solidFill>
                <a:ea typeface="ヒラギノ角ゴ ProN W3" pitchFamily="1" charset="-128"/>
              </a:rPr>
              <a:t>repeated eating of CHO’s every two hours</a:t>
            </a:r>
            <a:r>
              <a:rPr lang="en-US" altLang="en-US" sz="2500" dirty="0">
                <a:solidFill>
                  <a:srgbClr val="FF0000"/>
                </a:solidFill>
                <a:ea typeface="ヒラギノ角ゴ ProN W3" pitchFamily="1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6229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756" y="188640"/>
            <a:ext cx="7773338" cy="2902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Think!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886" y="620688"/>
            <a:ext cx="4064124" cy="58326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64291" tIns="32146" rIns="64291" bIns="32146"/>
          <a:lstStyle/>
          <a:p>
            <a:pPr marL="119431" indent="0">
              <a:buNone/>
              <a:defRPr/>
            </a:pPr>
            <a:r>
              <a:rPr lang="en-US" sz="3800" dirty="0"/>
              <a:t>How would the </a:t>
            </a:r>
            <a:r>
              <a:rPr lang="en-US" sz="3800" b="1" dirty="0"/>
              <a:t>pre </a:t>
            </a:r>
            <a:r>
              <a:rPr lang="en-US" sz="3800" dirty="0"/>
              <a:t>and </a:t>
            </a:r>
            <a:r>
              <a:rPr lang="en-US" sz="3800" b="1" dirty="0"/>
              <a:t>post meals </a:t>
            </a:r>
            <a:r>
              <a:rPr lang="en-US" sz="3800" dirty="0"/>
              <a:t>differ for athletes trying to </a:t>
            </a:r>
            <a:r>
              <a:rPr lang="en-US" sz="3800" b="1" dirty="0"/>
              <a:t>increase their muscle mass and strength?</a:t>
            </a:r>
          </a:p>
        </p:txBody>
      </p:sp>
      <p:pic>
        <p:nvPicPr>
          <p:cNvPr id="29700" name="Picture 3" descr="Zoe+Smith+Olympics+Day+3+Weightlifting+tVW_2qNM2RU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3" t="-194" r="6825"/>
          <a:stretch>
            <a:fillRect/>
          </a:stretch>
        </p:blipFill>
        <p:spPr bwMode="auto">
          <a:xfrm>
            <a:off x="4470425" y="1758032"/>
            <a:ext cx="4481587" cy="446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00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942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Strength Training Meals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7662" y="1916832"/>
            <a:ext cx="8708678" cy="4483522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119431" indent="0">
              <a:buNone/>
            </a:pPr>
            <a:r>
              <a:rPr lang="en-US" altLang="en-US" sz="2400" b="1" dirty="0" smtClean="0">
                <a:solidFill>
                  <a:srgbClr val="479249"/>
                </a:solidFill>
              </a:rPr>
              <a:t>5-6 small meals per day, every few hours</a:t>
            </a:r>
          </a:p>
          <a:p>
            <a:pPr marL="119431" indent="0">
              <a:buNone/>
            </a:pPr>
            <a:endParaRPr lang="en-US" altLang="en-US" sz="2400" dirty="0" smtClean="0"/>
          </a:p>
          <a:p>
            <a:pPr marL="119431" indent="0">
              <a:buNone/>
            </a:pPr>
            <a:r>
              <a:rPr lang="en-US" altLang="en-US" sz="2400" b="1" dirty="0" smtClean="0">
                <a:solidFill>
                  <a:srgbClr val="D9253E"/>
                </a:solidFill>
              </a:rPr>
              <a:t>Up to 30% lean protein to enhance muscle building</a:t>
            </a:r>
          </a:p>
          <a:p>
            <a:pPr marL="119431" indent="0">
              <a:buNone/>
            </a:pPr>
            <a:endParaRPr lang="en-US" altLang="en-US" sz="2400" dirty="0" smtClean="0"/>
          </a:p>
          <a:p>
            <a:pPr marL="119431" indent="0">
              <a:buNone/>
            </a:pPr>
            <a:r>
              <a:rPr lang="en-US" altLang="en-US" sz="2400" b="1" dirty="0" smtClean="0">
                <a:solidFill>
                  <a:srgbClr val="3792AA"/>
                </a:solidFill>
              </a:rPr>
              <a:t>Complex CHO’s required to provide slow energy release</a:t>
            </a:r>
          </a:p>
          <a:p>
            <a:pPr marL="119431" indent="0">
              <a:buNone/>
            </a:pPr>
            <a:endParaRPr lang="en-US" altLang="en-US" sz="2400" dirty="0" smtClean="0"/>
          </a:p>
          <a:p>
            <a:pPr marL="119431" indent="0">
              <a:buNone/>
            </a:pPr>
            <a:r>
              <a:rPr lang="en-US" altLang="en-US" sz="2400" b="1" dirty="0" smtClean="0">
                <a:solidFill>
                  <a:srgbClr val="660066"/>
                </a:solidFill>
              </a:rPr>
              <a:t>Limited fat intake – but its required for energy and hormone production</a:t>
            </a:r>
          </a:p>
          <a:p>
            <a:pPr marL="119431" indent="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40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3338" cy="159617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Strength Pre- and Post- Training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4039568" cy="7154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 2" charset="0"/>
              <a:buNone/>
              <a:defRPr/>
            </a:pPr>
            <a:r>
              <a:rPr lang="en-US" dirty="0" smtClean="0"/>
              <a:t>Pre-training meal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647" y="2448967"/>
            <a:ext cx="4039568" cy="3951387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altLang="en-US" dirty="0" smtClean="0"/>
              <a:t>30-60mins before training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Small meals, consisting of fast-digesting CHO’s and protein</a:t>
            </a:r>
          </a:p>
          <a:p>
            <a:r>
              <a:rPr lang="en-US" altLang="en-US" dirty="0" smtClean="0"/>
              <a:t>White bagels, rice, whey protein, egg whites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99" cy="71549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 2" charset="0"/>
              <a:buNone/>
              <a:defRPr/>
            </a:pPr>
            <a:r>
              <a:rPr lang="en-US" dirty="0" smtClean="0"/>
              <a:t>Post-training meal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44555" y="2448967"/>
            <a:ext cx="4041799" cy="3951387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altLang="en-US" dirty="0" smtClean="0"/>
              <a:t>Within 2hrs after exercise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Meal consisting of fast digesting CHO’s and protein</a:t>
            </a:r>
          </a:p>
          <a:p>
            <a:r>
              <a:rPr lang="en-US" altLang="en-US" dirty="0" smtClean="0"/>
              <a:t>Replaces glycogen and increases protein in the body for muscle gain</a:t>
            </a:r>
          </a:p>
          <a:p>
            <a:r>
              <a:rPr lang="en-US" altLang="en-US" dirty="0" smtClean="0"/>
              <a:t>Protein shakes, liquids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112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3338" cy="722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ヒラギノ角ゴ ProN W3" charset="0"/>
                <a:cs typeface="Corbel"/>
              </a:rPr>
              <a:t>Fluid Intake During Exercise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17662" y="1774776"/>
            <a:ext cx="4455914" cy="4844355"/>
          </a:xfrm>
          <a:prstGeom prst="rect">
            <a:avLst/>
          </a:prstGeom>
        </p:spPr>
        <p:txBody>
          <a:bodyPr lIns="64291" tIns="32146" rIns="64291" bIns="32146">
            <a:normAutofit fontScale="77500" lnSpcReduction="20000"/>
          </a:bodyPr>
          <a:lstStyle/>
          <a:p>
            <a:pPr marL="272346" indent="0">
              <a:buNone/>
            </a:pPr>
            <a:r>
              <a:rPr lang="en-US" altLang="en-US" sz="2100" dirty="0">
                <a:ea typeface="ヒラギノ角ゴ ProN W3" pitchFamily="1" charset="-128"/>
              </a:rPr>
              <a:t>If you feel thirsty, it</a:t>
            </a:r>
            <a:r>
              <a:rPr lang="ja-JP" altLang="en-US" sz="2100" dirty="0">
                <a:ea typeface="ヒラギノ角ゴ ProN W3" pitchFamily="1" charset="-128"/>
              </a:rPr>
              <a:t>’</a:t>
            </a:r>
            <a:r>
              <a:rPr lang="en-US" altLang="ja-JP" sz="2100" dirty="0">
                <a:ea typeface="ヒラギノ角ゴ ProN W3" pitchFamily="1" charset="-128"/>
              </a:rPr>
              <a:t>s already too late!</a:t>
            </a:r>
          </a:p>
          <a:p>
            <a:pPr marL="272346" indent="0">
              <a:buNone/>
            </a:pPr>
            <a:endParaRPr lang="en-US" altLang="en-US" sz="2100" dirty="0">
              <a:ea typeface="ヒラギノ角ゴ ProN W3" pitchFamily="1" charset="-128"/>
            </a:endParaRPr>
          </a:p>
          <a:p>
            <a:pPr marL="272346" indent="0">
              <a:buNone/>
            </a:pPr>
            <a:r>
              <a:rPr lang="en-US" altLang="en-US" sz="2100" dirty="0">
                <a:ea typeface="ヒラギノ角ゴ ProN W3" pitchFamily="1" charset="-128"/>
              </a:rPr>
              <a:t>Best to consume more fluid than your thirst needs </a:t>
            </a:r>
            <a:r>
              <a:rPr lang="en-US" altLang="en-US" sz="2100" b="1" dirty="0">
                <a:ea typeface="ヒラギノ角ゴ ProN W3" pitchFamily="1" charset="-128"/>
              </a:rPr>
              <a:t>prior</a:t>
            </a:r>
            <a:r>
              <a:rPr lang="en-US" altLang="en-US" sz="2100" dirty="0">
                <a:ea typeface="ヒラギノ角ゴ ProN W3" pitchFamily="1" charset="-128"/>
              </a:rPr>
              <a:t> to exercise.</a:t>
            </a:r>
          </a:p>
          <a:p>
            <a:pPr marL="272346" indent="0">
              <a:buNone/>
            </a:pPr>
            <a:endParaRPr lang="en-US" altLang="en-US" sz="2100" dirty="0">
              <a:ea typeface="ヒラギノ角ゴ ProN W3" pitchFamily="1" charset="-128"/>
            </a:endParaRPr>
          </a:p>
          <a:p>
            <a:pPr marL="272346" indent="0">
              <a:buNone/>
            </a:pPr>
            <a:r>
              <a:rPr lang="en-US" altLang="en-US" sz="2100" dirty="0">
                <a:ea typeface="ヒラギノ角ゴ ProN W3" pitchFamily="1" charset="-128"/>
              </a:rPr>
              <a:t>Water intake during prolonged exercise </a:t>
            </a:r>
            <a:r>
              <a:rPr lang="en-US" altLang="en-US" sz="2100" b="1" dirty="0">
                <a:solidFill>
                  <a:srgbClr val="FF0000"/>
                </a:solidFill>
                <a:ea typeface="ヒラギノ角ゴ ProN W3" pitchFamily="1" charset="-128"/>
              </a:rPr>
              <a:t>reduces the risk of dehydration</a:t>
            </a:r>
            <a:r>
              <a:rPr lang="en-US" altLang="en-US" sz="2100" dirty="0">
                <a:solidFill>
                  <a:srgbClr val="FF0000"/>
                </a:solidFill>
                <a:ea typeface="ヒラギノ角ゴ ProN W3" pitchFamily="1" charset="-128"/>
              </a:rPr>
              <a:t> and </a:t>
            </a:r>
            <a:r>
              <a:rPr lang="en-US" altLang="en-US" sz="2100" b="1" dirty="0" err="1">
                <a:solidFill>
                  <a:srgbClr val="FF0000"/>
                </a:solidFill>
                <a:ea typeface="ヒラギノ角ゴ ProN W3" pitchFamily="1" charset="-128"/>
              </a:rPr>
              <a:t>optimises</a:t>
            </a:r>
            <a:r>
              <a:rPr lang="en-US" altLang="en-US" sz="2100" b="1" dirty="0">
                <a:solidFill>
                  <a:srgbClr val="FF0000"/>
                </a:solidFill>
                <a:ea typeface="ヒラギノ角ゴ ProN W3" pitchFamily="1" charset="-128"/>
              </a:rPr>
              <a:t> performance</a:t>
            </a:r>
            <a:r>
              <a:rPr lang="en-US" altLang="en-US" sz="2100" dirty="0">
                <a:solidFill>
                  <a:srgbClr val="FF0000"/>
                </a:solidFill>
                <a:ea typeface="ヒラギノ角ゴ ProN W3" pitchFamily="1" charset="-128"/>
              </a:rPr>
              <a:t>.</a:t>
            </a:r>
          </a:p>
          <a:p>
            <a:pPr marL="272346" indent="0">
              <a:buNone/>
            </a:pPr>
            <a:endParaRPr lang="en-US" altLang="en-US" sz="2100" dirty="0">
              <a:ea typeface="ヒラギノ角ゴ ProN W3" pitchFamily="1" charset="-128"/>
            </a:endParaRPr>
          </a:p>
          <a:p>
            <a:pPr marL="272346" indent="0">
              <a:buNone/>
            </a:pPr>
            <a:r>
              <a:rPr lang="en-US" altLang="en-US" sz="2100" b="1" dirty="0">
                <a:solidFill>
                  <a:srgbClr val="479249"/>
                </a:solidFill>
                <a:ea typeface="ヒラギノ角ゴ ProN W3" pitchFamily="1" charset="-128"/>
              </a:rPr>
              <a:t>Dehydration coupled with increase in temperature could lead to heat exhaustion and decreased performance</a:t>
            </a:r>
            <a:r>
              <a:rPr lang="en-US" altLang="en-US" sz="2100" dirty="0">
                <a:ea typeface="ヒラギノ角ゴ ProN W3" pitchFamily="1" charset="-128"/>
              </a:rPr>
              <a:t>.</a:t>
            </a:r>
          </a:p>
        </p:txBody>
      </p:sp>
      <p:pic>
        <p:nvPicPr>
          <p:cNvPr id="32772" name="Picture 1" descr="ballgob-fig09_0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8" t="4797" r="16438"/>
          <a:stretch>
            <a:fillRect/>
          </a:stretch>
        </p:blipFill>
        <p:spPr bwMode="auto">
          <a:xfrm>
            <a:off x="4977185" y="1524745"/>
            <a:ext cx="3998268" cy="52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6638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3338" cy="722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ea typeface="ヒラギノ角ゴ ProN W3" charset="0"/>
                <a:cs typeface="Corbel"/>
              </a:rPr>
              <a:t>Changes in Hydration due to Exercise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24965823"/>
              </p:ext>
            </p:extLst>
          </p:nvPr>
        </p:nvGraphicFramePr>
        <p:xfrm>
          <a:off x="539552" y="836712"/>
          <a:ext cx="8228707" cy="4625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94162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A21FF-CC23-4FFE-B8A5-95225BE2C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9EA21FF-CC23-4FFE-B8A5-95225BE2C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9EA21FF-CC23-4FFE-B8A5-95225BE2C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E3CED6-EDA3-4416-87E0-35C940FAA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8E3CED6-EDA3-4416-87E0-35C940FAA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8E3CED6-EDA3-4416-87E0-35C940FAA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729154-0223-4997-BA03-DBACA06CA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E729154-0223-4997-BA03-DBACA06CA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E729154-0223-4997-BA03-DBACA06CA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4864EC-6AA3-4B16-9AAD-BCF7D81D9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44864EC-6AA3-4B16-9AAD-BCF7D81D9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44864EC-6AA3-4B16-9AAD-BCF7D81D9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04348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4383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587102-8358-3F44-B2B9-F43B617D9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C9587102-8358-3F44-B2B9-F43B617D9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C9587102-8358-3F44-B2B9-F43B617D9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EEA829-14DC-B647-A0C8-45622743C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20EEA829-14DC-B647-A0C8-45622743C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20EEA829-14DC-B647-A0C8-45622743C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9314B2-AF75-E74B-AA23-06638BE5D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4F9314B2-AF75-E74B-AA23-06638BE5D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4F9314B2-AF75-E74B-AA23-06638BE5D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0DF03-4E96-474A-80A5-D4FD53FE0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3380DF03-4E96-474A-80A5-D4FD53FE0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380DF03-4E96-474A-80A5-D4FD53FE0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CA4A48-ECAC-304E-B0AD-D8CF7342E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8BCA4A48-ECAC-304E-B0AD-D8CF7342E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8BCA4A48-ECAC-304E-B0AD-D8CF7342E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95C373-8764-7B47-9A51-EA80623C2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3895C373-8764-7B47-9A51-EA80623C2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3895C373-8764-7B47-9A51-EA80623C2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8E5B33-A54E-2A4C-A1B7-39E5A0A05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068E5B33-A54E-2A4C-A1B7-39E5A0A05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068E5B33-A54E-2A4C-A1B7-39E5A0A05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25656" y="260648"/>
            <a:ext cx="1928812" cy="1928812"/>
            <a:chOff x="4400550" y="433768"/>
            <a:chExt cx="1928812" cy="1928812"/>
          </a:xfrm>
          <a:scene3d>
            <a:camera prst="orthographicFront"/>
            <a:lightRig rig="flat" dir="t"/>
          </a:scene3d>
        </p:grpSpPr>
        <p:sp>
          <p:nvSpPr>
            <p:cNvPr id="4" name="Oval 3"/>
            <p:cNvSpPr/>
            <p:nvPr/>
          </p:nvSpPr>
          <p:spPr>
            <a:xfrm>
              <a:off x="4400550" y="433768"/>
              <a:ext cx="1928812" cy="1928812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4683018" y="716236"/>
              <a:ext cx="1363876" cy="13638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Hypertonic</a:t>
              </a:r>
              <a:endParaRPr lang="en-US" sz="23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36406" y="543116"/>
            <a:ext cx="1928812" cy="1928812"/>
            <a:chOff x="3809047" y="2347150"/>
            <a:chExt cx="1928812" cy="1928812"/>
          </a:xfrm>
          <a:scene3d>
            <a:camera prst="orthographicFront"/>
            <a:lightRig rig="flat" dir="t"/>
          </a:scene3d>
        </p:grpSpPr>
        <p:sp>
          <p:nvSpPr>
            <p:cNvPr id="7" name="Oval 6"/>
            <p:cNvSpPr/>
            <p:nvPr/>
          </p:nvSpPr>
          <p:spPr>
            <a:xfrm>
              <a:off x="3809047" y="2347150"/>
              <a:ext cx="1928812" cy="1928812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4091515" y="2629618"/>
              <a:ext cx="1363876" cy="13638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Hypotonic</a:t>
              </a:r>
              <a:endParaRPr lang="en-US" sz="2300" kern="1200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84755"/>
            <a:ext cx="2674136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720" y="2992741"/>
            <a:ext cx="2304256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Same as the body balance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37934" y="2637891"/>
            <a:ext cx="2304256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Increase in sugar/ energy supply, fluid as well as salt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818874" y="2790291"/>
            <a:ext cx="2304256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Replenish fluid and a little energy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33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461">
            <a:off x="1076613" y="348491"/>
            <a:ext cx="2596206" cy="25962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93">
            <a:off x="971600" y="3341620"/>
            <a:ext cx="3296837" cy="33277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113">
            <a:off x="4646266" y="300184"/>
            <a:ext cx="4103687" cy="4803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0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31581"/>
            <a:ext cx="3573277" cy="236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94" y="782141"/>
            <a:ext cx="3317379" cy="33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3338" cy="4342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Caffeine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7070" y="1088070"/>
            <a:ext cx="4519538" cy="57699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119431" indent="0">
              <a:buNone/>
              <a:defRPr/>
            </a:pPr>
            <a:r>
              <a:rPr lang="en-GB" sz="2250" dirty="0"/>
              <a:t>Caffeine is a </a:t>
            </a:r>
            <a:r>
              <a:rPr lang="en-GB" sz="2250" b="1" dirty="0">
                <a:solidFill>
                  <a:schemeClr val="accent2">
                    <a:lumMod val="75000"/>
                  </a:schemeClr>
                </a:solidFill>
              </a:rPr>
              <a:t>stimulant used to heighten the CNS and increase the breakdown of fat as a fuel </a:t>
            </a:r>
            <a:r>
              <a:rPr lang="en-GB" sz="2250" dirty="0"/>
              <a:t>for energy production</a:t>
            </a:r>
            <a:r>
              <a:rPr lang="en-GB" sz="2250" dirty="0" smtClean="0"/>
              <a:t>.</a:t>
            </a:r>
            <a:endParaRPr lang="en-GB" sz="2250" dirty="0"/>
          </a:p>
          <a:p>
            <a:pPr marL="119431" indent="0">
              <a:buNone/>
              <a:defRPr/>
            </a:pPr>
            <a:r>
              <a:rPr lang="en-GB" sz="2250" b="1" dirty="0">
                <a:solidFill>
                  <a:schemeClr val="accent4">
                    <a:lumMod val="75000"/>
                  </a:schemeClr>
                </a:solidFill>
              </a:rPr>
              <a:t>Tea, Coffee, Energy drinks, and Tablet </a:t>
            </a:r>
            <a:r>
              <a:rPr lang="en-GB" sz="2250" b="1" dirty="0" smtClean="0">
                <a:solidFill>
                  <a:schemeClr val="accent4">
                    <a:lumMod val="75000"/>
                  </a:schemeClr>
                </a:solidFill>
              </a:rPr>
              <a:t>forms</a:t>
            </a:r>
            <a:endParaRPr lang="en-GB" sz="2250" dirty="0"/>
          </a:p>
          <a:p>
            <a:pPr marL="119431" indent="0">
              <a:buNone/>
              <a:defRPr/>
            </a:pPr>
            <a:r>
              <a:rPr lang="en-GB" sz="2250" dirty="0"/>
              <a:t>Consuming </a:t>
            </a:r>
            <a:r>
              <a:rPr lang="en-GB" sz="2250" b="1" dirty="0">
                <a:solidFill>
                  <a:schemeClr val="accent5">
                    <a:lumMod val="75000"/>
                  </a:schemeClr>
                </a:solidFill>
              </a:rPr>
              <a:t>3-9mg per kg of body weight 1 hour before performance </a:t>
            </a:r>
            <a:r>
              <a:rPr lang="en-GB" sz="2250" dirty="0"/>
              <a:t>increases the aerobic capacity of endurance performers</a:t>
            </a:r>
            <a:r>
              <a:rPr lang="en-GB" sz="2250" dirty="0" smtClean="0"/>
              <a:t>.</a:t>
            </a:r>
            <a:endParaRPr lang="en-GB" sz="2250" dirty="0"/>
          </a:p>
          <a:p>
            <a:pPr marL="119431" indent="0">
              <a:buNone/>
              <a:defRPr/>
            </a:pPr>
            <a:r>
              <a:rPr lang="en-GB" sz="2250" dirty="0"/>
              <a:t>Helps to </a:t>
            </a:r>
            <a:r>
              <a:rPr lang="en-GB" sz="2250" b="1" dirty="0">
                <a:solidFill>
                  <a:srgbClr val="7030A0"/>
                </a:solidFill>
              </a:rPr>
              <a:t>preserve glycogen</a:t>
            </a:r>
            <a:r>
              <a:rPr lang="en-GB" sz="2250" dirty="0"/>
              <a:t>!</a:t>
            </a:r>
          </a:p>
          <a:p>
            <a:pPr>
              <a:buFont typeface="Wingdings 2" pitchFamily="18" charset="2"/>
              <a:buChar char=""/>
              <a:defRPr/>
            </a:pPr>
            <a:endParaRPr lang="en-GB" sz="2250" dirty="0"/>
          </a:p>
          <a:p>
            <a:pPr>
              <a:buFont typeface="Wingdings 2" pitchFamily="18" charset="2"/>
              <a:buChar char=""/>
              <a:defRPr/>
            </a:pPr>
            <a:endParaRPr lang="en-GB" sz="2250" dirty="0"/>
          </a:p>
          <a:p>
            <a:pPr>
              <a:buFont typeface="Wingdings 2" pitchFamily="18" charset="2"/>
              <a:buChar char=""/>
              <a:defRPr/>
            </a:pPr>
            <a:endParaRPr lang="en-GB" sz="2250" dirty="0"/>
          </a:p>
          <a:p>
            <a:pPr>
              <a:buFont typeface="Wingdings 2" pitchFamily="18" charset="2"/>
              <a:buChar char=""/>
              <a:defRPr/>
            </a:pPr>
            <a:endParaRPr lang="en-GB" sz="2250" dirty="0"/>
          </a:p>
        </p:txBody>
      </p:sp>
      <p:pic>
        <p:nvPicPr>
          <p:cNvPr id="2048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349">
            <a:off x="6791584" y="1053423"/>
            <a:ext cx="2048247" cy="30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24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 of Ergogenic Aids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17767" y="1505036"/>
          <a:ext cx="8809729" cy="5265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9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5037"/>
            <a:ext cx="7773338" cy="823684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Caffeine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647" y="620688"/>
            <a:ext cx="3051422" cy="5779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119431" indent="0">
              <a:buNone/>
              <a:defRPr/>
            </a:pPr>
            <a:r>
              <a:rPr lang="en-GB" sz="2250" dirty="0"/>
              <a:t>Caffeine </a:t>
            </a:r>
            <a:r>
              <a:rPr lang="en-GB" sz="2250" b="1" dirty="0">
                <a:solidFill>
                  <a:schemeClr val="accent4">
                    <a:lumMod val="75000"/>
                  </a:schemeClr>
                </a:solidFill>
              </a:rPr>
              <a:t>increases</a:t>
            </a:r>
            <a:r>
              <a:rPr lang="en-GB" sz="2250" dirty="0"/>
              <a:t>:</a:t>
            </a:r>
          </a:p>
          <a:p>
            <a:pPr marL="119431" indent="0">
              <a:buNone/>
              <a:defRPr/>
            </a:pPr>
            <a:endParaRPr lang="en-GB" sz="2250" dirty="0"/>
          </a:p>
          <a:p>
            <a:pPr>
              <a:buFont typeface="Wingdings 2" pitchFamily="18" charset="2"/>
              <a:buChar char=""/>
              <a:defRPr/>
            </a:pPr>
            <a:r>
              <a:rPr lang="en-GB" sz="2250" dirty="0"/>
              <a:t>Alertness</a:t>
            </a:r>
          </a:p>
          <a:p>
            <a:pPr>
              <a:buFont typeface="Wingdings 2" pitchFamily="18" charset="2"/>
              <a:buChar char=""/>
              <a:defRPr/>
            </a:pPr>
            <a:r>
              <a:rPr lang="en-GB" sz="2250" dirty="0"/>
              <a:t>Concentration</a:t>
            </a:r>
          </a:p>
          <a:p>
            <a:pPr>
              <a:buFont typeface="Wingdings 2" pitchFamily="18" charset="2"/>
              <a:buChar char=""/>
              <a:defRPr/>
            </a:pPr>
            <a:r>
              <a:rPr lang="en-GB" sz="2250" dirty="0"/>
              <a:t>Reaction time</a:t>
            </a:r>
          </a:p>
          <a:p>
            <a:pPr marL="119431" indent="0">
              <a:buNone/>
              <a:defRPr/>
            </a:pPr>
            <a:r>
              <a:rPr lang="en-GB" sz="2250" dirty="0" smtClean="0"/>
              <a:t>BUT…can </a:t>
            </a:r>
            <a:r>
              <a:rPr lang="en-GB" sz="2250" dirty="0"/>
              <a:t>also </a:t>
            </a:r>
            <a:r>
              <a:rPr lang="en-GB" sz="2250" b="1" dirty="0">
                <a:solidFill>
                  <a:schemeClr val="accent3">
                    <a:lumMod val="75000"/>
                  </a:schemeClr>
                </a:solidFill>
              </a:rPr>
              <a:t>develop</a:t>
            </a:r>
            <a:r>
              <a:rPr lang="en-GB" sz="2250" dirty="0" smtClean="0"/>
              <a:t>:</a:t>
            </a:r>
            <a:endParaRPr lang="en-GB" sz="2250" dirty="0"/>
          </a:p>
          <a:p>
            <a:pPr>
              <a:buFont typeface="Wingdings 2" pitchFamily="18" charset="2"/>
              <a:buChar char=""/>
              <a:defRPr/>
            </a:pPr>
            <a:r>
              <a:rPr lang="en-GB" sz="2250" dirty="0"/>
              <a:t>Digestive problems</a:t>
            </a:r>
          </a:p>
          <a:p>
            <a:pPr>
              <a:buFont typeface="Wingdings 2" pitchFamily="18" charset="2"/>
              <a:buChar char=""/>
              <a:defRPr/>
            </a:pPr>
            <a:r>
              <a:rPr lang="en-GB" sz="2250" dirty="0"/>
              <a:t>Insomnia</a:t>
            </a:r>
          </a:p>
          <a:p>
            <a:pPr>
              <a:buFont typeface="Wingdings 2" pitchFamily="18" charset="2"/>
              <a:buChar char=""/>
              <a:defRPr/>
            </a:pPr>
            <a:r>
              <a:rPr lang="en-GB" sz="2250" dirty="0"/>
              <a:t>Anxiety</a:t>
            </a:r>
          </a:p>
          <a:p>
            <a:pPr>
              <a:buFont typeface="Wingdings 2" pitchFamily="18" charset="2"/>
              <a:buChar char=""/>
              <a:defRPr/>
            </a:pPr>
            <a:r>
              <a:rPr lang="en-GB" sz="2250" dirty="0"/>
              <a:t>Dehydration</a:t>
            </a:r>
          </a:p>
          <a:p>
            <a:pPr marL="119431" indent="0">
              <a:buNone/>
              <a:defRPr/>
            </a:pPr>
            <a:endParaRPr lang="en-GB" sz="2250" dirty="0"/>
          </a:p>
          <a:p>
            <a:pPr>
              <a:buFont typeface="Wingdings 2" pitchFamily="18" charset="2"/>
              <a:buChar char=""/>
              <a:defRPr/>
            </a:pPr>
            <a:endParaRPr lang="en-GB" sz="2250" dirty="0"/>
          </a:p>
          <a:p>
            <a:pPr>
              <a:buFont typeface="Wingdings 2" pitchFamily="18" charset="2"/>
              <a:buChar char=""/>
              <a:defRPr/>
            </a:pPr>
            <a:endParaRPr lang="en-GB" sz="2250" dirty="0"/>
          </a:p>
          <a:p>
            <a:pPr>
              <a:buFont typeface="Wingdings 2" pitchFamily="18" charset="2"/>
              <a:buChar char=""/>
              <a:defRPr/>
            </a:pPr>
            <a:endParaRPr lang="en-GB" sz="2250" dirty="0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70" y="933625"/>
            <a:ext cx="2894336" cy="194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5"/>
          <a:stretch>
            <a:fillRect/>
          </a:stretch>
        </p:blipFill>
        <p:spPr bwMode="auto">
          <a:xfrm>
            <a:off x="6576716" y="981361"/>
            <a:ext cx="2298278" cy="196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r="16676"/>
          <a:stretch>
            <a:fillRect/>
          </a:stretch>
        </p:blipFill>
        <p:spPr bwMode="auto">
          <a:xfrm>
            <a:off x="3682380" y="3068960"/>
            <a:ext cx="2589609" cy="226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4" r="11995"/>
          <a:stretch>
            <a:fillRect/>
          </a:stretch>
        </p:blipFill>
        <p:spPr bwMode="auto">
          <a:xfrm>
            <a:off x="6485744" y="3048868"/>
            <a:ext cx="2480221" cy="228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89" y="1628800"/>
            <a:ext cx="4692571" cy="435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7773338" cy="5062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Bicarbonate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513742"/>
            <a:ext cx="4176464" cy="62276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119431" indent="0">
              <a:buNone/>
              <a:defRPr/>
            </a:pPr>
            <a:r>
              <a:rPr lang="en-GB" sz="2531" dirty="0"/>
              <a:t>Bicarbonate is an </a:t>
            </a:r>
            <a:r>
              <a:rPr lang="en-GB" sz="2531" b="1" dirty="0">
                <a:solidFill>
                  <a:srgbClr val="FF0000"/>
                </a:solidFill>
              </a:rPr>
              <a:t>alkaline </a:t>
            </a:r>
            <a:r>
              <a:rPr lang="en-GB" sz="2531" dirty="0"/>
              <a:t>which acts as </a:t>
            </a:r>
            <a:r>
              <a:rPr lang="en-GB" sz="2531" dirty="0">
                <a:solidFill>
                  <a:srgbClr val="FF0000"/>
                </a:solidFill>
              </a:rPr>
              <a:t>a buffer to neutralise the rise in lactic acid</a:t>
            </a:r>
            <a:r>
              <a:rPr lang="en-GB" sz="2531" dirty="0"/>
              <a:t> associated with anaerobic activity</a:t>
            </a:r>
          </a:p>
          <a:p>
            <a:pPr>
              <a:buFont typeface="Wingdings 2" pitchFamily="18" charset="2"/>
              <a:buChar char=""/>
              <a:defRPr/>
            </a:pPr>
            <a:endParaRPr lang="en-GB" sz="2531" dirty="0"/>
          </a:p>
          <a:p>
            <a:pPr marL="119431" indent="0">
              <a:buNone/>
              <a:defRPr/>
            </a:pPr>
            <a:r>
              <a:rPr lang="en-GB" sz="2531" b="1" dirty="0">
                <a:solidFill>
                  <a:schemeClr val="accent4">
                    <a:lumMod val="75000"/>
                  </a:schemeClr>
                </a:solidFill>
              </a:rPr>
              <a:t>0.3mg of sodium bicarbonate per kg of mass taken 1 hour before competition</a:t>
            </a:r>
            <a:r>
              <a:rPr lang="en-GB" sz="2531" dirty="0"/>
              <a:t> will increase the body’s tolerance to lactic acid</a:t>
            </a:r>
          </a:p>
          <a:p>
            <a:pPr>
              <a:buFont typeface="Wingdings 2" pitchFamily="18" charset="2"/>
              <a:buChar char=""/>
              <a:defRPr/>
            </a:pPr>
            <a:endParaRPr lang="en-GB" sz="2531" dirty="0"/>
          </a:p>
        </p:txBody>
      </p:sp>
    </p:spTree>
    <p:extLst>
      <p:ext uri="{BB962C8B-B14F-4D97-AF65-F5344CB8AC3E}">
        <p14:creationId xmlns:p14="http://schemas.microsoft.com/office/powerpoint/2010/main" val="13307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07" y="0"/>
            <a:ext cx="7773338" cy="5782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Nitrate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069466"/>
            <a:ext cx="4114354" cy="5671901"/>
          </a:xfrm>
          <a:prstGeom prst="rect">
            <a:avLst/>
          </a:prstGeom>
        </p:spPr>
        <p:txBody>
          <a:bodyPr/>
          <a:lstStyle/>
          <a:p>
            <a:pPr marL="119431" indent="0">
              <a:buNone/>
              <a:defRPr/>
            </a:pPr>
            <a:r>
              <a:rPr lang="en-GB" sz="2250" dirty="0"/>
              <a:t>Nitrates are </a:t>
            </a:r>
            <a:r>
              <a:rPr lang="en-GB" sz="2250" b="1" dirty="0"/>
              <a:t>inorganic compounds consumed by eating root </a:t>
            </a:r>
            <a:r>
              <a:rPr lang="en-GB" sz="2250" b="1" dirty="0" smtClean="0"/>
              <a:t>vegetables</a:t>
            </a:r>
            <a:endParaRPr lang="en-GB" sz="2250" dirty="0"/>
          </a:p>
          <a:p>
            <a:pPr marL="119431" indent="0">
              <a:buNone/>
              <a:defRPr/>
            </a:pPr>
            <a:r>
              <a:rPr lang="en-GB" sz="2250" dirty="0"/>
              <a:t>Starting </a:t>
            </a:r>
            <a:r>
              <a:rPr lang="en-GB" sz="2250" b="1" dirty="0"/>
              <a:t>6 days before an event, 6-12mg  per kg per day </a:t>
            </a:r>
            <a:r>
              <a:rPr lang="en-GB" sz="2250" dirty="0"/>
              <a:t>can be added to the </a:t>
            </a:r>
            <a:r>
              <a:rPr lang="en-GB" sz="2250" dirty="0" smtClean="0"/>
              <a:t>diet</a:t>
            </a:r>
            <a:endParaRPr lang="en-GB" sz="2250" dirty="0"/>
          </a:p>
          <a:p>
            <a:pPr marL="119431" indent="0">
              <a:buNone/>
              <a:defRPr/>
            </a:pPr>
            <a:r>
              <a:rPr lang="en-GB" sz="2250" dirty="0"/>
              <a:t>A </a:t>
            </a:r>
            <a:r>
              <a:rPr lang="en-GB" sz="2250" b="1" dirty="0"/>
              <a:t>final dose is then taken 1 hour before </a:t>
            </a:r>
            <a:r>
              <a:rPr lang="en-GB" sz="2250" b="1" dirty="0" smtClean="0"/>
              <a:t>exercise</a:t>
            </a:r>
            <a:endParaRPr lang="en-GB" sz="2250" dirty="0"/>
          </a:p>
          <a:p>
            <a:pPr marL="119431" indent="0">
              <a:buNone/>
              <a:defRPr/>
            </a:pPr>
            <a:r>
              <a:rPr lang="en-GB" sz="2250" dirty="0"/>
              <a:t>This </a:t>
            </a:r>
            <a:r>
              <a:rPr lang="en-GB" sz="2250" b="1" dirty="0"/>
              <a:t>reduces blood pressure  and therefore delays fatigue</a:t>
            </a: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2" t="1624" r="1506" b="2592"/>
          <a:stretch>
            <a:fillRect/>
          </a:stretch>
        </p:blipFill>
        <p:spPr bwMode="auto">
          <a:xfrm>
            <a:off x="4652740" y="980728"/>
            <a:ext cx="4100959" cy="48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7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How does this work?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77556080"/>
              </p:ext>
            </p:extLst>
          </p:nvPr>
        </p:nvGraphicFramePr>
        <p:xfrm>
          <a:off x="116505" y="1505036"/>
          <a:ext cx="8910990" cy="5265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046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9D2C9D-B7FC-495F-AB0B-6C4C82306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89D2C9D-B7FC-495F-AB0B-6C4C82306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89D2C9D-B7FC-495F-AB0B-6C4C82306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7F9542-51AA-4F7C-A7A7-4D71F4522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B7F9542-51AA-4F7C-A7A7-4D71F4522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B7F9542-51AA-4F7C-A7A7-4D71F4522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068299-A8C2-45EC-9E63-114BEA11B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B6068299-A8C2-45EC-9E63-114BEA11B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B6068299-A8C2-45EC-9E63-114BEA11B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4D81C5-687F-4032-9097-4547DF7E7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D4D81C5-687F-4032-9097-4547DF7E7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D4D81C5-687F-4032-9097-4547DF7E7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EB4C2F-F8A6-42F8-AC3A-F35E4744B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1EB4C2F-F8A6-42F8-AC3A-F35E4744B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1EB4C2F-F8A6-42F8-AC3A-F35E4744B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G453 June 2011</a:t>
            </a:r>
            <a:endParaRPr lang="en-GB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471041" y="2163217"/>
            <a:ext cx="8215313" cy="3173388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119431" indent="0">
              <a:buNone/>
            </a:pPr>
            <a:r>
              <a:rPr lang="en-GB" altLang="en-US" dirty="0" smtClean="0"/>
              <a:t>Outline and justify the advice you would give to an endurance performer about the content and consumption of the pre-competition </a:t>
            </a:r>
            <a:r>
              <a:rPr lang="en-GB" altLang="en-US" dirty="0" smtClean="0"/>
              <a:t>meals.</a:t>
            </a:r>
            <a:endParaRPr lang="en-GB" altLang="en-US" dirty="0" smtClean="0"/>
          </a:p>
          <a:p>
            <a:pPr marL="119431" indent="0">
              <a:buNone/>
            </a:pPr>
            <a:endParaRPr lang="en-GB" altLang="en-US" dirty="0" smtClean="0"/>
          </a:p>
          <a:p>
            <a:pPr marL="119431" indent="0" algn="r">
              <a:buNone/>
            </a:pPr>
            <a:r>
              <a:rPr lang="en-GB" altLang="en-US" dirty="0" smtClean="0"/>
              <a:t>[</a:t>
            </a:r>
            <a:r>
              <a:rPr lang="en-GB" altLang="en-US" b="1" dirty="0" smtClean="0"/>
              <a:t>6 Marks</a:t>
            </a:r>
            <a:r>
              <a:rPr lang="en-GB" altLang="en-US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481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5062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95536" y="1124744"/>
            <a:ext cx="4038451" cy="51845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4291" tIns="32146" rIns="64291" bIns="32146">
            <a:normAutofit lnSpcReduction="10000"/>
          </a:bodyPr>
          <a:lstStyle/>
          <a:p>
            <a:pPr marL="119431" indent="0">
              <a:buNone/>
              <a:defRPr/>
            </a:pPr>
            <a:r>
              <a:rPr lang="en-GB" sz="1400" dirty="0"/>
              <a:t>Any carbohydrate example e.g. Muffins/crumpets with jam/honey/oatcakes/pasta with tomato based sauce/baked potato/cereal with low fat milk/banana/creamed rice and fruit </a:t>
            </a:r>
            <a:r>
              <a:rPr lang="en-GB" sz="1400" dirty="0" err="1"/>
              <a:t>etc</a:t>
            </a:r>
            <a:r>
              <a:rPr lang="en-GB" sz="1400" dirty="0"/>
              <a:t> </a:t>
            </a:r>
          </a:p>
          <a:p>
            <a:pPr marL="119431" indent="0">
              <a:buNone/>
              <a:defRPr/>
            </a:pPr>
            <a:r>
              <a:rPr lang="en-GB" sz="1400" dirty="0"/>
              <a:t>Any other carbohydrate example </a:t>
            </a:r>
          </a:p>
          <a:p>
            <a:pPr marL="119431" indent="0">
              <a:buNone/>
              <a:defRPr/>
            </a:pPr>
            <a:r>
              <a:rPr lang="en-GB" sz="1400" dirty="0"/>
              <a:t>Drink </a:t>
            </a:r>
            <a:r>
              <a:rPr lang="en-GB" sz="1400" dirty="0" err="1"/>
              <a:t>approx</a:t>
            </a:r>
            <a:r>
              <a:rPr lang="en-GB" sz="1400" dirty="0"/>
              <a:t> 500ml of fluid (water/sports drink/diluted fruit juice) </a:t>
            </a:r>
            <a:endParaRPr lang="en-GB" sz="1400" dirty="0" smtClean="0"/>
          </a:p>
          <a:p>
            <a:pPr marL="119431" indent="0">
              <a:buNone/>
              <a:defRPr/>
            </a:pPr>
            <a:endParaRPr lang="en-GB" sz="1400" dirty="0"/>
          </a:p>
          <a:p>
            <a:pPr marL="119431" indent="0">
              <a:buNone/>
              <a:defRPr/>
            </a:pPr>
            <a:r>
              <a:rPr lang="en-GB" sz="1400" b="1" dirty="0"/>
              <a:t>Sub max 5 for justification </a:t>
            </a:r>
            <a:endParaRPr lang="en-GB" sz="1400" dirty="0"/>
          </a:p>
          <a:p>
            <a:pPr marL="119431" indent="0">
              <a:buNone/>
              <a:defRPr/>
            </a:pPr>
            <a:r>
              <a:rPr lang="en-GB" sz="1400" dirty="0"/>
              <a:t>Prevent dehydration </a:t>
            </a:r>
          </a:p>
          <a:p>
            <a:pPr marL="119431" indent="0">
              <a:buNone/>
              <a:defRPr/>
            </a:pPr>
            <a:r>
              <a:rPr lang="en-GB" sz="1400" dirty="0"/>
              <a:t>Prevent depletion of glycogen </a:t>
            </a:r>
          </a:p>
          <a:p>
            <a:pPr marL="119431" indent="0">
              <a:buNone/>
              <a:defRPr/>
            </a:pPr>
            <a:r>
              <a:rPr lang="en-GB" sz="1400" dirty="0"/>
              <a:t>Maintain blood glucose </a:t>
            </a:r>
          </a:p>
          <a:p>
            <a:pPr marL="119431" indent="0">
              <a:buNone/>
              <a:defRPr/>
            </a:pPr>
            <a:r>
              <a:rPr lang="en-GB" sz="1400" dirty="0"/>
              <a:t>Maintain electrolyte balance </a:t>
            </a:r>
          </a:p>
          <a:p>
            <a:pPr marL="119431" indent="0">
              <a:buNone/>
              <a:defRPr/>
            </a:pPr>
            <a:r>
              <a:rPr lang="en-GB" sz="1400" dirty="0"/>
              <a:t>Avoid an upset stomach </a:t>
            </a:r>
          </a:p>
          <a:p>
            <a:pPr marL="119431" indent="0">
              <a:buNone/>
              <a:defRPr/>
            </a:pPr>
            <a:r>
              <a:rPr lang="en-GB" sz="1400" dirty="0"/>
              <a:t> </a:t>
            </a:r>
          </a:p>
          <a:p>
            <a:pPr>
              <a:defRPr/>
            </a:pPr>
            <a:endParaRPr lang="en-GB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644008" y="1268760"/>
            <a:ext cx="4038451" cy="53285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4291" tIns="32146" rIns="64291" bIns="32146"/>
          <a:lstStyle/>
          <a:p>
            <a:pPr marL="119431" indent="0">
              <a:buNone/>
              <a:defRPr/>
            </a:pPr>
            <a:r>
              <a:rPr lang="en-GB" sz="1400" dirty="0"/>
              <a:t>Have high carbohydrate meal (+200g) </a:t>
            </a:r>
            <a:r>
              <a:rPr lang="en-GB" sz="1400" dirty="0" err="1"/>
              <a:t>approx</a:t>
            </a:r>
            <a:r>
              <a:rPr lang="en-GB" sz="1400" dirty="0"/>
              <a:t> 3 hours before event </a:t>
            </a:r>
          </a:p>
          <a:p>
            <a:pPr marL="119431" indent="0">
              <a:buNone/>
              <a:defRPr/>
            </a:pPr>
            <a:r>
              <a:rPr lang="en-GB" sz="1400" dirty="0"/>
              <a:t>Preferably eat carbohydrates with low GI / complex for slow release of </a:t>
            </a:r>
            <a:r>
              <a:rPr lang="en-GB" sz="1400" dirty="0" smtClean="0"/>
              <a:t>energy</a:t>
            </a:r>
            <a:endParaRPr lang="en-GB" sz="1400" dirty="0"/>
          </a:p>
          <a:p>
            <a:pPr marL="119431" indent="0">
              <a:buNone/>
              <a:defRPr/>
            </a:pPr>
            <a:r>
              <a:rPr lang="en-GB" sz="1400" dirty="0"/>
              <a:t>Smaller/simple carbohydrate 1-2hours before event </a:t>
            </a:r>
          </a:p>
          <a:p>
            <a:pPr marL="119431" indent="0">
              <a:buNone/>
              <a:defRPr/>
            </a:pPr>
            <a:r>
              <a:rPr lang="en-GB" sz="1400" dirty="0"/>
              <a:t>Choose foods you like and that you tolerate </a:t>
            </a:r>
          </a:p>
          <a:p>
            <a:pPr marL="119431" indent="0">
              <a:buNone/>
              <a:defRPr/>
            </a:pPr>
            <a:r>
              <a:rPr lang="en-GB" sz="1400" dirty="0"/>
              <a:t>Reduce fat / spicy food content in pre comp meal (avoids upset stomach) </a:t>
            </a:r>
          </a:p>
          <a:p>
            <a:pPr marL="119431" indent="0">
              <a:buNone/>
              <a:defRPr/>
            </a:pPr>
            <a:r>
              <a:rPr lang="en-GB" sz="1400" dirty="0"/>
              <a:t>Decrease the amount of fibre in pre comp meal (avoids upset stomach) </a:t>
            </a:r>
          </a:p>
          <a:p>
            <a:pPr marL="119431" indent="0">
              <a:buNone/>
              <a:defRPr/>
            </a:pPr>
            <a:r>
              <a:rPr lang="en-GB" sz="1400" dirty="0"/>
              <a:t>Liquid meals empty more quickly from the stomach </a:t>
            </a:r>
          </a:p>
          <a:p>
            <a:pPr marL="119431" indent="0">
              <a:buNone/>
              <a:defRPr/>
            </a:pPr>
            <a:r>
              <a:rPr lang="en-GB" sz="1400" dirty="0"/>
              <a:t>Continue to drink small amounts of fluid until start time to remain hydrated</a:t>
            </a:r>
          </a:p>
          <a:p>
            <a:pPr>
              <a:defRPr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764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3622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052736"/>
            <a:ext cx="7772870" cy="5328591"/>
          </a:xfrm>
        </p:spPr>
        <p:txBody>
          <a:bodyPr>
            <a:normAutofit/>
          </a:bodyPr>
          <a:lstStyle/>
          <a:p>
            <a:r>
              <a:rPr lang="en-US" dirty="0"/>
              <a:t>nutritional aids: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amount </a:t>
            </a:r>
            <a:r>
              <a:rPr lang="en-US" dirty="0"/>
              <a:t>of </a:t>
            </a:r>
            <a:r>
              <a:rPr lang="en-US" dirty="0" smtClean="0"/>
              <a:t>food</a:t>
            </a:r>
          </a:p>
          <a:p>
            <a:r>
              <a:rPr lang="en-US" dirty="0" smtClean="0"/>
              <a:t> </a:t>
            </a:r>
            <a:r>
              <a:rPr lang="en-US" dirty="0"/>
              <a:t>composition of </a:t>
            </a:r>
            <a:r>
              <a:rPr lang="en-US" dirty="0" smtClean="0"/>
              <a:t>meals</a:t>
            </a:r>
          </a:p>
          <a:p>
            <a:r>
              <a:rPr lang="en-US" dirty="0" smtClean="0"/>
              <a:t>timing </a:t>
            </a:r>
            <a:r>
              <a:rPr lang="en-US" dirty="0"/>
              <a:t>of </a:t>
            </a:r>
            <a:r>
              <a:rPr lang="en-US" dirty="0" smtClean="0"/>
              <a:t>meals</a:t>
            </a:r>
            <a:endParaRPr lang="en-US" dirty="0"/>
          </a:p>
          <a:p>
            <a:r>
              <a:rPr lang="en-US" dirty="0" smtClean="0"/>
              <a:t>Hydration</a:t>
            </a:r>
            <a:endParaRPr lang="en-US" dirty="0"/>
          </a:p>
          <a:p>
            <a:r>
              <a:rPr lang="en-US" dirty="0" smtClean="0"/>
              <a:t>glycogen/carbohydrate loading</a:t>
            </a:r>
          </a:p>
          <a:p>
            <a:r>
              <a:rPr lang="en-US" dirty="0" smtClean="0"/>
              <a:t> </a:t>
            </a:r>
            <a:r>
              <a:rPr lang="en-US" dirty="0" err="1"/>
              <a:t>creatine</a:t>
            </a:r>
            <a:r>
              <a:rPr lang="en-US" dirty="0"/>
              <a:t> </a:t>
            </a:r>
          </a:p>
          <a:p>
            <a:r>
              <a:rPr lang="en-US" dirty="0" smtClean="0"/>
              <a:t> caffeine</a:t>
            </a:r>
            <a:endParaRPr lang="en-US" dirty="0"/>
          </a:p>
          <a:p>
            <a:r>
              <a:rPr lang="en-US" dirty="0" smtClean="0"/>
              <a:t>Bicarbonate</a:t>
            </a:r>
          </a:p>
          <a:p>
            <a:r>
              <a:rPr lang="en-US" dirty="0" smtClean="0"/>
              <a:t> </a:t>
            </a:r>
            <a:r>
              <a:rPr lang="en-US" dirty="0"/>
              <a:t>nitrate.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6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802633" y="260648"/>
            <a:ext cx="7773338" cy="79425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ヒラギノ角ゴ ProN W3" charset="0"/>
                <a:cs typeface="Corbel"/>
              </a:rPr>
              <a:t>Dietary Manipulation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19028" y="1260519"/>
            <a:ext cx="4100959" cy="3325193"/>
          </a:xfrm>
          <a:prstGeom prst="rect">
            <a:avLst/>
          </a:prstGeom>
        </p:spPr>
        <p:txBody>
          <a:bodyPr lIns="64291" tIns="32146" rIns="64291" bIns="32146">
            <a:normAutofit fontScale="77500" lnSpcReduction="20000"/>
          </a:bodyPr>
          <a:lstStyle/>
          <a:p>
            <a:pPr marL="272346" indent="0">
              <a:buNone/>
              <a:defRPr/>
            </a:pPr>
            <a:r>
              <a:rPr lang="en-US" sz="2800" dirty="0">
                <a:ea typeface="ヒラギノ角ゴ ProN W3" charset="0"/>
                <a:cs typeface="Corbel"/>
              </a:rPr>
              <a:t>Dietary manipulation comes in two main forms</a:t>
            </a:r>
            <a:r>
              <a:rPr lang="en-US" sz="2800" dirty="0" smtClean="0">
                <a:ea typeface="ヒラギノ角ゴ ProN W3" charset="0"/>
                <a:cs typeface="Corbel"/>
              </a:rPr>
              <a:t>:</a:t>
            </a:r>
            <a:endParaRPr lang="en-US" sz="2800" dirty="0">
              <a:ea typeface="ヒラギノ角ゴ ProN W3" charset="0"/>
              <a:cs typeface="Corbel"/>
            </a:endParaRPr>
          </a:p>
          <a:p>
            <a:pPr marL="591571">
              <a:buFont typeface="Wingdings 2" charset="0"/>
              <a:buChar char=""/>
              <a:defRPr/>
            </a:pPr>
            <a:r>
              <a:rPr lang="en-US" sz="2800" dirty="0">
                <a:solidFill>
                  <a:srgbClr val="C632FD"/>
                </a:solidFill>
                <a:ea typeface="ヒラギノ角ゴ ProN W3" charset="0"/>
                <a:cs typeface="Corbel"/>
              </a:rPr>
              <a:t>Food</a:t>
            </a:r>
          </a:p>
          <a:p>
            <a:pPr marL="591571">
              <a:buFont typeface="Wingdings 2" charset="0"/>
              <a:buChar char=""/>
              <a:defRPr/>
            </a:pPr>
            <a:r>
              <a:rPr lang="en-US" sz="2800" dirty="0">
                <a:solidFill>
                  <a:srgbClr val="0091CE"/>
                </a:solidFill>
                <a:ea typeface="ヒラギノ角ゴ ProN W3" charset="0"/>
                <a:cs typeface="Corbel"/>
              </a:rPr>
              <a:t>Fluids</a:t>
            </a:r>
          </a:p>
          <a:p>
            <a:pPr marL="591571">
              <a:buFont typeface="Wingdings 2" charset="0"/>
              <a:buChar char=""/>
              <a:defRPr/>
            </a:pPr>
            <a:endParaRPr lang="en-US" sz="2800" dirty="0">
              <a:solidFill>
                <a:srgbClr val="0091CE"/>
              </a:solidFill>
              <a:ea typeface="ヒラギノ角ゴ ProN W3" charset="0"/>
              <a:cs typeface="Corbel"/>
            </a:endParaRPr>
          </a:p>
          <a:p>
            <a:pPr marL="272346" indent="0">
              <a:buNone/>
              <a:defRPr/>
            </a:pPr>
            <a:r>
              <a:rPr lang="en-US" sz="2800" dirty="0">
                <a:ea typeface="ヒラギノ角ゴ ProN W3" charset="0"/>
                <a:cs typeface="Corbel"/>
              </a:rPr>
              <a:t>This can affect, pre-, during and post-competition.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1" y="2011412"/>
            <a:ext cx="1394147" cy="446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983">
            <a:off x="6188033" y="3062758"/>
            <a:ext cx="2875044" cy="191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0694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ヒラギノ角ゴ ProN W3" charset="0"/>
                <a:cs typeface="Corbel"/>
              </a:rPr>
              <a:t>CHO </a:t>
            </a:r>
            <a:r>
              <a:rPr lang="en-US" b="1" dirty="0" smtClean="0">
                <a:ea typeface="ヒラギノ角ゴ ProN W3" charset="0"/>
                <a:cs typeface="Corbel"/>
              </a:rPr>
              <a:t>Loading? How can you do it?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2518518" cy="3366163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sz="3600" b="1" dirty="0" smtClean="0"/>
              <a:t>Pre</a:t>
            </a:r>
          </a:p>
          <a:p>
            <a:endParaRPr lang="en-GB" sz="3600" b="1" dirty="0" smtClean="0"/>
          </a:p>
          <a:p>
            <a:r>
              <a:rPr lang="en-GB" sz="3600" b="1" dirty="0" smtClean="0"/>
              <a:t>During </a:t>
            </a:r>
          </a:p>
          <a:p>
            <a:endParaRPr lang="en-GB" sz="3600" b="1" dirty="0" smtClean="0"/>
          </a:p>
          <a:p>
            <a:r>
              <a:rPr lang="en-GB" sz="3600" b="1" dirty="0" smtClean="0"/>
              <a:t>After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4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ヒラギノ角ゴ ProN W3" charset="0"/>
                <a:cs typeface="Corbel"/>
              </a:rPr>
              <a:t>Pre-Competition: CHO Loading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17662" y="1774775"/>
            <a:ext cx="4252764" cy="4625578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591571"/>
            <a:r>
              <a:rPr lang="en-US" altLang="en-US" sz="2400" dirty="0">
                <a:ea typeface="ヒラギノ角ゴ ProN W3" pitchFamily="1" charset="-128"/>
              </a:rPr>
              <a:t>Carbohydrate (CHO) Loading is a strategy used by athletes to </a:t>
            </a:r>
            <a:r>
              <a:rPr lang="en-US" altLang="en-US" sz="2400" b="1" dirty="0">
                <a:solidFill>
                  <a:srgbClr val="B48200"/>
                </a:solidFill>
                <a:ea typeface="ヒラギノ角ゴ ProN W3" pitchFamily="1" charset="-128"/>
              </a:rPr>
              <a:t>increase the body</a:t>
            </a:r>
            <a:r>
              <a:rPr lang="ja-JP" altLang="en-US" sz="2400" b="1" dirty="0">
                <a:solidFill>
                  <a:srgbClr val="B48200"/>
                </a:solidFill>
                <a:ea typeface="ヒラギノ角ゴ ProN W3" pitchFamily="1" charset="-128"/>
              </a:rPr>
              <a:t>’</a:t>
            </a:r>
            <a:r>
              <a:rPr lang="en-US" altLang="ja-JP" sz="2400" b="1" dirty="0">
                <a:solidFill>
                  <a:srgbClr val="B48200"/>
                </a:solidFill>
                <a:ea typeface="ヒラギノ角ゴ ProN W3" pitchFamily="1" charset="-128"/>
              </a:rPr>
              <a:t>s glycogen stores prior to an event</a:t>
            </a:r>
            <a:r>
              <a:rPr lang="en-US" altLang="ja-JP" sz="2400" dirty="0">
                <a:ea typeface="ヒラギノ角ゴ ProN W3" pitchFamily="1" charset="-128"/>
              </a:rPr>
              <a:t>.</a:t>
            </a:r>
          </a:p>
          <a:p>
            <a:pPr marL="591571"/>
            <a:endParaRPr lang="en-US" altLang="en-US" sz="2400" dirty="0">
              <a:ea typeface="ヒラギノ角ゴ ProN W3" pitchFamily="1" charset="-128"/>
            </a:endParaRPr>
          </a:p>
          <a:p>
            <a:pPr marL="591571"/>
            <a:r>
              <a:rPr lang="en-US" altLang="en-US" sz="2400" dirty="0">
                <a:ea typeface="ヒラギノ角ゴ ProN W3" pitchFamily="1" charset="-128"/>
              </a:rPr>
              <a:t>This is a </a:t>
            </a:r>
            <a:r>
              <a:rPr lang="en-US" altLang="en-US" sz="2400" b="1" dirty="0">
                <a:solidFill>
                  <a:srgbClr val="66B132"/>
                </a:solidFill>
                <a:ea typeface="ヒラギノ角ゴ ProN W3" pitchFamily="1" charset="-128"/>
              </a:rPr>
              <a:t>pre-competition strategy</a:t>
            </a:r>
            <a:r>
              <a:rPr lang="en-US" altLang="en-US" sz="2400" dirty="0">
                <a:ea typeface="ヒラギノ角ゴ ProN W3" pitchFamily="1" charset="-128"/>
              </a:rPr>
              <a:t>.</a:t>
            </a:r>
          </a:p>
          <a:p>
            <a:pPr marL="591571"/>
            <a:endParaRPr lang="en-US" altLang="en-US" sz="2400" dirty="0">
              <a:ea typeface="ヒラギノ角ゴ ProN W3" pitchFamily="1" charset="-128"/>
            </a:endParaRPr>
          </a:p>
          <a:p>
            <a:pPr marL="591571"/>
            <a:endParaRPr lang="en-US" altLang="en-US" sz="2400" dirty="0">
              <a:ea typeface="ヒラギノ角ゴ ProN W3" pitchFamily="1" charset="-128"/>
            </a:endParaRP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09" y="1909838"/>
            <a:ext cx="1715617" cy="17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2" y="2564904"/>
            <a:ext cx="2427759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87" y="4539630"/>
            <a:ext cx="1971229" cy="1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6896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3338" cy="5782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CHO 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052737"/>
            <a:ext cx="8280920" cy="2736303"/>
          </a:xfrm>
        </p:spPr>
        <p:txBody>
          <a:bodyPr/>
          <a:lstStyle/>
          <a:p>
            <a:pPr marL="387350" indent="0">
              <a:buNone/>
              <a:defRPr/>
            </a:pPr>
            <a:r>
              <a:rPr lang="en-US" dirty="0">
                <a:ea typeface="ヒラギノ角ゴ ProN W3" charset="0"/>
                <a:cs typeface="Corbel"/>
              </a:rPr>
              <a:t>Basic idea is a 10-day outline</a:t>
            </a:r>
            <a:r>
              <a:rPr lang="en-US" dirty="0" smtClean="0">
                <a:ea typeface="ヒラギノ角ゴ ProN W3" charset="0"/>
                <a:cs typeface="Corbel"/>
              </a:rPr>
              <a:t>:</a:t>
            </a:r>
            <a:endParaRPr lang="en-US" dirty="0">
              <a:ea typeface="ヒラギノ角ゴ ProN W3" charset="0"/>
              <a:cs typeface="Corbel"/>
            </a:endParaRPr>
          </a:p>
          <a:p>
            <a:pPr marL="841375">
              <a:buFont typeface="Wingdings 2" charset="0"/>
              <a:buChar char="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ヒラギノ角ゴ ProN W3" charset="0"/>
                <a:cs typeface="Corbel"/>
              </a:rPr>
              <a:t>High intensity exercise for 7 days before an event </a:t>
            </a:r>
            <a:r>
              <a:rPr lang="en-US" dirty="0">
                <a:ea typeface="ヒラギノ角ゴ ProN W3" charset="0"/>
                <a:cs typeface="Corbel"/>
              </a:rPr>
              <a:t>to deplete the glycogen stores massively</a:t>
            </a:r>
            <a:r>
              <a:rPr lang="en-US" dirty="0" smtClean="0">
                <a:ea typeface="ヒラギノ角ゴ ProN W3" charset="0"/>
                <a:cs typeface="Corbel"/>
              </a:rPr>
              <a:t>...</a:t>
            </a:r>
          </a:p>
          <a:p>
            <a:pPr marL="841375">
              <a:buFont typeface="Wingdings 2" charset="0"/>
              <a:buChar char=""/>
              <a:defRPr/>
            </a:pPr>
            <a:endParaRPr lang="en-US" dirty="0">
              <a:ea typeface="ヒラギノ角ゴ ProN W3" charset="0"/>
              <a:cs typeface="Corbel"/>
            </a:endParaRPr>
          </a:p>
          <a:p>
            <a:pPr marL="841375">
              <a:buFont typeface="Wingdings 2" charset="0"/>
              <a:buChar char=""/>
              <a:defRPr/>
            </a:pPr>
            <a:r>
              <a:rPr lang="en-US" dirty="0">
                <a:ea typeface="ヒラギノ角ゴ ProN W3" charset="0"/>
                <a:cs typeface="Corbel"/>
              </a:rPr>
              <a:t>...followed by </a:t>
            </a:r>
            <a:r>
              <a:rPr lang="en-US" b="1" dirty="0">
                <a:solidFill>
                  <a:srgbClr val="FF0000"/>
                </a:solidFill>
                <a:ea typeface="ヒラギノ角ゴ ProN W3" charset="0"/>
                <a:cs typeface="Corbel"/>
              </a:rPr>
              <a:t>consuming high fat and protein diet for 3 days</a:t>
            </a:r>
            <a:r>
              <a:rPr lang="en-US" dirty="0">
                <a:solidFill>
                  <a:srgbClr val="FD9A00"/>
                </a:solidFill>
                <a:ea typeface="ヒラギノ角ゴ ProN W3" charset="0"/>
                <a:cs typeface="Corbel"/>
              </a:rPr>
              <a:t> </a:t>
            </a:r>
            <a:r>
              <a:rPr lang="en-US" dirty="0">
                <a:ea typeface="ヒラギノ角ゴ ProN W3" charset="0"/>
                <a:cs typeface="Corbel"/>
              </a:rPr>
              <a:t>to continue to deprive the body of glycogen</a:t>
            </a:r>
            <a:r>
              <a:rPr lang="en-US" dirty="0" smtClean="0">
                <a:ea typeface="ヒラギノ角ゴ ProN W3" charset="0"/>
                <a:cs typeface="Corbel"/>
              </a:rPr>
              <a:t>.</a:t>
            </a:r>
          </a:p>
          <a:p>
            <a:pPr marL="841375">
              <a:buFont typeface="Wingdings 2" charset="0"/>
              <a:buChar char=""/>
              <a:defRPr/>
            </a:pPr>
            <a:endParaRPr lang="en-US" dirty="0">
              <a:ea typeface="ヒラギノ角ゴ ProN W3" charset="0"/>
              <a:cs typeface="Corbe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430" y="5078680"/>
            <a:ext cx="8496944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841375"/>
            <a:r>
              <a:rPr lang="en-US" altLang="en-US" b="1" dirty="0" smtClean="0">
                <a:solidFill>
                  <a:srgbClr val="246172"/>
                </a:solidFill>
                <a:ea typeface="ヒラギノ角ゴ ProN W3" pitchFamily="1" charset="-128"/>
              </a:rPr>
              <a:t>3 days before the event, the athlete consumes a diet high in CHO</a:t>
            </a:r>
            <a:r>
              <a:rPr lang="ja-JP" altLang="en-US" b="1" dirty="0" smtClean="0">
                <a:solidFill>
                  <a:srgbClr val="246172"/>
                </a:solidFill>
                <a:ea typeface="ヒラギノ角ゴ ProN W3" pitchFamily="1" charset="-128"/>
              </a:rPr>
              <a:t>’</a:t>
            </a:r>
            <a:r>
              <a:rPr lang="en-US" altLang="ja-JP" b="1" dirty="0" smtClean="0">
                <a:solidFill>
                  <a:srgbClr val="246172"/>
                </a:solidFill>
                <a:ea typeface="ヒラギノ角ゴ ProN W3" pitchFamily="1" charset="-128"/>
              </a:rPr>
              <a:t>s and fluid</a:t>
            </a:r>
          </a:p>
          <a:p>
            <a:pPr marL="841375"/>
            <a:endParaRPr lang="en-US" altLang="en-US" dirty="0" smtClean="0">
              <a:solidFill>
                <a:srgbClr val="FD9A00"/>
              </a:solidFill>
              <a:ea typeface="ヒラギノ角ゴ ProN W3" pitchFamily="1" charset="-128"/>
            </a:endParaRPr>
          </a:p>
          <a:p>
            <a:pPr marL="841375"/>
            <a:r>
              <a:rPr lang="en-US" altLang="en-US" dirty="0" smtClean="0">
                <a:ea typeface="ヒラギノ角ゴ ProN W3" pitchFamily="1" charset="-128"/>
              </a:rPr>
              <a:t>This diet will also be low in protein and low in fat.</a:t>
            </a:r>
          </a:p>
          <a:p>
            <a:pPr marL="841375"/>
            <a:endParaRPr lang="en-US" altLang="en-US" dirty="0" smtClean="0">
              <a:ea typeface="ヒラギノ角ゴ ProN W3" pitchFamily="1" charset="-128"/>
            </a:endParaRPr>
          </a:p>
          <a:p>
            <a:pPr marL="841375" algn="ctr"/>
            <a:r>
              <a:rPr lang="en-US" altLang="en-US" b="1" dirty="0" smtClean="0">
                <a:solidFill>
                  <a:srgbClr val="2F6231"/>
                </a:solidFill>
                <a:ea typeface="ヒラギノ角ゴ ProN W3" pitchFamily="1" charset="-128"/>
              </a:rPr>
              <a:t>This loads the muscles with glycogen and therefore increases glycogen storage</a:t>
            </a:r>
            <a:r>
              <a:rPr lang="en-US" altLang="en-US" dirty="0" smtClean="0">
                <a:ea typeface="ヒラギノ角ゴ ProN W3" pitchFamily="1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88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"/>
            <a:ext cx="7773338" cy="1196752"/>
          </a:xfrm>
        </p:spPr>
        <p:txBody>
          <a:bodyPr/>
          <a:lstStyle/>
          <a:p>
            <a:r>
              <a:rPr lang="en-GB" dirty="0" smtClean="0"/>
              <a:t>What DID SHEREMAN AND ASTRAND SUGGESTS FOR CHO LOADING?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3068960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smtClean="0">
                <a:latin typeface="Chalkboard" pitchFamily="1" charset="0"/>
                <a:ea typeface="ヒラギノ角ゴ ProN W3" pitchFamily="1" charset="-128"/>
              </a:rPr>
              <a:t>SHERMAN</a:t>
            </a:r>
          </a:p>
          <a:p>
            <a:endParaRPr lang="en-GB" altLang="en-US" dirty="0" smtClean="0">
              <a:latin typeface="Chalkboard" pitchFamily="1" charset="0"/>
              <a:ea typeface="ヒラギノ角ゴ ProN W3" pitchFamily="1" charset="-128"/>
            </a:endParaRPr>
          </a:p>
          <a:p>
            <a:r>
              <a:rPr lang="en-GB" altLang="en-US" b="1" dirty="0">
                <a:latin typeface="Chalkboard" pitchFamily="1" charset="0"/>
                <a:ea typeface="ヒラギノ角ゴ ProN W3" pitchFamily="1" charset="-128"/>
              </a:rPr>
              <a:t>A</a:t>
            </a:r>
            <a:r>
              <a:rPr lang="en-GB" altLang="en-US" b="1" dirty="0" smtClean="0">
                <a:latin typeface="Chalkboard" pitchFamily="1" charset="0"/>
                <a:ea typeface="ヒラギノ角ゴ ProN W3" pitchFamily="1" charset="-128"/>
              </a:rPr>
              <a:t>thletes to taper </a:t>
            </a:r>
          </a:p>
          <a:p>
            <a:r>
              <a:rPr lang="en-GB" altLang="en-US" b="1" dirty="0" smtClean="0">
                <a:latin typeface="Chalkboard" pitchFamily="1" charset="0"/>
                <a:ea typeface="ヒラギノ角ゴ ProN W3" pitchFamily="1" charset="-128"/>
              </a:rPr>
              <a:t>several days and rest on the day before competition</a:t>
            </a:r>
          </a:p>
          <a:p>
            <a:endParaRPr lang="en-GB" altLang="en-US" b="1" dirty="0">
              <a:latin typeface="Chalkboard" pitchFamily="1" charset="0"/>
              <a:ea typeface="ヒラギノ角ゴ ProN W3" pitchFamily="1" charset="-128"/>
            </a:endParaRPr>
          </a:p>
          <a:p>
            <a:r>
              <a:rPr lang="en-GB" altLang="en-US" b="1" dirty="0" smtClean="0">
                <a:latin typeface="Chalkboard" pitchFamily="1" charset="0"/>
                <a:ea typeface="ヒラギノ角ゴ ProN W3" pitchFamily="1" charset="-128"/>
              </a:rPr>
              <a:t>ingesting a carbohydrate-rich diet for three days prior to competing.</a:t>
            </a:r>
          </a:p>
        </p:txBody>
      </p:sp>
      <p:sp>
        <p:nvSpPr>
          <p:cNvPr id="5" name="Down Arrow 4"/>
          <p:cNvSpPr/>
          <p:nvPr/>
        </p:nvSpPr>
        <p:spPr>
          <a:xfrm rot="1178893">
            <a:off x="1331640" y="2132856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635896" y="1196752"/>
            <a:ext cx="53823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0"/>
            <a:r>
              <a:rPr lang="en-GB" altLang="en-US" sz="1600" b="1" dirty="0" smtClean="0">
                <a:latin typeface="Chalkboard" pitchFamily="1" charset="0"/>
                <a:ea typeface="ヒラギノ角ゴ ProN W3" pitchFamily="1" charset="-128"/>
              </a:rPr>
              <a:t>One week prior to a race</a:t>
            </a:r>
            <a:r>
              <a:rPr lang="en-GB" altLang="en-US" sz="1600" dirty="0" smtClean="0">
                <a:latin typeface="Chalkboard" pitchFamily="1" charset="0"/>
                <a:ea typeface="ヒラギノ角ゴ ProN W3" pitchFamily="1" charset="-128"/>
              </a:rPr>
              <a:t>, </a:t>
            </a:r>
          </a:p>
          <a:p>
            <a:pPr marL="169863" indent="0"/>
            <a:endParaRPr lang="en-GB" altLang="en-US" sz="1600" dirty="0">
              <a:latin typeface="Chalkboard" pitchFamily="1" charset="0"/>
              <a:ea typeface="ヒラギノ角ゴ ProN W3" pitchFamily="1" charset="-128"/>
            </a:endParaRPr>
          </a:p>
          <a:p>
            <a:pPr marL="169863" indent="0"/>
            <a:r>
              <a:rPr lang="en-GB" altLang="en-US" sz="1600" dirty="0" smtClean="0">
                <a:latin typeface="Chalkboard" pitchFamily="1" charset="0"/>
                <a:ea typeface="ヒラギノ角ゴ ProN W3" pitchFamily="1" charset="-128"/>
              </a:rPr>
              <a:t>two hours or 20 miles (32.2km) of running — the intention being to get the body to a state of carbohydrate depletion, with minimal muscle glycogen stores.</a:t>
            </a:r>
          </a:p>
          <a:p>
            <a:pPr marL="169863" indent="0"/>
            <a:endParaRPr lang="en-GB" altLang="en-US" sz="1600" dirty="0" smtClean="0">
              <a:latin typeface="Chalkboard" pitchFamily="1" charset="0"/>
              <a:ea typeface="ヒラギノ角ゴ ProN W3" pitchFamily="1" charset="-128"/>
            </a:endParaRPr>
          </a:p>
          <a:p>
            <a:pPr marL="169863" indent="0"/>
            <a:r>
              <a:rPr lang="en-GB" altLang="en-US" sz="1600" b="1" dirty="0" smtClean="0">
                <a:latin typeface="Chalkboard" pitchFamily="1" charset="0"/>
                <a:ea typeface="ヒラギノ角ゴ ProN W3" pitchFamily="1" charset="-128"/>
              </a:rPr>
              <a:t>For the next three to four days</a:t>
            </a:r>
            <a:r>
              <a:rPr lang="en-GB" altLang="en-US" sz="1600" dirty="0" smtClean="0">
                <a:latin typeface="Chalkboard" pitchFamily="1" charset="0"/>
                <a:ea typeface="ヒラギノ角ゴ ProN W3" pitchFamily="1" charset="-128"/>
              </a:rPr>
              <a:t> </a:t>
            </a:r>
          </a:p>
          <a:p>
            <a:pPr marL="169863" indent="0"/>
            <a:r>
              <a:rPr lang="en-GB" altLang="en-US" sz="1600" dirty="0" smtClean="0">
                <a:latin typeface="Chalkboard" pitchFamily="1" charset="0"/>
                <a:ea typeface="ヒラギノ角ゴ ProN W3" pitchFamily="1" charset="-128"/>
              </a:rPr>
              <a:t>60 to 100g per day. </a:t>
            </a:r>
          </a:p>
          <a:p>
            <a:pPr marL="169863" indent="0"/>
            <a:endParaRPr lang="en-GB" altLang="en-US" sz="1600" dirty="0">
              <a:latin typeface="Chalkboard" pitchFamily="1" charset="0"/>
              <a:ea typeface="ヒラギノ角ゴ ProN W3" pitchFamily="1" charset="-128"/>
            </a:endParaRPr>
          </a:p>
          <a:p>
            <a:pPr marL="169863" indent="0"/>
            <a:r>
              <a:rPr lang="en-GB" altLang="en-US" sz="1600" dirty="0" smtClean="0">
                <a:latin typeface="Chalkboard" pitchFamily="1" charset="0"/>
                <a:ea typeface="ヒラギノ角ゴ ProN W3" pitchFamily="1" charset="-128"/>
              </a:rPr>
              <a:t>By denying the body its preferred source of fuel, glycogen synthase activity (the natural </a:t>
            </a:r>
            <a:r>
              <a:rPr lang="en-GB" altLang="en-US" sz="1600" dirty="0" err="1" smtClean="0">
                <a:latin typeface="Chalkboard" pitchFamily="1" charset="0"/>
                <a:ea typeface="ヒラギノ角ゴ ProN W3" pitchFamily="1" charset="-128"/>
              </a:rPr>
              <a:t>resynthesis</a:t>
            </a:r>
            <a:r>
              <a:rPr lang="en-GB" altLang="en-US" sz="1600" dirty="0" smtClean="0">
                <a:latin typeface="Chalkboard" pitchFamily="1" charset="0"/>
                <a:ea typeface="ヒラギノ角ゴ ProN W3" pitchFamily="1" charset="-128"/>
              </a:rPr>
              <a:t> of glycogen) is accelerated.</a:t>
            </a:r>
          </a:p>
          <a:p>
            <a:pPr marL="169863" indent="0"/>
            <a:endParaRPr lang="en-GB" altLang="en-US" sz="1600" dirty="0" smtClean="0">
              <a:latin typeface="Chalkboard" pitchFamily="1" charset="0"/>
              <a:ea typeface="ヒラギノ角ゴ ProN W3" pitchFamily="1" charset="-128"/>
            </a:endParaRPr>
          </a:p>
          <a:p>
            <a:pPr marL="169863" indent="0"/>
            <a:r>
              <a:rPr lang="en-GB" altLang="en-US" sz="1600" b="1" dirty="0" smtClean="0">
                <a:latin typeface="Chalkboard" pitchFamily="1" charset="0"/>
                <a:ea typeface="ヒラギノ角ゴ ProN W3" pitchFamily="1" charset="-128"/>
              </a:rPr>
              <a:t>Around 3 days prior to the race</a:t>
            </a:r>
            <a:r>
              <a:rPr lang="en-GB" altLang="en-US" sz="1600" dirty="0" smtClean="0">
                <a:latin typeface="Chalkboard" pitchFamily="1" charset="0"/>
                <a:ea typeface="ヒラギノ角ゴ ProN W3" pitchFamily="1" charset="-128"/>
              </a:rPr>
              <a:t>, the runner increases their carbohydrate intake 10 fold (400 to 600g), which along with greater </a:t>
            </a:r>
            <a:r>
              <a:rPr lang="en-GB" altLang="en-US" sz="1600" dirty="0" err="1" smtClean="0">
                <a:latin typeface="Chalkboard" pitchFamily="1" charset="0"/>
                <a:ea typeface="ヒラギノ角ゴ ProN W3" pitchFamily="1" charset="-128"/>
              </a:rPr>
              <a:t>resynthesis</a:t>
            </a:r>
            <a:r>
              <a:rPr lang="en-GB" altLang="en-US" sz="1600" dirty="0" smtClean="0">
                <a:latin typeface="Chalkboard" pitchFamily="1" charset="0"/>
                <a:ea typeface="ヒラギノ角ゴ ProN W3" pitchFamily="1" charset="-128"/>
              </a:rPr>
              <a:t>, led to an increased glycogen uptake by the muscles in comparison to pre-bleed-run levels.</a:t>
            </a:r>
          </a:p>
          <a:p>
            <a:pPr marL="169863" indent="0"/>
            <a:r>
              <a:rPr lang="en-GB" altLang="en-US" sz="1600" dirty="0" smtClean="0">
                <a:latin typeface="Chalkboard" pitchFamily="1" charset="0"/>
                <a:ea typeface="ヒラギノ角ゴ ProN W3" pitchFamily="1" charset="-128"/>
              </a:rPr>
              <a:t> In such an instance, it followed on that the distance runner maintained performance for longer.</a:t>
            </a:r>
          </a:p>
        </p:txBody>
      </p:sp>
      <p:sp>
        <p:nvSpPr>
          <p:cNvPr id="7" name="Down Arrow 6"/>
          <p:cNvSpPr/>
          <p:nvPr/>
        </p:nvSpPr>
        <p:spPr>
          <a:xfrm rot="19852992">
            <a:off x="3063028" y="1638809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773338" cy="57823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ヒラギノ角ゴ ProN W3" charset="0"/>
                <a:cs typeface="Corbel"/>
              </a:rPr>
              <a:t>Competition Day: CHO Loading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9512" y="836712"/>
            <a:ext cx="4367734" cy="819634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591571">
              <a:defRPr/>
            </a:pPr>
            <a:r>
              <a:rPr lang="en-US" dirty="0" smtClean="0">
                <a:ea typeface="ヒラギノ角ゴ ProN W3" charset="-128"/>
              </a:rPr>
              <a:t>It is also possible to CHO load on the day of the event.</a:t>
            </a:r>
          </a:p>
          <a:p>
            <a:pPr marL="591571">
              <a:defRPr/>
            </a:pPr>
            <a:endParaRPr lang="en-US" dirty="0" smtClean="0">
              <a:ea typeface="ヒラギノ角ゴ ProN W3" charset="-128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958">
            <a:off x="7160897" y="1070276"/>
            <a:ext cx="1687466" cy="234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67544" y="1933486"/>
            <a:ext cx="6264696" cy="4591858"/>
          </a:xfrm>
          <a:prstGeom prst="rect">
            <a:avLst/>
          </a:prstGeom>
        </p:spPr>
        <p:txBody>
          <a:bodyPr/>
          <a:lstStyle/>
          <a:p>
            <a:pPr marL="387350" indent="0" eaLnBrk="1" hangingPunct="1">
              <a:buFont typeface="Wingdings 2" pitchFamily="18" charset="2"/>
              <a:buNone/>
            </a:pPr>
            <a:r>
              <a:rPr lang="en-US" altLang="en-US" sz="1600" b="1" dirty="0" smtClean="0">
                <a:ea typeface="ヒラギノ角ゴ ProN W3" pitchFamily="1" charset="-128"/>
              </a:rPr>
              <a:t>3 hours prior to the event, a performer can eat slow-digesting CHO meals containing 1-4g of complex CHO’s.</a:t>
            </a:r>
          </a:p>
          <a:p>
            <a:pPr marL="387350" indent="0" eaLnBrk="1" hangingPunct="1"/>
            <a:endParaRPr lang="en-US" altLang="en-US" sz="1600" b="1" dirty="0" smtClean="0">
              <a:ea typeface="ヒラギノ角ゴ ProN W3" pitchFamily="1" charset="-128"/>
            </a:endParaRPr>
          </a:p>
          <a:p>
            <a:pPr marL="387350" indent="0" eaLnBrk="1" hangingPunct="1">
              <a:buFont typeface="Wingdings 2" pitchFamily="18" charset="2"/>
              <a:buNone/>
            </a:pPr>
            <a:r>
              <a:rPr lang="en-US" altLang="en-US" sz="1600" b="1" dirty="0" smtClean="0">
                <a:ea typeface="ヒラギノ角ゴ ProN W3" pitchFamily="1" charset="-128"/>
              </a:rPr>
              <a:t>1-2 hours before the event, a small and fast digesting simple CHO meal will increase liver glycogen stores.</a:t>
            </a:r>
          </a:p>
          <a:p>
            <a:pPr marL="387350" indent="0" eaLnBrk="1" hangingPunct="1"/>
            <a:endParaRPr lang="en-US" altLang="en-US" sz="1600" b="1" dirty="0" smtClean="0">
              <a:ea typeface="ヒラギノ角ゴ ProN W3" pitchFamily="1" charset="-128"/>
            </a:endParaRPr>
          </a:p>
          <a:p>
            <a:pPr marL="387350" indent="0" eaLnBrk="1" hangingPunct="1">
              <a:buFont typeface="Wingdings 2" pitchFamily="18" charset="2"/>
              <a:buNone/>
            </a:pPr>
            <a:r>
              <a:rPr lang="en-US" altLang="en-US" sz="1600" b="1" dirty="0" smtClean="0">
                <a:ea typeface="ヒラギノ角ゴ ProN W3" pitchFamily="1" charset="-128"/>
              </a:rPr>
              <a:t>It is vital that high volumes of food and fibre intake should be avoided as this could cause digestive problems with this strategy.</a:t>
            </a:r>
          </a:p>
          <a:p>
            <a:pPr marL="387350" indent="0" eaLnBrk="1" hangingPunct="1"/>
            <a:endParaRPr lang="en-US" altLang="en-US" sz="1600" b="1" dirty="0" smtClean="0">
              <a:ea typeface="ヒラギノ角ゴ ProN W3" pitchFamily="1" charset="-128"/>
            </a:endParaRPr>
          </a:p>
          <a:p>
            <a:pPr marL="387350" indent="0" eaLnBrk="1" hangingPunct="1">
              <a:buFont typeface="Wingdings 2" pitchFamily="18" charset="2"/>
              <a:buNone/>
            </a:pPr>
            <a:r>
              <a:rPr lang="en-US" altLang="en-US" sz="1600" b="1" dirty="0" smtClean="0">
                <a:ea typeface="ヒラギノ角ゴ ProN W3" pitchFamily="1" charset="-128"/>
              </a:rPr>
              <a:t>What would be the problem of this strategy if used an hour before the event?</a:t>
            </a:r>
          </a:p>
        </p:txBody>
      </p:sp>
    </p:spTree>
    <p:extLst>
      <p:ext uri="{BB962C8B-B14F-4D97-AF65-F5344CB8AC3E}">
        <p14:creationId xmlns:p14="http://schemas.microsoft.com/office/powerpoint/2010/main" val="22984292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757338" y="332656"/>
            <a:ext cx="7773338" cy="57823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ヒラギノ角ゴ ProN W3" charset="0"/>
                <a:cs typeface="Corbel"/>
              </a:rPr>
              <a:t>CHO Intake During Exercise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16086" y="1052736"/>
            <a:ext cx="4354339" cy="5688631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272346" indent="0">
              <a:buNone/>
            </a:pPr>
            <a:r>
              <a:rPr lang="en-US" altLang="en-US" sz="2200" dirty="0">
                <a:ea typeface="ヒラギノ角ゴ ProN W3" pitchFamily="1" charset="-128"/>
              </a:rPr>
              <a:t>Recommended that </a:t>
            </a:r>
            <a:r>
              <a:rPr lang="en-US" altLang="en-US" sz="2200" b="1" dirty="0">
                <a:solidFill>
                  <a:srgbClr val="FF0000"/>
                </a:solidFill>
                <a:ea typeface="ヒラギノ角ゴ ProN W3" pitchFamily="1" charset="-128"/>
              </a:rPr>
              <a:t>performers eat small amounts of food (or drink high CHO fluids) during activity of 45mins or more</a:t>
            </a:r>
            <a:r>
              <a:rPr lang="en-US" altLang="en-US" sz="2200" dirty="0" smtClean="0">
                <a:solidFill>
                  <a:srgbClr val="FF0000"/>
                </a:solidFill>
                <a:ea typeface="ヒラギノ角ゴ ProN W3" pitchFamily="1" charset="-128"/>
              </a:rPr>
              <a:t>.</a:t>
            </a:r>
            <a:endParaRPr lang="en-US" altLang="en-US" sz="2200" dirty="0">
              <a:ea typeface="ヒラギノ角ゴ ProN W3" pitchFamily="1" charset="-128"/>
            </a:endParaRPr>
          </a:p>
          <a:p>
            <a:pPr marL="272346" indent="0">
              <a:buNone/>
            </a:pPr>
            <a:r>
              <a:rPr lang="en-US" altLang="en-US" sz="2200" dirty="0">
                <a:ea typeface="ヒラギノ角ゴ ProN W3" pitchFamily="1" charset="-128"/>
              </a:rPr>
              <a:t>This helps replenish the glycogen </a:t>
            </a:r>
            <a:r>
              <a:rPr lang="en-US" altLang="en-US" sz="2200" dirty="0" smtClean="0">
                <a:ea typeface="ヒラギノ角ゴ ProN W3" pitchFamily="1" charset="-128"/>
              </a:rPr>
              <a:t>stores</a:t>
            </a:r>
            <a:endParaRPr lang="en-US" altLang="en-US" sz="2200" dirty="0">
              <a:ea typeface="ヒラギノ角ゴ ProN W3" pitchFamily="1" charset="-128"/>
            </a:endParaRPr>
          </a:p>
          <a:p>
            <a:pPr marL="272346" indent="0">
              <a:buNone/>
            </a:pPr>
            <a:r>
              <a:rPr lang="en-US" altLang="en-US" sz="2200" dirty="0">
                <a:ea typeface="ヒラギノ角ゴ ProN W3" pitchFamily="1" charset="-128"/>
              </a:rPr>
              <a:t>The body can absorb 60-90g of CHO’s per </a:t>
            </a:r>
            <a:r>
              <a:rPr lang="en-US" altLang="en-US" sz="2200" dirty="0" smtClean="0">
                <a:ea typeface="ヒラギノ角ゴ ProN W3" pitchFamily="1" charset="-128"/>
              </a:rPr>
              <a:t>hour</a:t>
            </a:r>
            <a:endParaRPr lang="en-US" altLang="en-US" sz="2200" dirty="0">
              <a:ea typeface="ヒラギノ角ゴ ProN W3" pitchFamily="1" charset="-128"/>
            </a:endParaRPr>
          </a:p>
          <a:p>
            <a:pPr marL="272346" indent="0">
              <a:buNone/>
            </a:pPr>
            <a:r>
              <a:rPr lang="en-US" altLang="en-US" sz="2200" dirty="0">
                <a:ea typeface="ヒラギノ角ゴ ProN W3" pitchFamily="1" charset="-128"/>
              </a:rPr>
              <a:t>If the activity is less than 45mins, this will have minimal effect.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874">
            <a:off x="4807425" y="2430851"/>
            <a:ext cx="1798215" cy="188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80" y="4644554"/>
            <a:ext cx="3080742" cy="184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230">
            <a:off x="6437982" y="1974547"/>
            <a:ext cx="2502545" cy="187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54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1211</Words>
  <Application>Microsoft Office PowerPoint</Application>
  <PresentationFormat>On-screen Show (4:3)</PresentationFormat>
  <Paragraphs>187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Droplet</vt:lpstr>
      <vt:lpstr>Exercise Physiology Nutritional aids</vt:lpstr>
      <vt:lpstr>Types of Ergogenic Aids</vt:lpstr>
      <vt:lpstr>Dietary Manipulation</vt:lpstr>
      <vt:lpstr>CHO Loading? How can you do it?</vt:lpstr>
      <vt:lpstr>Pre-Competition: CHO Loading</vt:lpstr>
      <vt:lpstr>How to CHO load</vt:lpstr>
      <vt:lpstr>What DID SHEREMAN AND ASTRAND SUGGESTS FOR CHO LOADING?</vt:lpstr>
      <vt:lpstr>Competition Day: CHO Loading</vt:lpstr>
      <vt:lpstr>CHO Intake During Exercise</vt:lpstr>
      <vt:lpstr>Post Competition Specifics</vt:lpstr>
      <vt:lpstr>Think!</vt:lpstr>
      <vt:lpstr>Strength Training Meals Overview</vt:lpstr>
      <vt:lpstr>Strength Pre- and Post- Training</vt:lpstr>
      <vt:lpstr>Fluid Intake During Exercise</vt:lpstr>
      <vt:lpstr>Changes in Hydration due to Exercise</vt:lpstr>
      <vt:lpstr>PowerPoint Presentation</vt:lpstr>
      <vt:lpstr>PowerPoint Presentation</vt:lpstr>
      <vt:lpstr>PowerPoint Presentation</vt:lpstr>
      <vt:lpstr>Caffeine</vt:lpstr>
      <vt:lpstr>Caffeine</vt:lpstr>
      <vt:lpstr>Bicarbonate</vt:lpstr>
      <vt:lpstr>Nitrate</vt:lpstr>
      <vt:lpstr>How does this work?</vt:lpstr>
      <vt:lpstr>G453 June 2011</vt:lpstr>
      <vt:lpstr>Answers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Physiology</dc:title>
  <dc:creator>D.Ashleighmorris</dc:creator>
  <cp:lastModifiedBy>D.Ashleighmorris</cp:lastModifiedBy>
  <cp:revision>16</cp:revision>
  <cp:lastPrinted>2017-04-24T15:45:06Z</cp:lastPrinted>
  <dcterms:created xsi:type="dcterms:W3CDTF">2017-04-24T09:44:43Z</dcterms:created>
  <dcterms:modified xsi:type="dcterms:W3CDTF">2017-04-26T08:59:43Z</dcterms:modified>
</cp:coreProperties>
</file>