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12192000" cy="513568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873"/>
            <a:ext cx="12192000" cy="457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11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69060" tIns="0" rIns="65023" bIns="0" anchor="b"/>
          <a:lstStyle>
            <a:lvl1pPr marL="0" indent="0" algn="l">
              <a:buNone/>
              <a:defRPr sz="1969">
                <a:solidFill>
                  <a:srgbClr val="FFFFFF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19DBE628-CAA3-4C38-A0C3-56E23E873D75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C8C9F56B-E572-446D-A5E9-B3BC86F4013C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78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63021B01-A2ED-4EEE-92E2-6F92C0031734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CF330FA5-4B60-4DC6-9123-632E29CE4BD7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0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8798719" y="0"/>
            <a:ext cx="610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4203" y="0"/>
            <a:ext cx="335160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274641"/>
            <a:ext cx="2540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CE0098CA-1743-4B23-AF41-B06E1408D8D2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1274" y="6376914"/>
            <a:ext cx="5115223" cy="366117"/>
          </a:xfrm>
        </p:spPr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A19723FA-1B73-4B63-9965-318119891A8E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6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05017AC-3F51-4998-BB24-8085176CC3C3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87996E95-135C-4EA1-BD82-E0C7B0EC8ED4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12192000" cy="260300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3004"/>
            <a:ext cx="12192000" cy="457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3"/>
            <a:ext cx="10684256" cy="1636776"/>
          </a:xfrm>
        </p:spPr>
        <p:txBody>
          <a:bodyPr tIns="0" rIns="130046" bIns="0" anchor="b"/>
          <a:lstStyle>
            <a:lvl1pPr algn="l">
              <a:defRPr sz="4711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3" y="1828800"/>
            <a:ext cx="10696448" cy="685800"/>
          </a:xfrm>
        </p:spPr>
        <p:txBody>
          <a:bodyPr lIns="208074" tIns="0" rIns="65023" bIns="0"/>
          <a:lstStyle>
            <a:lvl1pPr marL="0" indent="0">
              <a:buNone/>
              <a:defRPr sz="1969">
                <a:solidFill>
                  <a:srgbClr val="FFFFFF"/>
                </a:solidFill>
              </a:defRPr>
            </a:lvl1pPr>
            <a:lvl2pPr marL="457177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EEA2874-9197-4F1A-AE49-0324BCA10B64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81A20138-7850-47D2-B906-B6AE9C97C377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9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773936"/>
            <a:ext cx="5384800" cy="4623816"/>
          </a:xfrm>
        </p:spPr>
        <p:txBody>
          <a:bodyPr lIns="130046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257C8869-380E-4EFC-A911-6E6FCFA7062E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B94CD109-778B-4807-AFE1-505DF51D348B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7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98988"/>
            <a:ext cx="5386917" cy="715355"/>
          </a:xfrm>
        </p:spPr>
        <p:txBody>
          <a:bodyPr lIns="208074" anchor="ctr"/>
          <a:lstStyle>
            <a:lvl1pPr marL="0" indent="0">
              <a:buNone/>
              <a:defRPr sz="2320" b="1" cap="all" baseline="0"/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449512"/>
            <a:ext cx="5386917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208074" anchor="ctr"/>
          <a:lstStyle>
            <a:lvl1pPr marL="0" indent="0">
              <a:buNone/>
              <a:defRPr sz="2320" b="1" cap="all" baseline="0"/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4E4D0571-2B91-4DDD-BA93-57AD3F1E6EE0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5B743AD6-9FA8-4F51-A4F4-DB0FA2A15C4D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0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32965550-4072-4AF4-B381-1002E053A396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3570F4D7-21DD-4C98-B4D0-4F4EB5712AAC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7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48B84410-0054-4F33-8B0E-665C47D390E7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66A0FF77-E27E-4A15-A716-B86E8D2AD12F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9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023" y="0"/>
            <a:ext cx="61020" cy="1454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023" y="0"/>
            <a:ext cx="61020" cy="1454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5" y="152400"/>
            <a:ext cx="3364992" cy="978408"/>
          </a:xfrm>
        </p:spPr>
        <p:txBody>
          <a:bodyPr lIns="104037" bIns="0" anchor="b">
            <a:sp3d prstMaterial="matte"/>
          </a:bodyPr>
          <a:lstStyle>
            <a:lvl1pPr algn="l">
              <a:defRPr sz="1969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0427E459-151F-4AF9-B837-2016605C017C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38DE6B78-D53A-447D-AC44-FBD30B89E3CD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0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023" y="0"/>
            <a:ext cx="610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023" y="0"/>
            <a:ext cx="610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" y="155448"/>
            <a:ext cx="3366866" cy="978408"/>
          </a:xfrm>
        </p:spPr>
        <p:txBody>
          <a:bodyPr lIns="104037" bIns="0" anchor="b">
            <a:sp3d prstMaterial="matte"/>
          </a:bodyPr>
          <a:lstStyle>
            <a:lvl1pPr algn="l">
              <a:defRPr sz="1969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34"/>
            </a:lvl1pPr>
            <a:lvl2pPr marL="457177" indent="0">
              <a:buNone/>
              <a:defRPr sz="2812"/>
            </a:lvl2pPr>
            <a:lvl3pPr marL="914353" indent="0">
              <a:buNone/>
              <a:defRPr sz="2391"/>
            </a:lvl3pPr>
            <a:lvl4pPr marL="1371530" indent="0">
              <a:buNone/>
              <a:defRPr sz="1969"/>
            </a:lvl4pPr>
            <a:lvl5pPr marL="1828706" indent="0">
              <a:buNone/>
              <a:defRPr sz="1969"/>
            </a:lvl5pPr>
            <a:lvl6pPr marL="2285883" indent="0">
              <a:buNone/>
              <a:defRPr sz="1969"/>
            </a:lvl6pPr>
            <a:lvl7pPr marL="2743060" indent="0">
              <a:buNone/>
              <a:defRPr sz="1969"/>
            </a:lvl7pPr>
            <a:lvl8pPr marL="3200236" indent="0">
              <a:buNone/>
              <a:defRPr sz="1969"/>
            </a:lvl8pPr>
            <a:lvl9pPr marL="3657413" indent="0">
              <a:buNone/>
              <a:defRPr sz="1969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18779" y="1170906"/>
            <a:ext cx="3365003" cy="200918"/>
          </a:xfrm>
        </p:spPr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55C81E80-112D-4256-B842-C12FCA877E2B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8125" y="1170906"/>
            <a:ext cx="6924973" cy="200918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950" y="1170906"/>
            <a:ext cx="979289" cy="200918"/>
          </a:xfrm>
        </p:spPr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8A33EAA6-1F41-4F9B-A230-16552A35CC67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1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5447"/>
            <a:ext cx="12192000" cy="457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12192000" cy="143321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196" y="152921"/>
            <a:ext cx="10971609" cy="1250156"/>
          </a:xfrm>
          <a:prstGeom prst="rect">
            <a:avLst/>
          </a:prstGeom>
        </p:spPr>
        <p:txBody>
          <a:bodyPr vert="horz" lIns="130046" tIns="65023" rIns="65023" bIns="65023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196" y="1774775"/>
            <a:ext cx="10971609" cy="46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028" tIns="130046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196" y="6477373"/>
            <a:ext cx="2844106" cy="273471"/>
          </a:xfrm>
          <a:prstGeom prst="rect">
            <a:avLst/>
          </a:prstGeom>
        </p:spPr>
        <p:txBody>
          <a:bodyPr vert="horz" wrap="square" lIns="156055" tIns="65023" rIns="65023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95">
                <a:solidFill>
                  <a:srgbClr val="3F3F3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8522F2E-434D-4B68-91B0-F60A93AE0D2E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1274" y="6477373"/>
            <a:ext cx="7343180" cy="273471"/>
          </a:xfrm>
          <a:prstGeom prst="rect">
            <a:avLst/>
          </a:prstGeom>
        </p:spPr>
        <p:txBody>
          <a:bodyPr vert="horz" wrap="square" lIns="65023" tIns="65023" rIns="65023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95">
                <a:solidFill>
                  <a:srgbClr val="3F3F3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868" y="6477373"/>
            <a:ext cx="979289" cy="273471"/>
          </a:xfrm>
          <a:prstGeom prst="rect">
            <a:avLst/>
          </a:prstGeom>
        </p:spPr>
        <p:txBody>
          <a:bodyPr vert="horz" wrap="square" lIns="130046" tIns="65023" rIns="130046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95">
                <a:solidFill>
                  <a:srgbClr val="3F3F3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462F401E-6CCB-4748-A5AC-73374F9E312E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656" indent="-3192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34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31093" indent="-2734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12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95625" indent="-227699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39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15511" indent="-181936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196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25351" indent="-181936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196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27549" indent="-182871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1828706" indent="-182871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2029864" indent="-182871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2231022" indent="-182871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2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Ethics and Deviance in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Sport part 1</a:t>
            </a:r>
            <a:endParaRPr lang="en-US" dirty="0" smtClean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8658"/>
            <a:ext cx="9144000" cy="544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99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Deviance</a:t>
            </a:r>
            <a:endParaRPr lang="en-GB" dirty="0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857" y="1504653"/>
            <a:ext cx="3700239" cy="2886521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3769" y="1503537"/>
            <a:ext cx="3442395" cy="16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375"/>
              <a:t>Deviance </a:t>
            </a:r>
            <a:r>
              <a:rPr lang="en-GB" altLang="en-US" sz="3375" i="0"/>
              <a:t>in sport is often a result of the drive to win.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23770" y="3119810"/>
            <a:ext cx="3594199" cy="16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375"/>
              <a:t>Ethics </a:t>
            </a:r>
            <a:r>
              <a:rPr lang="en-GB" altLang="en-US" sz="3375" i="0"/>
              <a:t>rules that dictate an individual conduct</a:t>
            </a:r>
            <a:r>
              <a:rPr lang="en-GB" altLang="en-US" sz="3375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9857" y="4718224"/>
            <a:ext cx="7848079" cy="2169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75" i="1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Gambling </a:t>
            </a:r>
            <a:r>
              <a:rPr lang="en-GB" sz="3375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in sport has become more sophisticated.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75" i="1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Violence </a:t>
            </a:r>
            <a:r>
              <a:rPr lang="en-GB" sz="3375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behaviour of players and spectators a feature of modern sports.</a:t>
            </a:r>
          </a:p>
        </p:txBody>
      </p:sp>
    </p:spTree>
    <p:extLst>
      <p:ext uri="{BB962C8B-B14F-4D97-AF65-F5344CB8AC3E}">
        <p14:creationId xmlns:p14="http://schemas.microsoft.com/office/powerpoint/2010/main" val="24335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6913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Performance enhancing drugs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432" y="1606228"/>
            <a:ext cx="5063133" cy="22614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/>
              <a:t>Blood doping: </a:t>
            </a:r>
          </a:p>
          <a:p>
            <a:pPr>
              <a:defRPr/>
            </a:pPr>
            <a:r>
              <a:rPr lang="en-GB" dirty="0" smtClean="0"/>
              <a:t>Anabolic steroids:</a:t>
            </a:r>
          </a:p>
          <a:p>
            <a:pPr>
              <a:defRPr/>
            </a:pPr>
            <a:r>
              <a:rPr lang="en-GB" dirty="0" smtClean="0"/>
              <a:t>Beta Blockers:</a:t>
            </a:r>
          </a:p>
          <a:p>
            <a:pPr>
              <a:defRPr/>
            </a:pPr>
            <a:r>
              <a:rPr lang="en-GB" dirty="0" smtClean="0"/>
              <a:t>Stimulants: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99246" y="4137794"/>
            <a:ext cx="5055319" cy="2633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54863" tIns="91439" rIns="91439" bIns="45719"/>
          <a:lstStyle>
            <a:lvl1pPr marL="623888" indent="-4540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4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1039813" indent="-388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4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41605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3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72878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2723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3234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Narcotic analgesic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3234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Anabolic agents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3234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Diuretics 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3234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Masking agents (pain killers)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endParaRPr lang="en-GB" sz="3234" dirty="0">
              <a:solidFill>
                <a:prstClr val="black"/>
              </a:solidFill>
              <a:latin typeface="Corbel"/>
              <a:sym typeface="Times" panose="02020603050405020304" pitchFamily="18" charset="0"/>
            </a:endParaRP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42" y="2879824"/>
            <a:ext cx="2665512" cy="397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Performance enhancing drugs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640586" y="4188024"/>
            <a:ext cx="4569768" cy="2212330"/>
          </a:xfrm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98650" y="1758033"/>
          <a:ext cx="7057803" cy="416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901">
                  <a:extLst>
                    <a:ext uri="{9D8B030D-6E8A-4147-A177-3AD203B41FA5}">
                      <a16:colId xmlns:a16="http://schemas.microsoft.com/office/drawing/2014/main" val="726420108"/>
                    </a:ext>
                  </a:extLst>
                </a:gridCol>
                <a:gridCol w="3528901">
                  <a:extLst>
                    <a:ext uri="{9D8B030D-6E8A-4147-A177-3AD203B41FA5}">
                      <a16:colId xmlns:a16="http://schemas.microsoft.com/office/drawing/2014/main" val="1181972281"/>
                    </a:ext>
                  </a:extLst>
                </a:gridCol>
              </a:tblGrid>
              <a:tr h="750094"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Performance enhancing drugs</a:t>
                      </a:r>
                      <a:endParaRPr lang="en-GB" sz="2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Sport suited</a:t>
                      </a:r>
                      <a:r>
                        <a:rPr lang="en-GB" sz="2300" baseline="0" dirty="0" smtClean="0"/>
                        <a:t> </a:t>
                      </a:r>
                      <a:endParaRPr lang="en-GB" sz="2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2331702411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Blood doping: 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Endurance events (cycling)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855657053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Anabolic steroids: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Increase</a:t>
                      </a:r>
                      <a:r>
                        <a:rPr lang="en-GB" sz="1300" baseline="0" dirty="0" smtClean="0"/>
                        <a:t> in muscle size  (weight lifting)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1168413955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Beta Blockers: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Steady nerve  (snooker)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3256557182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Stimulants: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Caffeine (tennis)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2677315491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GB" sz="1300" i="0" dirty="0" smtClean="0"/>
                        <a:t>Narcotic analgesic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Pain</a:t>
                      </a:r>
                      <a:r>
                        <a:rPr lang="en-GB" sz="1300" baseline="0" dirty="0" smtClean="0"/>
                        <a:t> relief (rugby</a:t>
                      </a:r>
                      <a:r>
                        <a:rPr lang="en-GB" sz="1300" baseline="0" smtClean="0"/>
                        <a:t>, football)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3135769999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GB" sz="1300" i="0" dirty="0" smtClean="0"/>
                        <a:t>Anabolic agents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Sprinting</a:t>
                      </a:r>
                      <a:r>
                        <a:rPr lang="en-GB" sz="1300" baseline="0" dirty="0" smtClean="0"/>
                        <a:t> events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3720843445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GB" sz="1300" i="0" dirty="0" smtClean="0"/>
                        <a:t>Diuretics 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Boxing 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2652423437"/>
                  </a:ext>
                </a:extLst>
              </a:tr>
              <a:tr h="260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i="0" dirty="0" smtClean="0"/>
                        <a:t>Masking agents (pain killers)</a:t>
                      </a:r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Rugby, American</a:t>
                      </a:r>
                      <a:r>
                        <a:rPr lang="en-GB" sz="1300" baseline="0" dirty="0" smtClean="0"/>
                        <a:t> football 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44431123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48421" y="1758033"/>
          <a:ext cx="7057801" cy="416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901">
                  <a:extLst>
                    <a:ext uri="{9D8B030D-6E8A-4147-A177-3AD203B41FA5}">
                      <a16:colId xmlns:a16="http://schemas.microsoft.com/office/drawing/2014/main" val="726420108"/>
                    </a:ext>
                  </a:extLst>
                </a:gridCol>
                <a:gridCol w="3528901">
                  <a:extLst>
                    <a:ext uri="{9D8B030D-6E8A-4147-A177-3AD203B41FA5}">
                      <a16:colId xmlns:a16="http://schemas.microsoft.com/office/drawing/2014/main" val="1181972281"/>
                    </a:ext>
                  </a:extLst>
                </a:gridCol>
              </a:tblGrid>
              <a:tr h="750094"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Performance enhancing drugs</a:t>
                      </a:r>
                      <a:endParaRPr lang="en-GB" sz="2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Sport suited</a:t>
                      </a:r>
                      <a:r>
                        <a:rPr lang="en-GB" sz="2300" baseline="0" dirty="0" smtClean="0"/>
                        <a:t> </a:t>
                      </a:r>
                      <a:endParaRPr lang="en-GB" sz="2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2331702411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Blood doping: 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Endurance events (cycling)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855657053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Anabolic steroids: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Increase</a:t>
                      </a:r>
                      <a:r>
                        <a:rPr lang="en-GB" sz="1300" baseline="0" dirty="0" smtClean="0"/>
                        <a:t> in muscle size  (weight lifting)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1168413955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Beta Blockers: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Steady nerve  (snooker)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3256557182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Stimulants: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Caffeine (tennis)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2677315491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GB" sz="1300" i="0" dirty="0" smtClean="0"/>
                        <a:t>Narcotic analgesic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Pain</a:t>
                      </a:r>
                      <a:r>
                        <a:rPr lang="en-GB" sz="1300" baseline="0" dirty="0" smtClean="0"/>
                        <a:t> relief (rugby</a:t>
                      </a:r>
                      <a:r>
                        <a:rPr lang="en-GB" sz="1300" baseline="0" smtClean="0"/>
                        <a:t>, football)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3135769999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GB" sz="1300" i="0" dirty="0" smtClean="0"/>
                        <a:t>Anabolic agents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Sprinting</a:t>
                      </a:r>
                      <a:r>
                        <a:rPr lang="en-GB" sz="1300" baseline="0" dirty="0" smtClean="0"/>
                        <a:t> events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3720843445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r>
                        <a:rPr lang="en-GB" sz="1300" i="0" dirty="0" smtClean="0"/>
                        <a:t>Diuretics </a:t>
                      </a:r>
                    </a:p>
                    <a:p>
                      <a:endParaRPr lang="en-GB" sz="1300" dirty="0"/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Boxing 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2652423437"/>
                  </a:ext>
                </a:extLst>
              </a:tr>
              <a:tr h="260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i="0" dirty="0" smtClean="0"/>
                        <a:t>Masking agents (pain killers)</a:t>
                      </a:r>
                    </a:p>
                  </a:txBody>
                  <a:tcPr marL="64292" marR="64292" marT="32147" marB="32147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Rugby, American</a:t>
                      </a:r>
                      <a:r>
                        <a:rPr lang="en-GB" sz="1300" baseline="0" dirty="0" smtClean="0"/>
                        <a:t> football </a:t>
                      </a:r>
                      <a:endParaRPr lang="en-GB" sz="1300" dirty="0"/>
                    </a:p>
                  </a:txBody>
                  <a:tcPr marL="64292" marR="64292" marT="32147" marB="32147"/>
                </a:tc>
                <a:extLst>
                  <a:ext uri="{0D108BD9-81ED-4DB2-BD59-A6C34878D82A}">
                    <a16:rowId xmlns:a16="http://schemas.microsoft.com/office/drawing/2014/main" val="4443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4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89391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Legal supplements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43236" y="1656457"/>
          <a:ext cx="3781723" cy="497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723">
                  <a:extLst>
                    <a:ext uri="{9D8B030D-6E8A-4147-A177-3AD203B41FA5}">
                      <a16:colId xmlns:a16="http://schemas.microsoft.com/office/drawing/2014/main" val="726420108"/>
                    </a:ext>
                  </a:extLst>
                </a:gridCol>
              </a:tblGrid>
              <a:tr h="785631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Supplement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2331702411"/>
                  </a:ext>
                </a:extLst>
              </a:tr>
              <a:tr h="50308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Vitamins / Minerals</a:t>
                      </a:r>
                      <a:endParaRPr lang="en-GB" sz="2000" b="1" dirty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855657053"/>
                  </a:ext>
                </a:extLst>
              </a:tr>
              <a:tr h="50308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Bicarbonate</a:t>
                      </a:r>
                      <a:endParaRPr lang="en-GB" sz="2000" b="1" dirty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1168413955"/>
                  </a:ext>
                </a:extLst>
              </a:tr>
              <a:tr h="664417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(HMB) Beta Hydroxy- Beta methyl butyrate</a:t>
                      </a:r>
                      <a:endParaRPr lang="en-GB" sz="2000" b="1" dirty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3256557182"/>
                  </a:ext>
                </a:extLst>
              </a:tr>
              <a:tr h="50308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Energy bars</a:t>
                      </a:r>
                      <a:endParaRPr lang="en-GB" sz="2000" b="1" dirty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2677315491"/>
                  </a:ext>
                </a:extLst>
              </a:tr>
              <a:tr h="50308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Carbohydrate Powder</a:t>
                      </a:r>
                      <a:endParaRPr lang="en-GB" sz="2000" b="1" dirty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3135769999"/>
                  </a:ext>
                </a:extLst>
              </a:tr>
              <a:tr h="50308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Liquid meal replacement</a:t>
                      </a:r>
                      <a:r>
                        <a:rPr lang="en-GB" sz="2000" b="1" baseline="0" dirty="0" smtClean="0"/>
                        <a:t> </a:t>
                      </a:r>
                      <a:endParaRPr lang="en-GB" sz="2000" b="1" dirty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3720843445"/>
                  </a:ext>
                </a:extLst>
              </a:tr>
              <a:tr h="50308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Sports drinks</a:t>
                      </a:r>
                      <a:endParaRPr lang="en-GB" sz="2000" b="1" dirty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2652423437"/>
                  </a:ext>
                </a:extLst>
              </a:tr>
              <a:tr h="503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 smtClean="0"/>
                        <a:t>Creatine</a:t>
                      </a:r>
                      <a:r>
                        <a:rPr lang="en-GB" sz="2000" b="1" i="0" baseline="0" dirty="0" smtClean="0"/>
                        <a:t> </a:t>
                      </a:r>
                      <a:endParaRPr lang="en-GB" sz="2000" b="1" i="0" dirty="0" smtClean="0"/>
                    </a:p>
                  </a:txBody>
                  <a:tcPr marL="64287" marR="64287" marT="32149" marB="32149"/>
                </a:tc>
                <a:extLst>
                  <a:ext uri="{0D108BD9-81ED-4DB2-BD59-A6C34878D82A}">
                    <a16:rowId xmlns:a16="http://schemas.microsoft.com/office/drawing/2014/main" val="444311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42620" y="1555998"/>
            <a:ext cx="4607719" cy="3208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531" i="0"/>
              <a:t>Freely available, however, conflicting research.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531" i="0"/>
              <a:t>Some supplements may not be safe.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531" i="0"/>
              <a:t>Philosophy of sport is fair play so taking legal supplements are still within the bounds of acceptable behaviour. </a:t>
            </a:r>
          </a:p>
        </p:txBody>
      </p:sp>
      <p:pic>
        <p:nvPicPr>
          <p:cNvPr id="143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49" y="4534049"/>
            <a:ext cx="2323951" cy="23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6913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Advantages of legal supplements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647" y="1656457"/>
            <a:ext cx="2783830" cy="131712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969" b="1" dirty="0"/>
              <a:t>Dietary </a:t>
            </a:r>
            <a:r>
              <a:rPr lang="en-GB" sz="1969" dirty="0"/>
              <a:t>supplements</a:t>
            </a:r>
          </a:p>
          <a:p>
            <a:pPr>
              <a:defRPr/>
            </a:pPr>
            <a:r>
              <a:rPr lang="en-GB" sz="1969" dirty="0"/>
              <a:t> Can enhance performance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50955" y="1656457"/>
            <a:ext cx="2783830" cy="1670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54863" tIns="91439" rIns="91439" bIns="45719"/>
          <a:lstStyle>
            <a:lvl1pPr marL="623888" indent="-4540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4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1039813" indent="-388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4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41605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3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72878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2723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b="1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Supplements 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Claim to build muscle, stamina, weight control.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88344" y="3580805"/>
            <a:ext cx="2784947" cy="2507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54863" tIns="91439" rIns="91439" bIns="45719"/>
          <a:lstStyle>
            <a:lvl1pPr marL="623888" indent="-4540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4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1039813" indent="-388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4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41605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3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72878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2723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b="1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Sports Drinks 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Aid recovery, maintain hydration, sodium helps to hold water.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Carbohydrates in fluid increase energy store.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50955" y="3908971"/>
            <a:ext cx="2783830" cy="20248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54863" tIns="91439" rIns="91439" bIns="45719"/>
          <a:lstStyle>
            <a:lvl1pPr marL="623888" indent="-4540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4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1039813" indent="-388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4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41605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3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72878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2723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Reduction in threat of ban.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Increase in performance</a:t>
            </a:r>
          </a:p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Increase in recovery speed</a:t>
            </a:r>
          </a:p>
        </p:txBody>
      </p:sp>
    </p:spTree>
    <p:extLst>
      <p:ext uri="{BB962C8B-B14F-4D97-AF65-F5344CB8AC3E}">
        <p14:creationId xmlns:p14="http://schemas.microsoft.com/office/powerpoint/2010/main" val="5183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6913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Disadvantage of legal supplements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617" y="1630785"/>
            <a:ext cx="2783830" cy="14934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969" dirty="0"/>
              <a:t>Risk of ban:</a:t>
            </a:r>
          </a:p>
          <a:p>
            <a:pPr>
              <a:defRPr/>
            </a:pPr>
            <a:r>
              <a:rPr lang="en-GB" sz="1969" dirty="0"/>
              <a:t>Some drinks can contain banned substances.  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35" y="1758033"/>
            <a:ext cx="3435697" cy="23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34" y="4350991"/>
            <a:ext cx="3442395" cy="22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96617" y="3362028"/>
            <a:ext cx="2783830" cy="1493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54863" tIns="91439" rIns="91439" bIns="45719"/>
          <a:lstStyle>
            <a:lvl1pPr marL="623888" indent="-4540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4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1039813" indent="-388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4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41605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3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72878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2723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656" indent="-319225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Health concerns raised over long term use,(e.g. Creatine, digestive system.</a:t>
            </a:r>
            <a:endParaRPr lang="en-GB" sz="1969" dirty="0">
              <a:solidFill>
                <a:prstClr val="black"/>
              </a:solidFill>
              <a:latin typeface="Corbel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Disadvantage of legal supplements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460" y="1610693"/>
            <a:ext cx="3499321" cy="1616273"/>
          </a:xfrm>
          <a:ln>
            <a:solidFill>
              <a:schemeClr val="tx1"/>
            </a:solidFill>
          </a:ln>
        </p:spPr>
        <p:txBody>
          <a:bodyPr/>
          <a:lstStyle/>
          <a:p>
            <a:pPr marL="119431" indent="0">
              <a:buNone/>
              <a:defRPr/>
            </a:pPr>
            <a:endParaRPr lang="en-US" sz="1406" dirty="0"/>
          </a:p>
          <a:p>
            <a:pPr>
              <a:defRPr/>
            </a:pPr>
            <a:r>
              <a:rPr lang="en-US" sz="1406" dirty="0"/>
              <a:t>"A significant percentage of our top footballers are affected by dental decay, tooth erosion and gum disease" </a:t>
            </a:r>
          </a:p>
          <a:p>
            <a:pPr>
              <a:defRPr/>
            </a:pPr>
            <a:endParaRPr lang="en-US" sz="1406" dirty="0"/>
          </a:p>
          <a:p>
            <a:pPr>
              <a:defRPr/>
            </a:pPr>
            <a:r>
              <a:rPr lang="en-US" sz="1406" dirty="0"/>
              <a:t>Professor Ian Needleman, UCL </a:t>
            </a:r>
            <a:endParaRPr lang="en-GB" sz="1406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01185" y="1610693"/>
            <a:ext cx="4033986" cy="1413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54863" tIns="91439" rIns="91439" bIns="45719"/>
          <a:lstStyle>
            <a:lvl1pPr marL="623888" indent="-4540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4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1039813" indent="-388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4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41605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3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72878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27238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656" indent="-319225" algn="ctr" defTabSz="642915">
              <a:buClr>
                <a:srgbClr val="F0AD00"/>
              </a:buClr>
              <a:defRPr/>
            </a:pPr>
            <a:r>
              <a:rPr lang="en-GB" sz="1969" dirty="0">
                <a:solidFill>
                  <a:prstClr val="black"/>
                </a:solidFill>
                <a:latin typeface="Corbel"/>
                <a:sym typeface="Times" panose="02020603050405020304" pitchFamily="18" charset="0"/>
              </a:rPr>
              <a:t>High sugar linked to health and teeth issues. </a:t>
            </a:r>
            <a:endParaRPr lang="en-GB" sz="1969" dirty="0">
              <a:solidFill>
                <a:prstClr val="black"/>
              </a:solidFill>
              <a:latin typeface="Corbel"/>
              <a:sym typeface="Times" panose="02020603050405020304" pitchFamily="18" charset="0"/>
            </a:endParaRP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85" y="3226966"/>
            <a:ext cx="4033986" cy="24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Philosophical debate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 rot="21354086">
            <a:off x="1691432" y="1788170"/>
            <a:ext cx="4923607" cy="2464594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2531"/>
              <a:t>Can we say that there is an even playing field?</a:t>
            </a:r>
          </a:p>
          <a:p>
            <a:endParaRPr lang="en-GB" altLang="en-US" sz="2531"/>
          </a:p>
          <a:p>
            <a:r>
              <a:rPr lang="en-GB" altLang="en-US" sz="2531"/>
              <a:t>Does everyone have access to supplements and sports science to support them as athletes?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364">
            <a:off x="7368481" y="1826121"/>
            <a:ext cx="3021583" cy="16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59" y="4087565"/>
            <a:ext cx="3116461" cy="2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32" y="5092155"/>
            <a:ext cx="3596432" cy="16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413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Corbel</vt:lpstr>
      <vt:lpstr>Times</vt:lpstr>
      <vt:lpstr>Wingdings</vt:lpstr>
      <vt:lpstr>Wingdings 2</vt:lpstr>
      <vt:lpstr>Wingdings 3</vt:lpstr>
      <vt:lpstr>ヒラギノ明朝 ProN W3</vt:lpstr>
      <vt:lpstr>Module</vt:lpstr>
      <vt:lpstr>Ethics and Deviance in Sport part 1</vt:lpstr>
      <vt:lpstr>Deviance</vt:lpstr>
      <vt:lpstr>Performance enhancing drugs</vt:lpstr>
      <vt:lpstr>Performance enhancing drugs</vt:lpstr>
      <vt:lpstr>Legal supplements</vt:lpstr>
      <vt:lpstr>Advantages of legal supplements</vt:lpstr>
      <vt:lpstr>Disadvantage of legal supplements</vt:lpstr>
      <vt:lpstr>Disadvantage of legal supplements</vt:lpstr>
      <vt:lpstr>Philosophical debate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and Deviance in Sport part 1</dc:title>
  <dc:creator>Damian Ashleighmorris</dc:creator>
  <cp:lastModifiedBy>Damian Ashleighmorris</cp:lastModifiedBy>
  <cp:revision>2</cp:revision>
  <dcterms:created xsi:type="dcterms:W3CDTF">2018-01-05T16:25:10Z</dcterms:created>
  <dcterms:modified xsi:type="dcterms:W3CDTF">2018-01-05T16:26:32Z</dcterms:modified>
</cp:coreProperties>
</file>