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5"/>
  </p:notesMasterIdLst>
  <p:sldIdLst>
    <p:sldId id="326" r:id="rId2"/>
    <p:sldId id="327" r:id="rId3"/>
    <p:sldId id="328" r:id="rId4"/>
    <p:sldId id="329" r:id="rId5"/>
    <p:sldId id="331" r:id="rId6"/>
    <p:sldId id="332" r:id="rId7"/>
    <p:sldId id="356" r:id="rId8"/>
    <p:sldId id="357" r:id="rId9"/>
    <p:sldId id="358" r:id="rId10"/>
    <p:sldId id="359" r:id="rId11"/>
    <p:sldId id="360" r:id="rId12"/>
    <p:sldId id="361" r:id="rId13"/>
    <p:sldId id="362" r:id="rId14"/>
    <p:sldId id="363" r:id="rId15"/>
    <p:sldId id="364" r:id="rId16"/>
    <p:sldId id="365" r:id="rId17"/>
    <p:sldId id="366" r:id="rId18"/>
    <p:sldId id="372" r:id="rId19"/>
    <p:sldId id="373" r:id="rId20"/>
    <p:sldId id="369" r:id="rId21"/>
    <p:sldId id="367" r:id="rId22"/>
    <p:sldId id="371" r:id="rId23"/>
    <p:sldId id="368" r:id="rId24"/>
    <p:sldId id="375" r:id="rId25"/>
    <p:sldId id="376" r:id="rId26"/>
    <p:sldId id="377" r:id="rId27"/>
    <p:sldId id="379" r:id="rId28"/>
    <p:sldId id="374" r:id="rId29"/>
    <p:sldId id="370" r:id="rId30"/>
    <p:sldId id="336" r:id="rId31"/>
    <p:sldId id="342" r:id="rId32"/>
    <p:sldId id="343" r:id="rId33"/>
    <p:sldId id="344" r:id="rId34"/>
    <p:sldId id="346" r:id="rId35"/>
    <p:sldId id="347" r:id="rId36"/>
    <p:sldId id="348" r:id="rId37"/>
    <p:sldId id="349" r:id="rId38"/>
    <p:sldId id="350" r:id="rId39"/>
    <p:sldId id="351" r:id="rId40"/>
    <p:sldId id="352" r:id="rId41"/>
    <p:sldId id="353" r:id="rId42"/>
    <p:sldId id="354" r:id="rId43"/>
    <p:sldId id="355" r:id="rId44"/>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64" autoAdjust="0"/>
    <p:restoredTop sz="95673"/>
  </p:normalViewPr>
  <p:slideViewPr>
    <p:cSldViewPr snapToGrid="0" snapToObjects="1">
      <p:cViewPr varScale="1">
        <p:scale>
          <a:sx n="64" d="100"/>
          <a:sy n="64" d="100"/>
        </p:scale>
        <p:origin x="-114" y="-1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E14F46-DD84-4936-A930-30C9880E7FFC}"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GB"/>
        </a:p>
      </dgm:t>
    </dgm:pt>
    <dgm:pt modelId="{B57FB2F6-1176-4EB0-B159-911EE689137B}">
      <dgm:prSet phldrT="[Text]"/>
      <dgm:spPr/>
      <dgm:t>
        <a:bodyPr/>
        <a:lstStyle/>
        <a:p>
          <a:r>
            <a:rPr lang="en-GB" dirty="0" smtClean="0"/>
            <a:t>society</a:t>
          </a:r>
          <a:endParaRPr lang="en-GB" dirty="0"/>
        </a:p>
      </dgm:t>
    </dgm:pt>
    <dgm:pt modelId="{336939A3-B002-4CFB-BFA7-F2759BE504AF}" type="parTrans" cxnId="{041B7560-AA94-4AF2-AC2D-73FF79F5AE63}">
      <dgm:prSet/>
      <dgm:spPr/>
      <dgm:t>
        <a:bodyPr/>
        <a:lstStyle/>
        <a:p>
          <a:endParaRPr lang="en-GB"/>
        </a:p>
      </dgm:t>
    </dgm:pt>
    <dgm:pt modelId="{638E07C6-9CD8-497B-9911-6B47A76E641C}" type="sibTrans" cxnId="{041B7560-AA94-4AF2-AC2D-73FF79F5AE63}">
      <dgm:prSet/>
      <dgm:spPr/>
      <dgm:t>
        <a:bodyPr/>
        <a:lstStyle/>
        <a:p>
          <a:endParaRPr lang="en-GB"/>
        </a:p>
      </dgm:t>
    </dgm:pt>
    <dgm:pt modelId="{D65B9032-3990-43CA-91AF-49BC4E0E3735}">
      <dgm:prSet phldrT="[Text]"/>
      <dgm:spPr/>
      <dgm:t>
        <a:bodyPr/>
        <a:lstStyle/>
        <a:p>
          <a:r>
            <a:rPr lang="en-GB" dirty="0" smtClean="0"/>
            <a:t>Social class influences</a:t>
          </a:r>
          <a:endParaRPr lang="en-GB" dirty="0"/>
        </a:p>
      </dgm:t>
    </dgm:pt>
    <dgm:pt modelId="{A4246683-D2F9-4994-8132-77B21DDFE7BD}" type="parTrans" cxnId="{A1E77F9E-C37B-431A-99F0-7971D5B63BEE}">
      <dgm:prSet/>
      <dgm:spPr/>
      <dgm:t>
        <a:bodyPr/>
        <a:lstStyle/>
        <a:p>
          <a:endParaRPr lang="en-GB"/>
        </a:p>
      </dgm:t>
    </dgm:pt>
    <dgm:pt modelId="{9D2D052E-F885-417A-BDBC-0703BC8691A1}" type="sibTrans" cxnId="{A1E77F9E-C37B-431A-99F0-7971D5B63BEE}">
      <dgm:prSet/>
      <dgm:spPr/>
      <dgm:t>
        <a:bodyPr/>
        <a:lstStyle/>
        <a:p>
          <a:endParaRPr lang="en-GB"/>
        </a:p>
      </dgm:t>
    </dgm:pt>
    <dgm:pt modelId="{DA97E52F-C178-4968-8BB3-837FA11AFA61}">
      <dgm:prSet phldrT="[Text]"/>
      <dgm:spPr/>
      <dgm:t>
        <a:bodyPr/>
        <a:lstStyle/>
        <a:p>
          <a:r>
            <a:rPr lang="en-GB" dirty="0" smtClean="0"/>
            <a:t>Gender</a:t>
          </a:r>
          <a:endParaRPr lang="en-GB" dirty="0"/>
        </a:p>
      </dgm:t>
    </dgm:pt>
    <dgm:pt modelId="{AA86C213-B6F7-4FC0-84F7-705F8A474597}" type="parTrans" cxnId="{E6B94A4A-87CD-46E4-AA33-699B7BBABB32}">
      <dgm:prSet/>
      <dgm:spPr/>
      <dgm:t>
        <a:bodyPr/>
        <a:lstStyle/>
        <a:p>
          <a:endParaRPr lang="en-GB"/>
        </a:p>
      </dgm:t>
    </dgm:pt>
    <dgm:pt modelId="{F41A39A1-CFAA-4205-B28D-479BC34539C7}" type="sibTrans" cxnId="{E6B94A4A-87CD-46E4-AA33-699B7BBABB32}">
      <dgm:prSet/>
      <dgm:spPr/>
      <dgm:t>
        <a:bodyPr/>
        <a:lstStyle/>
        <a:p>
          <a:endParaRPr lang="en-GB"/>
        </a:p>
      </dgm:t>
    </dgm:pt>
    <dgm:pt modelId="{8513C8F5-B687-47AE-BD51-E20F945C2A1E}">
      <dgm:prSet phldrT="[Text]"/>
      <dgm:spPr/>
      <dgm:t>
        <a:bodyPr/>
        <a:lstStyle/>
        <a:p>
          <a:r>
            <a:rPr lang="en-GB" dirty="0" smtClean="0"/>
            <a:t>Law and Order</a:t>
          </a:r>
          <a:endParaRPr lang="en-GB" dirty="0"/>
        </a:p>
      </dgm:t>
    </dgm:pt>
    <dgm:pt modelId="{3F2330ED-0B15-4A85-9292-EC900B685104}" type="parTrans" cxnId="{9AC3F941-5172-4694-A875-7729EA31259B}">
      <dgm:prSet/>
      <dgm:spPr/>
      <dgm:t>
        <a:bodyPr/>
        <a:lstStyle/>
        <a:p>
          <a:endParaRPr lang="en-GB"/>
        </a:p>
      </dgm:t>
    </dgm:pt>
    <dgm:pt modelId="{0443A0C0-CCC8-416A-8E6D-A18456470D5F}" type="sibTrans" cxnId="{9AC3F941-5172-4694-A875-7729EA31259B}">
      <dgm:prSet/>
      <dgm:spPr/>
      <dgm:t>
        <a:bodyPr/>
        <a:lstStyle/>
        <a:p>
          <a:endParaRPr lang="en-GB"/>
        </a:p>
      </dgm:t>
    </dgm:pt>
    <dgm:pt modelId="{41339168-0656-4CD1-92ED-C1F9CAF981E8}">
      <dgm:prSet/>
      <dgm:spPr/>
      <dgm:t>
        <a:bodyPr/>
        <a:lstStyle/>
        <a:p>
          <a:r>
            <a:rPr lang="en-GB" dirty="0" smtClean="0"/>
            <a:t>Education and </a:t>
          </a:r>
          <a:r>
            <a:rPr lang="en-GB" dirty="0" err="1" smtClean="0"/>
            <a:t>lieteracy</a:t>
          </a:r>
          <a:endParaRPr lang="en-GB" dirty="0"/>
        </a:p>
      </dgm:t>
    </dgm:pt>
    <dgm:pt modelId="{221D50E3-0252-4BA1-A107-D94A9589C5CC}" type="parTrans" cxnId="{CAA93EC2-8D15-43CB-B995-3119DB686203}">
      <dgm:prSet/>
      <dgm:spPr/>
      <dgm:t>
        <a:bodyPr/>
        <a:lstStyle/>
        <a:p>
          <a:endParaRPr lang="en-GB"/>
        </a:p>
      </dgm:t>
    </dgm:pt>
    <dgm:pt modelId="{4826D56C-B064-4D23-B633-1AD3B823A7F6}" type="sibTrans" cxnId="{CAA93EC2-8D15-43CB-B995-3119DB686203}">
      <dgm:prSet/>
      <dgm:spPr/>
      <dgm:t>
        <a:bodyPr/>
        <a:lstStyle/>
        <a:p>
          <a:endParaRPr lang="en-GB"/>
        </a:p>
      </dgm:t>
    </dgm:pt>
    <dgm:pt modelId="{C01708EC-C66D-4A4B-94C8-397F810729CB}">
      <dgm:prSet/>
      <dgm:spPr/>
      <dgm:t>
        <a:bodyPr/>
        <a:lstStyle/>
        <a:p>
          <a:r>
            <a:rPr lang="en-GB" dirty="0" smtClean="0"/>
            <a:t>Time</a:t>
          </a:r>
          <a:endParaRPr lang="en-GB" dirty="0"/>
        </a:p>
      </dgm:t>
    </dgm:pt>
    <dgm:pt modelId="{9572720A-6263-4250-81D1-7557ED37F578}" type="parTrans" cxnId="{B5E48980-677B-4086-9B55-850F26D99E2C}">
      <dgm:prSet/>
      <dgm:spPr/>
      <dgm:t>
        <a:bodyPr/>
        <a:lstStyle/>
        <a:p>
          <a:endParaRPr lang="en-GB"/>
        </a:p>
      </dgm:t>
    </dgm:pt>
    <dgm:pt modelId="{05B03E37-A02E-47C0-9910-82539CAE4221}" type="sibTrans" cxnId="{B5E48980-677B-4086-9B55-850F26D99E2C}">
      <dgm:prSet/>
      <dgm:spPr/>
      <dgm:t>
        <a:bodyPr/>
        <a:lstStyle/>
        <a:p>
          <a:endParaRPr lang="en-GB"/>
        </a:p>
      </dgm:t>
    </dgm:pt>
    <dgm:pt modelId="{F59EBEAC-8E32-45D9-8F6A-F8D6D4496C4B}">
      <dgm:prSet/>
      <dgm:spPr/>
      <dgm:t>
        <a:bodyPr/>
        <a:lstStyle/>
        <a:p>
          <a:r>
            <a:rPr lang="en-GB" dirty="0" smtClean="0"/>
            <a:t>Money</a:t>
          </a:r>
          <a:endParaRPr lang="en-GB" dirty="0"/>
        </a:p>
      </dgm:t>
    </dgm:pt>
    <dgm:pt modelId="{ABA8F8C8-0533-4469-9959-3B2AB2257D6A}" type="parTrans" cxnId="{CC7792AB-3B74-4AD9-8A65-92DF5E833E9E}">
      <dgm:prSet/>
      <dgm:spPr/>
      <dgm:t>
        <a:bodyPr/>
        <a:lstStyle/>
        <a:p>
          <a:endParaRPr lang="en-GB"/>
        </a:p>
      </dgm:t>
    </dgm:pt>
    <dgm:pt modelId="{26B01457-1381-47DB-8D48-9187F1DA9ECD}" type="sibTrans" cxnId="{CC7792AB-3B74-4AD9-8A65-92DF5E833E9E}">
      <dgm:prSet/>
      <dgm:spPr/>
      <dgm:t>
        <a:bodyPr/>
        <a:lstStyle/>
        <a:p>
          <a:endParaRPr lang="en-GB"/>
        </a:p>
      </dgm:t>
    </dgm:pt>
    <dgm:pt modelId="{78848266-C905-444D-8C36-F44C3D489E9D}">
      <dgm:prSet/>
      <dgm:spPr/>
      <dgm:t>
        <a:bodyPr/>
        <a:lstStyle/>
        <a:p>
          <a:r>
            <a:rPr lang="en-GB" dirty="0" smtClean="0"/>
            <a:t>Transport</a:t>
          </a:r>
          <a:endParaRPr lang="en-GB" dirty="0"/>
        </a:p>
      </dgm:t>
    </dgm:pt>
    <dgm:pt modelId="{A2C76747-2B40-4780-807E-144208245896}" type="parTrans" cxnId="{E0238B05-3690-4B83-8E75-11CA75F57279}">
      <dgm:prSet/>
      <dgm:spPr/>
      <dgm:t>
        <a:bodyPr/>
        <a:lstStyle/>
        <a:p>
          <a:endParaRPr lang="en-GB"/>
        </a:p>
      </dgm:t>
    </dgm:pt>
    <dgm:pt modelId="{EC3A5E71-1775-4EF3-9EB1-131E7DF0BB6D}" type="sibTrans" cxnId="{E0238B05-3690-4B83-8E75-11CA75F57279}">
      <dgm:prSet/>
      <dgm:spPr/>
      <dgm:t>
        <a:bodyPr/>
        <a:lstStyle/>
        <a:p>
          <a:endParaRPr lang="en-GB"/>
        </a:p>
      </dgm:t>
    </dgm:pt>
    <dgm:pt modelId="{6F710074-BFB7-4AEA-86CB-F5D57730554F}" type="pres">
      <dgm:prSet presAssocID="{18E14F46-DD84-4936-A930-30C9880E7FFC}" presName="cycle" presStyleCnt="0">
        <dgm:presLayoutVars>
          <dgm:chMax val="1"/>
          <dgm:dir/>
          <dgm:animLvl val="ctr"/>
          <dgm:resizeHandles val="exact"/>
        </dgm:presLayoutVars>
      </dgm:prSet>
      <dgm:spPr/>
      <dgm:t>
        <a:bodyPr/>
        <a:lstStyle/>
        <a:p>
          <a:endParaRPr lang="en-GB"/>
        </a:p>
      </dgm:t>
    </dgm:pt>
    <dgm:pt modelId="{0ED2FCED-EDDC-4DFE-8BC6-01602A8282B2}" type="pres">
      <dgm:prSet presAssocID="{B57FB2F6-1176-4EB0-B159-911EE689137B}" presName="centerShape" presStyleLbl="node0" presStyleIdx="0" presStyleCnt="1"/>
      <dgm:spPr/>
      <dgm:t>
        <a:bodyPr/>
        <a:lstStyle/>
        <a:p>
          <a:endParaRPr lang="en-GB"/>
        </a:p>
      </dgm:t>
    </dgm:pt>
    <dgm:pt modelId="{9F6C57D6-98C1-454E-B424-28E762824DB2}" type="pres">
      <dgm:prSet presAssocID="{A4246683-D2F9-4994-8132-77B21DDFE7BD}" presName="parTrans" presStyleLbl="bgSibTrans2D1" presStyleIdx="0" presStyleCnt="7"/>
      <dgm:spPr/>
      <dgm:t>
        <a:bodyPr/>
        <a:lstStyle/>
        <a:p>
          <a:endParaRPr lang="en-GB"/>
        </a:p>
      </dgm:t>
    </dgm:pt>
    <dgm:pt modelId="{87BEA64B-94DB-4EB2-98F1-27C1CF6CC067}" type="pres">
      <dgm:prSet presAssocID="{D65B9032-3990-43CA-91AF-49BC4E0E3735}" presName="node" presStyleLbl="node1" presStyleIdx="0" presStyleCnt="7">
        <dgm:presLayoutVars>
          <dgm:bulletEnabled val="1"/>
        </dgm:presLayoutVars>
      </dgm:prSet>
      <dgm:spPr/>
      <dgm:t>
        <a:bodyPr/>
        <a:lstStyle/>
        <a:p>
          <a:endParaRPr lang="en-GB"/>
        </a:p>
      </dgm:t>
    </dgm:pt>
    <dgm:pt modelId="{1D6600AC-F48B-4F63-B082-C7EF47B3E59B}" type="pres">
      <dgm:prSet presAssocID="{AA86C213-B6F7-4FC0-84F7-705F8A474597}" presName="parTrans" presStyleLbl="bgSibTrans2D1" presStyleIdx="1" presStyleCnt="7"/>
      <dgm:spPr/>
      <dgm:t>
        <a:bodyPr/>
        <a:lstStyle/>
        <a:p>
          <a:endParaRPr lang="en-GB"/>
        </a:p>
      </dgm:t>
    </dgm:pt>
    <dgm:pt modelId="{FECDA11E-72F5-49E4-B41D-2E9806D35EEA}" type="pres">
      <dgm:prSet presAssocID="{DA97E52F-C178-4968-8BB3-837FA11AFA61}" presName="node" presStyleLbl="node1" presStyleIdx="1" presStyleCnt="7">
        <dgm:presLayoutVars>
          <dgm:bulletEnabled val="1"/>
        </dgm:presLayoutVars>
      </dgm:prSet>
      <dgm:spPr/>
      <dgm:t>
        <a:bodyPr/>
        <a:lstStyle/>
        <a:p>
          <a:endParaRPr lang="en-GB"/>
        </a:p>
      </dgm:t>
    </dgm:pt>
    <dgm:pt modelId="{70633300-9CFE-4049-BE00-CFE6F6AAC035}" type="pres">
      <dgm:prSet presAssocID="{3F2330ED-0B15-4A85-9292-EC900B685104}" presName="parTrans" presStyleLbl="bgSibTrans2D1" presStyleIdx="2" presStyleCnt="7"/>
      <dgm:spPr/>
      <dgm:t>
        <a:bodyPr/>
        <a:lstStyle/>
        <a:p>
          <a:endParaRPr lang="en-GB"/>
        </a:p>
      </dgm:t>
    </dgm:pt>
    <dgm:pt modelId="{02168A85-2DA8-4785-8D5B-3ECD07793F39}" type="pres">
      <dgm:prSet presAssocID="{8513C8F5-B687-47AE-BD51-E20F945C2A1E}" presName="node" presStyleLbl="node1" presStyleIdx="2" presStyleCnt="7">
        <dgm:presLayoutVars>
          <dgm:bulletEnabled val="1"/>
        </dgm:presLayoutVars>
      </dgm:prSet>
      <dgm:spPr/>
      <dgm:t>
        <a:bodyPr/>
        <a:lstStyle/>
        <a:p>
          <a:endParaRPr lang="en-GB"/>
        </a:p>
      </dgm:t>
    </dgm:pt>
    <dgm:pt modelId="{3430CC21-30F4-49E7-9315-E20912FAE403}" type="pres">
      <dgm:prSet presAssocID="{ABA8F8C8-0533-4469-9959-3B2AB2257D6A}" presName="parTrans" presStyleLbl="bgSibTrans2D1" presStyleIdx="3" presStyleCnt="7"/>
      <dgm:spPr/>
      <dgm:t>
        <a:bodyPr/>
        <a:lstStyle/>
        <a:p>
          <a:endParaRPr lang="en-GB"/>
        </a:p>
      </dgm:t>
    </dgm:pt>
    <dgm:pt modelId="{A407E3D1-242F-4C0E-AEC3-C16B3E199893}" type="pres">
      <dgm:prSet presAssocID="{F59EBEAC-8E32-45D9-8F6A-F8D6D4496C4B}" presName="node" presStyleLbl="node1" presStyleIdx="3" presStyleCnt="7">
        <dgm:presLayoutVars>
          <dgm:bulletEnabled val="1"/>
        </dgm:presLayoutVars>
      </dgm:prSet>
      <dgm:spPr/>
      <dgm:t>
        <a:bodyPr/>
        <a:lstStyle/>
        <a:p>
          <a:endParaRPr lang="en-GB"/>
        </a:p>
      </dgm:t>
    </dgm:pt>
    <dgm:pt modelId="{9D09A1CB-B261-47F3-9F89-B3D9F109EAAD}" type="pres">
      <dgm:prSet presAssocID="{9572720A-6263-4250-81D1-7557ED37F578}" presName="parTrans" presStyleLbl="bgSibTrans2D1" presStyleIdx="4" presStyleCnt="7"/>
      <dgm:spPr/>
      <dgm:t>
        <a:bodyPr/>
        <a:lstStyle/>
        <a:p>
          <a:endParaRPr lang="en-GB"/>
        </a:p>
      </dgm:t>
    </dgm:pt>
    <dgm:pt modelId="{1D79F9E2-F0C2-47CB-BA47-C15DA8FAB710}" type="pres">
      <dgm:prSet presAssocID="{C01708EC-C66D-4A4B-94C8-397F810729CB}" presName="node" presStyleLbl="node1" presStyleIdx="4" presStyleCnt="7">
        <dgm:presLayoutVars>
          <dgm:bulletEnabled val="1"/>
        </dgm:presLayoutVars>
      </dgm:prSet>
      <dgm:spPr/>
      <dgm:t>
        <a:bodyPr/>
        <a:lstStyle/>
        <a:p>
          <a:endParaRPr lang="en-GB"/>
        </a:p>
      </dgm:t>
    </dgm:pt>
    <dgm:pt modelId="{43A22611-8C86-4C6C-8D1D-E53CCAA81E3B}" type="pres">
      <dgm:prSet presAssocID="{A2C76747-2B40-4780-807E-144208245896}" presName="parTrans" presStyleLbl="bgSibTrans2D1" presStyleIdx="5" presStyleCnt="7"/>
      <dgm:spPr/>
      <dgm:t>
        <a:bodyPr/>
        <a:lstStyle/>
        <a:p>
          <a:endParaRPr lang="en-GB"/>
        </a:p>
      </dgm:t>
    </dgm:pt>
    <dgm:pt modelId="{4E805B5C-3756-48CF-819C-6E1EB8663B1F}" type="pres">
      <dgm:prSet presAssocID="{78848266-C905-444D-8C36-F44C3D489E9D}" presName="node" presStyleLbl="node1" presStyleIdx="5" presStyleCnt="7">
        <dgm:presLayoutVars>
          <dgm:bulletEnabled val="1"/>
        </dgm:presLayoutVars>
      </dgm:prSet>
      <dgm:spPr/>
      <dgm:t>
        <a:bodyPr/>
        <a:lstStyle/>
        <a:p>
          <a:endParaRPr lang="en-GB"/>
        </a:p>
      </dgm:t>
    </dgm:pt>
    <dgm:pt modelId="{61930D55-6447-4EAF-8DCA-2A5EE605A279}" type="pres">
      <dgm:prSet presAssocID="{221D50E3-0252-4BA1-A107-D94A9589C5CC}" presName="parTrans" presStyleLbl="bgSibTrans2D1" presStyleIdx="6" presStyleCnt="7"/>
      <dgm:spPr/>
      <dgm:t>
        <a:bodyPr/>
        <a:lstStyle/>
        <a:p>
          <a:endParaRPr lang="en-GB"/>
        </a:p>
      </dgm:t>
    </dgm:pt>
    <dgm:pt modelId="{10123855-1974-47F0-80A8-2B026372E886}" type="pres">
      <dgm:prSet presAssocID="{41339168-0656-4CD1-92ED-C1F9CAF981E8}" presName="node" presStyleLbl="node1" presStyleIdx="6" presStyleCnt="7">
        <dgm:presLayoutVars>
          <dgm:bulletEnabled val="1"/>
        </dgm:presLayoutVars>
      </dgm:prSet>
      <dgm:spPr/>
      <dgm:t>
        <a:bodyPr/>
        <a:lstStyle/>
        <a:p>
          <a:endParaRPr lang="en-GB"/>
        </a:p>
      </dgm:t>
    </dgm:pt>
  </dgm:ptLst>
  <dgm:cxnLst>
    <dgm:cxn modelId="{2BDE1E7B-4E19-4D62-B480-1985F534CBA1}" type="presOf" srcId="{C01708EC-C66D-4A4B-94C8-397F810729CB}" destId="{1D79F9E2-F0C2-47CB-BA47-C15DA8FAB710}" srcOrd="0" destOrd="0" presId="urn:microsoft.com/office/officeart/2005/8/layout/radial4"/>
    <dgm:cxn modelId="{B5E48980-677B-4086-9B55-850F26D99E2C}" srcId="{B57FB2F6-1176-4EB0-B159-911EE689137B}" destId="{C01708EC-C66D-4A4B-94C8-397F810729CB}" srcOrd="4" destOrd="0" parTransId="{9572720A-6263-4250-81D1-7557ED37F578}" sibTransId="{05B03E37-A02E-47C0-9910-82539CAE4221}"/>
    <dgm:cxn modelId="{7F063F5E-D0BE-457A-8915-BF5221EBF846}" type="presOf" srcId="{AA86C213-B6F7-4FC0-84F7-705F8A474597}" destId="{1D6600AC-F48B-4F63-B082-C7EF47B3E59B}" srcOrd="0" destOrd="0" presId="urn:microsoft.com/office/officeart/2005/8/layout/radial4"/>
    <dgm:cxn modelId="{561CEFCB-74FC-488D-A466-F32F9116C7D6}" type="presOf" srcId="{A2C76747-2B40-4780-807E-144208245896}" destId="{43A22611-8C86-4C6C-8D1D-E53CCAA81E3B}" srcOrd="0" destOrd="0" presId="urn:microsoft.com/office/officeart/2005/8/layout/radial4"/>
    <dgm:cxn modelId="{DE59227A-B7D6-44E4-AC4C-00A23618DF8E}" type="presOf" srcId="{ABA8F8C8-0533-4469-9959-3B2AB2257D6A}" destId="{3430CC21-30F4-49E7-9315-E20912FAE403}" srcOrd="0" destOrd="0" presId="urn:microsoft.com/office/officeart/2005/8/layout/radial4"/>
    <dgm:cxn modelId="{E0238B05-3690-4B83-8E75-11CA75F57279}" srcId="{B57FB2F6-1176-4EB0-B159-911EE689137B}" destId="{78848266-C905-444D-8C36-F44C3D489E9D}" srcOrd="5" destOrd="0" parTransId="{A2C76747-2B40-4780-807E-144208245896}" sibTransId="{EC3A5E71-1775-4EF3-9EB1-131E7DF0BB6D}"/>
    <dgm:cxn modelId="{4D6A322C-3E0A-4F21-9E7F-8FBDF7B2317D}" type="presOf" srcId="{A4246683-D2F9-4994-8132-77B21DDFE7BD}" destId="{9F6C57D6-98C1-454E-B424-28E762824DB2}" srcOrd="0" destOrd="0" presId="urn:microsoft.com/office/officeart/2005/8/layout/radial4"/>
    <dgm:cxn modelId="{CC7792AB-3B74-4AD9-8A65-92DF5E833E9E}" srcId="{B57FB2F6-1176-4EB0-B159-911EE689137B}" destId="{F59EBEAC-8E32-45D9-8F6A-F8D6D4496C4B}" srcOrd="3" destOrd="0" parTransId="{ABA8F8C8-0533-4469-9959-3B2AB2257D6A}" sibTransId="{26B01457-1381-47DB-8D48-9187F1DA9ECD}"/>
    <dgm:cxn modelId="{C07D217E-3727-4C6B-B601-A117B1A7D69A}" type="presOf" srcId="{DA97E52F-C178-4968-8BB3-837FA11AFA61}" destId="{FECDA11E-72F5-49E4-B41D-2E9806D35EEA}" srcOrd="0" destOrd="0" presId="urn:microsoft.com/office/officeart/2005/8/layout/radial4"/>
    <dgm:cxn modelId="{A1E77F9E-C37B-431A-99F0-7971D5B63BEE}" srcId="{B57FB2F6-1176-4EB0-B159-911EE689137B}" destId="{D65B9032-3990-43CA-91AF-49BC4E0E3735}" srcOrd="0" destOrd="0" parTransId="{A4246683-D2F9-4994-8132-77B21DDFE7BD}" sibTransId="{9D2D052E-F885-417A-BDBC-0703BC8691A1}"/>
    <dgm:cxn modelId="{B52995DD-0240-498E-97CB-0028B378FF30}" type="presOf" srcId="{B57FB2F6-1176-4EB0-B159-911EE689137B}" destId="{0ED2FCED-EDDC-4DFE-8BC6-01602A8282B2}" srcOrd="0" destOrd="0" presId="urn:microsoft.com/office/officeart/2005/8/layout/radial4"/>
    <dgm:cxn modelId="{217B8993-E1EB-4EB7-B411-BE607527B277}" type="presOf" srcId="{3F2330ED-0B15-4A85-9292-EC900B685104}" destId="{70633300-9CFE-4049-BE00-CFE6F6AAC035}" srcOrd="0" destOrd="0" presId="urn:microsoft.com/office/officeart/2005/8/layout/radial4"/>
    <dgm:cxn modelId="{9AC3F941-5172-4694-A875-7729EA31259B}" srcId="{B57FB2F6-1176-4EB0-B159-911EE689137B}" destId="{8513C8F5-B687-47AE-BD51-E20F945C2A1E}" srcOrd="2" destOrd="0" parTransId="{3F2330ED-0B15-4A85-9292-EC900B685104}" sibTransId="{0443A0C0-CCC8-416A-8E6D-A18456470D5F}"/>
    <dgm:cxn modelId="{D83E89B8-408C-4B81-BD8C-40D921B2E17D}" type="presOf" srcId="{D65B9032-3990-43CA-91AF-49BC4E0E3735}" destId="{87BEA64B-94DB-4EB2-98F1-27C1CF6CC067}" srcOrd="0" destOrd="0" presId="urn:microsoft.com/office/officeart/2005/8/layout/radial4"/>
    <dgm:cxn modelId="{3C8AA3BF-4A8E-4B6B-919A-14A082FB8B69}" type="presOf" srcId="{78848266-C905-444D-8C36-F44C3D489E9D}" destId="{4E805B5C-3756-48CF-819C-6E1EB8663B1F}" srcOrd="0" destOrd="0" presId="urn:microsoft.com/office/officeart/2005/8/layout/radial4"/>
    <dgm:cxn modelId="{041B7560-AA94-4AF2-AC2D-73FF79F5AE63}" srcId="{18E14F46-DD84-4936-A930-30C9880E7FFC}" destId="{B57FB2F6-1176-4EB0-B159-911EE689137B}" srcOrd="0" destOrd="0" parTransId="{336939A3-B002-4CFB-BFA7-F2759BE504AF}" sibTransId="{638E07C6-9CD8-497B-9911-6B47A76E641C}"/>
    <dgm:cxn modelId="{6E969D3F-6011-4CA1-B894-083C35A07447}" type="presOf" srcId="{8513C8F5-B687-47AE-BD51-E20F945C2A1E}" destId="{02168A85-2DA8-4785-8D5B-3ECD07793F39}" srcOrd="0" destOrd="0" presId="urn:microsoft.com/office/officeart/2005/8/layout/radial4"/>
    <dgm:cxn modelId="{D2C3B454-EE5B-4AB4-BFD0-EC1A1A30D2B2}" type="presOf" srcId="{41339168-0656-4CD1-92ED-C1F9CAF981E8}" destId="{10123855-1974-47F0-80A8-2B026372E886}" srcOrd="0" destOrd="0" presId="urn:microsoft.com/office/officeart/2005/8/layout/radial4"/>
    <dgm:cxn modelId="{E6B94A4A-87CD-46E4-AA33-699B7BBABB32}" srcId="{B57FB2F6-1176-4EB0-B159-911EE689137B}" destId="{DA97E52F-C178-4968-8BB3-837FA11AFA61}" srcOrd="1" destOrd="0" parTransId="{AA86C213-B6F7-4FC0-84F7-705F8A474597}" sibTransId="{F41A39A1-CFAA-4205-B28D-479BC34539C7}"/>
    <dgm:cxn modelId="{E783BB33-2705-43A0-8E35-8676BAC40F2D}" type="presOf" srcId="{F59EBEAC-8E32-45D9-8F6A-F8D6D4496C4B}" destId="{A407E3D1-242F-4C0E-AEC3-C16B3E199893}" srcOrd="0" destOrd="0" presId="urn:microsoft.com/office/officeart/2005/8/layout/radial4"/>
    <dgm:cxn modelId="{CAA93EC2-8D15-43CB-B995-3119DB686203}" srcId="{B57FB2F6-1176-4EB0-B159-911EE689137B}" destId="{41339168-0656-4CD1-92ED-C1F9CAF981E8}" srcOrd="6" destOrd="0" parTransId="{221D50E3-0252-4BA1-A107-D94A9589C5CC}" sibTransId="{4826D56C-B064-4D23-B633-1AD3B823A7F6}"/>
    <dgm:cxn modelId="{CC377C91-46ED-42A8-9CE7-B1372CF44E24}" type="presOf" srcId="{9572720A-6263-4250-81D1-7557ED37F578}" destId="{9D09A1CB-B261-47F3-9F89-B3D9F109EAAD}" srcOrd="0" destOrd="0" presId="urn:microsoft.com/office/officeart/2005/8/layout/radial4"/>
    <dgm:cxn modelId="{B36CC68C-F374-41C8-9DCE-EF90164DE6B4}" type="presOf" srcId="{221D50E3-0252-4BA1-A107-D94A9589C5CC}" destId="{61930D55-6447-4EAF-8DCA-2A5EE605A279}" srcOrd="0" destOrd="0" presId="urn:microsoft.com/office/officeart/2005/8/layout/radial4"/>
    <dgm:cxn modelId="{0DA6AAA6-F155-4BE0-B795-9754EAB61986}" type="presOf" srcId="{18E14F46-DD84-4936-A930-30C9880E7FFC}" destId="{6F710074-BFB7-4AEA-86CB-F5D57730554F}" srcOrd="0" destOrd="0" presId="urn:microsoft.com/office/officeart/2005/8/layout/radial4"/>
    <dgm:cxn modelId="{57D40EB4-12AD-4660-B1DD-AB24D7BAC628}" type="presParOf" srcId="{6F710074-BFB7-4AEA-86CB-F5D57730554F}" destId="{0ED2FCED-EDDC-4DFE-8BC6-01602A8282B2}" srcOrd="0" destOrd="0" presId="urn:microsoft.com/office/officeart/2005/8/layout/radial4"/>
    <dgm:cxn modelId="{45B94588-F7F2-420D-BDD8-064CB6838E59}" type="presParOf" srcId="{6F710074-BFB7-4AEA-86CB-F5D57730554F}" destId="{9F6C57D6-98C1-454E-B424-28E762824DB2}" srcOrd="1" destOrd="0" presId="urn:microsoft.com/office/officeart/2005/8/layout/radial4"/>
    <dgm:cxn modelId="{AAD581A1-75A8-4545-A563-4FE7475D4E1C}" type="presParOf" srcId="{6F710074-BFB7-4AEA-86CB-F5D57730554F}" destId="{87BEA64B-94DB-4EB2-98F1-27C1CF6CC067}" srcOrd="2" destOrd="0" presId="urn:microsoft.com/office/officeart/2005/8/layout/radial4"/>
    <dgm:cxn modelId="{891DC682-B747-413C-B03B-2F771F0B79FF}" type="presParOf" srcId="{6F710074-BFB7-4AEA-86CB-F5D57730554F}" destId="{1D6600AC-F48B-4F63-B082-C7EF47B3E59B}" srcOrd="3" destOrd="0" presId="urn:microsoft.com/office/officeart/2005/8/layout/radial4"/>
    <dgm:cxn modelId="{52ADB388-0B65-4698-AE63-596E01A246C6}" type="presParOf" srcId="{6F710074-BFB7-4AEA-86CB-F5D57730554F}" destId="{FECDA11E-72F5-49E4-B41D-2E9806D35EEA}" srcOrd="4" destOrd="0" presId="urn:microsoft.com/office/officeart/2005/8/layout/radial4"/>
    <dgm:cxn modelId="{6EC7DB6E-FA22-4644-BAE0-59A09889CAE7}" type="presParOf" srcId="{6F710074-BFB7-4AEA-86CB-F5D57730554F}" destId="{70633300-9CFE-4049-BE00-CFE6F6AAC035}" srcOrd="5" destOrd="0" presId="urn:microsoft.com/office/officeart/2005/8/layout/radial4"/>
    <dgm:cxn modelId="{9D448475-6DDE-4D30-8ED6-891AA4398142}" type="presParOf" srcId="{6F710074-BFB7-4AEA-86CB-F5D57730554F}" destId="{02168A85-2DA8-4785-8D5B-3ECD07793F39}" srcOrd="6" destOrd="0" presId="urn:microsoft.com/office/officeart/2005/8/layout/radial4"/>
    <dgm:cxn modelId="{D9C03E9A-95E6-45D1-A2BC-7785E1F98D97}" type="presParOf" srcId="{6F710074-BFB7-4AEA-86CB-F5D57730554F}" destId="{3430CC21-30F4-49E7-9315-E20912FAE403}" srcOrd="7" destOrd="0" presId="urn:microsoft.com/office/officeart/2005/8/layout/radial4"/>
    <dgm:cxn modelId="{AD529800-75EB-48BD-B003-7AF5FC122B2E}" type="presParOf" srcId="{6F710074-BFB7-4AEA-86CB-F5D57730554F}" destId="{A407E3D1-242F-4C0E-AEC3-C16B3E199893}" srcOrd="8" destOrd="0" presId="urn:microsoft.com/office/officeart/2005/8/layout/radial4"/>
    <dgm:cxn modelId="{DA95E673-873E-445D-8F46-04CDCDC5AC61}" type="presParOf" srcId="{6F710074-BFB7-4AEA-86CB-F5D57730554F}" destId="{9D09A1CB-B261-47F3-9F89-B3D9F109EAAD}" srcOrd="9" destOrd="0" presId="urn:microsoft.com/office/officeart/2005/8/layout/radial4"/>
    <dgm:cxn modelId="{1C54D35F-96DC-4E03-9B55-BED0B068203F}" type="presParOf" srcId="{6F710074-BFB7-4AEA-86CB-F5D57730554F}" destId="{1D79F9E2-F0C2-47CB-BA47-C15DA8FAB710}" srcOrd="10" destOrd="0" presId="urn:microsoft.com/office/officeart/2005/8/layout/radial4"/>
    <dgm:cxn modelId="{84DB7957-9BCD-478A-BDE4-8ED0399FE479}" type="presParOf" srcId="{6F710074-BFB7-4AEA-86CB-F5D57730554F}" destId="{43A22611-8C86-4C6C-8D1D-E53CCAA81E3B}" srcOrd="11" destOrd="0" presId="urn:microsoft.com/office/officeart/2005/8/layout/radial4"/>
    <dgm:cxn modelId="{AFEF7EA4-6531-4C3D-B641-7415CF5037A7}" type="presParOf" srcId="{6F710074-BFB7-4AEA-86CB-F5D57730554F}" destId="{4E805B5C-3756-48CF-819C-6E1EB8663B1F}" srcOrd="12" destOrd="0" presId="urn:microsoft.com/office/officeart/2005/8/layout/radial4"/>
    <dgm:cxn modelId="{2862BE6F-5CE4-4284-B069-00018EB9801F}" type="presParOf" srcId="{6F710074-BFB7-4AEA-86CB-F5D57730554F}" destId="{61930D55-6447-4EAF-8DCA-2A5EE605A279}" srcOrd="13" destOrd="0" presId="urn:microsoft.com/office/officeart/2005/8/layout/radial4"/>
    <dgm:cxn modelId="{907FDEB8-C8EA-4EFA-A126-2094D3D43534}" type="presParOf" srcId="{6F710074-BFB7-4AEA-86CB-F5D57730554F}" destId="{10123855-1974-47F0-80A8-2B026372E886}" srcOrd="1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2360F8-EE9A-487B-B1A6-9A6CC658EFEC}"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GB"/>
        </a:p>
      </dgm:t>
    </dgm:pt>
    <dgm:pt modelId="{184430D4-41CC-48A6-95DE-9A5C6071C7DF}">
      <dgm:prSet phldrT="[Text]" custT="1"/>
      <dgm:spPr/>
      <dgm:t>
        <a:bodyPr/>
        <a:lstStyle/>
        <a:p>
          <a:r>
            <a:rPr lang="en-GB" sz="2400" b="1" dirty="0" smtClean="0"/>
            <a:t>Amateurism and professional</a:t>
          </a:r>
          <a:endParaRPr lang="en-GB" sz="2400" b="1" dirty="0"/>
        </a:p>
      </dgm:t>
    </dgm:pt>
    <dgm:pt modelId="{C338703A-55FA-4A50-9B5D-112D0BE28682}" type="parTrans" cxnId="{11E2D72E-4439-4C84-8DED-EFF907E54331}">
      <dgm:prSet/>
      <dgm:spPr/>
      <dgm:t>
        <a:bodyPr/>
        <a:lstStyle/>
        <a:p>
          <a:endParaRPr lang="en-GB"/>
        </a:p>
      </dgm:t>
    </dgm:pt>
    <dgm:pt modelId="{E3935683-9CA4-40E0-AAA1-92E04A704B71}" type="sibTrans" cxnId="{11E2D72E-4439-4C84-8DED-EFF907E54331}">
      <dgm:prSet/>
      <dgm:spPr/>
      <dgm:t>
        <a:bodyPr/>
        <a:lstStyle/>
        <a:p>
          <a:endParaRPr lang="en-GB"/>
        </a:p>
      </dgm:t>
    </dgm:pt>
    <dgm:pt modelId="{DDCCBB5A-F3F4-442C-94AA-557DCCE1F96E}">
      <dgm:prSet phldrT="[Text]" custT="1"/>
      <dgm:spPr/>
      <dgm:t>
        <a:bodyPr/>
        <a:lstStyle/>
        <a:p>
          <a:r>
            <a:rPr lang="en-GB" sz="2800" b="1" dirty="0" smtClean="0"/>
            <a:t>Gender and the changing status of women</a:t>
          </a:r>
          <a:endParaRPr lang="en-GB" sz="2800" b="1" dirty="0"/>
        </a:p>
      </dgm:t>
    </dgm:pt>
    <dgm:pt modelId="{929A01D0-4052-4D5A-A5D5-074BCBC27063}" type="parTrans" cxnId="{5C12A18E-EDA2-46F8-B4B5-DF4C5A96DFE4}">
      <dgm:prSet/>
      <dgm:spPr/>
      <dgm:t>
        <a:bodyPr/>
        <a:lstStyle/>
        <a:p>
          <a:endParaRPr lang="en-GB"/>
        </a:p>
      </dgm:t>
    </dgm:pt>
    <dgm:pt modelId="{DEB7FD95-70D6-46E2-A206-D7F42ABC0D50}" type="sibTrans" cxnId="{5C12A18E-EDA2-46F8-B4B5-DF4C5A96DFE4}">
      <dgm:prSet/>
      <dgm:spPr/>
      <dgm:t>
        <a:bodyPr/>
        <a:lstStyle/>
        <a:p>
          <a:endParaRPr lang="en-GB"/>
        </a:p>
      </dgm:t>
    </dgm:pt>
    <dgm:pt modelId="{BCD1724F-9C81-4DF0-94B8-B9C12FCD75AD}">
      <dgm:prSet phldrT="[Text]" custT="1"/>
      <dgm:spPr/>
      <dgm:t>
        <a:bodyPr/>
        <a:lstStyle/>
        <a:p>
          <a:r>
            <a:rPr lang="en-GB" sz="2800" b="1" dirty="0" smtClean="0"/>
            <a:t>Law and order</a:t>
          </a:r>
          <a:endParaRPr lang="en-GB" sz="2800" b="1" dirty="0"/>
        </a:p>
      </dgm:t>
    </dgm:pt>
    <dgm:pt modelId="{A3BA2FAF-DA26-4BE2-BEA7-96C11A75BD7B}" type="parTrans" cxnId="{F16322A0-2E09-4241-B38D-C1A851851CFC}">
      <dgm:prSet/>
      <dgm:spPr/>
      <dgm:t>
        <a:bodyPr/>
        <a:lstStyle/>
        <a:p>
          <a:endParaRPr lang="en-GB"/>
        </a:p>
      </dgm:t>
    </dgm:pt>
    <dgm:pt modelId="{B7802612-7EDA-43E3-87B5-C700FB10AB92}" type="sibTrans" cxnId="{F16322A0-2E09-4241-B38D-C1A851851CFC}">
      <dgm:prSet/>
      <dgm:spPr/>
      <dgm:t>
        <a:bodyPr/>
        <a:lstStyle/>
        <a:p>
          <a:endParaRPr lang="en-GB"/>
        </a:p>
      </dgm:t>
    </dgm:pt>
    <dgm:pt modelId="{EF5BDB3C-8312-46C6-93AD-97823D85D1B0}">
      <dgm:prSet custT="1"/>
      <dgm:spPr/>
      <dgm:t>
        <a:bodyPr/>
        <a:lstStyle/>
        <a:p>
          <a:r>
            <a:rPr lang="en-GB" sz="3600" b="1" dirty="0" smtClean="0"/>
            <a:t>Education and literacy</a:t>
          </a:r>
          <a:endParaRPr lang="en-GB" sz="3600" b="1" dirty="0"/>
        </a:p>
      </dgm:t>
    </dgm:pt>
    <dgm:pt modelId="{2944EBAD-4AC9-4A0E-9A4F-B6DC57AA5B13}" type="parTrans" cxnId="{E639FC9A-599F-4C90-BA63-E509CA888F61}">
      <dgm:prSet/>
      <dgm:spPr/>
      <dgm:t>
        <a:bodyPr/>
        <a:lstStyle/>
        <a:p>
          <a:endParaRPr lang="en-GB"/>
        </a:p>
      </dgm:t>
    </dgm:pt>
    <dgm:pt modelId="{5D3952AC-7641-4733-AB33-A74DE1C6AE84}" type="sibTrans" cxnId="{E639FC9A-599F-4C90-BA63-E509CA888F61}">
      <dgm:prSet/>
      <dgm:spPr/>
      <dgm:t>
        <a:bodyPr/>
        <a:lstStyle/>
        <a:p>
          <a:endParaRPr lang="en-GB"/>
        </a:p>
      </dgm:t>
    </dgm:pt>
    <dgm:pt modelId="{902475D4-AB13-4612-9AE6-32B77257F8F0}">
      <dgm:prSet custT="1"/>
      <dgm:spPr/>
      <dgm:t>
        <a:bodyPr/>
        <a:lstStyle/>
        <a:p>
          <a:r>
            <a:rPr lang="en-GB" sz="3200" b="1" dirty="0" smtClean="0"/>
            <a:t>Availability of time, money and transport</a:t>
          </a:r>
          <a:endParaRPr lang="en-GB" sz="3200" b="1" dirty="0"/>
        </a:p>
      </dgm:t>
    </dgm:pt>
    <dgm:pt modelId="{3D13B0BE-EFB2-4F80-BDAA-379AF36C278B}" type="parTrans" cxnId="{775B6771-5267-4286-BEAF-7F7EB3DE8514}">
      <dgm:prSet/>
      <dgm:spPr/>
      <dgm:t>
        <a:bodyPr/>
        <a:lstStyle/>
        <a:p>
          <a:endParaRPr lang="en-GB"/>
        </a:p>
      </dgm:t>
    </dgm:pt>
    <dgm:pt modelId="{FA97EC8D-27F4-43BD-BB43-3266683A1431}" type="sibTrans" cxnId="{775B6771-5267-4286-BEAF-7F7EB3DE8514}">
      <dgm:prSet/>
      <dgm:spPr/>
      <dgm:t>
        <a:bodyPr/>
        <a:lstStyle/>
        <a:p>
          <a:endParaRPr lang="en-GB"/>
        </a:p>
      </dgm:t>
    </dgm:pt>
    <dgm:pt modelId="{59A797CD-BF21-41D1-94FD-CEDFA0236E63}" type="pres">
      <dgm:prSet presAssocID="{E12360F8-EE9A-487B-B1A6-9A6CC658EFEC}" presName="arrowDiagram" presStyleCnt="0">
        <dgm:presLayoutVars>
          <dgm:chMax val="5"/>
          <dgm:dir/>
          <dgm:resizeHandles val="exact"/>
        </dgm:presLayoutVars>
      </dgm:prSet>
      <dgm:spPr/>
      <dgm:t>
        <a:bodyPr/>
        <a:lstStyle/>
        <a:p>
          <a:endParaRPr lang="en-GB"/>
        </a:p>
      </dgm:t>
    </dgm:pt>
    <dgm:pt modelId="{75F1BBC4-AD9D-4DA7-A1C5-AAC37AB36593}" type="pres">
      <dgm:prSet presAssocID="{E12360F8-EE9A-487B-B1A6-9A6CC658EFEC}" presName="arrow" presStyleLbl="bgShp" presStyleIdx="0" presStyleCnt="1">
        <dgm:style>
          <a:lnRef idx="1">
            <a:schemeClr val="accent1"/>
          </a:lnRef>
          <a:fillRef idx="2">
            <a:schemeClr val="accent1"/>
          </a:fillRef>
          <a:effectRef idx="1">
            <a:schemeClr val="accent1"/>
          </a:effectRef>
          <a:fontRef idx="minor">
            <a:schemeClr val="dk1"/>
          </a:fontRef>
        </dgm:style>
      </dgm:prSet>
      <dgm:spPr/>
    </dgm:pt>
    <dgm:pt modelId="{21126A7A-041C-4CB5-834D-86CDD475890D}" type="pres">
      <dgm:prSet presAssocID="{E12360F8-EE9A-487B-B1A6-9A6CC658EFEC}" presName="arrowDiagram5" presStyleCnt="0"/>
      <dgm:spPr/>
    </dgm:pt>
    <dgm:pt modelId="{36DEFDDE-E33B-4B69-A7AF-5DEFB8B2DEAC}" type="pres">
      <dgm:prSet presAssocID="{184430D4-41CC-48A6-95DE-9A5C6071C7DF}" presName="bullet5a" presStyleLbl="node1" presStyleIdx="0" presStyleCnt="5"/>
      <dgm:spPr/>
    </dgm:pt>
    <dgm:pt modelId="{CAE32185-84B7-48CA-B76C-7A3B0FEF18D9}" type="pres">
      <dgm:prSet presAssocID="{184430D4-41CC-48A6-95DE-9A5C6071C7DF}" presName="textBox5a" presStyleLbl="revTx" presStyleIdx="0" presStyleCnt="5" custScaleX="179450" custLinFactNeighborX="-33220" custLinFactNeighborY="0">
        <dgm:presLayoutVars>
          <dgm:bulletEnabled val="1"/>
        </dgm:presLayoutVars>
      </dgm:prSet>
      <dgm:spPr/>
      <dgm:t>
        <a:bodyPr/>
        <a:lstStyle/>
        <a:p>
          <a:endParaRPr lang="en-GB"/>
        </a:p>
      </dgm:t>
    </dgm:pt>
    <dgm:pt modelId="{94F453A8-1753-4EAF-A7E8-2CACF674DF6C}" type="pres">
      <dgm:prSet presAssocID="{DDCCBB5A-F3F4-442C-94AA-557DCCE1F96E}" presName="bullet5b" presStyleLbl="node1" presStyleIdx="1" presStyleCnt="5"/>
      <dgm:spPr/>
    </dgm:pt>
    <dgm:pt modelId="{09BC0894-A29B-442D-8FC1-5FE3A2AA3C52}" type="pres">
      <dgm:prSet presAssocID="{DDCCBB5A-F3F4-442C-94AA-557DCCE1F96E}" presName="textBox5b" presStyleLbl="revTx" presStyleIdx="1" presStyleCnt="5" custScaleX="106311">
        <dgm:presLayoutVars>
          <dgm:bulletEnabled val="1"/>
        </dgm:presLayoutVars>
      </dgm:prSet>
      <dgm:spPr/>
      <dgm:t>
        <a:bodyPr/>
        <a:lstStyle/>
        <a:p>
          <a:endParaRPr lang="en-GB"/>
        </a:p>
      </dgm:t>
    </dgm:pt>
    <dgm:pt modelId="{E0104056-7FEE-4503-88B9-832605ECC4D1}" type="pres">
      <dgm:prSet presAssocID="{BCD1724F-9C81-4DF0-94B8-B9C12FCD75AD}" presName="bullet5c" presStyleLbl="node1" presStyleIdx="2" presStyleCnt="5"/>
      <dgm:spPr/>
    </dgm:pt>
    <dgm:pt modelId="{D4845FA7-D735-46F1-868C-4DF5893F7938}" type="pres">
      <dgm:prSet presAssocID="{BCD1724F-9C81-4DF0-94B8-B9C12FCD75AD}" presName="textBox5c" presStyleLbl="revTx" presStyleIdx="2" presStyleCnt="5" custScaleY="36248" custLinFactNeighborX="-8659" custLinFactNeighborY="-21885">
        <dgm:presLayoutVars>
          <dgm:bulletEnabled val="1"/>
        </dgm:presLayoutVars>
      </dgm:prSet>
      <dgm:spPr/>
      <dgm:t>
        <a:bodyPr/>
        <a:lstStyle/>
        <a:p>
          <a:endParaRPr lang="en-GB"/>
        </a:p>
      </dgm:t>
    </dgm:pt>
    <dgm:pt modelId="{4A316846-9FDC-4120-83EE-C339334E4451}" type="pres">
      <dgm:prSet presAssocID="{EF5BDB3C-8312-46C6-93AD-97823D85D1B0}" presName="bullet5d" presStyleLbl="node1" presStyleIdx="3" presStyleCnt="5"/>
      <dgm:spPr/>
    </dgm:pt>
    <dgm:pt modelId="{99E2E6FC-983D-4895-9DB4-A1E64F27D26E}" type="pres">
      <dgm:prSet presAssocID="{EF5BDB3C-8312-46C6-93AD-97823D85D1B0}" presName="textBox5d" presStyleLbl="revTx" presStyleIdx="3" presStyleCnt="5" custScaleX="135689" custScaleY="37745" custLinFactNeighborX="836" custLinFactNeighborY="-21550">
        <dgm:presLayoutVars>
          <dgm:bulletEnabled val="1"/>
        </dgm:presLayoutVars>
      </dgm:prSet>
      <dgm:spPr/>
      <dgm:t>
        <a:bodyPr/>
        <a:lstStyle/>
        <a:p>
          <a:endParaRPr lang="en-GB"/>
        </a:p>
      </dgm:t>
    </dgm:pt>
    <dgm:pt modelId="{458288D8-1E6F-43B2-84B1-E70CF42ABAD6}" type="pres">
      <dgm:prSet presAssocID="{902475D4-AB13-4612-9AE6-32B77257F8F0}" presName="bullet5e" presStyleLbl="node1" presStyleIdx="4" presStyleCnt="5"/>
      <dgm:spPr/>
    </dgm:pt>
    <dgm:pt modelId="{AAD9E725-B4C6-4B23-9636-8D74BC22694E}" type="pres">
      <dgm:prSet presAssocID="{902475D4-AB13-4612-9AE6-32B77257F8F0}" presName="textBox5e" presStyleLbl="revTx" presStyleIdx="4" presStyleCnt="5" custScaleX="169389" custScaleY="44780" custLinFactNeighborX="42614" custLinFactNeighborY="-22887">
        <dgm:presLayoutVars>
          <dgm:bulletEnabled val="1"/>
        </dgm:presLayoutVars>
      </dgm:prSet>
      <dgm:spPr/>
      <dgm:t>
        <a:bodyPr/>
        <a:lstStyle/>
        <a:p>
          <a:endParaRPr lang="en-GB"/>
        </a:p>
      </dgm:t>
    </dgm:pt>
  </dgm:ptLst>
  <dgm:cxnLst>
    <dgm:cxn modelId="{775B6771-5267-4286-BEAF-7F7EB3DE8514}" srcId="{E12360F8-EE9A-487B-B1A6-9A6CC658EFEC}" destId="{902475D4-AB13-4612-9AE6-32B77257F8F0}" srcOrd="4" destOrd="0" parTransId="{3D13B0BE-EFB2-4F80-BDAA-379AF36C278B}" sibTransId="{FA97EC8D-27F4-43BD-BB43-3266683A1431}"/>
    <dgm:cxn modelId="{57361EFC-D439-4286-9F5D-5AC87AF55B4E}" type="presOf" srcId="{EF5BDB3C-8312-46C6-93AD-97823D85D1B0}" destId="{99E2E6FC-983D-4895-9DB4-A1E64F27D26E}" srcOrd="0" destOrd="0" presId="urn:microsoft.com/office/officeart/2005/8/layout/arrow2"/>
    <dgm:cxn modelId="{F06093FC-3FAA-44AB-A689-E4077EA39B50}" type="presOf" srcId="{BCD1724F-9C81-4DF0-94B8-B9C12FCD75AD}" destId="{D4845FA7-D735-46F1-868C-4DF5893F7938}" srcOrd="0" destOrd="0" presId="urn:microsoft.com/office/officeart/2005/8/layout/arrow2"/>
    <dgm:cxn modelId="{E2729AA9-F324-4501-A4F0-19D71906754C}" type="presOf" srcId="{902475D4-AB13-4612-9AE6-32B77257F8F0}" destId="{AAD9E725-B4C6-4B23-9636-8D74BC22694E}" srcOrd="0" destOrd="0" presId="urn:microsoft.com/office/officeart/2005/8/layout/arrow2"/>
    <dgm:cxn modelId="{5C12A18E-EDA2-46F8-B4B5-DF4C5A96DFE4}" srcId="{E12360F8-EE9A-487B-B1A6-9A6CC658EFEC}" destId="{DDCCBB5A-F3F4-442C-94AA-557DCCE1F96E}" srcOrd="1" destOrd="0" parTransId="{929A01D0-4052-4D5A-A5D5-074BCBC27063}" sibTransId="{DEB7FD95-70D6-46E2-A206-D7F42ABC0D50}"/>
    <dgm:cxn modelId="{E639FC9A-599F-4C90-BA63-E509CA888F61}" srcId="{E12360F8-EE9A-487B-B1A6-9A6CC658EFEC}" destId="{EF5BDB3C-8312-46C6-93AD-97823D85D1B0}" srcOrd="3" destOrd="0" parTransId="{2944EBAD-4AC9-4A0E-9A4F-B6DC57AA5B13}" sibTransId="{5D3952AC-7641-4733-AB33-A74DE1C6AE84}"/>
    <dgm:cxn modelId="{F16322A0-2E09-4241-B38D-C1A851851CFC}" srcId="{E12360F8-EE9A-487B-B1A6-9A6CC658EFEC}" destId="{BCD1724F-9C81-4DF0-94B8-B9C12FCD75AD}" srcOrd="2" destOrd="0" parTransId="{A3BA2FAF-DA26-4BE2-BEA7-96C11A75BD7B}" sibTransId="{B7802612-7EDA-43E3-87B5-C700FB10AB92}"/>
    <dgm:cxn modelId="{7B510ABD-ED5D-424B-89A7-F290E695644F}" type="presOf" srcId="{E12360F8-EE9A-487B-B1A6-9A6CC658EFEC}" destId="{59A797CD-BF21-41D1-94FD-CEDFA0236E63}" srcOrd="0" destOrd="0" presId="urn:microsoft.com/office/officeart/2005/8/layout/arrow2"/>
    <dgm:cxn modelId="{631A770A-089D-460D-BA8E-BDAEEFD9623B}" type="presOf" srcId="{184430D4-41CC-48A6-95DE-9A5C6071C7DF}" destId="{CAE32185-84B7-48CA-B76C-7A3B0FEF18D9}" srcOrd="0" destOrd="0" presId="urn:microsoft.com/office/officeart/2005/8/layout/arrow2"/>
    <dgm:cxn modelId="{DB3E6392-B605-4D26-AD33-7B56E8E64B4C}" type="presOf" srcId="{DDCCBB5A-F3F4-442C-94AA-557DCCE1F96E}" destId="{09BC0894-A29B-442D-8FC1-5FE3A2AA3C52}" srcOrd="0" destOrd="0" presId="urn:microsoft.com/office/officeart/2005/8/layout/arrow2"/>
    <dgm:cxn modelId="{11E2D72E-4439-4C84-8DED-EFF907E54331}" srcId="{E12360F8-EE9A-487B-B1A6-9A6CC658EFEC}" destId="{184430D4-41CC-48A6-95DE-9A5C6071C7DF}" srcOrd="0" destOrd="0" parTransId="{C338703A-55FA-4A50-9B5D-112D0BE28682}" sibTransId="{E3935683-9CA4-40E0-AAA1-92E04A704B71}"/>
    <dgm:cxn modelId="{B88E2063-F1BF-4A44-8ADE-8DFCDD62EF51}" type="presParOf" srcId="{59A797CD-BF21-41D1-94FD-CEDFA0236E63}" destId="{75F1BBC4-AD9D-4DA7-A1C5-AAC37AB36593}" srcOrd="0" destOrd="0" presId="urn:microsoft.com/office/officeart/2005/8/layout/arrow2"/>
    <dgm:cxn modelId="{8ECED4D9-55E1-4235-80D4-FC234F3DD92C}" type="presParOf" srcId="{59A797CD-BF21-41D1-94FD-CEDFA0236E63}" destId="{21126A7A-041C-4CB5-834D-86CDD475890D}" srcOrd="1" destOrd="0" presId="urn:microsoft.com/office/officeart/2005/8/layout/arrow2"/>
    <dgm:cxn modelId="{94111B08-5194-4447-9ECC-41920AC0F525}" type="presParOf" srcId="{21126A7A-041C-4CB5-834D-86CDD475890D}" destId="{36DEFDDE-E33B-4B69-A7AF-5DEFB8B2DEAC}" srcOrd="0" destOrd="0" presId="urn:microsoft.com/office/officeart/2005/8/layout/arrow2"/>
    <dgm:cxn modelId="{6B985820-59C5-4F58-AF57-320CC3B6DC7B}" type="presParOf" srcId="{21126A7A-041C-4CB5-834D-86CDD475890D}" destId="{CAE32185-84B7-48CA-B76C-7A3B0FEF18D9}" srcOrd="1" destOrd="0" presId="urn:microsoft.com/office/officeart/2005/8/layout/arrow2"/>
    <dgm:cxn modelId="{000DA27D-5DC2-4225-A79B-1376AD3149F8}" type="presParOf" srcId="{21126A7A-041C-4CB5-834D-86CDD475890D}" destId="{94F453A8-1753-4EAF-A7E8-2CACF674DF6C}" srcOrd="2" destOrd="0" presId="urn:microsoft.com/office/officeart/2005/8/layout/arrow2"/>
    <dgm:cxn modelId="{B9C818B9-387C-4AB8-8B84-81FB1D10310F}" type="presParOf" srcId="{21126A7A-041C-4CB5-834D-86CDD475890D}" destId="{09BC0894-A29B-442D-8FC1-5FE3A2AA3C52}" srcOrd="3" destOrd="0" presId="urn:microsoft.com/office/officeart/2005/8/layout/arrow2"/>
    <dgm:cxn modelId="{660AFD06-1F55-4A6A-BC8B-9868EA90F40A}" type="presParOf" srcId="{21126A7A-041C-4CB5-834D-86CDD475890D}" destId="{E0104056-7FEE-4503-88B9-832605ECC4D1}" srcOrd="4" destOrd="0" presId="urn:microsoft.com/office/officeart/2005/8/layout/arrow2"/>
    <dgm:cxn modelId="{135A49D9-3DD8-479C-8553-6A3BAA42478E}" type="presParOf" srcId="{21126A7A-041C-4CB5-834D-86CDD475890D}" destId="{D4845FA7-D735-46F1-868C-4DF5893F7938}" srcOrd="5" destOrd="0" presId="urn:microsoft.com/office/officeart/2005/8/layout/arrow2"/>
    <dgm:cxn modelId="{1D068C23-3AC5-4213-B517-87911A0448A1}" type="presParOf" srcId="{21126A7A-041C-4CB5-834D-86CDD475890D}" destId="{4A316846-9FDC-4120-83EE-C339334E4451}" srcOrd="6" destOrd="0" presId="urn:microsoft.com/office/officeart/2005/8/layout/arrow2"/>
    <dgm:cxn modelId="{09E30FE3-C72D-4CB8-8925-C0F77400C564}" type="presParOf" srcId="{21126A7A-041C-4CB5-834D-86CDD475890D}" destId="{99E2E6FC-983D-4895-9DB4-A1E64F27D26E}" srcOrd="7" destOrd="0" presId="urn:microsoft.com/office/officeart/2005/8/layout/arrow2"/>
    <dgm:cxn modelId="{9D087F49-DF06-43FA-ACD4-A861F4599FE8}" type="presParOf" srcId="{21126A7A-041C-4CB5-834D-86CDD475890D}" destId="{458288D8-1E6F-43B2-84B1-E70CF42ABAD6}" srcOrd="8" destOrd="0" presId="urn:microsoft.com/office/officeart/2005/8/layout/arrow2"/>
    <dgm:cxn modelId="{70863D97-0C17-42DA-99F3-A0F67CC2B7AF}" type="presParOf" srcId="{21126A7A-041C-4CB5-834D-86CDD475890D}" destId="{AAD9E725-B4C6-4B23-9636-8D74BC22694E}"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2FCED-EDDC-4DFE-8BC6-01602A8282B2}">
      <dsp:nvSpPr>
        <dsp:cNvPr id="0" name=""/>
        <dsp:cNvSpPr/>
      </dsp:nvSpPr>
      <dsp:spPr>
        <a:xfrm>
          <a:off x="4749628" y="2885555"/>
          <a:ext cx="1990377" cy="199037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en-GB" sz="3900" kern="1200" dirty="0" smtClean="0"/>
            <a:t>society</a:t>
          </a:r>
          <a:endParaRPr lang="en-GB" sz="3900" kern="1200" dirty="0"/>
        </a:p>
      </dsp:txBody>
      <dsp:txXfrm>
        <a:off x="5041112" y="3177039"/>
        <a:ext cx="1407409" cy="1407409"/>
      </dsp:txXfrm>
    </dsp:sp>
    <dsp:sp modelId="{9F6C57D6-98C1-454E-B424-28E762824DB2}">
      <dsp:nvSpPr>
        <dsp:cNvPr id="0" name=""/>
        <dsp:cNvSpPr/>
      </dsp:nvSpPr>
      <dsp:spPr>
        <a:xfrm rot="10800000">
          <a:off x="2422245" y="3597115"/>
          <a:ext cx="2199377" cy="567257"/>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BEA64B-94DB-4EB2-98F1-27C1CF6CC067}">
      <dsp:nvSpPr>
        <dsp:cNvPr id="0" name=""/>
        <dsp:cNvSpPr/>
      </dsp:nvSpPr>
      <dsp:spPr>
        <a:xfrm>
          <a:off x="1725613" y="3323438"/>
          <a:ext cx="1393264" cy="1114611"/>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lvl="0" algn="ctr" defTabSz="1111250">
            <a:lnSpc>
              <a:spcPct val="90000"/>
            </a:lnSpc>
            <a:spcBef>
              <a:spcPct val="0"/>
            </a:spcBef>
            <a:spcAft>
              <a:spcPct val="35000"/>
            </a:spcAft>
          </a:pPr>
          <a:r>
            <a:rPr lang="en-GB" sz="2500" kern="1200" dirty="0" smtClean="0"/>
            <a:t>Social class influences</a:t>
          </a:r>
          <a:endParaRPr lang="en-GB" sz="2500" kern="1200" dirty="0"/>
        </a:p>
      </dsp:txBody>
      <dsp:txXfrm>
        <a:off x="1758259" y="3356084"/>
        <a:ext cx="1327972" cy="1049319"/>
      </dsp:txXfrm>
    </dsp:sp>
    <dsp:sp modelId="{1D6600AC-F48B-4F63-B082-C7EF47B3E59B}">
      <dsp:nvSpPr>
        <dsp:cNvPr id="0" name=""/>
        <dsp:cNvSpPr/>
      </dsp:nvSpPr>
      <dsp:spPr>
        <a:xfrm rot="12600000">
          <a:off x="2720055" y="2485674"/>
          <a:ext cx="2199377" cy="567257"/>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CDA11E-72F5-49E4-B41D-2E9806D35EEA}">
      <dsp:nvSpPr>
        <dsp:cNvPr id="0" name=""/>
        <dsp:cNvSpPr/>
      </dsp:nvSpPr>
      <dsp:spPr>
        <a:xfrm>
          <a:off x="2170753" y="1662152"/>
          <a:ext cx="1393264" cy="1114611"/>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lvl="0" algn="ctr" defTabSz="1111250">
            <a:lnSpc>
              <a:spcPct val="90000"/>
            </a:lnSpc>
            <a:spcBef>
              <a:spcPct val="0"/>
            </a:spcBef>
            <a:spcAft>
              <a:spcPct val="35000"/>
            </a:spcAft>
          </a:pPr>
          <a:r>
            <a:rPr lang="en-GB" sz="2500" kern="1200" dirty="0" smtClean="0"/>
            <a:t>Gender</a:t>
          </a:r>
          <a:endParaRPr lang="en-GB" sz="2500" kern="1200" dirty="0"/>
        </a:p>
      </dsp:txBody>
      <dsp:txXfrm>
        <a:off x="2203399" y="1694798"/>
        <a:ext cx="1327972" cy="1049319"/>
      </dsp:txXfrm>
    </dsp:sp>
    <dsp:sp modelId="{70633300-9CFE-4049-BE00-CFE6F6AAC035}">
      <dsp:nvSpPr>
        <dsp:cNvPr id="0" name=""/>
        <dsp:cNvSpPr/>
      </dsp:nvSpPr>
      <dsp:spPr>
        <a:xfrm rot="14400000">
          <a:off x="3533687" y="1672042"/>
          <a:ext cx="2199377" cy="567257"/>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168A85-2DA8-4785-8D5B-3ECD07793F39}">
      <dsp:nvSpPr>
        <dsp:cNvPr id="0" name=""/>
        <dsp:cNvSpPr/>
      </dsp:nvSpPr>
      <dsp:spPr>
        <a:xfrm>
          <a:off x="3386899" y="446007"/>
          <a:ext cx="1393264" cy="1114611"/>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lvl="0" algn="ctr" defTabSz="1111250">
            <a:lnSpc>
              <a:spcPct val="90000"/>
            </a:lnSpc>
            <a:spcBef>
              <a:spcPct val="0"/>
            </a:spcBef>
            <a:spcAft>
              <a:spcPct val="35000"/>
            </a:spcAft>
          </a:pPr>
          <a:r>
            <a:rPr lang="en-GB" sz="2500" kern="1200" dirty="0" smtClean="0"/>
            <a:t>Law and Order</a:t>
          </a:r>
          <a:endParaRPr lang="en-GB" sz="2500" kern="1200" dirty="0"/>
        </a:p>
      </dsp:txBody>
      <dsp:txXfrm>
        <a:off x="3419545" y="478653"/>
        <a:ext cx="1327972" cy="1049319"/>
      </dsp:txXfrm>
    </dsp:sp>
    <dsp:sp modelId="{3430CC21-30F4-49E7-9315-E20912FAE403}">
      <dsp:nvSpPr>
        <dsp:cNvPr id="0" name=""/>
        <dsp:cNvSpPr/>
      </dsp:nvSpPr>
      <dsp:spPr>
        <a:xfrm rot="16200000">
          <a:off x="4645128" y="1374232"/>
          <a:ext cx="2199377" cy="567257"/>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07E3D1-242F-4C0E-AEC3-C16B3E199893}">
      <dsp:nvSpPr>
        <dsp:cNvPr id="0" name=""/>
        <dsp:cNvSpPr/>
      </dsp:nvSpPr>
      <dsp:spPr>
        <a:xfrm>
          <a:off x="5048185" y="866"/>
          <a:ext cx="1393264" cy="1114611"/>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lvl="0" algn="ctr" defTabSz="1111250">
            <a:lnSpc>
              <a:spcPct val="90000"/>
            </a:lnSpc>
            <a:spcBef>
              <a:spcPct val="0"/>
            </a:spcBef>
            <a:spcAft>
              <a:spcPct val="35000"/>
            </a:spcAft>
          </a:pPr>
          <a:r>
            <a:rPr lang="en-GB" sz="2500" kern="1200" dirty="0" smtClean="0"/>
            <a:t>Money</a:t>
          </a:r>
          <a:endParaRPr lang="en-GB" sz="2500" kern="1200" dirty="0"/>
        </a:p>
      </dsp:txBody>
      <dsp:txXfrm>
        <a:off x="5080831" y="33512"/>
        <a:ext cx="1327972" cy="1049319"/>
      </dsp:txXfrm>
    </dsp:sp>
    <dsp:sp modelId="{9D09A1CB-B261-47F3-9F89-B3D9F109EAAD}">
      <dsp:nvSpPr>
        <dsp:cNvPr id="0" name=""/>
        <dsp:cNvSpPr/>
      </dsp:nvSpPr>
      <dsp:spPr>
        <a:xfrm rot="18000000">
          <a:off x="5756570" y="1672042"/>
          <a:ext cx="2199377" cy="567257"/>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79F9E2-F0C2-47CB-BA47-C15DA8FAB710}">
      <dsp:nvSpPr>
        <dsp:cNvPr id="0" name=""/>
        <dsp:cNvSpPr/>
      </dsp:nvSpPr>
      <dsp:spPr>
        <a:xfrm>
          <a:off x="6709471" y="446007"/>
          <a:ext cx="1393264" cy="1114611"/>
        </a:xfrm>
        <a:prstGeom prst="roundRect">
          <a:avLst>
            <a:gd name="adj" fmla="val 10000"/>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lvl="0" algn="ctr" defTabSz="1111250">
            <a:lnSpc>
              <a:spcPct val="90000"/>
            </a:lnSpc>
            <a:spcBef>
              <a:spcPct val="0"/>
            </a:spcBef>
            <a:spcAft>
              <a:spcPct val="35000"/>
            </a:spcAft>
          </a:pPr>
          <a:r>
            <a:rPr lang="en-GB" sz="2500" kern="1200" dirty="0" smtClean="0"/>
            <a:t>Time</a:t>
          </a:r>
          <a:endParaRPr lang="en-GB" sz="2500" kern="1200" dirty="0"/>
        </a:p>
      </dsp:txBody>
      <dsp:txXfrm>
        <a:off x="6742117" y="478653"/>
        <a:ext cx="1327972" cy="1049319"/>
      </dsp:txXfrm>
    </dsp:sp>
    <dsp:sp modelId="{43A22611-8C86-4C6C-8D1D-E53CCAA81E3B}">
      <dsp:nvSpPr>
        <dsp:cNvPr id="0" name=""/>
        <dsp:cNvSpPr/>
      </dsp:nvSpPr>
      <dsp:spPr>
        <a:xfrm rot="19800000">
          <a:off x="6570202" y="2485674"/>
          <a:ext cx="2199377" cy="567257"/>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E805B5C-3756-48CF-819C-6E1EB8663B1F}">
      <dsp:nvSpPr>
        <dsp:cNvPr id="0" name=""/>
        <dsp:cNvSpPr/>
      </dsp:nvSpPr>
      <dsp:spPr>
        <a:xfrm>
          <a:off x="7925617" y="1662152"/>
          <a:ext cx="1393264" cy="1114611"/>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lvl="0" algn="ctr" defTabSz="1111250">
            <a:lnSpc>
              <a:spcPct val="90000"/>
            </a:lnSpc>
            <a:spcBef>
              <a:spcPct val="0"/>
            </a:spcBef>
            <a:spcAft>
              <a:spcPct val="35000"/>
            </a:spcAft>
          </a:pPr>
          <a:r>
            <a:rPr lang="en-GB" sz="2500" kern="1200" dirty="0" smtClean="0"/>
            <a:t>Transport</a:t>
          </a:r>
          <a:endParaRPr lang="en-GB" sz="2500" kern="1200" dirty="0"/>
        </a:p>
      </dsp:txBody>
      <dsp:txXfrm>
        <a:off x="7958263" y="1694798"/>
        <a:ext cx="1327972" cy="1049319"/>
      </dsp:txXfrm>
    </dsp:sp>
    <dsp:sp modelId="{61930D55-6447-4EAF-8DCA-2A5EE605A279}">
      <dsp:nvSpPr>
        <dsp:cNvPr id="0" name=""/>
        <dsp:cNvSpPr/>
      </dsp:nvSpPr>
      <dsp:spPr>
        <a:xfrm>
          <a:off x="6868012" y="3597115"/>
          <a:ext cx="2199377" cy="567257"/>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123855-1974-47F0-80A8-2B026372E886}">
      <dsp:nvSpPr>
        <dsp:cNvPr id="0" name=""/>
        <dsp:cNvSpPr/>
      </dsp:nvSpPr>
      <dsp:spPr>
        <a:xfrm>
          <a:off x="8370757" y="3323438"/>
          <a:ext cx="1393264" cy="1114611"/>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lvl="0" algn="ctr" defTabSz="1111250">
            <a:lnSpc>
              <a:spcPct val="90000"/>
            </a:lnSpc>
            <a:spcBef>
              <a:spcPct val="0"/>
            </a:spcBef>
            <a:spcAft>
              <a:spcPct val="35000"/>
            </a:spcAft>
          </a:pPr>
          <a:r>
            <a:rPr lang="en-GB" sz="2500" kern="1200" dirty="0" smtClean="0"/>
            <a:t>Education and </a:t>
          </a:r>
          <a:r>
            <a:rPr lang="en-GB" sz="2500" kern="1200" dirty="0" err="1" smtClean="0"/>
            <a:t>lieteracy</a:t>
          </a:r>
          <a:endParaRPr lang="en-GB" sz="2500" kern="1200" dirty="0"/>
        </a:p>
      </dsp:txBody>
      <dsp:txXfrm>
        <a:off x="8403403" y="3356084"/>
        <a:ext cx="1327972" cy="10493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F1BBC4-AD9D-4DA7-A1C5-AAC37AB36593}">
      <dsp:nvSpPr>
        <dsp:cNvPr id="0" name=""/>
        <dsp:cNvSpPr/>
      </dsp:nvSpPr>
      <dsp:spPr>
        <a:xfrm>
          <a:off x="581034" y="0"/>
          <a:ext cx="8970113" cy="5606321"/>
        </a:xfrm>
        <a:prstGeom prst="swooshArrow">
          <a:avLst>
            <a:gd name="adj1" fmla="val 25000"/>
            <a:gd name="adj2" fmla="val 25000"/>
          </a:avLst>
        </a:prstGeom>
        <a:solidFill>
          <a:schemeClr val="accent1">
            <a:tint val="69000"/>
            <a:satMod val="105000"/>
            <a:lumMod val="110000"/>
          </a:schemeClr>
        </a:solidFill>
        <a:ln w="9525" cap="flat" cmpd="sng" algn="ctr">
          <a:solidFill>
            <a:schemeClr val="accent1">
              <a:shade val="60000"/>
            </a:schemeClr>
          </a:solidFill>
          <a:prstDash val="solid"/>
        </a:ln>
        <a:effectLst/>
      </dsp:spPr>
      <dsp:style>
        <a:lnRef idx="1">
          <a:schemeClr val="accent1"/>
        </a:lnRef>
        <a:fillRef idx="2">
          <a:schemeClr val="accent1"/>
        </a:fillRef>
        <a:effectRef idx="1">
          <a:schemeClr val="accent1"/>
        </a:effectRef>
        <a:fontRef idx="minor">
          <a:schemeClr val="dk1"/>
        </a:fontRef>
      </dsp:style>
    </dsp:sp>
    <dsp:sp modelId="{36DEFDDE-E33B-4B69-A7AF-5DEFB8B2DEAC}">
      <dsp:nvSpPr>
        <dsp:cNvPr id="0" name=""/>
        <dsp:cNvSpPr/>
      </dsp:nvSpPr>
      <dsp:spPr>
        <a:xfrm>
          <a:off x="1464590" y="4168860"/>
          <a:ext cx="206312" cy="206312"/>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E32185-84B7-48CA-B76C-7A3B0FEF18D9}">
      <dsp:nvSpPr>
        <dsp:cNvPr id="0" name=""/>
        <dsp:cNvSpPr/>
      </dsp:nvSpPr>
      <dsp:spPr>
        <a:xfrm>
          <a:off x="710581" y="4272016"/>
          <a:ext cx="2108689" cy="1334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321" tIns="0" rIns="0" bIns="0" numCol="1" spcCol="1270" anchor="t" anchorCtr="0">
          <a:noAutofit/>
        </a:bodyPr>
        <a:lstStyle/>
        <a:p>
          <a:pPr lvl="0" algn="l" defTabSz="1066800">
            <a:lnSpc>
              <a:spcPct val="90000"/>
            </a:lnSpc>
            <a:spcBef>
              <a:spcPct val="0"/>
            </a:spcBef>
            <a:spcAft>
              <a:spcPct val="35000"/>
            </a:spcAft>
          </a:pPr>
          <a:r>
            <a:rPr lang="en-GB" sz="2400" b="1" kern="1200" dirty="0" smtClean="0"/>
            <a:t>Amateurism and professional</a:t>
          </a:r>
          <a:endParaRPr lang="en-GB" sz="2400" b="1" kern="1200" dirty="0"/>
        </a:p>
      </dsp:txBody>
      <dsp:txXfrm>
        <a:off x="710581" y="4272016"/>
        <a:ext cx="2108689" cy="1334304"/>
      </dsp:txXfrm>
    </dsp:sp>
    <dsp:sp modelId="{94F453A8-1753-4EAF-A7E8-2CACF674DF6C}">
      <dsp:nvSpPr>
        <dsp:cNvPr id="0" name=""/>
        <dsp:cNvSpPr/>
      </dsp:nvSpPr>
      <dsp:spPr>
        <a:xfrm>
          <a:off x="2581369" y="3095810"/>
          <a:ext cx="322924" cy="32292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BC0894-A29B-442D-8FC1-5FE3A2AA3C52}">
      <dsp:nvSpPr>
        <dsp:cNvPr id="0" name=""/>
        <dsp:cNvSpPr/>
      </dsp:nvSpPr>
      <dsp:spPr>
        <a:xfrm>
          <a:off x="2695845" y="3257272"/>
          <a:ext cx="1583012" cy="2349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111" tIns="0" rIns="0" bIns="0" numCol="1" spcCol="1270" anchor="t" anchorCtr="0">
          <a:noAutofit/>
        </a:bodyPr>
        <a:lstStyle/>
        <a:p>
          <a:pPr lvl="0" algn="l" defTabSz="1244600">
            <a:lnSpc>
              <a:spcPct val="90000"/>
            </a:lnSpc>
            <a:spcBef>
              <a:spcPct val="0"/>
            </a:spcBef>
            <a:spcAft>
              <a:spcPct val="35000"/>
            </a:spcAft>
          </a:pPr>
          <a:r>
            <a:rPr lang="en-GB" sz="2800" b="1" kern="1200" dirty="0" smtClean="0"/>
            <a:t>Gender and the changing status of women</a:t>
          </a:r>
          <a:endParaRPr lang="en-GB" sz="2800" b="1" kern="1200" dirty="0"/>
        </a:p>
      </dsp:txBody>
      <dsp:txXfrm>
        <a:off x="2695845" y="3257272"/>
        <a:ext cx="1583012" cy="2349048"/>
      </dsp:txXfrm>
    </dsp:sp>
    <dsp:sp modelId="{E0104056-7FEE-4503-88B9-832605ECC4D1}">
      <dsp:nvSpPr>
        <dsp:cNvPr id="0" name=""/>
        <dsp:cNvSpPr/>
      </dsp:nvSpPr>
      <dsp:spPr>
        <a:xfrm>
          <a:off x="4016588" y="2240285"/>
          <a:ext cx="430565" cy="430565"/>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845FA7-D735-46F1-868C-4DF5893F7938}">
      <dsp:nvSpPr>
        <dsp:cNvPr id="0" name=""/>
        <dsp:cNvSpPr/>
      </dsp:nvSpPr>
      <dsp:spPr>
        <a:xfrm>
          <a:off x="4081963" y="2770360"/>
          <a:ext cx="1731231" cy="1142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148" tIns="0" rIns="0" bIns="0" numCol="1" spcCol="1270" anchor="t" anchorCtr="0">
          <a:noAutofit/>
        </a:bodyPr>
        <a:lstStyle/>
        <a:p>
          <a:pPr lvl="0" algn="l" defTabSz="1244600">
            <a:lnSpc>
              <a:spcPct val="90000"/>
            </a:lnSpc>
            <a:spcBef>
              <a:spcPct val="0"/>
            </a:spcBef>
            <a:spcAft>
              <a:spcPct val="35000"/>
            </a:spcAft>
          </a:pPr>
          <a:r>
            <a:rPr lang="en-GB" sz="2800" b="1" kern="1200" dirty="0" smtClean="0"/>
            <a:t>Law and order</a:t>
          </a:r>
          <a:endParaRPr lang="en-GB" sz="2800" b="1" kern="1200" dirty="0"/>
        </a:p>
      </dsp:txBody>
      <dsp:txXfrm>
        <a:off x="4081963" y="2770360"/>
        <a:ext cx="1731231" cy="1142084"/>
      </dsp:txXfrm>
    </dsp:sp>
    <dsp:sp modelId="{4A316846-9FDC-4120-83EE-C339334E4451}">
      <dsp:nvSpPr>
        <dsp:cNvPr id="0" name=""/>
        <dsp:cNvSpPr/>
      </dsp:nvSpPr>
      <dsp:spPr>
        <a:xfrm>
          <a:off x="5685029" y="1572012"/>
          <a:ext cx="556147" cy="55614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E2E6FC-983D-4895-9DB4-A1E64F27D26E}">
      <dsp:nvSpPr>
        <dsp:cNvPr id="0" name=""/>
        <dsp:cNvSpPr/>
      </dsp:nvSpPr>
      <dsp:spPr>
        <a:xfrm>
          <a:off x="5657966" y="2209839"/>
          <a:ext cx="2434291" cy="1417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4691" tIns="0" rIns="0" bIns="0" numCol="1" spcCol="1270" anchor="t" anchorCtr="0">
          <a:noAutofit/>
        </a:bodyPr>
        <a:lstStyle/>
        <a:p>
          <a:pPr lvl="0" algn="l" defTabSz="1600200">
            <a:lnSpc>
              <a:spcPct val="90000"/>
            </a:lnSpc>
            <a:spcBef>
              <a:spcPct val="0"/>
            </a:spcBef>
            <a:spcAft>
              <a:spcPct val="35000"/>
            </a:spcAft>
          </a:pPr>
          <a:r>
            <a:rPr lang="en-GB" sz="3600" b="1" kern="1200" dirty="0" smtClean="0"/>
            <a:t>Education and literacy</a:t>
          </a:r>
          <a:endParaRPr lang="en-GB" sz="3600" b="1" kern="1200" dirty="0"/>
        </a:p>
      </dsp:txBody>
      <dsp:txXfrm>
        <a:off x="5657966" y="2209839"/>
        <a:ext cx="2434291" cy="1417790"/>
      </dsp:txXfrm>
    </dsp:sp>
    <dsp:sp modelId="{458288D8-1E6F-43B2-84B1-E70CF42ABAD6}">
      <dsp:nvSpPr>
        <dsp:cNvPr id="0" name=""/>
        <dsp:cNvSpPr/>
      </dsp:nvSpPr>
      <dsp:spPr>
        <a:xfrm>
          <a:off x="7402805" y="1125749"/>
          <a:ext cx="708638" cy="70863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D9E725-B4C6-4B23-9636-8D74BC22694E}">
      <dsp:nvSpPr>
        <dsp:cNvPr id="0" name=""/>
        <dsp:cNvSpPr/>
      </dsp:nvSpPr>
      <dsp:spPr>
        <a:xfrm>
          <a:off x="7715732" y="1674951"/>
          <a:ext cx="3038877" cy="1847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5493" tIns="0" rIns="0" bIns="0" numCol="1" spcCol="1270" anchor="t" anchorCtr="0">
          <a:noAutofit/>
        </a:bodyPr>
        <a:lstStyle/>
        <a:p>
          <a:pPr lvl="0" algn="l" defTabSz="1422400">
            <a:lnSpc>
              <a:spcPct val="90000"/>
            </a:lnSpc>
            <a:spcBef>
              <a:spcPct val="0"/>
            </a:spcBef>
            <a:spcAft>
              <a:spcPct val="35000"/>
            </a:spcAft>
          </a:pPr>
          <a:r>
            <a:rPr lang="en-GB" sz="3200" b="1" kern="1200" dirty="0" smtClean="0"/>
            <a:t>Availability of time, money and transport</a:t>
          </a:r>
          <a:endParaRPr lang="en-GB" sz="3200" b="1" kern="1200" dirty="0"/>
        </a:p>
      </dsp:txBody>
      <dsp:txXfrm>
        <a:off x="7715732" y="1674951"/>
        <a:ext cx="3038877" cy="1847735"/>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978F1667-9166-4154-883D-C4478C234D66}" type="datetimeFigureOut">
              <a:rPr lang="en-GB" smtClean="0"/>
              <a:t>15/03/2017</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7E6511EB-EA64-493A-8CB1-06C161ED811E}" type="slidenum">
              <a:rPr lang="en-GB" smtClean="0"/>
              <a:t>‹#›</a:t>
            </a:fld>
            <a:endParaRPr lang="en-GB"/>
          </a:p>
        </p:txBody>
      </p:sp>
    </p:spTree>
    <p:extLst>
      <p:ext uri="{BB962C8B-B14F-4D97-AF65-F5344CB8AC3E}">
        <p14:creationId xmlns:p14="http://schemas.microsoft.com/office/powerpoint/2010/main" val="2268541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03275317-8E21-41F3-A979-4A2D28C077EF}" type="slidenum">
              <a:rPr lang="en-GB" smtClean="0"/>
              <a:pPr/>
              <a:t>1</a:t>
            </a:fld>
            <a:endParaRPr lang="en-GB" smtClean="0"/>
          </a:p>
        </p:txBody>
      </p:sp>
      <p:sp>
        <p:nvSpPr>
          <p:cNvPr id="30723" name="Rectangle 2"/>
          <p:cNvSpPr>
            <a:spLocks noGrp="1" noRot="1" noChangeAspect="1" noChangeArrowheads="1" noTextEdit="1"/>
          </p:cNvSpPr>
          <p:nvPr>
            <p:ph type="sldImg"/>
          </p:nvPr>
        </p:nvSpPr>
        <p:spPr>
          <a:xfrm>
            <a:off x="90488" y="744538"/>
            <a:ext cx="6616700" cy="3722687"/>
          </a:xfrm>
          <a:ln/>
        </p:spPr>
      </p:sp>
      <p:sp>
        <p:nvSpPr>
          <p:cNvPr id="30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59C8FC93-23BB-4367-AFC0-9FEF0F7ED007}" type="slidenum">
              <a:rPr lang="en-GB" smtClean="0"/>
              <a:pPr/>
              <a:t>2</a:t>
            </a:fld>
            <a:endParaRPr lang="en-GB" smtClean="0"/>
          </a:p>
        </p:txBody>
      </p:sp>
      <p:sp>
        <p:nvSpPr>
          <p:cNvPr id="31747" name="Rectangle 2"/>
          <p:cNvSpPr>
            <a:spLocks noGrp="1" noRot="1" noChangeAspect="1" noChangeArrowheads="1" noTextEdit="1"/>
          </p:cNvSpPr>
          <p:nvPr>
            <p:ph type="sldImg"/>
          </p:nvPr>
        </p:nvSpPr>
        <p:spPr>
          <a:xfrm>
            <a:off x="90488" y="744538"/>
            <a:ext cx="6616700" cy="3722687"/>
          </a:xfrm>
          <a:ln/>
        </p:spPr>
      </p:sp>
      <p:sp>
        <p:nvSpPr>
          <p:cNvPr id="31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C2C11506-5F07-453E-92BC-0B3A775F1C50}" type="slidenum">
              <a:rPr lang="en-GB" smtClean="0"/>
              <a:pPr/>
              <a:t>30</a:t>
            </a:fld>
            <a:endParaRPr lang="en-GB" smtClean="0"/>
          </a:p>
        </p:txBody>
      </p:sp>
      <p:sp>
        <p:nvSpPr>
          <p:cNvPr id="38915" name="Rectangle 2"/>
          <p:cNvSpPr>
            <a:spLocks noGrp="1" noRot="1" noChangeAspect="1" noChangeArrowheads="1" noTextEdit="1"/>
          </p:cNvSpPr>
          <p:nvPr>
            <p:ph type="sldImg"/>
          </p:nvPr>
        </p:nvSpPr>
        <p:spPr>
          <a:xfrm>
            <a:off x="90488" y="744538"/>
            <a:ext cx="6616700" cy="3722687"/>
          </a:xfrm>
          <a:ln/>
        </p:spPr>
      </p:sp>
      <p:sp>
        <p:nvSpPr>
          <p:cNvPr id="38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A7FC36B-B876-4B6B-8292-BD94464F42E8}" type="slidenum">
              <a:rPr lang="en-GB" smtClean="0"/>
              <a:pPr>
                <a:defRPr/>
              </a:pPr>
              <a:t>32</a:t>
            </a:fld>
            <a:endParaRPr lang="en-GB"/>
          </a:p>
        </p:txBody>
      </p:sp>
    </p:spTree>
    <p:custDataLst>
      <p:tags r:id="rId1"/>
    </p:custDataLst>
    <p:extLst>
      <p:ext uri="{BB962C8B-B14F-4D97-AF65-F5344CB8AC3E}">
        <p14:creationId xmlns:p14="http://schemas.microsoft.com/office/powerpoint/2010/main" val="7800333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GB"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mtClean="0"/>
              <a:t>Click to edit Master subtitle style</a:t>
            </a:r>
            <a:endParaRPr lang="en-US" dirty="0"/>
          </a:p>
        </p:txBody>
      </p:sp>
      <p:sp>
        <p:nvSpPr>
          <p:cNvPr id="4" name="Date Placeholder 3"/>
          <p:cNvSpPr>
            <a:spLocks noGrp="1"/>
          </p:cNvSpPr>
          <p:nvPr>
            <p:ph type="dt" sz="half" idx="10"/>
          </p:nvPr>
        </p:nvSpPr>
        <p:spPr/>
        <p:txBody>
          <a:bodyPr/>
          <a:lstStyle/>
          <a:p>
            <a:fld id="{E03E808B-E1BE-8849-96B8-793108075FD5}" type="datetimeFigureOut">
              <a:rPr lang="en-US" smtClean="0"/>
              <a:t>3/15/2017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33083-2ADA-9C45-834C-993BB2BE04AA}" type="slidenum">
              <a:rPr lang="en-US" smtClean="0"/>
              <a:t>‹#›</a:t>
            </a:fld>
            <a:endParaRPr lang="en-US"/>
          </a:p>
        </p:txBody>
      </p:sp>
    </p:spTree>
    <p:extLst>
      <p:ext uri="{BB962C8B-B14F-4D97-AF65-F5344CB8AC3E}">
        <p14:creationId xmlns:p14="http://schemas.microsoft.com/office/powerpoint/2010/main" val="1683022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GB"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03E808B-E1BE-8849-96B8-793108075FD5}" type="datetimeFigureOut">
              <a:rPr lang="en-US" smtClean="0"/>
              <a:t>3/15/2017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F33083-2ADA-9C45-834C-993BB2BE04AA}" type="slidenum">
              <a:rPr lang="en-US" smtClean="0"/>
              <a:t>‹#›</a:t>
            </a:fld>
            <a:endParaRPr lang="en-US"/>
          </a:p>
        </p:txBody>
      </p:sp>
    </p:spTree>
    <p:extLst>
      <p:ext uri="{BB962C8B-B14F-4D97-AF65-F5344CB8AC3E}">
        <p14:creationId xmlns:p14="http://schemas.microsoft.com/office/powerpoint/2010/main" val="258585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GB"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03E808B-E1BE-8849-96B8-793108075FD5}" type="datetimeFigureOut">
              <a:rPr lang="en-US" smtClean="0"/>
              <a:t>3/15/2017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F33083-2ADA-9C45-834C-993BB2BE04AA}" type="slidenum">
              <a:rPr lang="en-US" smtClean="0"/>
              <a:t>‹#›</a:t>
            </a:fld>
            <a:endParaRPr lang="en-US"/>
          </a:p>
        </p:txBody>
      </p:sp>
    </p:spTree>
    <p:extLst>
      <p:ext uri="{BB962C8B-B14F-4D97-AF65-F5344CB8AC3E}">
        <p14:creationId xmlns:p14="http://schemas.microsoft.com/office/powerpoint/2010/main" val="1695383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GB"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smtClean="0"/>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03E808B-E1BE-8849-96B8-793108075FD5}" type="datetimeFigureOut">
              <a:rPr lang="en-US" smtClean="0"/>
              <a:t>3/15/2017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F33083-2ADA-9C45-834C-993BB2BE04AA}"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93708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GB"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03E808B-E1BE-8849-96B8-793108075FD5}" type="datetimeFigureOut">
              <a:rPr lang="en-US" smtClean="0"/>
              <a:t>3/15/2017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F33083-2ADA-9C45-834C-993BB2BE04AA}" type="slidenum">
              <a:rPr lang="en-US" smtClean="0"/>
              <a:t>‹#›</a:t>
            </a:fld>
            <a:endParaRPr lang="en-US"/>
          </a:p>
        </p:txBody>
      </p:sp>
    </p:spTree>
    <p:extLst>
      <p:ext uri="{BB962C8B-B14F-4D97-AF65-F5344CB8AC3E}">
        <p14:creationId xmlns:p14="http://schemas.microsoft.com/office/powerpoint/2010/main" val="668925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GB"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3" name="Date Placeholder 2"/>
          <p:cNvSpPr>
            <a:spLocks noGrp="1"/>
          </p:cNvSpPr>
          <p:nvPr>
            <p:ph type="dt" sz="half" idx="10"/>
          </p:nvPr>
        </p:nvSpPr>
        <p:spPr/>
        <p:txBody>
          <a:bodyPr/>
          <a:lstStyle/>
          <a:p>
            <a:fld id="{E03E808B-E1BE-8849-96B8-793108075FD5}" type="datetimeFigureOut">
              <a:rPr lang="en-US" smtClean="0"/>
              <a:t>3/15/2017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F33083-2ADA-9C45-834C-993BB2BE04AA}" type="slidenum">
              <a:rPr lang="en-US" smtClean="0"/>
              <a:t>‹#›</a:t>
            </a:fld>
            <a:endParaRPr lang="en-US"/>
          </a:p>
        </p:txBody>
      </p:sp>
    </p:spTree>
    <p:extLst>
      <p:ext uri="{BB962C8B-B14F-4D97-AF65-F5344CB8AC3E}">
        <p14:creationId xmlns:p14="http://schemas.microsoft.com/office/powerpoint/2010/main" val="561902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GB"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smtClean="0"/>
              <a:t>Drag picture to placeholder or click icon to add</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smtClean="0"/>
              <a:t>Drag picture to placeholder or click icon to add</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smtClean="0"/>
              <a:t>Drag picture to placeholder or click icon to add</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3" name="Date Placeholder 2"/>
          <p:cNvSpPr>
            <a:spLocks noGrp="1"/>
          </p:cNvSpPr>
          <p:nvPr>
            <p:ph type="dt" sz="half" idx="10"/>
          </p:nvPr>
        </p:nvSpPr>
        <p:spPr/>
        <p:txBody>
          <a:bodyPr/>
          <a:lstStyle/>
          <a:p>
            <a:fld id="{E03E808B-E1BE-8849-96B8-793108075FD5}" type="datetimeFigureOut">
              <a:rPr lang="en-US" smtClean="0"/>
              <a:t>3/15/2017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F33083-2ADA-9C45-834C-993BB2BE04AA}" type="slidenum">
              <a:rPr lang="en-US" smtClean="0"/>
              <a:t>‹#›</a:t>
            </a:fld>
            <a:endParaRPr lang="en-US"/>
          </a:p>
        </p:txBody>
      </p:sp>
    </p:spTree>
    <p:extLst>
      <p:ext uri="{BB962C8B-B14F-4D97-AF65-F5344CB8AC3E}">
        <p14:creationId xmlns:p14="http://schemas.microsoft.com/office/powerpoint/2010/main" val="1410595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p>
            <a:fld id="{E03E808B-E1BE-8849-96B8-793108075FD5}" type="datetimeFigureOut">
              <a:rPr lang="en-US" smtClean="0"/>
              <a:t>3/15/2017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33083-2ADA-9C45-834C-993BB2BE04AA}" type="slidenum">
              <a:rPr lang="en-US" smtClean="0"/>
              <a:t>‹#›</a:t>
            </a:fld>
            <a:endParaRPr lang="en-US"/>
          </a:p>
        </p:txBody>
      </p:sp>
    </p:spTree>
    <p:extLst>
      <p:ext uri="{BB962C8B-B14F-4D97-AF65-F5344CB8AC3E}">
        <p14:creationId xmlns:p14="http://schemas.microsoft.com/office/powerpoint/2010/main" val="1808354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GB"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p>
            <a:fld id="{E03E808B-E1BE-8849-96B8-793108075FD5}" type="datetimeFigureOut">
              <a:rPr lang="en-US" smtClean="0"/>
              <a:t>3/15/2017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33083-2ADA-9C45-834C-993BB2BE04AA}" type="slidenum">
              <a:rPr lang="en-US" smtClean="0"/>
              <a:t>‹#›</a:t>
            </a:fld>
            <a:endParaRPr lang="en-US"/>
          </a:p>
        </p:txBody>
      </p:sp>
    </p:spTree>
    <p:extLst>
      <p:ext uri="{BB962C8B-B14F-4D97-AF65-F5344CB8AC3E}">
        <p14:creationId xmlns:p14="http://schemas.microsoft.com/office/powerpoint/2010/main" val="1817139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p>
            <a:fld id="{E03E808B-E1BE-8849-96B8-793108075FD5}" type="datetimeFigureOut">
              <a:rPr lang="en-US" smtClean="0"/>
              <a:t>3/15/2017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33083-2ADA-9C45-834C-993BB2BE04AA}" type="slidenum">
              <a:rPr lang="en-US" smtClean="0"/>
              <a:t>‹#›</a:t>
            </a:fld>
            <a:endParaRPr lang="en-US"/>
          </a:p>
        </p:txBody>
      </p:sp>
    </p:spTree>
    <p:extLst>
      <p:ext uri="{BB962C8B-B14F-4D97-AF65-F5344CB8AC3E}">
        <p14:creationId xmlns:p14="http://schemas.microsoft.com/office/powerpoint/2010/main" val="2047067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GB"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E03E808B-E1BE-8849-96B8-793108075FD5}" type="datetimeFigureOut">
              <a:rPr lang="en-US" smtClean="0"/>
              <a:t>3/15/2017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33083-2ADA-9C45-834C-993BB2BE04AA}" type="slidenum">
              <a:rPr lang="en-US" smtClean="0"/>
              <a:t>‹#›</a:t>
            </a:fld>
            <a:endParaRPr lang="en-US"/>
          </a:p>
        </p:txBody>
      </p:sp>
    </p:spTree>
    <p:extLst>
      <p:ext uri="{BB962C8B-B14F-4D97-AF65-F5344CB8AC3E}">
        <p14:creationId xmlns:p14="http://schemas.microsoft.com/office/powerpoint/2010/main" val="236216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GB"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Date Placeholder 4"/>
          <p:cNvSpPr>
            <a:spLocks noGrp="1"/>
          </p:cNvSpPr>
          <p:nvPr>
            <p:ph type="dt" sz="half" idx="10"/>
          </p:nvPr>
        </p:nvSpPr>
        <p:spPr/>
        <p:txBody>
          <a:bodyPr/>
          <a:lstStyle/>
          <a:p>
            <a:fld id="{E03E808B-E1BE-8849-96B8-793108075FD5}" type="datetimeFigureOut">
              <a:rPr lang="en-US" smtClean="0"/>
              <a:t>3/15/2017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F33083-2ADA-9C45-834C-993BB2BE04AA}" type="slidenum">
              <a:rPr lang="en-US" smtClean="0"/>
              <a:t>‹#›</a:t>
            </a:fld>
            <a:endParaRPr lang="en-US"/>
          </a:p>
        </p:txBody>
      </p:sp>
    </p:spTree>
    <p:extLst>
      <p:ext uri="{BB962C8B-B14F-4D97-AF65-F5344CB8AC3E}">
        <p14:creationId xmlns:p14="http://schemas.microsoft.com/office/powerpoint/2010/main" val="1535053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GB"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Date Placeholder 6"/>
          <p:cNvSpPr>
            <a:spLocks noGrp="1"/>
          </p:cNvSpPr>
          <p:nvPr>
            <p:ph type="dt" sz="half" idx="10"/>
          </p:nvPr>
        </p:nvSpPr>
        <p:spPr/>
        <p:txBody>
          <a:bodyPr/>
          <a:lstStyle/>
          <a:p>
            <a:fld id="{E03E808B-E1BE-8849-96B8-793108075FD5}" type="datetimeFigureOut">
              <a:rPr lang="en-US" smtClean="0"/>
              <a:t>3/15/2017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F33083-2ADA-9C45-834C-993BB2BE04AA}" type="slidenum">
              <a:rPr lang="en-US" smtClean="0"/>
              <a:t>‹#›</a:t>
            </a:fld>
            <a:endParaRPr lang="en-US"/>
          </a:p>
        </p:txBody>
      </p:sp>
    </p:spTree>
    <p:extLst>
      <p:ext uri="{BB962C8B-B14F-4D97-AF65-F5344CB8AC3E}">
        <p14:creationId xmlns:p14="http://schemas.microsoft.com/office/powerpoint/2010/main" val="1921341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smtClean="0"/>
              <a:t>Click to edit Master title style</a:t>
            </a:r>
            <a:endParaRPr lang="en-US" dirty="0"/>
          </a:p>
        </p:txBody>
      </p:sp>
      <p:sp>
        <p:nvSpPr>
          <p:cNvPr id="3" name="Date Placeholder 2"/>
          <p:cNvSpPr>
            <a:spLocks noGrp="1"/>
          </p:cNvSpPr>
          <p:nvPr>
            <p:ph type="dt" sz="half" idx="10"/>
          </p:nvPr>
        </p:nvSpPr>
        <p:spPr/>
        <p:txBody>
          <a:bodyPr/>
          <a:lstStyle/>
          <a:p>
            <a:fld id="{E03E808B-E1BE-8849-96B8-793108075FD5}" type="datetimeFigureOut">
              <a:rPr lang="en-US" smtClean="0"/>
              <a:t>3/15/2017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F33083-2ADA-9C45-834C-993BB2BE04AA}" type="slidenum">
              <a:rPr lang="en-US" smtClean="0"/>
              <a:t>‹#›</a:t>
            </a:fld>
            <a:endParaRPr lang="en-US"/>
          </a:p>
        </p:txBody>
      </p:sp>
    </p:spTree>
    <p:extLst>
      <p:ext uri="{BB962C8B-B14F-4D97-AF65-F5344CB8AC3E}">
        <p14:creationId xmlns:p14="http://schemas.microsoft.com/office/powerpoint/2010/main" val="275780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E03E808B-E1BE-8849-96B8-793108075FD5}" type="datetimeFigureOut">
              <a:rPr lang="en-US" smtClean="0"/>
              <a:t>3/15/2017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F33083-2ADA-9C45-834C-993BB2BE04AA}" type="slidenum">
              <a:rPr lang="en-US" smtClean="0"/>
              <a:t>‹#›</a:t>
            </a:fld>
            <a:endParaRPr lang="en-US"/>
          </a:p>
        </p:txBody>
      </p:sp>
    </p:spTree>
    <p:extLst>
      <p:ext uri="{BB962C8B-B14F-4D97-AF65-F5344CB8AC3E}">
        <p14:creationId xmlns:p14="http://schemas.microsoft.com/office/powerpoint/2010/main" val="772985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GB"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03E808B-E1BE-8849-96B8-793108075FD5}" type="datetimeFigureOut">
              <a:rPr lang="en-US" smtClean="0"/>
              <a:t>3/15/2017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F33083-2ADA-9C45-834C-993BB2BE04AA}" type="slidenum">
              <a:rPr lang="en-US" smtClean="0"/>
              <a:t>‹#›</a:t>
            </a:fld>
            <a:endParaRPr lang="en-US"/>
          </a:p>
        </p:txBody>
      </p:sp>
    </p:spTree>
    <p:extLst>
      <p:ext uri="{BB962C8B-B14F-4D97-AF65-F5344CB8AC3E}">
        <p14:creationId xmlns:p14="http://schemas.microsoft.com/office/powerpoint/2010/main" val="1433742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GB"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03E808B-E1BE-8849-96B8-793108075FD5}" type="datetimeFigureOut">
              <a:rPr lang="en-US" smtClean="0"/>
              <a:t>3/15/2017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F33083-2ADA-9C45-834C-993BB2BE04AA}" type="slidenum">
              <a:rPr lang="en-US" smtClean="0"/>
              <a:t>‹#›</a:t>
            </a:fld>
            <a:endParaRPr lang="en-US"/>
          </a:p>
        </p:txBody>
      </p:sp>
    </p:spTree>
    <p:extLst>
      <p:ext uri="{BB962C8B-B14F-4D97-AF65-F5344CB8AC3E}">
        <p14:creationId xmlns:p14="http://schemas.microsoft.com/office/powerpoint/2010/main" val="3337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0000">
              <a:schemeClr val="bg1">
                <a:tint val="90000"/>
                <a:lumMod val="110000"/>
              </a:schemeClr>
            </a:gs>
            <a:gs pos="100000">
              <a:schemeClr val="bg1">
                <a:shade val="64000"/>
                <a:lumMod val="88000"/>
              </a:schemeClr>
            </a:gs>
          </a:gsLst>
          <a:lin ang="5400000" scaled="0"/>
          <a:tileRect/>
        </a:grad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GB"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E03E808B-E1BE-8849-96B8-793108075FD5}" type="datetimeFigureOut">
              <a:rPr lang="en-US" smtClean="0"/>
              <a:t>3/15/2017</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1BF33083-2ADA-9C45-834C-993BB2BE04AA}" type="slidenum">
              <a:rPr lang="en-US" smtClean="0"/>
              <a:t>‹#›</a:t>
            </a:fld>
            <a:endParaRPr lang="en-US"/>
          </a:p>
        </p:txBody>
      </p:sp>
    </p:spTree>
    <p:extLst>
      <p:ext uri="{BB962C8B-B14F-4D97-AF65-F5344CB8AC3E}">
        <p14:creationId xmlns:p14="http://schemas.microsoft.com/office/powerpoint/2010/main" val="6678427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hyperlink" Target="https://www.youtube.com/watch?v=4VxkltwS9g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jdkaWLg9jSAhXCXBQKHZyBDsUQjRwIBw&amp;url=http://fontmeme.com/arsenal-font/&amp;bvm=bv.149397726,d.ZGg&amp;psig=AFQjCNGkDJMgE-HYkTGFUg9xHr_dE9K5Ww&amp;ust=1489650592309040" TargetMode="External"/><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hyperlink" Target="http://www.sphericalimages.com/brightoncollege/" TargetMode="Externa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58.png"/><Relationship Id="rId4" Type="http://schemas.openxmlformats.org/officeDocument/2006/relationships/hyperlink" Target="http://www.olimpickgames.co.uk/contentok.php?id=869" TargetMode="Externa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s1MK7YEP-kY" TargetMode="Externa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16.jpeg"/><Relationship Id="rId5" Type="http://schemas.openxmlformats.org/officeDocument/2006/relationships/hyperlink" Target="https://www.youtube.com/watch?v=GjVi8nqNeGw" TargetMode="External"/><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s1MK7YEP-kY" TargetMode="Externa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16.jpeg"/><Relationship Id="rId5" Type="http://schemas.openxmlformats.org/officeDocument/2006/relationships/hyperlink" Target="http://www.youtube.com/watch?v=0jo5ADC13YE&amp;feature=related" TargetMode="External"/><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hyperlink" Target="http://www.youtube.com/watch?v=KOyQBSMeIhM&amp;feature=fvw" TargetMode="Externa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jp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hyperlink" Target="http://www.youtube.com/watch?v=pqtd7LOoRVM&amp;feature=related" TargetMode="External"/><Relationship Id="rId7"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hyperlink" Target="http://www.youtube.com/watch?v=KOyQBSMeIhM&amp;feature=fvw" TargetMode="External"/><Relationship Id="rId5" Type="http://schemas.openxmlformats.org/officeDocument/2006/relationships/hyperlink" Target="https://www.youtube.com/watch?v=kmWt8KBqknw" TargetMode="Externa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814917" y="260351"/>
            <a:ext cx="10363200" cy="1470025"/>
          </a:xfrm>
        </p:spPr>
        <p:txBody>
          <a:bodyPr>
            <a:normAutofit fontScale="90000"/>
          </a:bodyPr>
          <a:lstStyle/>
          <a:p>
            <a:pPr eaLnBrk="1" hangingPunct="1">
              <a:defRPr/>
            </a:pPr>
            <a:r>
              <a:rPr lang="en-GB" sz="4400" smtClean="0"/>
              <a:t>Sport and Physical Activity as a reflection of the culture in which it exists.</a:t>
            </a:r>
          </a:p>
        </p:txBody>
      </p:sp>
      <p:sp>
        <p:nvSpPr>
          <p:cNvPr id="2051" name="Rectangle 3"/>
          <p:cNvSpPr>
            <a:spLocks noGrp="1" noChangeArrowheads="1"/>
          </p:cNvSpPr>
          <p:nvPr>
            <p:ph type="subTitle" idx="1"/>
          </p:nvPr>
        </p:nvSpPr>
        <p:spPr/>
        <p:txBody>
          <a:bodyPr/>
          <a:lstStyle/>
          <a:p>
            <a:pPr eaLnBrk="1" hangingPunct="1">
              <a:defRPr/>
            </a:pPr>
            <a:r>
              <a:rPr lang="en-US" dirty="0" smtClean="0"/>
              <a:t>DTA AS physical education </a:t>
            </a:r>
          </a:p>
        </p:txBody>
      </p:sp>
      <p:grpSp>
        <p:nvGrpSpPr>
          <p:cNvPr id="2" name="Group 4"/>
          <p:cNvGrpSpPr>
            <a:grpSpLocks/>
          </p:cNvGrpSpPr>
          <p:nvPr/>
        </p:nvGrpSpPr>
        <p:grpSpPr bwMode="auto">
          <a:xfrm>
            <a:off x="2159000" y="3483006"/>
            <a:ext cx="7521399" cy="3374995"/>
            <a:chOff x="0" y="0"/>
            <a:chExt cx="5759" cy="4319"/>
          </a:xfrm>
        </p:grpSpPr>
        <p:pic>
          <p:nvPicPr>
            <p:cNvPr id="3077" name="Picture 5"/>
            <p:cNvPicPr>
              <a:picLocks noChangeAspect="1" noChangeArrowheads="1"/>
            </p:cNvPicPr>
            <p:nvPr/>
          </p:nvPicPr>
          <p:blipFill>
            <a:blip r:embed="rId4" cstate="print"/>
            <a:srcRect/>
            <a:stretch>
              <a:fillRect/>
            </a:stretch>
          </p:blipFill>
          <p:spPr bwMode="auto">
            <a:xfrm>
              <a:off x="0" y="0"/>
              <a:ext cx="5759" cy="4319"/>
            </a:xfrm>
            <a:prstGeom prst="rect">
              <a:avLst/>
            </a:prstGeom>
            <a:noFill/>
            <a:ln w="9525">
              <a:noFill/>
              <a:miter lim="800000"/>
              <a:headEnd/>
              <a:tailEnd/>
            </a:ln>
          </p:spPr>
        </p:pic>
        <p:sp>
          <p:nvSpPr>
            <p:cNvPr id="3078" name="AutoShape 6"/>
            <p:cNvSpPr>
              <a:spLocks noChangeArrowheads="1"/>
            </p:cNvSpPr>
            <p:nvPr/>
          </p:nvSpPr>
          <p:spPr bwMode="auto">
            <a:xfrm>
              <a:off x="0" y="0"/>
              <a:ext cx="5759" cy="4319"/>
            </a:xfrm>
            <a:prstGeom prst="roundRect">
              <a:avLst>
                <a:gd name="adj" fmla="val 23"/>
              </a:avLst>
            </a:prstGeom>
            <a:noFill/>
            <a:ln w="9360">
              <a:solidFill>
                <a:srgbClr val="FFCC00"/>
              </a:solidFill>
              <a:round/>
              <a:headEnd/>
              <a:tailEnd/>
            </a:ln>
          </p:spPr>
          <p:txBody>
            <a:bodyPr wrap="none" anchor="ctr"/>
            <a:lstStyle/>
            <a:p>
              <a:endParaRPr lang="en-US"/>
            </a:p>
          </p:txBody>
        </p:sp>
      </p:grpSp>
    </p:spTree>
    <p:custDataLst>
      <p:tags r:id="rId1"/>
    </p:custDataLst>
    <p:extLst>
      <p:ext uri="{BB962C8B-B14F-4D97-AF65-F5344CB8AC3E}">
        <p14:creationId xmlns:p14="http://schemas.microsoft.com/office/powerpoint/2010/main" val="269039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7696" y="147383"/>
            <a:ext cx="4477407" cy="727856"/>
          </a:xfrm>
        </p:spPr>
        <p:txBody>
          <a:bodyPr/>
          <a:lstStyle/>
          <a:p>
            <a:r>
              <a:rPr lang="en-GB" dirty="0" smtClean="0"/>
              <a:t>Social class</a:t>
            </a:r>
            <a:endParaRPr lang="en-GB" dirty="0"/>
          </a:p>
        </p:txBody>
      </p:sp>
      <p:sp>
        <p:nvSpPr>
          <p:cNvPr id="3" name="Content Placeholder 2"/>
          <p:cNvSpPr>
            <a:spLocks noGrp="1"/>
          </p:cNvSpPr>
          <p:nvPr>
            <p:ph sz="quarter" idx="13"/>
          </p:nvPr>
        </p:nvSpPr>
        <p:spPr>
          <a:xfrm>
            <a:off x="9680027" y="554057"/>
            <a:ext cx="2317532" cy="4349018"/>
          </a:xfrm>
          <a:solidFill>
            <a:schemeClr val="accent2">
              <a:lumMod val="40000"/>
              <a:lumOff val="60000"/>
            </a:schemeClr>
          </a:solidFill>
          <a:ln>
            <a:solidFill>
              <a:schemeClr val="tx1"/>
            </a:solidFill>
          </a:ln>
        </p:spPr>
        <p:txBody>
          <a:bodyPr/>
          <a:lstStyle/>
          <a:p>
            <a:pPr algn="ctr"/>
            <a:r>
              <a:rPr lang="en-GB" b="1" dirty="0" smtClean="0"/>
              <a:t>Activities for both classes</a:t>
            </a:r>
          </a:p>
          <a:p>
            <a:r>
              <a:rPr lang="en-GB" dirty="0" smtClean="0"/>
              <a:t>There were a few examples where both classes played the same game, however, the role was different.</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41652">
            <a:off x="363263" y="954799"/>
            <a:ext cx="2857500" cy="42862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4441" y="875238"/>
            <a:ext cx="5256355" cy="5052595"/>
          </a:xfrm>
          <a:prstGeom prst="rect">
            <a:avLst/>
          </a:prstGeom>
        </p:spPr>
      </p:pic>
    </p:spTree>
    <p:extLst>
      <p:ext uri="{BB962C8B-B14F-4D97-AF65-F5344CB8AC3E}">
        <p14:creationId xmlns:p14="http://schemas.microsoft.com/office/powerpoint/2010/main" val="25532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768849"/>
          </a:xfrm>
        </p:spPr>
        <p:txBody>
          <a:bodyPr/>
          <a:lstStyle/>
          <a:p>
            <a:r>
              <a:rPr lang="en-GB" dirty="0" smtClean="0"/>
              <a:t>gender</a:t>
            </a:r>
            <a:endParaRPr lang="en-GB"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177577">
            <a:off x="7005727" y="1071667"/>
            <a:ext cx="4856535" cy="400736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3933">
            <a:off x="616985" y="1053605"/>
            <a:ext cx="4508921" cy="5344759"/>
          </a:xfrm>
          <a:prstGeom prst="rect">
            <a:avLst/>
          </a:prstGeom>
        </p:spPr>
      </p:pic>
    </p:spTree>
    <p:extLst>
      <p:ext uri="{BB962C8B-B14F-4D97-AF65-F5344CB8AC3E}">
        <p14:creationId xmlns:p14="http://schemas.microsoft.com/office/powerpoint/2010/main" val="30659672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8966" y="618518"/>
            <a:ext cx="5139558" cy="595428"/>
          </a:xfrm>
        </p:spPr>
        <p:txBody>
          <a:bodyPr/>
          <a:lstStyle/>
          <a:p>
            <a:r>
              <a:rPr lang="en-GB" dirty="0" smtClean="0"/>
              <a:t>Law and order</a:t>
            </a:r>
            <a:endParaRPr lang="en-GB"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52249" y="1323775"/>
            <a:ext cx="5640689" cy="4467426"/>
          </a:xfrm>
        </p:spPr>
      </p:pic>
      <p:sp>
        <p:nvSpPr>
          <p:cNvPr id="5" name="TextBox 4"/>
          <p:cNvSpPr txBox="1"/>
          <p:nvPr/>
        </p:nvSpPr>
        <p:spPr>
          <a:xfrm>
            <a:off x="7457089" y="976386"/>
            <a:ext cx="3657600" cy="1200329"/>
          </a:xfrm>
          <a:prstGeom prst="rect">
            <a:avLst/>
          </a:prstGeom>
          <a:noFill/>
          <a:ln>
            <a:solidFill>
              <a:schemeClr val="tx1"/>
            </a:solidFill>
          </a:ln>
        </p:spPr>
        <p:txBody>
          <a:bodyPr wrap="square" rtlCol="0">
            <a:spAutoFit/>
          </a:bodyPr>
          <a:lstStyle/>
          <a:p>
            <a:r>
              <a:rPr lang="en-GB" sz="2400" dirty="0" smtClean="0"/>
              <a:t>If sport reflects society, what does this say about the law and order of the time?</a:t>
            </a:r>
            <a:endParaRPr lang="en-GB" sz="2400" dirty="0"/>
          </a:p>
        </p:txBody>
      </p:sp>
      <p:sp>
        <p:nvSpPr>
          <p:cNvPr id="6" name="TextBox 5"/>
          <p:cNvSpPr txBox="1"/>
          <p:nvPr/>
        </p:nvSpPr>
        <p:spPr>
          <a:xfrm>
            <a:off x="8182302" y="2396359"/>
            <a:ext cx="2932387" cy="923330"/>
          </a:xfrm>
          <a:prstGeom prst="rect">
            <a:avLst/>
          </a:prstGeom>
          <a:noFill/>
          <a:ln>
            <a:solidFill>
              <a:schemeClr val="tx1"/>
            </a:solidFill>
          </a:ln>
        </p:spPr>
        <p:txBody>
          <a:bodyPr wrap="square" rtlCol="0">
            <a:spAutoFit/>
          </a:bodyPr>
          <a:lstStyle/>
          <a:p>
            <a:r>
              <a:rPr lang="en-GB" dirty="0" smtClean="0"/>
              <a:t>Lack of order, so peasant class involved in violent activities.</a:t>
            </a:r>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249" y="1323775"/>
            <a:ext cx="5912068" cy="4467426"/>
          </a:xfrm>
          <a:prstGeom prst="rect">
            <a:avLst/>
          </a:prstGeom>
        </p:spPr>
      </p:pic>
      <p:sp>
        <p:nvSpPr>
          <p:cNvPr id="8" name="TextBox 7"/>
          <p:cNvSpPr txBox="1"/>
          <p:nvPr/>
        </p:nvSpPr>
        <p:spPr>
          <a:xfrm>
            <a:off x="1316421" y="5979805"/>
            <a:ext cx="3783724" cy="646331"/>
          </a:xfrm>
          <a:prstGeom prst="rect">
            <a:avLst/>
          </a:prstGeom>
          <a:noFill/>
          <a:ln>
            <a:solidFill>
              <a:schemeClr val="tx1"/>
            </a:solidFill>
          </a:ln>
        </p:spPr>
        <p:txBody>
          <a:bodyPr wrap="square" rtlCol="0">
            <a:spAutoFit/>
          </a:bodyPr>
          <a:lstStyle/>
          <a:p>
            <a:r>
              <a:rPr lang="en-GB" dirty="0" smtClean="0"/>
              <a:t>Not until 1829 that ‘modern’ police force was created by Robert Peel.</a:t>
            </a:r>
            <a:endParaRPr lang="en-GB" dirty="0"/>
          </a:p>
        </p:txBody>
      </p:sp>
      <p:sp>
        <p:nvSpPr>
          <p:cNvPr id="9" name="TextBox 8"/>
          <p:cNvSpPr txBox="1"/>
          <p:nvPr/>
        </p:nvSpPr>
        <p:spPr>
          <a:xfrm>
            <a:off x="7835462" y="4855517"/>
            <a:ext cx="3279227" cy="923330"/>
          </a:xfrm>
          <a:prstGeom prst="rect">
            <a:avLst/>
          </a:prstGeom>
          <a:noFill/>
        </p:spPr>
        <p:txBody>
          <a:bodyPr wrap="square" rtlCol="0">
            <a:spAutoFit/>
          </a:bodyPr>
          <a:lstStyle/>
          <a:p>
            <a:r>
              <a:rPr lang="en-GB" dirty="0" smtClean="0"/>
              <a:t>Despite cruel sports were frowned upon, there was no one to stop them taking place.</a:t>
            </a:r>
            <a:endParaRPr lang="en-GB" dirty="0"/>
          </a:p>
        </p:txBody>
      </p:sp>
    </p:spTree>
    <p:extLst>
      <p:ext uri="{BB962C8B-B14F-4D97-AF65-F5344CB8AC3E}">
        <p14:creationId xmlns:p14="http://schemas.microsoft.com/office/powerpoint/2010/main" val="109935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618517"/>
            <a:ext cx="10364451" cy="1596177"/>
          </a:xfrm>
          <a:solidFill>
            <a:schemeClr val="bg1"/>
          </a:solidFill>
          <a:ln>
            <a:solidFill>
              <a:schemeClr val="tx1"/>
            </a:solidFill>
          </a:ln>
        </p:spPr>
        <p:txBody>
          <a:bodyPr/>
          <a:lstStyle/>
          <a:p>
            <a:r>
              <a:rPr lang="en-GB" dirty="0" smtClean="0"/>
              <a:t>Education and literacy</a:t>
            </a:r>
            <a:endParaRPr lang="en-GB"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1"/>
            <a:ext cx="12192000" cy="6858001"/>
          </a:xfrm>
          <a:solidFill>
            <a:schemeClr val="bg1"/>
          </a:solidFill>
          <a:ln>
            <a:solidFill>
              <a:schemeClr val="tx1"/>
            </a:solidFill>
          </a:ln>
        </p:spPr>
      </p:pic>
      <p:sp>
        <p:nvSpPr>
          <p:cNvPr id="5" name="TextBox 4"/>
          <p:cNvSpPr txBox="1"/>
          <p:nvPr/>
        </p:nvSpPr>
        <p:spPr>
          <a:xfrm>
            <a:off x="157654" y="233796"/>
            <a:ext cx="7504387" cy="769441"/>
          </a:xfrm>
          <a:prstGeom prst="rect">
            <a:avLst/>
          </a:prstGeom>
          <a:solidFill>
            <a:schemeClr val="bg1"/>
          </a:solidFill>
          <a:ln>
            <a:solidFill>
              <a:schemeClr val="tx1"/>
            </a:solidFill>
          </a:ln>
        </p:spPr>
        <p:txBody>
          <a:bodyPr wrap="square" rtlCol="0">
            <a:spAutoFit/>
          </a:bodyPr>
          <a:lstStyle/>
          <a:p>
            <a:r>
              <a:rPr lang="en-GB" sz="4400" b="1" dirty="0" smtClean="0"/>
              <a:t>Literacy and Education</a:t>
            </a:r>
            <a:endParaRPr lang="en-GB" sz="4400" b="1" dirty="0"/>
          </a:p>
        </p:txBody>
      </p:sp>
    </p:spTree>
    <p:extLst>
      <p:ext uri="{BB962C8B-B14F-4D97-AF65-F5344CB8AC3E}">
        <p14:creationId xmlns:p14="http://schemas.microsoft.com/office/powerpoint/2010/main" val="22834487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noGrp="1"/>
          </p:cNvSpPr>
          <p:nvPr>
            <p:ph sz="quarter" idx="13"/>
          </p:nvPr>
        </p:nvSpPr>
        <p:spPr>
          <a:xfrm>
            <a:off x="0" y="2265"/>
            <a:ext cx="10231821" cy="904863"/>
          </a:xfrm>
          <a:prstGeom prst="rect">
            <a:avLst/>
          </a:prstGeom>
          <a:solidFill>
            <a:schemeClr val="bg1"/>
          </a:solidFill>
          <a:ln>
            <a:solidFill>
              <a:schemeClr val="tx1"/>
            </a:solidFill>
          </a:ln>
        </p:spPr>
        <p:txBody>
          <a:bodyPr wrap="square" rtlCol="0">
            <a:spAutoFit/>
          </a:bodyPr>
          <a:lstStyle/>
          <a:p>
            <a:r>
              <a:rPr lang="en-GB" sz="4400" b="1" dirty="0" smtClean="0"/>
              <a:t>Literacy and Education</a:t>
            </a:r>
            <a:endParaRPr lang="en-GB" sz="44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67655">
            <a:off x="457200" y="1527942"/>
            <a:ext cx="5001797" cy="350125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1153">
            <a:off x="6654660" y="1228073"/>
            <a:ext cx="5224821" cy="3278734"/>
          </a:xfrm>
          <a:prstGeom prst="rect">
            <a:avLst/>
          </a:prstGeom>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97" y="1012690"/>
            <a:ext cx="5412334" cy="4316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Vertical Scroll 6"/>
          <p:cNvSpPr/>
          <p:nvPr/>
        </p:nvSpPr>
        <p:spPr>
          <a:xfrm>
            <a:off x="-119439" y="1121851"/>
            <a:ext cx="6653049" cy="5030837"/>
          </a:xfrm>
          <a:prstGeom prst="verticalScroll">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rPr>
              <a:t>RULES OF REAL TENNIS</a:t>
            </a:r>
          </a:p>
          <a:p>
            <a:r>
              <a:rPr lang="en-US" dirty="0" smtClean="0">
                <a:solidFill>
                  <a:schemeClr val="tx1"/>
                </a:solidFill>
              </a:rPr>
              <a:t>The </a:t>
            </a:r>
            <a:r>
              <a:rPr lang="en-US" dirty="0">
                <a:solidFill>
                  <a:schemeClr val="tx1"/>
                </a:solidFill>
              </a:rPr>
              <a:t>ball can be given spin either by the player or by contact with the wall, and the action of this spin can be even more deadly than Shane Warne; reading the spin is an important part of the game; initially one is totally bewildered by the spin but soon one begins to judge where the ball will move after contact. Service is from one end of the court and there are about a dozen different types of serve - and each has a few variations.... </a:t>
            </a:r>
            <a:endParaRPr lang="en-US" dirty="0" smtClean="0">
              <a:solidFill>
                <a:schemeClr val="tx1"/>
              </a:solidFill>
            </a:endParaRPr>
          </a:p>
          <a:p>
            <a:r>
              <a:rPr lang="en-US" dirty="0" smtClean="0">
                <a:solidFill>
                  <a:schemeClr val="tx1"/>
                </a:solidFill>
              </a:rPr>
              <a:t>The </a:t>
            </a:r>
            <a:r>
              <a:rPr lang="en-US" dirty="0">
                <a:solidFill>
                  <a:schemeClr val="tx1"/>
                </a:solidFill>
              </a:rPr>
              <a:t>scoring is intricate but not complicated. Games and sets are scored as in lawn tennis (lawn tennis, a comparative newcomer, took its scoring system from real tennis).</a:t>
            </a:r>
          </a:p>
        </p:txBody>
      </p:sp>
    </p:spTree>
    <p:extLst>
      <p:ext uri="{BB962C8B-B14F-4D97-AF65-F5344CB8AC3E}">
        <p14:creationId xmlns:p14="http://schemas.microsoft.com/office/powerpoint/2010/main" val="35554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animEffect transition="in" filter="fade">
                                      <p:cBhvr>
                                        <p:cTn id="15" dur="500"/>
                                        <p:tgtEl>
                                          <p:spTgt spid="307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37168"/>
            <a:ext cx="12192000" cy="6820832"/>
          </a:xfrm>
        </p:spPr>
      </p:pic>
      <p:sp>
        <p:nvSpPr>
          <p:cNvPr id="5" name="TextBox 4"/>
          <p:cNvSpPr txBox="1"/>
          <p:nvPr/>
        </p:nvSpPr>
        <p:spPr>
          <a:xfrm>
            <a:off x="220717" y="268013"/>
            <a:ext cx="4745421" cy="3785652"/>
          </a:xfrm>
          <a:prstGeom prst="rect">
            <a:avLst/>
          </a:prstGeom>
          <a:solidFill>
            <a:schemeClr val="bg1">
              <a:lumMod val="95000"/>
            </a:schemeClr>
          </a:solidFill>
        </p:spPr>
        <p:txBody>
          <a:bodyPr wrap="square" rtlCol="0">
            <a:spAutoFit/>
          </a:bodyPr>
          <a:lstStyle/>
          <a:p>
            <a:r>
              <a:rPr lang="en-GB" sz="2400" b="1" dirty="0" smtClean="0"/>
              <a:t>Lower class.</a:t>
            </a:r>
          </a:p>
          <a:p>
            <a:r>
              <a:rPr lang="en-GB" sz="2400" b="1" dirty="0" smtClean="0"/>
              <a:t>Worked long hours.</a:t>
            </a:r>
          </a:p>
          <a:p>
            <a:r>
              <a:rPr lang="en-GB" sz="2400" b="1" dirty="0" smtClean="0"/>
              <a:t>Exhaustive work  labouring on the land.</a:t>
            </a:r>
          </a:p>
          <a:p>
            <a:r>
              <a:rPr lang="en-GB" sz="2400" b="1" dirty="0" smtClean="0"/>
              <a:t>Recreation was confined to festivals, holy days.</a:t>
            </a:r>
          </a:p>
          <a:p>
            <a:r>
              <a:rPr lang="en-GB" sz="2400" b="1" dirty="0" smtClean="0"/>
              <a:t>Mostly based around the public house, the creation of drinking games.</a:t>
            </a:r>
          </a:p>
          <a:p>
            <a:r>
              <a:rPr lang="en-GB" sz="2400" b="1" dirty="0" smtClean="0"/>
              <a:t>Short lived as had to return to work</a:t>
            </a:r>
          </a:p>
        </p:txBody>
      </p:sp>
      <p:sp>
        <p:nvSpPr>
          <p:cNvPr id="6" name="TextBox 5"/>
          <p:cNvSpPr txBox="1"/>
          <p:nvPr/>
        </p:nvSpPr>
        <p:spPr>
          <a:xfrm>
            <a:off x="220716" y="4287548"/>
            <a:ext cx="4603531" cy="2308324"/>
          </a:xfrm>
          <a:prstGeom prst="rect">
            <a:avLst/>
          </a:prstGeom>
          <a:solidFill>
            <a:schemeClr val="bg1">
              <a:lumMod val="95000"/>
            </a:schemeClr>
          </a:solidFill>
        </p:spPr>
        <p:txBody>
          <a:bodyPr wrap="square" rtlCol="0">
            <a:spAutoFit/>
          </a:bodyPr>
          <a:lstStyle/>
          <a:p>
            <a:r>
              <a:rPr lang="en-GB" sz="2400" b="1" dirty="0" smtClean="0"/>
              <a:t>Lower class</a:t>
            </a:r>
          </a:p>
          <a:p>
            <a:r>
              <a:rPr lang="en-GB" sz="2400" b="1" dirty="0" smtClean="0"/>
              <a:t>No transport so activities had to be ones that could be completed locally.</a:t>
            </a:r>
          </a:p>
          <a:p>
            <a:r>
              <a:rPr lang="en-GB" sz="2400" b="1" dirty="0" smtClean="0"/>
              <a:t>Pig catching/ variety of throwing contests,</a:t>
            </a:r>
          </a:p>
        </p:txBody>
      </p:sp>
      <p:sp>
        <p:nvSpPr>
          <p:cNvPr id="7" name="TextBox 6"/>
          <p:cNvSpPr txBox="1"/>
          <p:nvPr/>
        </p:nvSpPr>
        <p:spPr>
          <a:xfrm>
            <a:off x="7309944" y="268013"/>
            <a:ext cx="4603531" cy="1938992"/>
          </a:xfrm>
          <a:prstGeom prst="rect">
            <a:avLst/>
          </a:prstGeom>
          <a:solidFill>
            <a:schemeClr val="bg1">
              <a:lumMod val="95000"/>
            </a:schemeClr>
          </a:solidFill>
        </p:spPr>
        <p:txBody>
          <a:bodyPr wrap="square" rtlCol="0">
            <a:spAutoFit/>
          </a:bodyPr>
          <a:lstStyle/>
          <a:p>
            <a:r>
              <a:rPr lang="en-GB" sz="2400" b="1" dirty="0" smtClean="0"/>
              <a:t>Upper class</a:t>
            </a:r>
          </a:p>
          <a:p>
            <a:r>
              <a:rPr lang="en-GB" sz="2400" b="1" dirty="0" smtClean="0"/>
              <a:t>Time was not an issue so could take part in longer events, further away, </a:t>
            </a:r>
          </a:p>
          <a:p>
            <a:r>
              <a:rPr lang="en-GB" sz="2400" b="1" dirty="0" smtClean="0"/>
              <a:t>E.g., Fox hunting</a:t>
            </a:r>
          </a:p>
        </p:txBody>
      </p:sp>
    </p:spTree>
    <p:extLst>
      <p:ext uri="{BB962C8B-B14F-4D97-AF65-F5344CB8AC3E}">
        <p14:creationId xmlns:p14="http://schemas.microsoft.com/office/powerpoint/2010/main" val="230138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 y="1"/>
            <a:ext cx="12192000" cy="6897168"/>
          </a:xfrm>
        </p:spPr>
      </p:pic>
      <p:sp>
        <p:nvSpPr>
          <p:cNvPr id="5" name="TextBox 4"/>
          <p:cNvSpPr txBox="1"/>
          <p:nvPr/>
        </p:nvSpPr>
        <p:spPr>
          <a:xfrm>
            <a:off x="1" y="4549676"/>
            <a:ext cx="10058400" cy="2308324"/>
          </a:xfrm>
          <a:prstGeom prst="rect">
            <a:avLst/>
          </a:prstGeom>
          <a:solidFill>
            <a:schemeClr val="accent5">
              <a:lumMod val="60000"/>
              <a:lumOff val="40000"/>
            </a:schemeClr>
          </a:solidFill>
        </p:spPr>
        <p:txBody>
          <a:bodyPr wrap="square" rtlCol="0">
            <a:spAutoFit/>
          </a:bodyPr>
          <a:lstStyle/>
          <a:p>
            <a:r>
              <a:rPr lang="en-GB" sz="3600" b="1" dirty="0" smtClean="0"/>
              <a:t>Houses, horses, equipment, clothing for activities like hunting.</a:t>
            </a:r>
          </a:p>
          <a:p>
            <a:r>
              <a:rPr lang="en-GB" sz="3600" b="1" dirty="0" smtClean="0"/>
              <a:t>Land ownership meant hunting could take place on your land.</a:t>
            </a:r>
          </a:p>
        </p:txBody>
      </p:sp>
    </p:spTree>
    <p:extLst>
      <p:ext uri="{BB962C8B-B14F-4D97-AF65-F5344CB8AC3E}">
        <p14:creationId xmlns:p14="http://schemas.microsoft.com/office/powerpoint/2010/main" val="2531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5394" y="208615"/>
            <a:ext cx="5523812" cy="579662"/>
          </a:xfrm>
          <a:solidFill>
            <a:schemeClr val="bg1">
              <a:lumMod val="95000"/>
            </a:schemeClr>
          </a:solidFill>
          <a:ln>
            <a:solidFill>
              <a:schemeClr val="tx1"/>
            </a:solidFill>
          </a:ln>
        </p:spPr>
        <p:txBody>
          <a:bodyPr>
            <a:normAutofit fontScale="90000"/>
          </a:bodyPr>
          <a:lstStyle/>
          <a:p>
            <a:r>
              <a:rPr lang="en-GB" dirty="0" smtClean="0"/>
              <a:t>transport</a:t>
            </a:r>
            <a:endParaRPr lang="en-GB"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85061" y="984984"/>
            <a:ext cx="4948112" cy="3424237"/>
          </a:xfr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3206" y="984984"/>
            <a:ext cx="6096000"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865921"/>
            <a:ext cx="5707117"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3206" y="865921"/>
            <a:ext cx="6096000" cy="4920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85061" y="5155324"/>
            <a:ext cx="5522054" cy="923330"/>
          </a:xfrm>
          <a:prstGeom prst="rect">
            <a:avLst/>
          </a:prstGeom>
          <a:solidFill>
            <a:schemeClr val="bg1">
              <a:lumMod val="95000"/>
            </a:schemeClr>
          </a:solidFill>
          <a:ln>
            <a:solidFill>
              <a:schemeClr val="tx1"/>
            </a:solidFill>
          </a:ln>
        </p:spPr>
        <p:txBody>
          <a:bodyPr wrap="square" rtlCol="0">
            <a:spAutoFit/>
          </a:bodyPr>
          <a:lstStyle/>
          <a:p>
            <a:r>
              <a:rPr lang="en-GB" dirty="0" smtClean="0"/>
              <a:t>What is the impact on participation?</a:t>
            </a:r>
          </a:p>
          <a:p>
            <a:r>
              <a:rPr lang="en-GB" dirty="0" smtClean="0"/>
              <a:t>Stayed local as transport was walking or horse and cart.</a:t>
            </a:r>
          </a:p>
          <a:p>
            <a:r>
              <a:rPr lang="en-GB" dirty="0" smtClean="0"/>
              <a:t>Creation of local festivals and games, Lewes Fireworks</a:t>
            </a:r>
            <a:endParaRPr lang="en-GB" dirty="0"/>
          </a:p>
        </p:txBody>
      </p:sp>
      <p:sp>
        <p:nvSpPr>
          <p:cNvPr id="6" name="TextBox 5"/>
          <p:cNvSpPr txBox="1"/>
          <p:nvPr/>
        </p:nvSpPr>
        <p:spPr>
          <a:xfrm>
            <a:off x="185061" y="520262"/>
            <a:ext cx="5522054" cy="1569660"/>
          </a:xfrm>
          <a:prstGeom prst="rect">
            <a:avLst/>
          </a:prstGeom>
          <a:solidFill>
            <a:schemeClr val="bg1">
              <a:lumMod val="95000"/>
            </a:schemeClr>
          </a:solidFill>
          <a:ln>
            <a:solidFill>
              <a:schemeClr val="tx1"/>
            </a:solidFill>
          </a:ln>
        </p:spPr>
        <p:txBody>
          <a:bodyPr wrap="square" rtlCol="0">
            <a:spAutoFit/>
          </a:bodyPr>
          <a:lstStyle/>
          <a:p>
            <a:r>
              <a:rPr lang="en-GB" sz="2400" dirty="0" smtClean="0"/>
              <a:t>Upper class</a:t>
            </a:r>
          </a:p>
          <a:p>
            <a:r>
              <a:rPr lang="en-GB" sz="2400" dirty="0" smtClean="0"/>
              <a:t>Greater ability to travel to facilities, e.g. real tennis courts</a:t>
            </a:r>
          </a:p>
          <a:p>
            <a:r>
              <a:rPr lang="en-GB" sz="2400" dirty="0" smtClean="0"/>
              <a:t>Visit others estates to play games, hunt. </a:t>
            </a:r>
            <a:endParaRPr lang="en-GB" sz="2400" dirty="0"/>
          </a:p>
        </p:txBody>
      </p:sp>
    </p:spTree>
    <p:extLst>
      <p:ext uri="{BB962C8B-B14F-4D97-AF65-F5344CB8AC3E}">
        <p14:creationId xmlns:p14="http://schemas.microsoft.com/office/powerpoint/2010/main" val="41116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98783"/>
            <a:ext cx="10364451" cy="715617"/>
          </a:xfrm>
        </p:spPr>
        <p:txBody>
          <a:bodyPr/>
          <a:lstStyle/>
          <a:p>
            <a:r>
              <a:rPr lang="en-GB" dirty="0" smtClean="0"/>
              <a:t>Pre-industrial revolution</a:t>
            </a:r>
            <a:endParaRPr lang="en-GB" dirty="0"/>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1828241363"/>
              </p:ext>
            </p:extLst>
          </p:nvPr>
        </p:nvGraphicFramePr>
        <p:xfrm>
          <a:off x="298173" y="914401"/>
          <a:ext cx="11489635"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68857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149" y="145551"/>
            <a:ext cx="10364451" cy="280117"/>
          </a:xfrm>
        </p:spPr>
        <p:txBody>
          <a:bodyPr>
            <a:normAutofit fontScale="90000"/>
          </a:bodyPr>
          <a:lstStyle/>
          <a:p>
            <a:r>
              <a:rPr lang="en-GB" dirty="0" smtClean="0"/>
              <a:t>Examples of influence for each element of society</a:t>
            </a:r>
            <a:endParaRPr lang="en-GB" dirty="0"/>
          </a:p>
        </p:txBody>
      </p:sp>
      <p:graphicFrame>
        <p:nvGraphicFramePr>
          <p:cNvPr id="12" name="Content Placeholder 11"/>
          <p:cNvGraphicFramePr>
            <a:graphicFrameLocks noGrp="1"/>
          </p:cNvGraphicFramePr>
          <p:nvPr>
            <p:ph sz="quarter" idx="13"/>
            <p:extLst>
              <p:ext uri="{D42A27DB-BD31-4B8C-83A1-F6EECF244321}">
                <p14:modId xmlns:p14="http://schemas.microsoft.com/office/powerpoint/2010/main" val="3617209953"/>
              </p:ext>
            </p:extLst>
          </p:nvPr>
        </p:nvGraphicFramePr>
        <p:xfrm>
          <a:off x="252249" y="583323"/>
          <a:ext cx="11761074" cy="6308180"/>
        </p:xfrm>
        <a:graphic>
          <a:graphicData uri="http://schemas.openxmlformats.org/drawingml/2006/table">
            <a:tbl>
              <a:tblPr firstRow="1" bandRow="1">
                <a:tableStyleId>{5C22544A-7EE6-4342-B048-85BDC9FD1C3A}</a:tableStyleId>
              </a:tblPr>
              <a:tblGrid>
                <a:gridCol w="2349061"/>
                <a:gridCol w="4035973"/>
                <a:gridCol w="5376040"/>
              </a:tblGrid>
              <a:tr h="770540">
                <a:tc>
                  <a:txBody>
                    <a:bodyPr/>
                    <a:lstStyle/>
                    <a:p>
                      <a:r>
                        <a:rPr lang="en-GB" dirty="0" smtClean="0"/>
                        <a:t>Society</a:t>
                      </a:r>
                      <a:r>
                        <a:rPr lang="en-GB" baseline="0" dirty="0" smtClean="0"/>
                        <a:t> factors</a:t>
                      </a:r>
                      <a:endParaRPr lang="en-GB" dirty="0"/>
                    </a:p>
                  </a:txBody>
                  <a:tcPr/>
                </a:tc>
                <a:tc>
                  <a:txBody>
                    <a:bodyPr/>
                    <a:lstStyle/>
                    <a:p>
                      <a:r>
                        <a:rPr lang="en-GB" dirty="0" smtClean="0"/>
                        <a:t>Lower</a:t>
                      </a:r>
                      <a:r>
                        <a:rPr lang="en-GB" baseline="0" dirty="0" smtClean="0"/>
                        <a:t> class</a:t>
                      </a:r>
                      <a:endParaRPr lang="en-GB" dirty="0"/>
                    </a:p>
                  </a:txBody>
                  <a:tcPr/>
                </a:tc>
                <a:tc>
                  <a:txBody>
                    <a:bodyPr/>
                    <a:lstStyle/>
                    <a:p>
                      <a:r>
                        <a:rPr lang="en-GB" dirty="0" smtClean="0"/>
                        <a:t>Upper</a:t>
                      </a:r>
                      <a:r>
                        <a:rPr lang="en-GB" baseline="0" dirty="0" smtClean="0"/>
                        <a:t> class</a:t>
                      </a:r>
                      <a:endParaRPr lang="en-GB" dirty="0"/>
                    </a:p>
                  </a:txBody>
                  <a:tcPr/>
                </a:tc>
              </a:tr>
              <a:tr h="770540">
                <a:tc>
                  <a:txBody>
                    <a:bodyPr/>
                    <a:lstStyle/>
                    <a:p>
                      <a:r>
                        <a:rPr lang="en-GB" dirty="0" smtClean="0"/>
                        <a:t>Time</a:t>
                      </a:r>
                      <a:endParaRPr lang="en-GB" dirty="0"/>
                    </a:p>
                  </a:txBody>
                  <a:tcPr/>
                </a:tc>
                <a:tc>
                  <a:txBody>
                    <a:bodyPr/>
                    <a:lstStyle/>
                    <a:p>
                      <a:r>
                        <a:rPr lang="en-GB" dirty="0" smtClean="0"/>
                        <a:t>The lower</a:t>
                      </a:r>
                      <a:r>
                        <a:rPr lang="en-GB" baseline="0" dirty="0" smtClean="0"/>
                        <a:t> class had no time…..due to long hours labouring on land.  Activities had to be local due to lack of time to travel.</a:t>
                      </a:r>
                      <a:endParaRPr lang="en-GB" dirty="0"/>
                    </a:p>
                  </a:txBody>
                  <a:tcPr/>
                </a:tc>
                <a:tc>
                  <a:txBody>
                    <a:bodyPr/>
                    <a:lstStyle/>
                    <a:p>
                      <a:r>
                        <a:rPr lang="en-GB" dirty="0" smtClean="0"/>
                        <a:t>Had more time… involved in activities were</a:t>
                      </a:r>
                      <a:r>
                        <a:rPr lang="en-GB" baseline="0" dirty="0" smtClean="0"/>
                        <a:t> longer lasting, fox hunting. </a:t>
                      </a:r>
                      <a:endParaRPr lang="en-GB" dirty="0"/>
                    </a:p>
                  </a:txBody>
                  <a:tcPr/>
                </a:tc>
              </a:tr>
              <a:tr h="770540">
                <a:tc>
                  <a:txBody>
                    <a:bodyPr/>
                    <a:lstStyle/>
                    <a:p>
                      <a:r>
                        <a:rPr lang="en-GB" dirty="0" smtClean="0"/>
                        <a:t>Money</a:t>
                      </a:r>
                      <a:endParaRPr lang="en-GB" dirty="0"/>
                    </a:p>
                  </a:txBody>
                  <a:tcPr/>
                </a:tc>
                <a:tc>
                  <a:txBody>
                    <a:bodyPr/>
                    <a:lstStyle/>
                    <a:p>
                      <a:endParaRPr lang="en-GB" dirty="0"/>
                    </a:p>
                  </a:txBody>
                  <a:tcPr/>
                </a:tc>
                <a:tc>
                  <a:txBody>
                    <a:bodyPr/>
                    <a:lstStyle/>
                    <a:p>
                      <a:endParaRPr lang="en-GB" dirty="0"/>
                    </a:p>
                  </a:txBody>
                  <a:tcPr/>
                </a:tc>
              </a:tr>
              <a:tr h="770540">
                <a:tc>
                  <a:txBody>
                    <a:bodyPr/>
                    <a:lstStyle/>
                    <a:p>
                      <a:r>
                        <a:rPr lang="en-GB" dirty="0" smtClean="0"/>
                        <a:t>Transport</a:t>
                      </a:r>
                      <a:endParaRPr lang="en-GB" dirty="0"/>
                    </a:p>
                  </a:txBody>
                  <a:tcPr/>
                </a:tc>
                <a:tc>
                  <a:txBody>
                    <a:bodyPr/>
                    <a:lstStyle/>
                    <a:p>
                      <a:endParaRPr lang="en-GB" dirty="0"/>
                    </a:p>
                  </a:txBody>
                  <a:tcPr/>
                </a:tc>
                <a:tc>
                  <a:txBody>
                    <a:bodyPr/>
                    <a:lstStyle/>
                    <a:p>
                      <a:endParaRPr lang="en-GB" dirty="0"/>
                    </a:p>
                  </a:txBody>
                  <a:tcPr/>
                </a:tc>
              </a:tr>
              <a:tr h="770540">
                <a:tc>
                  <a:txBody>
                    <a:bodyPr/>
                    <a:lstStyle/>
                    <a:p>
                      <a:r>
                        <a:rPr lang="en-GB" dirty="0" smtClean="0"/>
                        <a:t>Social class</a:t>
                      </a:r>
                      <a:endParaRPr lang="en-GB" dirty="0"/>
                    </a:p>
                  </a:txBody>
                  <a:tcPr/>
                </a:tc>
                <a:tc>
                  <a:txBody>
                    <a:bodyPr/>
                    <a:lstStyle/>
                    <a:p>
                      <a:endParaRPr lang="en-GB"/>
                    </a:p>
                  </a:txBody>
                  <a:tcPr/>
                </a:tc>
                <a:tc>
                  <a:txBody>
                    <a:bodyPr/>
                    <a:lstStyle/>
                    <a:p>
                      <a:endParaRPr lang="en-GB"/>
                    </a:p>
                  </a:txBody>
                  <a:tcPr/>
                </a:tc>
              </a:tr>
              <a:tr h="770540">
                <a:tc>
                  <a:txBody>
                    <a:bodyPr/>
                    <a:lstStyle/>
                    <a:p>
                      <a:r>
                        <a:rPr lang="en-GB" dirty="0" smtClean="0"/>
                        <a:t>Law and order</a:t>
                      </a:r>
                      <a:endParaRPr lang="en-GB" dirty="0"/>
                    </a:p>
                  </a:txBody>
                  <a:tcPr/>
                </a:tc>
                <a:tc>
                  <a:txBody>
                    <a:bodyPr/>
                    <a:lstStyle/>
                    <a:p>
                      <a:endParaRPr lang="en-GB" dirty="0"/>
                    </a:p>
                  </a:txBody>
                  <a:tcPr/>
                </a:tc>
                <a:tc>
                  <a:txBody>
                    <a:bodyPr/>
                    <a:lstStyle/>
                    <a:p>
                      <a:endParaRPr lang="en-GB" dirty="0" smtClean="0"/>
                    </a:p>
                  </a:txBody>
                  <a:tcPr/>
                </a:tc>
              </a:tr>
              <a:tr h="770540">
                <a:tc>
                  <a:txBody>
                    <a:bodyPr/>
                    <a:lstStyle/>
                    <a:p>
                      <a:r>
                        <a:rPr lang="en-GB" dirty="0" smtClean="0"/>
                        <a:t>Education and literacy</a:t>
                      </a:r>
                      <a:endParaRPr lang="en-GB" dirty="0"/>
                    </a:p>
                  </a:txBody>
                  <a:tcPr/>
                </a:tc>
                <a:tc>
                  <a:txBody>
                    <a:bodyPr/>
                    <a:lstStyle/>
                    <a:p>
                      <a:endParaRPr lang="en-GB"/>
                    </a:p>
                  </a:txBody>
                  <a:tcPr/>
                </a:tc>
                <a:tc>
                  <a:txBody>
                    <a:bodyPr/>
                    <a:lstStyle/>
                    <a:p>
                      <a:endParaRPr lang="en-GB" dirty="0" smtClean="0"/>
                    </a:p>
                  </a:txBody>
                  <a:tcPr/>
                </a:tc>
              </a:tr>
              <a:tr h="770540">
                <a:tc>
                  <a:txBody>
                    <a:bodyPr/>
                    <a:lstStyle/>
                    <a:p>
                      <a:r>
                        <a:rPr lang="en-GB" dirty="0" smtClean="0"/>
                        <a:t>Gender</a:t>
                      </a:r>
                      <a:endParaRPr lang="en-GB" dirty="0"/>
                    </a:p>
                  </a:txBody>
                  <a:tcPr/>
                </a:tc>
                <a:tc>
                  <a:txBody>
                    <a:bodyPr/>
                    <a:lstStyle/>
                    <a:p>
                      <a:endParaRPr lang="en-GB"/>
                    </a:p>
                  </a:txBody>
                  <a:tcPr/>
                </a:tc>
                <a:tc>
                  <a:txBody>
                    <a:bodyPr/>
                    <a:lstStyle/>
                    <a:p>
                      <a:endParaRPr lang="en-GB" dirty="0" smtClean="0"/>
                    </a:p>
                  </a:txBody>
                  <a:tcPr/>
                </a:tc>
              </a:tr>
            </a:tbl>
          </a:graphicData>
        </a:graphic>
      </p:graphicFrame>
    </p:spTree>
    <p:extLst>
      <p:ext uri="{BB962C8B-B14F-4D97-AF65-F5344CB8AC3E}">
        <p14:creationId xmlns:p14="http://schemas.microsoft.com/office/powerpoint/2010/main" val="38937893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en-GB" smtClean="0"/>
              <a:t>Lesson Objective </a:t>
            </a:r>
          </a:p>
        </p:txBody>
      </p:sp>
      <p:sp>
        <p:nvSpPr>
          <p:cNvPr id="7171" name="Rectangle 3"/>
          <p:cNvSpPr>
            <a:spLocks noGrp="1" noChangeArrowheads="1"/>
          </p:cNvSpPr>
          <p:nvPr>
            <p:ph idx="4294967295"/>
          </p:nvPr>
        </p:nvSpPr>
        <p:spPr>
          <a:xfrm>
            <a:off x="609600" y="1600201"/>
            <a:ext cx="10972800" cy="4525963"/>
          </a:xfrm>
          <a:prstGeom prst="rect">
            <a:avLst/>
          </a:prstGeom>
        </p:spPr>
        <p:txBody>
          <a:bodyPr/>
          <a:lstStyle/>
          <a:p>
            <a:pPr eaLnBrk="1" hangingPunct="1">
              <a:defRPr/>
            </a:pPr>
            <a:r>
              <a:rPr lang="en-GB" dirty="0" smtClean="0"/>
              <a:t>By the end of the lesson you should understand: How sports and games reflect the society in which they exist.</a:t>
            </a:r>
          </a:p>
          <a:p>
            <a:pPr eaLnBrk="1" hangingPunct="1">
              <a:defRPr/>
            </a:pPr>
            <a:endParaRPr lang="en-GB" dirty="0" smtClean="0"/>
          </a:p>
          <a:p>
            <a:pPr eaLnBrk="1" hangingPunct="1">
              <a:defRPr/>
            </a:pPr>
            <a:r>
              <a:rPr lang="en-GB" dirty="0" smtClean="0"/>
              <a:t>Understand how ethnic games and sports have survived</a:t>
            </a:r>
          </a:p>
          <a:p>
            <a:pPr eaLnBrk="1" hangingPunct="1">
              <a:defRPr/>
            </a:pPr>
            <a:r>
              <a:rPr lang="en-GB" dirty="0" smtClean="0"/>
              <a:t>The characteristics of ethnic games.</a:t>
            </a:r>
          </a:p>
        </p:txBody>
      </p:sp>
    </p:spTree>
    <p:custDataLst>
      <p:tags r:id="rId1"/>
    </p:custDataLst>
    <p:extLst>
      <p:ext uri="{BB962C8B-B14F-4D97-AF65-F5344CB8AC3E}">
        <p14:creationId xmlns:p14="http://schemas.microsoft.com/office/powerpoint/2010/main" val="31893190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956800" cy="454062"/>
          </a:xfrm>
        </p:spPr>
        <p:txBody>
          <a:bodyPr>
            <a:normAutofit fontScale="90000"/>
          </a:bodyPr>
          <a:lstStyle/>
          <a:p>
            <a:r>
              <a:rPr lang="en-GB" dirty="0" smtClean="0"/>
              <a:t>Changing face of society and recreation</a:t>
            </a:r>
            <a:endParaRPr lang="en-GB" dirty="0"/>
          </a:p>
        </p:txBody>
      </p:sp>
      <p:sp>
        <p:nvSpPr>
          <p:cNvPr id="3" name="Content Placeholder 2"/>
          <p:cNvSpPr>
            <a:spLocks noGrp="1"/>
          </p:cNvSpPr>
          <p:nvPr>
            <p:ph idx="4294967295"/>
          </p:nvPr>
        </p:nvSpPr>
        <p:spPr>
          <a:xfrm>
            <a:off x="609600" y="944725"/>
            <a:ext cx="9956800" cy="5181440"/>
          </a:xfrm>
          <a:prstGeom prst="rect">
            <a:avLst/>
          </a:prstGeom>
        </p:spPr>
        <p:txBody>
          <a:bodyPr>
            <a:normAutofit/>
          </a:bodyPr>
          <a:lstStyle/>
          <a:p>
            <a:endParaRPr lang="en-GB" dirty="0" smtClean="0"/>
          </a:p>
          <a:p>
            <a:endParaRPr lang="en-GB" dirty="0"/>
          </a:p>
          <a:p>
            <a:endParaRPr lang="en-GB" dirty="0" smtClean="0"/>
          </a:p>
          <a:p>
            <a:endParaRPr lang="en-GB" dirty="0"/>
          </a:p>
          <a:p>
            <a:endParaRPr lang="en-GB" dirty="0" smtClean="0"/>
          </a:p>
          <a:p>
            <a:endParaRPr lang="en-GB" dirty="0"/>
          </a:p>
          <a:p>
            <a:pPr marL="36576" indent="0">
              <a:buNone/>
            </a:pPr>
            <a:endParaRPr lang="en-GB" dirty="0" smtClean="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898" y="944724"/>
            <a:ext cx="3537982" cy="1993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1815" y="944723"/>
            <a:ext cx="6202980" cy="3604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898" y="944725"/>
            <a:ext cx="10036897" cy="448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24805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8806540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380634"/>
            <a:ext cx="10364451" cy="475765"/>
          </a:xfrm>
        </p:spPr>
        <p:txBody>
          <a:bodyPr>
            <a:normAutofit fontScale="90000"/>
          </a:bodyPr>
          <a:lstStyle/>
          <a:p>
            <a:r>
              <a:rPr lang="en-GB" dirty="0" smtClean="0"/>
              <a:t>Map the changes to the key elements of sport and pastimes</a:t>
            </a:r>
            <a:endParaRPr lang="en-GB" dirty="0"/>
          </a:p>
        </p:txBody>
      </p:sp>
      <p:graphicFrame>
        <p:nvGraphicFramePr>
          <p:cNvPr id="5" name="Diagram 4"/>
          <p:cNvGraphicFramePr/>
          <p:nvPr>
            <p:extLst>
              <p:ext uri="{D42A27DB-BD31-4B8C-83A1-F6EECF244321}">
                <p14:modId xmlns:p14="http://schemas.microsoft.com/office/powerpoint/2010/main" val="3165977194"/>
              </p:ext>
            </p:extLst>
          </p:nvPr>
        </p:nvGraphicFramePr>
        <p:xfrm>
          <a:off x="203200" y="1124262"/>
          <a:ext cx="10754610" cy="5606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451309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8"/>
            <a:ext cx="10364451" cy="730598"/>
          </a:xfrm>
          <a:solidFill>
            <a:schemeClr val="bg1">
              <a:lumMod val="95000"/>
            </a:schemeClr>
          </a:solidFill>
          <a:ln>
            <a:solidFill>
              <a:schemeClr val="tx1"/>
            </a:solidFill>
          </a:ln>
        </p:spPr>
        <p:txBody>
          <a:bodyPr/>
          <a:lstStyle/>
          <a:p>
            <a:r>
              <a:rPr lang="en-GB" dirty="0" smtClean="0"/>
              <a:t>Social class</a:t>
            </a:r>
            <a:endParaRPr lang="en-GB"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21449527">
            <a:off x="599170" y="1541862"/>
            <a:ext cx="2983726" cy="3638691"/>
          </a:xfr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4108">
            <a:off x="6515569" y="1557104"/>
            <a:ext cx="5276850" cy="361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987384" y="1978702"/>
            <a:ext cx="2218544" cy="1015663"/>
          </a:xfrm>
          <a:prstGeom prst="rect">
            <a:avLst/>
          </a:prstGeom>
          <a:solidFill>
            <a:schemeClr val="bg1">
              <a:lumMod val="95000"/>
            </a:schemeClr>
          </a:solidFill>
          <a:ln>
            <a:solidFill>
              <a:schemeClr val="tx1"/>
            </a:solidFill>
          </a:ln>
        </p:spPr>
        <p:txBody>
          <a:bodyPr wrap="square" rtlCol="0">
            <a:spAutoFit/>
          </a:bodyPr>
          <a:lstStyle/>
          <a:p>
            <a:pPr algn="ctr"/>
            <a:r>
              <a:rPr lang="en-GB" sz="2000" b="1" dirty="0" smtClean="0"/>
              <a:t>Middle class</a:t>
            </a:r>
          </a:p>
          <a:p>
            <a:pPr algn="ctr"/>
            <a:r>
              <a:rPr lang="en-GB" sz="2000" b="1" dirty="0" smtClean="0"/>
              <a:t>Factory managers</a:t>
            </a:r>
          </a:p>
          <a:p>
            <a:pPr algn="ctr"/>
            <a:r>
              <a:rPr lang="en-GB" sz="2000" b="1" dirty="0" smtClean="0"/>
              <a:t>Store owners</a:t>
            </a:r>
            <a:endParaRPr lang="en-GB" sz="2000" b="1" dirty="0"/>
          </a:p>
        </p:txBody>
      </p:sp>
      <p:sp>
        <p:nvSpPr>
          <p:cNvPr id="7" name="TextBox 6"/>
          <p:cNvSpPr txBox="1"/>
          <p:nvPr/>
        </p:nvSpPr>
        <p:spPr>
          <a:xfrm>
            <a:off x="3987383" y="3768027"/>
            <a:ext cx="2338465" cy="2031325"/>
          </a:xfrm>
          <a:prstGeom prst="rect">
            <a:avLst/>
          </a:prstGeom>
          <a:solidFill>
            <a:schemeClr val="bg1">
              <a:lumMod val="95000"/>
            </a:schemeClr>
          </a:solidFill>
          <a:ln>
            <a:solidFill>
              <a:schemeClr val="tx1"/>
            </a:solidFill>
          </a:ln>
        </p:spPr>
        <p:txBody>
          <a:bodyPr wrap="square" rtlCol="0">
            <a:spAutoFit/>
          </a:bodyPr>
          <a:lstStyle/>
          <a:p>
            <a:pPr algn="ctr"/>
            <a:r>
              <a:rPr lang="en-GB" b="1" dirty="0" smtClean="0"/>
              <a:t>More free time</a:t>
            </a:r>
          </a:p>
          <a:p>
            <a:pPr algn="ctr"/>
            <a:r>
              <a:rPr lang="en-GB" b="1" dirty="0" smtClean="0"/>
              <a:t>More money</a:t>
            </a:r>
          </a:p>
          <a:p>
            <a:pPr algn="ctr"/>
            <a:r>
              <a:rPr lang="en-GB" b="1" dirty="0" smtClean="0"/>
              <a:t>Didn’t have large estates as did the rich.</a:t>
            </a:r>
          </a:p>
          <a:p>
            <a:pPr algn="ctr"/>
            <a:r>
              <a:rPr lang="en-GB" b="1" dirty="0" smtClean="0"/>
              <a:t>Became educated and some went to public schools.</a:t>
            </a:r>
          </a:p>
        </p:txBody>
      </p:sp>
      <p:pic>
        <p:nvPicPr>
          <p:cNvPr id="6" name="Picture 5">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7385" y="1418991"/>
            <a:ext cx="7963340" cy="5295945"/>
          </a:xfrm>
          <a:prstGeom prst="rect">
            <a:avLst/>
          </a:prstGeom>
        </p:spPr>
      </p:pic>
    </p:spTree>
    <p:extLst>
      <p:ext uri="{BB962C8B-B14F-4D97-AF65-F5344CB8AC3E}">
        <p14:creationId xmlns:p14="http://schemas.microsoft.com/office/powerpoint/2010/main" val="318090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5439" y="200922"/>
            <a:ext cx="10364451" cy="397483"/>
          </a:xfrm>
        </p:spPr>
        <p:txBody>
          <a:bodyPr>
            <a:normAutofit fontScale="90000"/>
          </a:bodyPr>
          <a:lstStyle/>
          <a:p>
            <a:r>
              <a:rPr lang="en-GB" dirty="0" smtClean="0"/>
              <a:t>A Victorian professional</a:t>
            </a:r>
            <a:endParaRPr lang="en-GB" dirty="0"/>
          </a:p>
        </p:txBody>
      </p:sp>
      <p:sp>
        <p:nvSpPr>
          <p:cNvPr id="2" name="Content Placeholder 1"/>
          <p:cNvSpPr>
            <a:spLocks noGrp="1"/>
          </p:cNvSpPr>
          <p:nvPr>
            <p:ph idx="4294967295"/>
          </p:nvPr>
        </p:nvSpPr>
        <p:spPr>
          <a:xfrm>
            <a:off x="609600" y="1600201"/>
            <a:ext cx="3120571" cy="1839685"/>
          </a:xfrm>
          <a:prstGeom prst="rect">
            <a:avLst/>
          </a:prstGeom>
        </p:spPr>
        <p:txBody>
          <a:bodyPr/>
          <a:lstStyle/>
          <a:p>
            <a:r>
              <a:rPr lang="en-GB" dirty="0" smtClean="0"/>
              <a:t>A Victorian Professional was working class.</a:t>
            </a:r>
          </a:p>
          <a:p>
            <a:r>
              <a:rPr lang="en-GB" dirty="0" smtClean="0"/>
              <a:t>Can you think why?</a:t>
            </a:r>
          </a:p>
          <a:p>
            <a:endParaRPr lang="en-GB" dirty="0"/>
          </a:p>
          <a:p>
            <a:endParaRPr lang="en-GB" dirty="0" smtClean="0"/>
          </a:p>
          <a:p>
            <a:endParaRPr lang="en-GB" dirty="0"/>
          </a:p>
        </p:txBody>
      </p:sp>
      <p:pic>
        <p:nvPicPr>
          <p:cNvPr id="1026" name="Picture 2" descr="N:\My Pictures\Public schools images\048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2951">
            <a:off x="5194132" y="747238"/>
            <a:ext cx="6727753" cy="32403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98233" y="4154712"/>
            <a:ext cx="8359775" cy="2451953"/>
          </a:xfrm>
          <a:prstGeom prst="rect">
            <a:avLst/>
          </a:prstGeom>
          <a:solidFill>
            <a:schemeClr val="accent2">
              <a:lumMod val="60000"/>
              <a:lumOff val="40000"/>
            </a:schemeClr>
          </a:solidFill>
        </p:spPr>
        <p:txBody>
          <a:bodyPr wrap="square">
            <a:spAutoFit/>
          </a:bodyPr>
          <a:lstStyle/>
          <a:p>
            <a:pPr marL="228600" lvl="0" indent="-228600">
              <a:lnSpc>
                <a:spcPct val="120000"/>
              </a:lnSpc>
              <a:spcBef>
                <a:spcPts val="1000"/>
              </a:spcBef>
              <a:buClr>
                <a:prstClr val="black"/>
              </a:buClr>
              <a:buFont typeface="Arial" panose="020B0604020202020204" pitchFamily="34" charset="0"/>
              <a:buChar char="•"/>
            </a:pPr>
            <a:r>
              <a:rPr lang="en-GB" sz="2000" cap="all" dirty="0">
                <a:solidFill>
                  <a:prstClr val="black"/>
                </a:solidFill>
              </a:rPr>
              <a:t>Football increased in popularity</a:t>
            </a:r>
          </a:p>
          <a:p>
            <a:pPr marL="228600" lvl="0" indent="-228600">
              <a:lnSpc>
                <a:spcPct val="120000"/>
              </a:lnSpc>
              <a:spcBef>
                <a:spcPts val="1000"/>
              </a:spcBef>
              <a:buClr>
                <a:prstClr val="black"/>
              </a:buClr>
              <a:buFont typeface="Arial" panose="020B0604020202020204" pitchFamily="34" charset="0"/>
              <a:buChar char="•"/>
            </a:pPr>
            <a:r>
              <a:rPr lang="en-GB" sz="2000" cap="all" dirty="0">
                <a:solidFill>
                  <a:prstClr val="black"/>
                </a:solidFill>
              </a:rPr>
              <a:t>Football came from the mob, the working class.</a:t>
            </a:r>
          </a:p>
          <a:p>
            <a:pPr marL="228600" lvl="0" indent="-228600">
              <a:lnSpc>
                <a:spcPct val="120000"/>
              </a:lnSpc>
              <a:spcBef>
                <a:spcPts val="1000"/>
              </a:spcBef>
              <a:buClr>
                <a:prstClr val="black"/>
              </a:buClr>
              <a:buFont typeface="Arial" panose="020B0604020202020204" pitchFamily="34" charset="0"/>
              <a:buChar char="•"/>
            </a:pPr>
            <a:r>
              <a:rPr lang="en-GB" sz="2000" cap="all" dirty="0">
                <a:solidFill>
                  <a:prstClr val="black"/>
                </a:solidFill>
              </a:rPr>
              <a:t>They couldn’t afford time of to play sport. </a:t>
            </a:r>
          </a:p>
          <a:p>
            <a:pPr marL="228600" lvl="0" indent="-228600">
              <a:lnSpc>
                <a:spcPct val="120000"/>
              </a:lnSpc>
              <a:spcBef>
                <a:spcPts val="1000"/>
              </a:spcBef>
              <a:buClr>
                <a:prstClr val="black"/>
              </a:buClr>
              <a:buFont typeface="Arial" panose="020B0604020202020204" pitchFamily="34" charset="0"/>
              <a:buChar char="•"/>
            </a:pPr>
            <a:r>
              <a:rPr lang="en-GB" sz="2000" cap="all" dirty="0">
                <a:solidFill>
                  <a:prstClr val="black"/>
                </a:solidFill>
              </a:rPr>
              <a:t>Creation of broken time payment.</a:t>
            </a:r>
          </a:p>
          <a:p>
            <a:pPr marL="228600" lvl="0" indent="-228600">
              <a:lnSpc>
                <a:spcPct val="120000"/>
              </a:lnSpc>
              <a:spcBef>
                <a:spcPts val="1000"/>
              </a:spcBef>
              <a:buClr>
                <a:prstClr val="black"/>
              </a:buClr>
              <a:buFont typeface="Arial" panose="020B0604020202020204" pitchFamily="34" charset="0"/>
              <a:buChar char="•"/>
            </a:pPr>
            <a:r>
              <a:rPr lang="en-GB" sz="2000" cap="all" dirty="0">
                <a:solidFill>
                  <a:prstClr val="black"/>
                </a:solidFill>
              </a:rPr>
              <a:t>This gave birth to the first professionals, paid to play the game.</a:t>
            </a:r>
          </a:p>
        </p:txBody>
      </p:sp>
    </p:spTree>
    <p:custDataLst>
      <p:tags r:id="rId1"/>
    </p:custDataLst>
    <p:extLst>
      <p:ext uri="{BB962C8B-B14F-4D97-AF65-F5344CB8AC3E}">
        <p14:creationId xmlns:p14="http://schemas.microsoft.com/office/powerpoint/2010/main" val="304166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A Victorian professional </a:t>
            </a:r>
            <a:endParaRPr lang="en-GB" dirty="0"/>
          </a:p>
        </p:txBody>
      </p:sp>
      <p:sp>
        <p:nvSpPr>
          <p:cNvPr id="5" name="Content Placeholder 4"/>
          <p:cNvSpPr>
            <a:spLocks noGrp="1"/>
          </p:cNvSpPr>
          <p:nvPr>
            <p:ph idx="4294967295"/>
          </p:nvPr>
        </p:nvSpPr>
        <p:spPr>
          <a:xfrm>
            <a:off x="5615947" y="1772816"/>
            <a:ext cx="5966453" cy="4752528"/>
          </a:xfrm>
          <a:prstGeom prst="rect">
            <a:avLst/>
          </a:prstGeom>
        </p:spPr>
        <p:txBody>
          <a:bodyPr>
            <a:normAutofit/>
          </a:bodyPr>
          <a:lstStyle/>
          <a:p>
            <a:endParaRPr lang="en-GB" dirty="0" smtClean="0"/>
          </a:p>
        </p:txBody>
      </p:sp>
      <p:pic>
        <p:nvPicPr>
          <p:cNvPr id="6" name="Picture 2" descr="N:\My Pictures\Public schools images\048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383" y="1916832"/>
            <a:ext cx="4704523" cy="32403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1333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3775" y="226631"/>
            <a:ext cx="10364451" cy="513597"/>
          </a:xfrm>
        </p:spPr>
        <p:txBody>
          <a:bodyPr>
            <a:normAutofit fontScale="90000"/>
          </a:bodyPr>
          <a:lstStyle/>
          <a:p>
            <a:r>
              <a:rPr lang="en-GB" dirty="0" smtClean="0"/>
              <a:t>Victorian Amateur </a:t>
            </a:r>
            <a:endParaRPr lang="en-GB" dirty="0"/>
          </a:p>
        </p:txBody>
      </p:sp>
      <p:sp>
        <p:nvSpPr>
          <p:cNvPr id="2" name="Content Placeholder 1"/>
          <p:cNvSpPr>
            <a:spLocks noGrp="1"/>
          </p:cNvSpPr>
          <p:nvPr>
            <p:ph idx="4294967295"/>
          </p:nvPr>
        </p:nvSpPr>
        <p:spPr>
          <a:xfrm>
            <a:off x="6778171" y="960016"/>
            <a:ext cx="4963886" cy="4824536"/>
          </a:xfrm>
          <a:prstGeom prst="rect">
            <a:avLst/>
          </a:prstGeom>
        </p:spPr>
        <p:txBody>
          <a:bodyPr>
            <a:normAutofit fontScale="85000" lnSpcReduction="20000"/>
          </a:bodyPr>
          <a:lstStyle/>
          <a:p>
            <a:r>
              <a:rPr lang="en-GB" sz="2600" dirty="0"/>
              <a:t>A Victorian Amateur was wealthy and considered upper </a:t>
            </a:r>
            <a:r>
              <a:rPr lang="en-GB" sz="2600" dirty="0" smtClean="0"/>
              <a:t>class who excelled at games</a:t>
            </a:r>
            <a:endParaRPr lang="en-GB" sz="2600" dirty="0"/>
          </a:p>
          <a:p>
            <a:r>
              <a:rPr lang="en-GB" sz="2600" dirty="0"/>
              <a:t>Can you think why</a:t>
            </a:r>
            <a:r>
              <a:rPr lang="en-GB" sz="2600" dirty="0" smtClean="0"/>
              <a:t>?</a:t>
            </a:r>
          </a:p>
          <a:p>
            <a:r>
              <a:rPr lang="en-GB" sz="2600" dirty="0" smtClean="0"/>
              <a:t>Had gone to public school and had high level coaching </a:t>
            </a:r>
          </a:p>
          <a:p>
            <a:r>
              <a:rPr lang="en-GB" sz="2600" dirty="0" smtClean="0"/>
              <a:t>Loads of time to practice.</a:t>
            </a:r>
            <a:endParaRPr lang="en-GB" sz="2600" dirty="0"/>
          </a:p>
          <a:p>
            <a:r>
              <a:rPr lang="en-GB" sz="2600" dirty="0" smtClean="0"/>
              <a:t>He played for the love of the game.</a:t>
            </a:r>
          </a:p>
          <a:p>
            <a:r>
              <a:rPr lang="en-GB" sz="2600" dirty="0" smtClean="0"/>
              <a:t>He didn’t need to be paid to play because he was that rich he didn’t work.</a:t>
            </a:r>
            <a:endParaRPr lang="en-GB" sz="2600" dirty="0"/>
          </a:p>
          <a:p>
            <a:endParaRPr lang="en-GB" dirty="0"/>
          </a:p>
        </p:txBody>
      </p:sp>
      <p:pic>
        <p:nvPicPr>
          <p:cNvPr id="4" name="Picture 3" descr="N:\My Pictures\Public schools images\10338_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49" y="960016"/>
            <a:ext cx="4908816" cy="244827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9262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500"/>
                                        <p:tgtEl>
                                          <p:spTgt spid="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500"/>
                                        <p:tgtEl>
                                          <p:spTgt spid="2">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500"/>
                                        <p:tgtEl>
                                          <p:spTgt spid="2">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850106"/>
          </a:xfrm>
        </p:spPr>
        <p:txBody>
          <a:bodyPr/>
          <a:lstStyle/>
          <a:p>
            <a:r>
              <a:rPr lang="en-GB" dirty="0" smtClean="0"/>
              <a:t>Apply it</a:t>
            </a:r>
            <a:endParaRPr lang="en-GB" dirty="0"/>
          </a:p>
        </p:txBody>
      </p:sp>
      <p:sp>
        <p:nvSpPr>
          <p:cNvPr id="3" name="Content Placeholder 2"/>
          <p:cNvSpPr>
            <a:spLocks noGrp="1"/>
          </p:cNvSpPr>
          <p:nvPr>
            <p:ph idx="4294967295"/>
          </p:nvPr>
        </p:nvSpPr>
        <p:spPr>
          <a:xfrm>
            <a:off x="655567" y="885781"/>
            <a:ext cx="10972800" cy="1008112"/>
          </a:xfrm>
          <a:prstGeom prst="rect">
            <a:avLst/>
          </a:prstGeom>
        </p:spPr>
        <p:txBody>
          <a:bodyPr>
            <a:normAutofit/>
          </a:bodyPr>
          <a:lstStyle/>
          <a:p>
            <a:r>
              <a:rPr lang="en-GB" dirty="0" smtClean="0"/>
              <a:t>In Victorian cricket both ‘gentlemen amateurs’ and working class professionals played on the same team. However, </a:t>
            </a:r>
            <a:endParaRPr lang="en-GB" dirty="0"/>
          </a:p>
        </p:txBody>
      </p:sp>
      <p:sp>
        <p:nvSpPr>
          <p:cNvPr id="5" name="Rectangle 4"/>
          <p:cNvSpPr/>
          <p:nvPr/>
        </p:nvSpPr>
        <p:spPr>
          <a:xfrm>
            <a:off x="6768075" y="1700808"/>
            <a:ext cx="5082051" cy="1077218"/>
          </a:xfrm>
          <a:prstGeom prst="rect">
            <a:avLst/>
          </a:prstGeom>
          <a:solidFill>
            <a:schemeClr val="bg1">
              <a:lumMod val="95000"/>
            </a:schemeClr>
          </a:solidFill>
          <a:ln>
            <a:solidFill>
              <a:schemeClr val="tx1"/>
            </a:solidFill>
          </a:ln>
        </p:spPr>
        <p:txBody>
          <a:bodyPr wrap="square">
            <a:spAutoFit/>
          </a:bodyPr>
          <a:lstStyle/>
          <a:p>
            <a:r>
              <a:rPr lang="en-GB" sz="3200" dirty="0">
                <a:solidFill>
                  <a:prstClr val="black"/>
                </a:solidFill>
              </a:rPr>
              <a:t>They had </a:t>
            </a:r>
            <a:r>
              <a:rPr lang="en-GB" sz="3200" dirty="0" smtClean="0">
                <a:solidFill>
                  <a:prstClr val="black"/>
                </a:solidFill>
              </a:rPr>
              <a:t>different entrances to the grounds</a:t>
            </a:r>
            <a:endParaRPr lang="en-GB" dirty="0"/>
          </a:p>
        </p:txBody>
      </p:sp>
      <p:sp>
        <p:nvSpPr>
          <p:cNvPr id="6" name="Rectangle 5"/>
          <p:cNvSpPr/>
          <p:nvPr/>
        </p:nvSpPr>
        <p:spPr>
          <a:xfrm>
            <a:off x="6768076" y="3284984"/>
            <a:ext cx="4860291" cy="2062103"/>
          </a:xfrm>
          <a:prstGeom prst="rect">
            <a:avLst/>
          </a:prstGeom>
          <a:solidFill>
            <a:schemeClr val="bg1">
              <a:lumMod val="95000"/>
            </a:schemeClr>
          </a:solidFill>
          <a:ln>
            <a:solidFill>
              <a:schemeClr val="tx1"/>
            </a:solidFill>
          </a:ln>
        </p:spPr>
        <p:txBody>
          <a:bodyPr wrap="square">
            <a:spAutoFit/>
          </a:bodyPr>
          <a:lstStyle/>
          <a:p>
            <a:r>
              <a:rPr lang="en-GB" sz="3200" dirty="0">
                <a:solidFill>
                  <a:prstClr val="black"/>
                </a:solidFill>
              </a:rPr>
              <a:t>They had </a:t>
            </a:r>
            <a:r>
              <a:rPr lang="en-GB" sz="3200" dirty="0" smtClean="0">
                <a:solidFill>
                  <a:prstClr val="black"/>
                </a:solidFill>
              </a:rPr>
              <a:t>different roles. Hard working bowlers for the working class and stylish batting for the upper class</a:t>
            </a:r>
            <a:endParaRPr lang="en-GB"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872" y="1734086"/>
            <a:ext cx="5842000"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871" y="1700808"/>
            <a:ext cx="11490255"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5033" y="1700808"/>
            <a:ext cx="6086377" cy="5132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261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fade">
                                      <p:cBhvr>
                                        <p:cTn id="21" dur="500"/>
                                        <p:tgtEl>
                                          <p:spTgt spid="205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050"/>
                                        </p:tgtEl>
                                      </p:cBhvr>
                                    </p:animEffect>
                                    <p:set>
                                      <p:cBhvr>
                                        <p:cTn id="26" dur="1" fill="hold">
                                          <p:stCondLst>
                                            <p:cond delay="499"/>
                                          </p:stCondLst>
                                        </p:cTn>
                                        <p:tgtEl>
                                          <p:spTgt spid="205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4344" y="618517"/>
            <a:ext cx="2853559" cy="422007"/>
          </a:xfrm>
        </p:spPr>
        <p:txBody>
          <a:bodyPr>
            <a:normAutofit fontScale="90000"/>
          </a:bodyPr>
          <a:lstStyle/>
          <a:p>
            <a:r>
              <a:rPr lang="en-GB" dirty="0" smtClean="0"/>
              <a:t>Time </a:t>
            </a:r>
            <a:endParaRPr lang="en-GB"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9545297" y="343805"/>
            <a:ext cx="2237426" cy="245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Image result for arsenal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9168" y="618517"/>
            <a:ext cx="1871663" cy="187166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8721" y="2800706"/>
            <a:ext cx="1204219" cy="1337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73256" y="2995449"/>
            <a:ext cx="1086214" cy="146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2249" y="208613"/>
            <a:ext cx="4729655" cy="3046988"/>
          </a:xfrm>
          <a:prstGeom prst="rect">
            <a:avLst/>
          </a:prstGeom>
          <a:solidFill>
            <a:schemeClr val="accent1">
              <a:lumMod val="20000"/>
              <a:lumOff val="80000"/>
            </a:schemeClr>
          </a:solidFill>
          <a:ln>
            <a:solidFill>
              <a:schemeClr val="tx1"/>
            </a:solidFill>
          </a:ln>
        </p:spPr>
        <p:txBody>
          <a:bodyPr wrap="square" rtlCol="0">
            <a:spAutoFit/>
          </a:bodyPr>
          <a:lstStyle/>
          <a:p>
            <a:r>
              <a:rPr lang="en-GB" sz="2400" dirty="0" smtClean="0"/>
              <a:t>Where does your football club come from?</a:t>
            </a:r>
          </a:p>
          <a:p>
            <a:endParaRPr lang="en-GB" sz="2400" dirty="0"/>
          </a:p>
          <a:p>
            <a:r>
              <a:rPr lang="en-GB" sz="2400" dirty="0" smtClean="0"/>
              <a:t>Who were the founding fathers of your club?</a:t>
            </a:r>
          </a:p>
          <a:p>
            <a:endParaRPr lang="en-GB" sz="2400" dirty="0"/>
          </a:p>
          <a:p>
            <a:r>
              <a:rPr lang="en-GB" sz="2400" dirty="0" smtClean="0"/>
              <a:t>What social reform took place to allow this to happen?</a:t>
            </a:r>
            <a:endParaRPr lang="en-GB" sz="2400" dirty="0"/>
          </a:p>
        </p:txBody>
      </p:sp>
      <p:sp>
        <p:nvSpPr>
          <p:cNvPr id="5" name="TextBox 4"/>
          <p:cNvSpPr txBox="1"/>
          <p:nvPr/>
        </p:nvSpPr>
        <p:spPr>
          <a:xfrm>
            <a:off x="252249" y="3469426"/>
            <a:ext cx="4729655" cy="3046988"/>
          </a:xfrm>
          <a:prstGeom prst="rect">
            <a:avLst/>
          </a:prstGeom>
          <a:solidFill>
            <a:schemeClr val="accent2">
              <a:lumMod val="60000"/>
              <a:lumOff val="40000"/>
            </a:schemeClr>
          </a:solidFill>
          <a:ln>
            <a:solidFill>
              <a:schemeClr val="tx1"/>
            </a:solidFill>
          </a:ln>
        </p:spPr>
        <p:txBody>
          <a:bodyPr wrap="square" rtlCol="0">
            <a:spAutoFit/>
          </a:bodyPr>
          <a:lstStyle/>
          <a:p>
            <a:r>
              <a:rPr lang="en-GB" sz="2400" dirty="0" smtClean="0"/>
              <a:t>Change to length of working week.</a:t>
            </a:r>
          </a:p>
          <a:p>
            <a:r>
              <a:rPr lang="en-GB" sz="2400" dirty="0" smtClean="0"/>
              <a:t>Saturday half day.</a:t>
            </a:r>
          </a:p>
          <a:p>
            <a:r>
              <a:rPr lang="en-GB" sz="2400" dirty="0" smtClean="0"/>
              <a:t>Factory owners recognised happy workers were better workers.</a:t>
            </a:r>
          </a:p>
          <a:p>
            <a:r>
              <a:rPr lang="en-GB" sz="2400" dirty="0" smtClean="0"/>
              <a:t>Day excursion to the sea side.</a:t>
            </a:r>
          </a:p>
          <a:p>
            <a:r>
              <a:rPr lang="en-GB" sz="2400" dirty="0" smtClean="0"/>
              <a:t>Numbers:  </a:t>
            </a:r>
            <a:r>
              <a:rPr lang="en-GB" sz="2400" b="1" dirty="0" smtClean="0"/>
              <a:t>72 hr </a:t>
            </a:r>
            <a:r>
              <a:rPr lang="en-GB" sz="2400" dirty="0" smtClean="0"/>
              <a:t>working week beginning of industrial revolution.</a:t>
            </a:r>
          </a:p>
          <a:p>
            <a:r>
              <a:rPr lang="en-GB" sz="2400" b="1" dirty="0" smtClean="0"/>
              <a:t>1965 40-45hr </a:t>
            </a:r>
            <a:r>
              <a:rPr lang="en-GB" sz="2400" dirty="0" smtClean="0"/>
              <a:t>working week.</a:t>
            </a:r>
            <a:endParaRPr lang="en-GB" sz="2400" dirty="0"/>
          </a:p>
        </p:txBody>
      </p:sp>
    </p:spTree>
    <p:extLst>
      <p:ext uri="{BB962C8B-B14F-4D97-AF65-F5344CB8AC3E}">
        <p14:creationId xmlns:p14="http://schemas.microsoft.com/office/powerpoint/2010/main" val="414765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000"/>
                                  </p:stCondLst>
                                  <p:childTnLst>
                                    <p:set>
                                      <p:cBhvr>
                                        <p:cTn id="13" dur="1" fill="hold">
                                          <p:stCondLst>
                                            <p:cond delay="0"/>
                                          </p:stCondLst>
                                        </p:cTn>
                                        <p:tgtEl>
                                          <p:spTgt spid="1026"/>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nodeType="afterEffect">
                                  <p:stCondLst>
                                    <p:cond delay="1250"/>
                                  </p:stCondLst>
                                  <p:childTnLst>
                                    <p:set>
                                      <p:cBhvr>
                                        <p:cTn id="16" dur="1" fill="hold">
                                          <p:stCondLst>
                                            <p:cond delay="0"/>
                                          </p:stCondLst>
                                        </p:cTn>
                                        <p:tgtEl>
                                          <p:spTgt spid="1029"/>
                                        </p:tgtEl>
                                        <p:attrNameLst>
                                          <p:attrName>style.visibility</p:attrName>
                                        </p:attrNameLst>
                                      </p:cBhvr>
                                      <p:to>
                                        <p:strVal val="visible"/>
                                      </p:to>
                                    </p:set>
                                  </p:childTnLst>
                                </p:cTn>
                              </p:par>
                            </p:childTnLst>
                          </p:cTn>
                        </p:par>
                        <p:par>
                          <p:cTn id="17" fill="hold">
                            <p:stCondLst>
                              <p:cond delay="2250"/>
                            </p:stCondLst>
                            <p:childTnLst>
                              <p:par>
                                <p:cTn id="18" presetID="1" presetClass="entr" presetSubtype="0" fill="hold" nodeType="afterEffect">
                                  <p:stCondLst>
                                    <p:cond delay="1000"/>
                                  </p:stCondLst>
                                  <p:childTnLst>
                                    <p:set>
                                      <p:cBhvr>
                                        <p:cTn id="19" dur="1" fill="hold">
                                          <p:stCondLst>
                                            <p:cond delay="0"/>
                                          </p:stCondLst>
                                        </p:cTn>
                                        <p:tgtEl>
                                          <p:spTgt spid="103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913775" y="4339981"/>
            <a:ext cx="2988039" cy="1113019"/>
          </a:xfrm>
          <a:prstGeom prst="rect">
            <a:avLst/>
          </a:prstGeom>
          <a:solidFill>
            <a:schemeClr val="accent1">
              <a:lumMod val="20000"/>
              <a:lumOff val="80000"/>
            </a:schemeClr>
          </a:solidFill>
          <a:ln>
            <a:solidFill>
              <a:schemeClr val="tx1"/>
            </a:solidFill>
          </a:ln>
        </p:spPr>
        <p:txBody>
          <a:bodyPr>
            <a:normAutofit/>
          </a:bodyPr>
          <a:lstStyle/>
          <a:p>
            <a:pPr marL="0" indent="0">
              <a:buNone/>
            </a:pPr>
            <a:r>
              <a:rPr lang="en-GB" dirty="0" smtClean="0"/>
              <a:t>Rugby school</a:t>
            </a:r>
          </a:p>
          <a:p>
            <a:r>
              <a:rPr lang="en-GB" dirty="0" smtClean="0"/>
              <a:t>Bedford school</a:t>
            </a:r>
          </a:p>
          <a:p>
            <a:endParaRPr lang="en-GB" dirty="0" smtClean="0"/>
          </a:p>
        </p:txBody>
      </p:sp>
      <p:pic>
        <p:nvPicPr>
          <p:cNvPr id="2050" name="Picture 2" descr="N:\My Pictures\A Culture and surviving games\brighton_college.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3944" y="2177981"/>
            <a:ext cx="5888652" cy="426778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975431" y="134634"/>
            <a:ext cx="9956800" cy="688938"/>
          </a:xfrm>
          <a:prstGeom prst="rect">
            <a:avLst/>
          </a:prstGeom>
        </p:spPr>
        <p:txBody>
          <a:bodyPr vert="horz" lIns="45720" rIns="4572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Title 4"/>
          <p:cNvSpPr>
            <a:spLocks noGrp="1"/>
          </p:cNvSpPr>
          <p:nvPr>
            <p:ph type="title"/>
          </p:nvPr>
        </p:nvSpPr>
        <p:spPr>
          <a:xfrm>
            <a:off x="913775" y="479103"/>
            <a:ext cx="10364451" cy="1614713"/>
          </a:xfrm>
          <a:solidFill>
            <a:schemeClr val="bg1">
              <a:lumMod val="95000"/>
            </a:schemeClr>
          </a:solidFill>
          <a:ln>
            <a:solidFill>
              <a:schemeClr val="tx1"/>
            </a:solidFill>
          </a:ln>
        </p:spPr>
        <p:txBody>
          <a:bodyPr>
            <a:normAutofit/>
          </a:bodyPr>
          <a:lstStyle/>
          <a:p>
            <a:pPr lvl="0"/>
            <a:r>
              <a:rPr lang="en-GB" cap="none" dirty="0"/>
              <a:t>Public schools were </a:t>
            </a:r>
            <a:r>
              <a:rPr lang="en-GB" cap="none" dirty="0" smtClean="0"/>
              <a:t>a place of education of old standing.  The sons of gentlemen traditionally attended in large numbers.  Ages 8-18   usually boarding.</a:t>
            </a:r>
            <a:endParaRPr lang="en-GB" dirty="0"/>
          </a:p>
        </p:txBody>
      </p:sp>
      <p:sp>
        <p:nvSpPr>
          <p:cNvPr id="7" name="TextBox 6"/>
          <p:cNvSpPr txBox="1"/>
          <p:nvPr/>
        </p:nvSpPr>
        <p:spPr>
          <a:xfrm>
            <a:off x="913775" y="2829274"/>
            <a:ext cx="3161854" cy="954107"/>
          </a:xfrm>
          <a:prstGeom prst="rect">
            <a:avLst/>
          </a:prstGeom>
          <a:solidFill>
            <a:schemeClr val="accent2">
              <a:lumMod val="20000"/>
              <a:lumOff val="80000"/>
            </a:schemeClr>
          </a:solidFill>
          <a:ln>
            <a:solidFill>
              <a:schemeClr val="tx1"/>
            </a:solidFill>
          </a:ln>
        </p:spPr>
        <p:txBody>
          <a:bodyPr wrap="square" rtlCol="0">
            <a:spAutoFit/>
          </a:bodyPr>
          <a:lstStyle/>
          <a:p>
            <a:r>
              <a:rPr lang="en-GB" sz="2800" dirty="0" smtClean="0"/>
              <a:t>Now attended by some middle class</a:t>
            </a:r>
            <a:endParaRPr lang="en-GB" sz="2800" dirty="0"/>
          </a:p>
        </p:txBody>
      </p:sp>
    </p:spTree>
    <p:custDataLst>
      <p:tags r:id="rId1"/>
    </p:custDataLst>
    <p:extLst>
      <p:ext uri="{BB962C8B-B14F-4D97-AF65-F5344CB8AC3E}">
        <p14:creationId xmlns:p14="http://schemas.microsoft.com/office/powerpoint/2010/main" val="327435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checkerboard(across)">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heckerboard(across)">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heckerboard(across)">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dirty="0" smtClean="0"/>
              <a:t>Characteristics of a country are reflected in their sports.</a:t>
            </a:r>
            <a:br>
              <a:rPr lang="en-GB" sz="2800" dirty="0" smtClean="0"/>
            </a:br>
            <a:r>
              <a:rPr lang="en-GB" sz="2800" dirty="0" smtClean="0"/>
              <a:t>Can you guess the country?</a:t>
            </a:r>
            <a:endParaRPr lang="en-GB" sz="2800"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403" y="4617133"/>
            <a:ext cx="3962400" cy="2030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402" y="2105164"/>
            <a:ext cx="2531797" cy="2043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27576" y="1736322"/>
            <a:ext cx="3001602" cy="2880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20032" y="4756171"/>
            <a:ext cx="2412128" cy="210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24384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591388" y="458670"/>
            <a:ext cx="9956800" cy="580926"/>
          </a:xfrm>
        </p:spPr>
        <p:txBody>
          <a:bodyPr>
            <a:noAutofit/>
          </a:bodyPr>
          <a:lstStyle/>
          <a:p>
            <a:pPr eaLnBrk="1" hangingPunct="1">
              <a:defRPr/>
            </a:pPr>
            <a:r>
              <a:rPr lang="en-GB" sz="2800" dirty="0" smtClean="0"/>
              <a:t>.</a:t>
            </a:r>
            <a:br>
              <a:rPr lang="en-GB" sz="2800" dirty="0" smtClean="0"/>
            </a:br>
            <a:r>
              <a:rPr lang="en-GB" sz="2800" dirty="0" smtClean="0"/>
              <a:t>Beginnings of the Modern Olympic movement</a:t>
            </a:r>
            <a:endParaRPr lang="en-US" sz="2800" dirty="0" smtClean="0"/>
          </a:p>
        </p:txBody>
      </p:sp>
      <p:sp>
        <p:nvSpPr>
          <p:cNvPr id="34819" name="Rectangle 3"/>
          <p:cNvSpPr>
            <a:spLocks noGrp="1" noChangeArrowheads="1"/>
          </p:cNvSpPr>
          <p:nvPr>
            <p:ph idx="4294967295"/>
          </p:nvPr>
        </p:nvSpPr>
        <p:spPr>
          <a:xfrm>
            <a:off x="609600" y="1600201"/>
            <a:ext cx="10972800" cy="4525963"/>
          </a:xfrm>
          <a:prstGeom prst="rect">
            <a:avLst/>
          </a:prstGeom>
        </p:spPr>
        <p:txBody>
          <a:bodyPr>
            <a:normAutofit fontScale="92500" lnSpcReduction="10000"/>
          </a:bodyPr>
          <a:lstStyle/>
          <a:p>
            <a:pPr eaLnBrk="1" hangingPunct="1">
              <a:lnSpc>
                <a:spcPct val="80000"/>
              </a:lnSpc>
              <a:defRPr/>
            </a:pPr>
            <a:r>
              <a:rPr lang="en-GB" altLang="zh-CN" sz="2800" dirty="0" smtClean="0">
                <a:ea typeface="宋体" pitchFamily="2" charset="-122"/>
              </a:rPr>
              <a:t>Robert Dover Cotswold </a:t>
            </a:r>
            <a:r>
              <a:rPr lang="en-GB" altLang="zh-CN" sz="2800" dirty="0" smtClean="0"/>
              <a:t>G</a:t>
            </a:r>
            <a:r>
              <a:rPr lang="en-GB" sz="2800" dirty="0" smtClean="0"/>
              <a:t>ames., was one of the main multi sport games.  </a:t>
            </a:r>
          </a:p>
          <a:p>
            <a:pPr eaLnBrk="1" hangingPunct="1">
              <a:lnSpc>
                <a:spcPct val="80000"/>
              </a:lnSpc>
              <a:defRPr/>
            </a:pPr>
            <a:r>
              <a:rPr lang="en-GB" sz="2800" dirty="0" smtClean="0"/>
              <a:t>It was an annual event until 1851 </a:t>
            </a:r>
          </a:p>
          <a:p>
            <a:pPr eaLnBrk="1" hangingPunct="1">
              <a:lnSpc>
                <a:spcPct val="80000"/>
              </a:lnSpc>
              <a:defRPr/>
            </a:pPr>
            <a:endParaRPr lang="en-GB" sz="2800" dirty="0" smtClean="0"/>
          </a:p>
          <a:p>
            <a:pPr eaLnBrk="1" hangingPunct="1">
              <a:lnSpc>
                <a:spcPct val="80000"/>
              </a:lnSpc>
              <a:defRPr/>
            </a:pPr>
            <a:r>
              <a:rPr lang="en-GB" sz="2800" dirty="0"/>
              <a:t>D</a:t>
            </a:r>
            <a:r>
              <a:rPr lang="en-GB" sz="2800" dirty="0" smtClean="0"/>
              <a:t>isrupted by hooligans. </a:t>
            </a:r>
          </a:p>
          <a:p>
            <a:pPr eaLnBrk="1" hangingPunct="1">
              <a:lnSpc>
                <a:spcPct val="80000"/>
              </a:lnSpc>
              <a:defRPr/>
            </a:pPr>
            <a:endParaRPr lang="en-GB" sz="2800" dirty="0" smtClean="0"/>
          </a:p>
          <a:p>
            <a:pPr eaLnBrk="1" hangingPunct="1">
              <a:lnSpc>
                <a:spcPct val="80000"/>
              </a:lnSpc>
              <a:defRPr/>
            </a:pPr>
            <a:r>
              <a:rPr lang="en-GB" sz="2800" dirty="0" smtClean="0"/>
              <a:t>Some suggest the games declined into a drunken village brawl.</a:t>
            </a:r>
          </a:p>
          <a:p>
            <a:pPr eaLnBrk="1" hangingPunct="1">
              <a:lnSpc>
                <a:spcPct val="80000"/>
              </a:lnSpc>
              <a:defRPr/>
            </a:pPr>
            <a:endParaRPr lang="en-GB" sz="2800" dirty="0"/>
          </a:p>
          <a:p>
            <a:pPr eaLnBrk="1" hangingPunct="1">
              <a:lnSpc>
                <a:spcPct val="80000"/>
              </a:lnSpc>
              <a:defRPr/>
            </a:pPr>
            <a:r>
              <a:rPr lang="en-GB" sz="2800" dirty="0" smtClean="0"/>
              <a:t>It was restarted in 1963 and still goes on today. </a:t>
            </a:r>
          </a:p>
          <a:p>
            <a:pPr eaLnBrk="1" hangingPunct="1">
              <a:lnSpc>
                <a:spcPct val="80000"/>
              </a:lnSpc>
              <a:buFont typeface="Wingdings" pitchFamily="2" charset="2"/>
              <a:buNone/>
              <a:defRPr/>
            </a:pPr>
            <a:endParaRPr lang="en-GB" sz="2800" dirty="0" smtClean="0"/>
          </a:p>
          <a:p>
            <a:pPr eaLnBrk="1" hangingPunct="1">
              <a:lnSpc>
                <a:spcPct val="80000"/>
              </a:lnSpc>
              <a:defRPr/>
            </a:pPr>
            <a:r>
              <a:rPr lang="en-GB" sz="2800" dirty="0" smtClean="0"/>
              <a:t> </a:t>
            </a:r>
          </a:p>
          <a:p>
            <a:pPr eaLnBrk="1" hangingPunct="1">
              <a:lnSpc>
                <a:spcPct val="80000"/>
              </a:lnSpc>
              <a:buFont typeface="Wingdings" pitchFamily="2" charset="2"/>
              <a:buNone/>
              <a:defRPr/>
            </a:pPr>
            <a:endParaRPr lang="en-GB" sz="2800" dirty="0" smtClean="0"/>
          </a:p>
        </p:txBody>
      </p:sp>
      <p:sp>
        <p:nvSpPr>
          <p:cNvPr id="4" name="Rectangle 2"/>
          <p:cNvSpPr txBox="1">
            <a:spLocks noChangeArrowheads="1"/>
          </p:cNvSpPr>
          <p:nvPr/>
        </p:nvSpPr>
        <p:spPr>
          <a:xfrm>
            <a:off x="824603" y="1100708"/>
            <a:ext cx="9956800" cy="290463"/>
          </a:xfrm>
          <a:prstGeom prst="rect">
            <a:avLst/>
          </a:prstGeom>
        </p:spPr>
        <p:txBody>
          <a:bodyPr vert="horz" lIns="45720" rIns="45720" anchor="ctr">
            <a:normAutofit fontScale="30000" lnSpcReduction="20000"/>
          </a:bodyPr>
          <a:lstStyle>
            <a:lvl1pPr algn="l" rtl="0" eaLnBrk="1" latinLnBrk="0" hangingPunct="1">
              <a:spcBef>
                <a:spcPct val="0"/>
              </a:spcBef>
              <a:buNone/>
              <a:defRPr kumimoji="0" sz="4600" kern="1200">
                <a:solidFill>
                  <a:schemeClr val="tx1"/>
                </a:solidFill>
                <a:latin typeface="+mj-lt"/>
                <a:ea typeface="+mj-ea"/>
                <a:cs typeface="+mj-cs"/>
              </a:defRPr>
            </a:lvl1pPr>
          </a:lstStyle>
          <a:p>
            <a:pPr>
              <a:defRPr/>
            </a:pPr>
            <a:r>
              <a:rPr lang="en-US" dirty="0" smtClean="0"/>
              <a:t>Gloucestershire By Robert Dover</a:t>
            </a:r>
          </a:p>
        </p:txBody>
      </p:sp>
      <p:pic>
        <p:nvPicPr>
          <p:cNvPr id="5122" name="Picture 2">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9900" y="1840848"/>
            <a:ext cx="6884064" cy="399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9898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34819">
                                            <p:txEl>
                                              <p:pRg st="0" end="0"/>
                                            </p:txEl>
                                          </p:spTgt>
                                        </p:tgtEl>
                                        <p:attrNameLst>
                                          <p:attrName>style.visibility</p:attrName>
                                        </p:attrNameLst>
                                      </p:cBhvr>
                                      <p:to>
                                        <p:strVal val="visible"/>
                                      </p:to>
                                    </p:set>
                                    <p:anim to="" calcmode="lin" valueType="num">
                                      <p:cBhvr>
                                        <p:cTn id="11" dur="1" fill="hold"/>
                                        <p:tgtEl>
                                          <p:spTgt spid="34819">
                                            <p:txEl>
                                              <p:pRg st="0" end="0"/>
                                            </p:txEl>
                                          </p:spTgt>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grpId="0" nodeType="clickEffect">
                                  <p:stCondLst>
                                    <p:cond delay="0"/>
                                  </p:stCondLst>
                                  <p:childTnLst>
                                    <p:set>
                                      <p:cBhvr>
                                        <p:cTn id="15" dur="1" fill="hold">
                                          <p:stCondLst>
                                            <p:cond delay="0"/>
                                          </p:stCondLst>
                                        </p:cTn>
                                        <p:tgtEl>
                                          <p:spTgt spid="34819">
                                            <p:txEl>
                                              <p:pRg st="1" end="1"/>
                                            </p:txEl>
                                          </p:spTgt>
                                        </p:tgtEl>
                                        <p:attrNameLst>
                                          <p:attrName>style.visibility</p:attrName>
                                        </p:attrNameLst>
                                      </p:cBhvr>
                                      <p:to>
                                        <p:strVal val="visible"/>
                                      </p:to>
                                    </p:set>
                                    <p:anim to="" calcmode="lin" valueType="num">
                                      <p:cBhvr>
                                        <p:cTn id="16" dur="1" fill="hold"/>
                                        <p:tgtEl>
                                          <p:spTgt spid="34819">
                                            <p:txEl>
                                              <p:pRg st="1" end="1"/>
                                            </p:txEl>
                                          </p:spTgt>
                                        </p:tgtEl>
                                        <p:attrNameLst>
                                          <p:attrName/>
                                        </p:attrNameLst>
                                      </p:cBhvr>
                                    </p:anim>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grpId="0" nodeType="clickEffect">
                                  <p:stCondLst>
                                    <p:cond delay="0"/>
                                  </p:stCondLst>
                                  <p:childTnLst>
                                    <p:set>
                                      <p:cBhvr>
                                        <p:cTn id="20" dur="1" fill="hold">
                                          <p:stCondLst>
                                            <p:cond delay="0"/>
                                          </p:stCondLst>
                                        </p:cTn>
                                        <p:tgtEl>
                                          <p:spTgt spid="34819">
                                            <p:txEl>
                                              <p:pRg st="3" end="3"/>
                                            </p:txEl>
                                          </p:spTgt>
                                        </p:tgtEl>
                                        <p:attrNameLst>
                                          <p:attrName>style.visibility</p:attrName>
                                        </p:attrNameLst>
                                      </p:cBhvr>
                                      <p:to>
                                        <p:strVal val="visible"/>
                                      </p:to>
                                    </p:set>
                                    <p:anim to="" calcmode="lin" valueType="num">
                                      <p:cBhvr>
                                        <p:cTn id="21" dur="1" fill="hold"/>
                                        <p:tgtEl>
                                          <p:spTgt spid="34819">
                                            <p:txEl>
                                              <p:pRg st="3" end="3"/>
                                            </p:txEl>
                                          </p:spTgt>
                                        </p:tgtEl>
                                        <p:attrNameLst>
                                          <p:attrName/>
                                        </p:attrNameLst>
                                      </p:cBhvr>
                                    </p:anim>
                                  </p:childTnLst>
                                </p:cTn>
                              </p:par>
                            </p:childTnLst>
                          </p:cTn>
                        </p:par>
                      </p:childTnLst>
                    </p:cTn>
                  </p:par>
                  <p:par>
                    <p:cTn id="22" fill="hold">
                      <p:stCondLst>
                        <p:cond delay="indefinite"/>
                      </p:stCondLst>
                      <p:childTnLst>
                        <p:par>
                          <p:cTn id="23" fill="hold">
                            <p:stCondLst>
                              <p:cond delay="0"/>
                            </p:stCondLst>
                            <p:childTnLst>
                              <p:par>
                                <p:cTn id="24" presetID="24" presetClass="entr" presetSubtype="0" fill="hold" grpId="0" nodeType="clickEffect">
                                  <p:stCondLst>
                                    <p:cond delay="0"/>
                                  </p:stCondLst>
                                  <p:childTnLst>
                                    <p:set>
                                      <p:cBhvr>
                                        <p:cTn id="25" dur="1" fill="hold">
                                          <p:stCondLst>
                                            <p:cond delay="0"/>
                                          </p:stCondLst>
                                        </p:cTn>
                                        <p:tgtEl>
                                          <p:spTgt spid="34819">
                                            <p:txEl>
                                              <p:pRg st="5" end="5"/>
                                            </p:txEl>
                                          </p:spTgt>
                                        </p:tgtEl>
                                        <p:attrNameLst>
                                          <p:attrName>style.visibility</p:attrName>
                                        </p:attrNameLst>
                                      </p:cBhvr>
                                      <p:to>
                                        <p:strVal val="visible"/>
                                      </p:to>
                                    </p:set>
                                    <p:anim to="" calcmode="lin" valueType="num">
                                      <p:cBhvr>
                                        <p:cTn id="26" dur="1" fill="hold"/>
                                        <p:tgtEl>
                                          <p:spTgt spid="34819">
                                            <p:txEl>
                                              <p:pRg st="5" end="5"/>
                                            </p:txEl>
                                          </p:spTgt>
                                        </p:tgtEl>
                                        <p:attrNameLst>
                                          <p:attrName/>
                                        </p:attrNameLst>
                                      </p:cBhvr>
                                    </p:anim>
                                  </p:childTnLst>
                                </p:cTn>
                              </p:par>
                            </p:childTnLst>
                          </p:cTn>
                        </p:par>
                      </p:childTnLst>
                    </p:cTn>
                  </p:par>
                  <p:par>
                    <p:cTn id="27" fill="hold">
                      <p:stCondLst>
                        <p:cond delay="indefinite"/>
                      </p:stCondLst>
                      <p:childTnLst>
                        <p:par>
                          <p:cTn id="28" fill="hold">
                            <p:stCondLst>
                              <p:cond delay="0"/>
                            </p:stCondLst>
                            <p:childTnLst>
                              <p:par>
                                <p:cTn id="29" presetID="24" presetClass="entr" presetSubtype="0" fill="hold" grpId="0" nodeType="clickEffect">
                                  <p:stCondLst>
                                    <p:cond delay="0"/>
                                  </p:stCondLst>
                                  <p:childTnLst>
                                    <p:set>
                                      <p:cBhvr>
                                        <p:cTn id="30" dur="1" fill="hold">
                                          <p:stCondLst>
                                            <p:cond delay="0"/>
                                          </p:stCondLst>
                                        </p:cTn>
                                        <p:tgtEl>
                                          <p:spTgt spid="34819">
                                            <p:txEl>
                                              <p:pRg st="7" end="7"/>
                                            </p:txEl>
                                          </p:spTgt>
                                        </p:tgtEl>
                                        <p:attrNameLst>
                                          <p:attrName>style.visibility</p:attrName>
                                        </p:attrNameLst>
                                      </p:cBhvr>
                                      <p:to>
                                        <p:strVal val="visible"/>
                                      </p:to>
                                    </p:set>
                                    <p:anim to="" calcmode="lin" valueType="num">
                                      <p:cBhvr>
                                        <p:cTn id="31" dur="1" fill="hold"/>
                                        <p:tgtEl>
                                          <p:spTgt spid="34819">
                                            <p:txEl>
                                              <p:pRg st="7" end="7"/>
                                            </p:txEl>
                                          </p:spTgt>
                                        </p:tgtEl>
                                        <p:attrNameLst>
                                          <p:attrName/>
                                        </p:attrNameLst>
                                      </p:cBhvr>
                                    </p:anim>
                                  </p:childTnLst>
                                </p:cTn>
                              </p:par>
                            </p:childTnLst>
                          </p:cTn>
                        </p:par>
                      </p:childTnLst>
                    </p:cTn>
                  </p:par>
                  <p:par>
                    <p:cTn id="32" fill="hold">
                      <p:stCondLst>
                        <p:cond delay="indefinite"/>
                      </p:stCondLst>
                      <p:childTnLst>
                        <p:par>
                          <p:cTn id="33" fill="hold">
                            <p:stCondLst>
                              <p:cond delay="0"/>
                            </p:stCondLst>
                            <p:childTnLst>
                              <p:par>
                                <p:cTn id="34" presetID="24" presetClass="entr" presetSubtype="0" fill="hold" grpId="0" nodeType="clickEffect">
                                  <p:stCondLst>
                                    <p:cond delay="0"/>
                                  </p:stCondLst>
                                  <p:childTnLst>
                                    <p:set>
                                      <p:cBhvr>
                                        <p:cTn id="35" dur="1" fill="hold">
                                          <p:stCondLst>
                                            <p:cond delay="0"/>
                                          </p:stCondLst>
                                        </p:cTn>
                                        <p:tgtEl>
                                          <p:spTgt spid="34819">
                                            <p:txEl>
                                              <p:pRg st="9" end="9"/>
                                            </p:txEl>
                                          </p:spTgt>
                                        </p:tgtEl>
                                        <p:attrNameLst>
                                          <p:attrName>style.visibility</p:attrName>
                                        </p:attrNameLst>
                                      </p:cBhvr>
                                      <p:to>
                                        <p:strVal val="visible"/>
                                      </p:to>
                                    </p:set>
                                    <p:anim to="" calcmode="lin" valueType="num">
                                      <p:cBhvr>
                                        <p:cTn id="36" dur="1" fill="hold"/>
                                        <p:tgtEl>
                                          <p:spTgt spid="34819">
                                            <p:txEl>
                                              <p:pRg st="9" end="9"/>
                                            </p:txEl>
                                          </p:spTgt>
                                        </p:tgtEl>
                                        <p:attrNameLst>
                                          <p:attrName/>
                                        </p:attrNameLst>
                                      </p:cBhvr>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1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4818"/>
                                        </p:tgtEl>
                                        <p:attrNameLst>
                                          <p:attrName>style.visibility</p:attrName>
                                        </p:attrNameLst>
                                      </p:cBhvr>
                                      <p:to>
                                        <p:strVal val="visible"/>
                                      </p:to>
                                    </p:set>
                                    <p:animEffect transition="in" filter="fade">
                                      <p:cBhvr>
                                        <p:cTn id="45" dur="5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34819" grpId="0" build="p"/>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6600" dirty="0" smtClean="0"/>
              <a:t>Public schools 19</a:t>
            </a:r>
            <a:r>
              <a:rPr lang="en-GB" sz="6600" baseline="30000" dirty="0" smtClean="0"/>
              <a:t>th</a:t>
            </a:r>
            <a:r>
              <a:rPr lang="en-GB" sz="6600" dirty="0" smtClean="0"/>
              <a:t> century.</a:t>
            </a:r>
            <a:endParaRPr lang="en-GB" sz="6600" dirty="0"/>
          </a:p>
        </p:txBody>
      </p:sp>
      <p:sp>
        <p:nvSpPr>
          <p:cNvPr id="3" name="Text Placeholder 2"/>
          <p:cNvSpPr>
            <a:spLocks noGrp="1"/>
          </p:cNvSpPr>
          <p:nvPr>
            <p:ph type="body" idx="1"/>
          </p:nvPr>
        </p:nvSpPr>
        <p:spPr/>
        <p:txBody>
          <a:bodyPr/>
          <a:lstStyle/>
          <a:p>
            <a:r>
              <a:rPr lang="en-GB" dirty="0" smtClean="0"/>
              <a:t>How did public schools influence the promotion of sports and games?</a:t>
            </a:r>
            <a:endParaRPr lang="en-GB" dirty="0"/>
          </a:p>
        </p:txBody>
      </p:sp>
    </p:spTree>
    <p:custDataLst>
      <p:tags r:id="rId1"/>
    </p:custDataLst>
    <p:extLst>
      <p:ext uri="{BB962C8B-B14F-4D97-AF65-F5344CB8AC3E}">
        <p14:creationId xmlns:p14="http://schemas.microsoft.com/office/powerpoint/2010/main" val="28177948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Society and culture</a:t>
            </a:r>
            <a:endParaRPr lang="en-GB" dirty="0"/>
          </a:p>
        </p:txBody>
      </p:sp>
      <p:sp>
        <p:nvSpPr>
          <p:cNvPr id="5" name="Content Placeholder 4"/>
          <p:cNvSpPr>
            <a:spLocks noGrp="1"/>
          </p:cNvSpPr>
          <p:nvPr>
            <p:ph idx="4294967295"/>
          </p:nvPr>
        </p:nvSpPr>
        <p:spPr>
          <a:xfrm>
            <a:off x="609600" y="1600201"/>
            <a:ext cx="9956800" cy="2746901"/>
          </a:xfrm>
          <a:prstGeom prst="rect">
            <a:avLst/>
          </a:prstGeom>
        </p:spPr>
        <p:txBody>
          <a:bodyPr>
            <a:normAutofit fontScale="85000" lnSpcReduction="10000"/>
          </a:bodyPr>
          <a:lstStyle/>
          <a:p>
            <a:r>
              <a:rPr lang="en-GB" dirty="0" smtClean="0"/>
              <a:t>Read through page 236 and the first two paragraphs of page 237.</a:t>
            </a:r>
          </a:p>
          <a:p>
            <a:r>
              <a:rPr lang="en-GB" dirty="0" smtClean="0"/>
              <a:t>Identify on the white boards the main changes to society.</a:t>
            </a:r>
          </a:p>
          <a:p>
            <a:r>
              <a:rPr lang="en-GB" dirty="0" smtClean="0"/>
              <a:t>Put them in order of the influence on changing sport.</a:t>
            </a:r>
          </a:p>
          <a:p>
            <a:r>
              <a:rPr lang="en-GB" dirty="0" smtClean="0"/>
              <a:t>The one that you think would have had the most influence on the development of sport.</a:t>
            </a:r>
          </a:p>
          <a:p>
            <a:r>
              <a:rPr lang="en-GB" dirty="0" smtClean="0"/>
              <a:t>You must state why.</a:t>
            </a:r>
          </a:p>
          <a:p>
            <a:r>
              <a:rPr lang="en-GB" dirty="0" smtClean="0"/>
              <a:t>Which one would have had the least influence and state why.</a:t>
            </a:r>
          </a:p>
        </p:txBody>
      </p:sp>
      <p:sp>
        <p:nvSpPr>
          <p:cNvPr id="6" name="Content Placeholder 4"/>
          <p:cNvSpPr txBox="1">
            <a:spLocks/>
          </p:cNvSpPr>
          <p:nvPr/>
        </p:nvSpPr>
        <p:spPr>
          <a:xfrm>
            <a:off x="1007435" y="3501008"/>
            <a:ext cx="9956800" cy="2692896"/>
          </a:xfrm>
          <a:prstGeom prst="rect">
            <a:avLst/>
          </a:prstGeom>
        </p:spPr>
        <p:txBody>
          <a:bodyPr vert="horz">
            <a:normAutofit/>
          </a:bodyPr>
          <a:lstStyle/>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en-GB" sz="3000" b="0" i="0" u="none" strike="noStrike" kern="1200" cap="none" spc="0" normalizeH="0" baseline="0" noProof="0" dirty="0" smtClean="0">
              <a:ln>
                <a:noFill/>
              </a:ln>
              <a:solidFill>
                <a:schemeClr val="tx1"/>
              </a:solidFill>
              <a:effectLst/>
              <a:uLnTx/>
              <a:uFillTx/>
              <a:latin typeface="+mn-lt"/>
              <a:ea typeface="+mn-ea"/>
              <a:cs typeface="+mn-cs"/>
            </a:endParaRP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en-GB" sz="30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Content Placeholder 4"/>
          <p:cNvSpPr txBox="1">
            <a:spLocks/>
          </p:cNvSpPr>
          <p:nvPr/>
        </p:nvSpPr>
        <p:spPr>
          <a:xfrm>
            <a:off x="4303801" y="4455114"/>
            <a:ext cx="6660434" cy="1450758"/>
          </a:xfrm>
          <a:prstGeom prst="rect">
            <a:avLst/>
          </a:prstGeom>
          <a:solidFill>
            <a:schemeClr val="bg1">
              <a:lumMod val="50000"/>
              <a:lumOff val="50000"/>
            </a:schemeClr>
          </a:solidFill>
        </p:spPr>
        <p:txBody>
          <a:bodyPr vert="horz">
            <a:normAutofit fontScale="55000" lnSpcReduction="20000"/>
          </a:bodyPr>
          <a:lstStyle/>
          <a:p>
            <a:pPr marL="420624" indent="-384048" fontAlgn="auto">
              <a:spcBef>
                <a:spcPct val="20000"/>
              </a:spcBef>
              <a:spcAft>
                <a:spcPts val="0"/>
              </a:spcAft>
              <a:buClr>
                <a:schemeClr val="accent1"/>
              </a:buClr>
              <a:buSzPct val="80000"/>
              <a:buFont typeface="Wingdings 2"/>
              <a:buChar char=""/>
              <a:defRPr/>
            </a:pPr>
            <a:r>
              <a:rPr lang="en-GB" sz="3000" dirty="0">
                <a:latin typeface="+mn-lt"/>
              </a:rPr>
              <a:t>Rural to urban</a:t>
            </a:r>
          </a:p>
          <a:p>
            <a:pPr marL="420624" indent="-384048" fontAlgn="auto">
              <a:spcBef>
                <a:spcPct val="20000"/>
              </a:spcBef>
              <a:spcAft>
                <a:spcPts val="0"/>
              </a:spcAft>
              <a:buClr>
                <a:schemeClr val="accent1"/>
              </a:buClr>
              <a:buSzPct val="80000"/>
              <a:buFont typeface="Wingdings 2"/>
              <a:buChar char=""/>
              <a:defRPr/>
            </a:pPr>
            <a:r>
              <a:rPr lang="en-GB" sz="3000" dirty="0">
                <a:latin typeface="+mn-lt"/>
              </a:rPr>
              <a:t>Reduction in working hours from 70-52</a:t>
            </a:r>
          </a:p>
          <a:p>
            <a:pPr marL="420624" indent="-384048" fontAlgn="auto">
              <a:spcBef>
                <a:spcPct val="20000"/>
              </a:spcBef>
              <a:spcAft>
                <a:spcPts val="0"/>
              </a:spcAft>
              <a:buClr>
                <a:schemeClr val="accent1"/>
              </a:buClr>
              <a:buSzPct val="80000"/>
              <a:buFont typeface="Wingdings 2"/>
              <a:buChar char=""/>
              <a:defRPr/>
            </a:pPr>
            <a:r>
              <a:rPr lang="en-GB" sz="3000" dirty="0">
                <a:latin typeface="+mn-lt"/>
              </a:rPr>
              <a:t>Transport link</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lang="en-GB" sz="3000" dirty="0" smtClean="0">
                <a:latin typeface="+mn-lt"/>
              </a:rPr>
              <a:t>Public baths</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lang="en-GB" sz="3000" baseline="0" dirty="0" smtClean="0">
                <a:latin typeface="+mn-lt"/>
              </a:rPr>
              <a:t>RSPCA</a:t>
            </a:r>
            <a:r>
              <a:rPr lang="en-GB" sz="3000" dirty="0" smtClean="0">
                <a:latin typeface="+mn-lt"/>
              </a:rPr>
              <a:t> – Banned cruel sports</a:t>
            </a:r>
          </a:p>
        </p:txBody>
      </p:sp>
    </p:spTree>
    <p:custDataLst>
      <p:tags r:id="rId1"/>
    </p:custDataLst>
    <p:extLst>
      <p:ext uri="{BB962C8B-B14F-4D97-AF65-F5344CB8AC3E}">
        <p14:creationId xmlns:p14="http://schemas.microsoft.com/office/powerpoint/2010/main" val="14381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4" presetClass="entr" presetSubtype="0" fill="hold" grpId="0" nodeType="clickEffect">
                                  <p:stCondLst>
                                    <p:cond delay="0"/>
                                  </p:stCondLst>
                                  <p:childTnLst>
                                    <p:set>
                                      <p:cBhvr>
                                        <p:cTn id="30" dur="1" fill="hold">
                                          <p:stCondLst>
                                            <p:cond delay="0"/>
                                          </p:stCondLst>
                                        </p:cTn>
                                        <p:tgtEl>
                                          <p:spTgt spid="7">
                                            <p:bg/>
                                          </p:spTgt>
                                        </p:tgtEl>
                                        <p:attrNameLst>
                                          <p:attrName>style.visibility</p:attrName>
                                        </p:attrNameLst>
                                      </p:cBhvr>
                                      <p:to>
                                        <p:strVal val="visible"/>
                                      </p:to>
                                    </p:set>
                                    <p:anim to="" calcmode="lin" valueType="num">
                                      <p:cBhvr>
                                        <p:cTn id="31" dur="1" fill="hold"/>
                                        <p:tgtEl>
                                          <p:spTgt spid="7">
                                            <p:bg/>
                                          </p:spTgt>
                                        </p:tgtEl>
                                        <p:attrNameLst>
                                          <p:attrName/>
                                        </p:attrNameLst>
                                      </p:cBhvr>
                                    </p:anim>
                                  </p:childTnLst>
                                </p:cTn>
                              </p:par>
                              <p:par>
                                <p:cTn id="32" presetID="10" presetClass="entr" presetSubtype="0" fill="hold" nodeType="with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500"/>
                                        <p:tgtEl>
                                          <p:spTgt spid="7">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fade">
                                      <p:cBhvr>
                                        <p:cTn id="37" dur="500"/>
                                        <p:tgtEl>
                                          <p:spTgt spid="7">
                                            <p:txEl>
                                              <p:pRg st="1" end="1"/>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7">
                                            <p:txEl>
                                              <p:pRg st="2" end="2"/>
                                            </p:txEl>
                                          </p:spTgt>
                                        </p:tgtEl>
                                        <p:attrNameLst>
                                          <p:attrName>style.visibility</p:attrName>
                                        </p:attrNameLst>
                                      </p:cBhvr>
                                      <p:to>
                                        <p:strVal val="visible"/>
                                      </p:to>
                                    </p:set>
                                    <p:animEffect transition="in" filter="fade">
                                      <p:cBhvr>
                                        <p:cTn id="40" dur="500"/>
                                        <p:tgtEl>
                                          <p:spTgt spid="7">
                                            <p:txEl>
                                              <p:pRg st="2" end="2"/>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Effect transition="in" filter="fade">
                                      <p:cBhvr>
                                        <p:cTn id="43" dur="500"/>
                                        <p:tgtEl>
                                          <p:spTgt spid="7">
                                            <p:txEl>
                                              <p:pRg st="3" end="3"/>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7">
                                            <p:txEl>
                                              <p:pRg st="4" end="4"/>
                                            </p:txEl>
                                          </p:spTgt>
                                        </p:tgtEl>
                                        <p:attrNameLst>
                                          <p:attrName>style.visibility</p:attrName>
                                        </p:attrNameLst>
                                      </p:cBhvr>
                                      <p:to>
                                        <p:strVal val="visible"/>
                                      </p:to>
                                    </p:set>
                                    <p:animEffect transition="in" filter="fade">
                                      <p:cBhvr>
                                        <p:cTn id="46"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allAtOnce"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956800" cy="454062"/>
          </a:xfrm>
        </p:spPr>
        <p:txBody>
          <a:bodyPr>
            <a:normAutofit fontScale="90000"/>
          </a:bodyPr>
          <a:lstStyle/>
          <a:p>
            <a:r>
              <a:rPr lang="en-GB" dirty="0" smtClean="0"/>
              <a:t>Changing face of society and recreation</a:t>
            </a:r>
            <a:endParaRPr lang="en-GB" dirty="0"/>
          </a:p>
        </p:txBody>
      </p:sp>
      <p:sp>
        <p:nvSpPr>
          <p:cNvPr id="3" name="Content Placeholder 2"/>
          <p:cNvSpPr>
            <a:spLocks noGrp="1"/>
          </p:cNvSpPr>
          <p:nvPr>
            <p:ph idx="4294967295"/>
          </p:nvPr>
        </p:nvSpPr>
        <p:spPr>
          <a:xfrm>
            <a:off x="609600" y="944725"/>
            <a:ext cx="9956800" cy="5181440"/>
          </a:xfrm>
          <a:prstGeom prst="rect">
            <a:avLst/>
          </a:prstGeom>
        </p:spPr>
        <p:txBody>
          <a:bodyPr>
            <a:normAutofit lnSpcReduction="10000"/>
          </a:bodyPr>
          <a:lstStyle/>
          <a:p>
            <a:endParaRPr lang="en-GB" dirty="0" smtClean="0"/>
          </a:p>
          <a:p>
            <a:endParaRPr lang="en-GB" dirty="0"/>
          </a:p>
          <a:p>
            <a:endParaRPr lang="en-GB" dirty="0" smtClean="0"/>
          </a:p>
          <a:p>
            <a:endParaRPr lang="en-GB" dirty="0"/>
          </a:p>
          <a:p>
            <a:endParaRPr lang="en-GB" dirty="0" smtClean="0"/>
          </a:p>
          <a:p>
            <a:endParaRPr lang="en-GB" dirty="0"/>
          </a:p>
          <a:p>
            <a:pPr marL="36576" indent="0">
              <a:buNone/>
            </a:pPr>
            <a:endParaRPr lang="en-GB" dirty="0" smtClean="0"/>
          </a:p>
          <a:p>
            <a:pPr marL="36576" indent="0">
              <a:buNone/>
            </a:pPr>
            <a:r>
              <a:rPr lang="en-GB" dirty="0" smtClean="0"/>
              <a:t>Illness, poor working and living conditions.</a:t>
            </a:r>
          </a:p>
          <a:p>
            <a:pPr marL="36576" indent="0">
              <a:buNone/>
            </a:pPr>
            <a:r>
              <a:rPr lang="en-GB" dirty="0" smtClean="0"/>
              <a:t>A huge divide between the rich and poor.</a:t>
            </a:r>
            <a:endParaRPr lang="en-GB" dirty="0"/>
          </a:p>
          <a:p>
            <a:r>
              <a:rPr lang="en-GB" dirty="0" smtClean="0"/>
              <a:t>Working hours</a:t>
            </a:r>
          </a:p>
          <a:p>
            <a:r>
              <a:rPr lang="en-GB" dirty="0"/>
              <a:t>F</a:t>
            </a:r>
            <a:r>
              <a:rPr lang="en-GB" dirty="0" smtClean="0"/>
              <a:t>ree time.</a:t>
            </a:r>
            <a:endParaRPr lang="en-GB"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898" y="944725"/>
            <a:ext cx="3537982" cy="1137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1815" y="944724"/>
            <a:ext cx="6202980" cy="2165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61123" y="782706"/>
            <a:ext cx="8960996" cy="2877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own Arrow 3"/>
          <p:cNvSpPr/>
          <p:nvPr/>
        </p:nvSpPr>
        <p:spPr>
          <a:xfrm>
            <a:off x="5941622" y="3807042"/>
            <a:ext cx="2560284"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Up Arrow 4"/>
          <p:cNvSpPr/>
          <p:nvPr/>
        </p:nvSpPr>
        <p:spPr>
          <a:xfrm>
            <a:off x="8656926" y="3764666"/>
            <a:ext cx="2304256" cy="14041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74779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500"/>
                                        <p:tgtEl>
                                          <p:spTgt spid="102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fade">
                                      <p:cBhvr>
                                        <p:cTn id="24" dur="500"/>
                                        <p:tgtEl>
                                          <p:spTgt spid="3">
                                            <p:txEl>
                                              <p:pRg st="9" end="9"/>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4"/>
                                        </p:tgtEl>
                                        <p:attrNameLst>
                                          <p:attrName>ppt_x</p:attrName>
                                        </p:attrNameLst>
                                      </p:cBhvr>
                                      <p:tavLst>
                                        <p:tav tm="0">
                                          <p:val>
                                            <p:strVal val="ppt_x"/>
                                          </p:val>
                                        </p:tav>
                                        <p:tav tm="100000">
                                          <p:val>
                                            <p:strVal val="ppt_x"/>
                                          </p:val>
                                        </p:tav>
                                      </p:tavLst>
                                    </p:anim>
                                    <p:anim calcmode="lin" valueType="num">
                                      <p:cBhvr additive="base">
                                        <p:cTn id="35" dur="500"/>
                                        <p:tgtEl>
                                          <p:spTgt spid="4"/>
                                        </p:tgtEl>
                                        <p:attrNameLst>
                                          <p:attrName>ppt_y</p:attrName>
                                        </p:attrNameLst>
                                      </p:cBhvr>
                                      <p:tavLst>
                                        <p:tav tm="0">
                                          <p:val>
                                            <p:strVal val="ppt_y"/>
                                          </p:val>
                                        </p:tav>
                                        <p:tav tm="100000">
                                          <p:val>
                                            <p:strVal val="1+ppt_h/2"/>
                                          </p:val>
                                        </p:tav>
                                      </p:tavLst>
                                    </p:anim>
                                    <p:set>
                                      <p:cBhvr>
                                        <p:cTn id="36" dur="1" fill="hold">
                                          <p:stCondLst>
                                            <p:cond delay="499"/>
                                          </p:stCondLst>
                                        </p:cTn>
                                        <p:tgtEl>
                                          <p:spTgt spid="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 calcmode="lin" valueType="num">
                                      <p:cBhvr additive="base">
                                        <p:cTn id="4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274638"/>
            <a:ext cx="9956800" cy="508068"/>
          </a:xfrm>
        </p:spPr>
        <p:txBody>
          <a:bodyPr>
            <a:normAutofit fontScale="90000"/>
          </a:bodyPr>
          <a:lstStyle/>
          <a:p>
            <a:r>
              <a:rPr lang="en-GB" dirty="0" smtClean="0"/>
              <a:t>Acting class</a:t>
            </a:r>
            <a:endParaRPr lang="en-GB" dirty="0"/>
          </a:p>
        </p:txBody>
      </p:sp>
      <p:sp>
        <p:nvSpPr>
          <p:cNvPr id="6" name="Content Placeholder 5"/>
          <p:cNvSpPr>
            <a:spLocks noGrp="1"/>
          </p:cNvSpPr>
          <p:nvPr>
            <p:ph idx="4294967295"/>
          </p:nvPr>
        </p:nvSpPr>
        <p:spPr>
          <a:xfrm>
            <a:off x="609600" y="1052737"/>
            <a:ext cx="9956800" cy="5073428"/>
          </a:xfrm>
          <a:prstGeom prst="rect">
            <a:avLst/>
          </a:prstGeom>
        </p:spPr>
        <p:txBody>
          <a:bodyPr/>
          <a:lstStyle/>
          <a:p>
            <a:r>
              <a:rPr lang="en-GB" dirty="0" smtClean="0"/>
              <a:t>You have two scripts that need two characters as well as a narrator.</a:t>
            </a:r>
          </a:p>
          <a:p>
            <a:endParaRPr lang="en-GB" dirty="0"/>
          </a:p>
          <a:p>
            <a:r>
              <a:rPr lang="en-GB" dirty="0" smtClean="0"/>
              <a:t>Act out the passages, then identify and explain the characteristics of the public schools that would have aided the development of sport.</a:t>
            </a:r>
          </a:p>
          <a:p>
            <a:endParaRPr lang="en-GB" dirty="0"/>
          </a:p>
          <a:p>
            <a:r>
              <a:rPr lang="en-GB" dirty="0" smtClean="0"/>
              <a:t>Do you see any of these influences today?</a:t>
            </a:r>
            <a:endParaRPr lang="en-GB" dirty="0"/>
          </a:p>
        </p:txBody>
      </p:sp>
    </p:spTree>
    <p:custDataLst>
      <p:tags r:id="rId1"/>
    </p:custDataLst>
    <p:extLst>
      <p:ext uri="{BB962C8B-B14F-4D97-AF65-F5344CB8AC3E}">
        <p14:creationId xmlns:p14="http://schemas.microsoft.com/office/powerpoint/2010/main" val="2426942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388" y="620688"/>
            <a:ext cx="9956800" cy="346050"/>
          </a:xfrm>
        </p:spPr>
        <p:txBody>
          <a:bodyPr>
            <a:normAutofit fontScale="90000"/>
          </a:bodyPr>
          <a:lstStyle/>
          <a:p>
            <a:r>
              <a:rPr lang="en-GB" dirty="0" smtClean="0"/>
              <a:t>Victorian Schools</a:t>
            </a:r>
            <a:br>
              <a:rPr lang="en-GB" dirty="0" smtClean="0"/>
            </a:br>
            <a:r>
              <a:rPr lang="en-GB" dirty="0" smtClean="0"/>
              <a:t>Working class</a:t>
            </a:r>
            <a:br>
              <a:rPr lang="en-GB" dirty="0" smtClean="0"/>
            </a:br>
            <a:endParaRPr lang="en-GB" dirty="0"/>
          </a:p>
        </p:txBody>
      </p:sp>
      <p:sp>
        <p:nvSpPr>
          <p:cNvPr id="3" name="Content Placeholder 2"/>
          <p:cNvSpPr>
            <a:spLocks noGrp="1"/>
          </p:cNvSpPr>
          <p:nvPr>
            <p:ph sz="half" idx="4294967295"/>
          </p:nvPr>
        </p:nvSpPr>
        <p:spPr>
          <a:xfrm>
            <a:off x="609600" y="1160749"/>
            <a:ext cx="10734983" cy="5454606"/>
          </a:xfrm>
          <a:prstGeom prst="rect">
            <a:avLst/>
          </a:prstGeom>
        </p:spPr>
        <p:txBody>
          <a:bodyPr>
            <a:normAutofit fontScale="55000" lnSpcReduction="20000"/>
          </a:bodyPr>
          <a:lstStyle/>
          <a:p>
            <a:r>
              <a:rPr lang="en-GB" b="1" dirty="0" err="1" smtClean="0"/>
              <a:t>Narr</a:t>
            </a:r>
            <a:r>
              <a:rPr lang="en-GB" dirty="0" smtClean="0"/>
              <a:t>: An old and angry looking teacher is flapping some papers around while looking at his watch.</a:t>
            </a:r>
          </a:p>
          <a:p>
            <a:r>
              <a:rPr lang="en-GB" dirty="0" smtClean="0"/>
              <a:t>The door opens and in comes a scruffy thin boy out of breath.</a:t>
            </a:r>
          </a:p>
          <a:p>
            <a:r>
              <a:rPr lang="en-GB" b="1" dirty="0" smtClean="0"/>
              <a:t>Boy: </a:t>
            </a:r>
            <a:r>
              <a:rPr lang="en-GB" dirty="0" smtClean="0"/>
              <a:t>Sorry I’m late sir.</a:t>
            </a:r>
          </a:p>
          <a:p>
            <a:r>
              <a:rPr lang="en-GB" b="1" dirty="0" smtClean="0"/>
              <a:t>Teacher: </a:t>
            </a:r>
            <a:r>
              <a:rPr lang="en-GB" dirty="0" smtClean="0"/>
              <a:t>“Silence boy! Where have you been? I haven’t got time to be standing around for scruffy dirty faced boys who can’t tell the time”	</a:t>
            </a:r>
          </a:p>
          <a:p>
            <a:r>
              <a:rPr lang="en-GB" b="1" dirty="0" smtClean="0"/>
              <a:t>Boy: </a:t>
            </a:r>
            <a:r>
              <a:rPr lang="en-GB" dirty="0" smtClean="0"/>
              <a:t>“Sorry sir please, I finished my shift late last night and my baby brother is still sick.  It wont happen again”.</a:t>
            </a:r>
          </a:p>
          <a:p>
            <a:r>
              <a:rPr lang="en-GB" b="1" dirty="0" smtClean="0"/>
              <a:t>Teacher: </a:t>
            </a:r>
            <a:r>
              <a:rPr lang="en-GB" dirty="0" smtClean="0"/>
              <a:t>“I’m not surprised your family are always ill living in that tiny house like mice. Go and sit down while I wait for the others to return from their play in the yard.”</a:t>
            </a:r>
          </a:p>
          <a:p>
            <a:r>
              <a:rPr lang="en-GB" b="1" dirty="0" err="1" smtClean="0"/>
              <a:t>Narr</a:t>
            </a:r>
            <a:r>
              <a:rPr lang="en-GB" dirty="0" smtClean="0"/>
              <a:t>; The teacher ushers the boy towards the back of the room.</a:t>
            </a:r>
          </a:p>
          <a:p>
            <a:r>
              <a:rPr lang="en-GB" b="1" dirty="0" smtClean="0"/>
              <a:t>Boy: </a:t>
            </a:r>
            <a:r>
              <a:rPr lang="en-GB" dirty="0" smtClean="0"/>
              <a:t>“Please sir, can’t I go out and play in the yard?”</a:t>
            </a:r>
          </a:p>
          <a:p>
            <a:r>
              <a:rPr lang="en-GB" b="1" dirty="0" smtClean="0"/>
              <a:t>Teacher: </a:t>
            </a:r>
            <a:r>
              <a:rPr lang="en-GB" dirty="0" smtClean="0"/>
              <a:t>“NO, it’s only a small yard and Mr smith is struggling to control so many children in such a small space.  You only have a ten minute break to stretch your legs anyway.”</a:t>
            </a:r>
          </a:p>
          <a:p>
            <a:r>
              <a:rPr lang="en-GB" b="1" dirty="0" err="1" smtClean="0"/>
              <a:t>Narr</a:t>
            </a:r>
            <a:r>
              <a:rPr lang="en-GB" dirty="0" smtClean="0"/>
              <a:t>: The teacher moves towards his desk and shuffles some papers.</a:t>
            </a:r>
          </a:p>
          <a:p>
            <a:r>
              <a:rPr lang="en-GB" b="1" dirty="0" smtClean="0"/>
              <a:t>Teacher: </a:t>
            </a:r>
            <a:r>
              <a:rPr lang="en-GB" dirty="0" smtClean="0"/>
              <a:t>If it was up to me you wouldn't get a break, I don’t see the point in it.”</a:t>
            </a:r>
          </a:p>
          <a:p>
            <a:r>
              <a:rPr lang="en-GB" b="1" dirty="0" smtClean="0"/>
              <a:t>Boy; </a:t>
            </a:r>
            <a:r>
              <a:rPr lang="en-GB" dirty="0" smtClean="0"/>
              <a:t>“Please sir” (boy looks up from his desk.)</a:t>
            </a:r>
          </a:p>
          <a:p>
            <a:endParaRPr lang="en-GB" dirty="0" smtClean="0"/>
          </a:p>
          <a:p>
            <a:r>
              <a:rPr lang="en-GB" b="1" dirty="0" smtClean="0"/>
              <a:t>Boy: </a:t>
            </a:r>
            <a:r>
              <a:rPr lang="en-GB" dirty="0" smtClean="0"/>
              <a:t>“Running around keeps us fit and strong, I hear they play games in the public schools.”</a:t>
            </a:r>
          </a:p>
          <a:p>
            <a:r>
              <a:rPr lang="en-GB" b="1" dirty="0" smtClean="0"/>
              <a:t>Teacher: </a:t>
            </a:r>
            <a:r>
              <a:rPr lang="en-GB" dirty="0" smtClean="0"/>
              <a:t>“rubbish,  you will learn nothing from ‘playing games’, now open your book and get on with some work”.</a:t>
            </a:r>
          </a:p>
          <a:p>
            <a:r>
              <a:rPr lang="en-GB" b="1" dirty="0" smtClean="0"/>
              <a:t>Boy: “</a:t>
            </a:r>
            <a:r>
              <a:rPr lang="en-GB" dirty="0" smtClean="0"/>
              <a:t>please sir we only have one book  and you have it at the front”.</a:t>
            </a:r>
          </a:p>
        </p:txBody>
      </p:sp>
      <p:sp>
        <p:nvSpPr>
          <p:cNvPr id="5" name="Content Placeholder 4"/>
          <p:cNvSpPr>
            <a:spLocks noGrp="1"/>
          </p:cNvSpPr>
          <p:nvPr>
            <p:ph sz="half" idx="4294967295"/>
          </p:nvPr>
        </p:nvSpPr>
        <p:spPr>
          <a:xfrm>
            <a:off x="6197600" y="1600201"/>
            <a:ext cx="5384800" cy="4525963"/>
          </a:xfrm>
          <a:prstGeom prst="rect">
            <a:avLst/>
          </a:prstGeom>
        </p:spPr>
        <p:txBody>
          <a:bodyPr>
            <a:normAutofit/>
          </a:bodyPr>
          <a:lstStyle/>
          <a:p>
            <a:endParaRPr lang="en-GB"/>
          </a:p>
        </p:txBody>
      </p:sp>
    </p:spTree>
    <p:custDataLst>
      <p:tags r:id="rId1"/>
    </p:custDataLst>
    <p:extLst>
      <p:ext uri="{BB962C8B-B14F-4D97-AF65-F5344CB8AC3E}">
        <p14:creationId xmlns:p14="http://schemas.microsoft.com/office/powerpoint/2010/main" val="7402168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956800" cy="292044"/>
          </a:xfrm>
        </p:spPr>
        <p:txBody>
          <a:bodyPr>
            <a:normAutofit fontScale="90000"/>
          </a:bodyPr>
          <a:lstStyle/>
          <a:p>
            <a:r>
              <a:rPr lang="en-GB" dirty="0" smtClean="0"/>
              <a:t>Upper class</a:t>
            </a:r>
            <a:br>
              <a:rPr lang="en-GB" dirty="0" smtClean="0"/>
            </a:br>
            <a:endParaRPr lang="en-GB" dirty="0"/>
          </a:p>
        </p:txBody>
      </p:sp>
      <p:sp>
        <p:nvSpPr>
          <p:cNvPr id="5" name="Content Placeholder 3"/>
          <p:cNvSpPr>
            <a:spLocks noGrp="1"/>
          </p:cNvSpPr>
          <p:nvPr>
            <p:ph sz="half" idx="4294967295"/>
          </p:nvPr>
        </p:nvSpPr>
        <p:spPr>
          <a:xfrm>
            <a:off x="609600" y="620689"/>
            <a:ext cx="9966898" cy="5505476"/>
          </a:xfrm>
          <a:prstGeom prst="rect">
            <a:avLst/>
          </a:prstGeom>
        </p:spPr>
        <p:txBody>
          <a:bodyPr>
            <a:normAutofit fontScale="40000" lnSpcReduction="20000"/>
          </a:bodyPr>
          <a:lstStyle/>
          <a:p>
            <a:r>
              <a:rPr lang="en-GB" b="1" dirty="0" smtClean="0"/>
              <a:t>Nar</a:t>
            </a:r>
            <a:r>
              <a:rPr lang="en-GB" dirty="0" smtClean="0"/>
              <a:t>: Billy, a smart dressed upper 6</a:t>
            </a:r>
            <a:r>
              <a:rPr lang="en-GB" baseline="30000" dirty="0" smtClean="0"/>
              <a:t>th</a:t>
            </a:r>
            <a:r>
              <a:rPr lang="en-GB" dirty="0" smtClean="0"/>
              <a:t> form boy is stood on the edge of the rugby pitch.</a:t>
            </a:r>
          </a:p>
          <a:p>
            <a:r>
              <a:rPr lang="en-GB" dirty="0" smtClean="0"/>
              <a:t>A small boy is struggling with his boots as he runs along and bumps into the 6</a:t>
            </a:r>
            <a:r>
              <a:rPr lang="en-GB" baseline="30000" dirty="0" smtClean="0"/>
              <a:t>th</a:t>
            </a:r>
            <a:r>
              <a:rPr lang="en-GB" dirty="0" smtClean="0"/>
              <a:t> form boy.</a:t>
            </a:r>
          </a:p>
          <a:p>
            <a:r>
              <a:rPr lang="en-GB" b="1" dirty="0" smtClean="0"/>
              <a:t>Billy Sixth form boy</a:t>
            </a:r>
            <a:r>
              <a:rPr lang="en-GB" dirty="0" smtClean="0"/>
              <a:t>: “ Steady on little man what’s the rush?”</a:t>
            </a:r>
          </a:p>
          <a:p>
            <a:r>
              <a:rPr lang="en-GB" b="1" dirty="0" smtClean="0"/>
              <a:t>Tom</a:t>
            </a:r>
            <a:r>
              <a:rPr lang="en-GB" dirty="0" smtClean="0"/>
              <a:t>: “Sorry sir I'm late for cricket practice, I didn’t know what kit to wear. Can you help me please. I don’t know which pitch to meet on.”</a:t>
            </a:r>
          </a:p>
          <a:p>
            <a:r>
              <a:rPr lang="en-GB" b="1" dirty="0" smtClean="0"/>
              <a:t>Billy: </a:t>
            </a:r>
            <a:r>
              <a:rPr lang="en-GB" dirty="0" smtClean="0"/>
              <a:t>That’s fine little man I coach the first year cricket side as well as Mr Rigby so you wont get lost.  I just need to go put up the team sheets for next week and then we can go.”</a:t>
            </a:r>
          </a:p>
          <a:p>
            <a:r>
              <a:rPr lang="en-GB" b="1" dirty="0" smtClean="0"/>
              <a:t>Tom: </a:t>
            </a:r>
            <a:r>
              <a:rPr lang="en-GB" dirty="0" smtClean="0"/>
              <a:t>“Oh thanks you sir”.</a:t>
            </a:r>
          </a:p>
          <a:p>
            <a:r>
              <a:rPr lang="en-GB" b="1" dirty="0" smtClean="0"/>
              <a:t>Nar: </a:t>
            </a:r>
            <a:r>
              <a:rPr lang="en-GB" dirty="0" smtClean="0"/>
              <a:t>Both boys begin to walk towards the pavilion and the sixth form boy places the sheets on the notice board.</a:t>
            </a:r>
          </a:p>
          <a:p>
            <a:r>
              <a:rPr lang="en-GB" b="1" dirty="0" smtClean="0"/>
              <a:t>Tom: </a:t>
            </a:r>
            <a:r>
              <a:rPr lang="en-GB" dirty="0" smtClean="0"/>
              <a:t>“Do you coach all the teams?”</a:t>
            </a:r>
          </a:p>
          <a:p>
            <a:r>
              <a:rPr lang="en-GB" b="1" dirty="0" smtClean="0"/>
              <a:t>Billy: </a:t>
            </a:r>
            <a:r>
              <a:rPr lang="en-GB" dirty="0" smtClean="0"/>
              <a:t>“ No the paid coaches do that during out afternoons off of course, </a:t>
            </a:r>
            <a:r>
              <a:rPr lang="en-GB" dirty="0" err="1" smtClean="0"/>
              <a:t>i</a:t>
            </a:r>
            <a:r>
              <a:rPr lang="en-GB" dirty="0" smtClean="0"/>
              <a:t> just help out and organise the house competition.”</a:t>
            </a:r>
          </a:p>
          <a:p>
            <a:r>
              <a:rPr lang="en-GB" b="1" dirty="0" smtClean="0"/>
              <a:t>Tom; </a:t>
            </a:r>
            <a:r>
              <a:rPr lang="en-GB" dirty="0" smtClean="0"/>
              <a:t>“what’s that?”</a:t>
            </a:r>
          </a:p>
          <a:p>
            <a:r>
              <a:rPr lang="en-GB" b="1" dirty="0" smtClean="0"/>
              <a:t>Billy</a:t>
            </a:r>
            <a:r>
              <a:rPr lang="en-GB" dirty="0" smtClean="0"/>
              <a:t>: “It’s where all the years get to play against each other to see who’s the best. It helps us develop our skills as well you know.”</a:t>
            </a:r>
          </a:p>
          <a:p>
            <a:r>
              <a:rPr lang="en-GB" b="1" dirty="0" smtClean="0"/>
              <a:t>Tom: </a:t>
            </a:r>
            <a:r>
              <a:rPr lang="en-GB" dirty="0" smtClean="0"/>
              <a:t>“forgive me but won’t all the rules be different as all the boys come from different places?”</a:t>
            </a:r>
          </a:p>
          <a:p>
            <a:r>
              <a:rPr lang="en-GB" b="1" dirty="0" smtClean="0"/>
              <a:t>Billy: </a:t>
            </a:r>
            <a:r>
              <a:rPr lang="en-GB" dirty="0" smtClean="0"/>
              <a:t>No we’ve written a rule book so that everyone can play the same game. Look there is Mr Rigby.”</a:t>
            </a:r>
          </a:p>
          <a:p>
            <a:r>
              <a:rPr lang="en-GB" dirty="0" smtClean="0"/>
              <a:t>R</a:t>
            </a:r>
            <a:r>
              <a:rPr lang="en-GB" b="1" dirty="0" smtClean="0"/>
              <a:t>igby</a:t>
            </a:r>
            <a:r>
              <a:rPr lang="en-GB" dirty="0" smtClean="0"/>
              <a:t>: “Ah master Billy, what have we here?”</a:t>
            </a:r>
          </a:p>
          <a:p>
            <a:r>
              <a:rPr lang="en-GB" b="1" dirty="0" smtClean="0"/>
              <a:t>Billy: </a:t>
            </a:r>
            <a:r>
              <a:rPr lang="en-GB" dirty="0" smtClean="0"/>
              <a:t>“he’s a new boy for the cricket team I believe. He got lost, not used to so many pitches apparently.” </a:t>
            </a:r>
          </a:p>
          <a:p>
            <a:r>
              <a:rPr lang="en-GB" b="1" dirty="0" smtClean="0"/>
              <a:t>Rigby</a:t>
            </a:r>
            <a:r>
              <a:rPr lang="en-GB" dirty="0" smtClean="0"/>
              <a:t>: “Well you better get used to it at public school boy, now what are you like at cricket?”</a:t>
            </a:r>
          </a:p>
          <a:p>
            <a:r>
              <a:rPr lang="en-GB" b="1" dirty="0" smtClean="0"/>
              <a:t>Tom; </a:t>
            </a:r>
            <a:r>
              <a:rPr lang="en-GB" dirty="0" smtClean="0"/>
              <a:t>“we played a bit in the village and I was the best bowler .”(said enthusiastically) </a:t>
            </a:r>
          </a:p>
          <a:p>
            <a:r>
              <a:rPr lang="en-GB" b="1" dirty="0" smtClean="0"/>
              <a:t>Rigby; </a:t>
            </a:r>
            <a:r>
              <a:rPr lang="en-GB" dirty="0" smtClean="0"/>
              <a:t>“well we shall see and don't worry you will have plenty of time to practice your skill  during the afternoons..”</a:t>
            </a:r>
          </a:p>
          <a:p>
            <a:r>
              <a:rPr lang="en-GB" b="1" dirty="0" smtClean="0"/>
              <a:t>Tom: </a:t>
            </a:r>
            <a:r>
              <a:rPr lang="en-GB" dirty="0" smtClean="0"/>
              <a:t>“amazing, thanks you so much sir.” </a:t>
            </a:r>
          </a:p>
          <a:p>
            <a:r>
              <a:rPr lang="en-GB" b="1" dirty="0" smtClean="0"/>
              <a:t>Nar: </a:t>
            </a:r>
            <a:r>
              <a:rPr lang="en-GB" dirty="0" smtClean="0"/>
              <a:t>Tom ran off and joined the others who  were warming up by the pavilion. </a:t>
            </a:r>
          </a:p>
        </p:txBody>
      </p:sp>
      <p:sp>
        <p:nvSpPr>
          <p:cNvPr id="4" name="Content Placeholder 3"/>
          <p:cNvSpPr>
            <a:spLocks noGrp="1"/>
          </p:cNvSpPr>
          <p:nvPr>
            <p:ph sz="half" idx="4294967295"/>
          </p:nvPr>
        </p:nvSpPr>
        <p:spPr>
          <a:xfrm>
            <a:off x="6197600" y="1600201"/>
            <a:ext cx="5384800" cy="4525963"/>
          </a:xfrm>
          <a:prstGeom prst="rect">
            <a:avLst/>
          </a:prstGeom>
        </p:spPr>
        <p:txBody>
          <a:bodyPr>
            <a:normAutofit/>
          </a:bodyPr>
          <a:lstStyle/>
          <a:p>
            <a:endParaRPr lang="en-GB"/>
          </a:p>
        </p:txBody>
      </p:sp>
    </p:spTree>
    <p:custDataLst>
      <p:tags r:id="rId1"/>
    </p:custDataLst>
    <p:extLst>
      <p:ext uri="{BB962C8B-B14F-4D97-AF65-F5344CB8AC3E}">
        <p14:creationId xmlns:p14="http://schemas.microsoft.com/office/powerpoint/2010/main" val="1009750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dirty="0" smtClean="0"/>
              <a:t>Main features of Public school life and the development of sports.</a:t>
            </a:r>
            <a:r>
              <a:rPr lang="en-GB" dirty="0" smtClean="0"/>
              <a:t/>
            </a:r>
            <a:br>
              <a:rPr lang="en-GB" dirty="0" smtClean="0"/>
            </a:br>
            <a:endParaRPr lang="en-GB" dirty="0"/>
          </a:p>
        </p:txBody>
      </p:sp>
      <p:sp>
        <p:nvSpPr>
          <p:cNvPr id="5" name="Content Placeholder 4"/>
          <p:cNvSpPr>
            <a:spLocks noGrp="1"/>
          </p:cNvSpPr>
          <p:nvPr>
            <p:ph sz="half" idx="4294967295"/>
          </p:nvPr>
        </p:nvSpPr>
        <p:spPr>
          <a:xfrm>
            <a:off x="527382" y="1628801"/>
            <a:ext cx="5376597" cy="4525963"/>
          </a:xfrm>
          <a:prstGeom prst="rect">
            <a:avLst/>
          </a:prstGeom>
        </p:spPr>
        <p:txBody>
          <a:bodyPr/>
          <a:lstStyle/>
          <a:p>
            <a:r>
              <a:rPr lang="en-GB" dirty="0" smtClean="0"/>
              <a:t>Money</a:t>
            </a:r>
          </a:p>
          <a:p>
            <a:r>
              <a:rPr lang="en-GB" dirty="0" smtClean="0"/>
              <a:t>Academic Staff assisted games</a:t>
            </a:r>
          </a:p>
          <a:p>
            <a:r>
              <a:rPr lang="en-GB" dirty="0" smtClean="0"/>
              <a:t>Professional coaches</a:t>
            </a:r>
          </a:p>
          <a:p>
            <a:r>
              <a:rPr lang="en-GB" dirty="0" smtClean="0"/>
              <a:t>Free time</a:t>
            </a:r>
          </a:p>
          <a:p>
            <a:r>
              <a:rPr lang="en-GB" dirty="0" smtClean="0"/>
              <a:t>Space </a:t>
            </a:r>
          </a:p>
          <a:p>
            <a:r>
              <a:rPr lang="en-GB" dirty="0" smtClean="0"/>
              <a:t>House system</a:t>
            </a:r>
            <a:endParaRPr lang="en-GB" dirty="0"/>
          </a:p>
        </p:txBody>
      </p:sp>
      <p:sp>
        <p:nvSpPr>
          <p:cNvPr id="6" name="Content Placeholder 5"/>
          <p:cNvSpPr>
            <a:spLocks noGrp="1"/>
          </p:cNvSpPr>
          <p:nvPr>
            <p:ph sz="half" idx="4294967295"/>
          </p:nvPr>
        </p:nvSpPr>
        <p:spPr>
          <a:xfrm>
            <a:off x="6480043" y="1600201"/>
            <a:ext cx="4086357" cy="4525963"/>
          </a:xfrm>
          <a:prstGeom prst="rect">
            <a:avLst/>
          </a:prstGeom>
        </p:spPr>
        <p:txBody>
          <a:bodyPr/>
          <a:lstStyle/>
          <a:p>
            <a:r>
              <a:rPr lang="en-GB" dirty="0" smtClean="0"/>
              <a:t>Could we put these into categories?</a:t>
            </a:r>
          </a:p>
          <a:p>
            <a:endParaRPr lang="en-GB" dirty="0" smtClean="0"/>
          </a:p>
          <a:p>
            <a:r>
              <a:rPr lang="en-GB" dirty="0" smtClean="0"/>
              <a:t>O</a:t>
            </a:r>
          </a:p>
          <a:p>
            <a:r>
              <a:rPr lang="en-GB" dirty="0" smtClean="0"/>
              <a:t>P</a:t>
            </a:r>
          </a:p>
          <a:p>
            <a:r>
              <a:rPr lang="en-GB" dirty="0" smtClean="0"/>
              <a:t>E</a:t>
            </a:r>
            <a:endParaRPr lang="en-GB" dirty="0"/>
          </a:p>
        </p:txBody>
      </p:sp>
    </p:spTree>
    <p:custDataLst>
      <p:tags r:id="rId1"/>
    </p:custDataLst>
    <p:extLst>
      <p:ext uri="{BB962C8B-B14F-4D97-AF65-F5344CB8AC3E}">
        <p14:creationId xmlns:p14="http://schemas.microsoft.com/office/powerpoint/2010/main" val="48763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to="" calcmode="lin" valueType="num">
                                      <p:cBhvr>
                                        <p:cTn id="7" dur="1" fill="hold"/>
                                        <p:tgtEl>
                                          <p:spTgt spid="6">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 to="" calcmode="lin" valueType="num">
                                      <p:cBhvr>
                                        <p:cTn id="12" dur="1" fill="hold"/>
                                        <p:tgtEl>
                                          <p:spTgt spid="6">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 to="" calcmode="lin" valueType="num">
                                      <p:cBhvr>
                                        <p:cTn id="17" dur="1" fill="hold"/>
                                        <p:tgtEl>
                                          <p:spTgt spid="6">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 to="" calcmode="lin" valueType="num">
                                      <p:cBhvr>
                                        <p:cTn id="22" dur="1" fill="hold"/>
                                        <p:tgtEl>
                                          <p:spTgt spid="6">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374" y="350659"/>
            <a:ext cx="5870443" cy="2686310"/>
          </a:xfrm>
        </p:spPr>
        <p:txBody>
          <a:bodyPr>
            <a:normAutofit/>
          </a:bodyPr>
          <a:lstStyle/>
          <a:p>
            <a:r>
              <a:rPr lang="en-GB" sz="3600" dirty="0" smtClean="0"/>
              <a:t>Looking at the film can you write down what characteristics you think you would develop from playing these type games?</a:t>
            </a:r>
            <a:endParaRPr lang="en-GB" sz="3600" dirty="0"/>
          </a:p>
        </p:txBody>
      </p:sp>
      <p:pic>
        <p:nvPicPr>
          <p:cNvPr id="4" name="Picture 3" descr="N:\My Pictures\A Culture and surviving games\-rugby-football.jpg">
            <a:hlinkClick r:id="rId3"/>
          </p:cNvPr>
          <p:cNvPicPr>
            <a:picLocks noChangeAspect="1" noChangeArrowheads="1"/>
          </p:cNvPicPr>
          <p:nvPr/>
        </p:nvPicPr>
        <p:blipFill>
          <a:blip r:embed="rId4" cstate="print"/>
          <a:srcRect/>
          <a:stretch>
            <a:fillRect/>
          </a:stretch>
        </p:blipFill>
        <p:spPr bwMode="auto">
          <a:xfrm>
            <a:off x="6992101" y="240989"/>
            <a:ext cx="4895575" cy="3333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C:\Documents and Settings\laptop\My Documents\My Pictures\shhrovetide.jpg">
            <a:hlinkClick r:id="rId5"/>
          </p:cNvPr>
          <p:cNvPicPr>
            <a:picLocks noChangeAspect="1" noChangeArrowheads="1"/>
          </p:cNvPicPr>
          <p:nvPr/>
        </p:nvPicPr>
        <p:blipFill>
          <a:blip r:embed="rId6" cstate="print"/>
          <a:srcRect/>
          <a:stretch>
            <a:fillRect/>
          </a:stretch>
        </p:blipFill>
        <p:spPr bwMode="auto">
          <a:xfrm>
            <a:off x="8075833" y="3797103"/>
            <a:ext cx="3712412" cy="1666875"/>
          </a:xfrm>
          <a:prstGeom prst="rect">
            <a:avLst/>
          </a:prstGeom>
          <a:noFill/>
        </p:spPr>
      </p:pic>
      <p:sp>
        <p:nvSpPr>
          <p:cNvPr id="8" name="Title 1"/>
          <p:cNvSpPr txBox="1">
            <a:spLocks/>
          </p:cNvSpPr>
          <p:nvPr/>
        </p:nvSpPr>
        <p:spPr>
          <a:xfrm>
            <a:off x="335360" y="3915054"/>
            <a:ext cx="6912768" cy="1674186"/>
          </a:xfrm>
          <a:prstGeom prst="rect">
            <a:avLst/>
          </a:prstGeom>
          <a:solidFill>
            <a:schemeClr val="tx2">
              <a:lumMod val="50000"/>
            </a:schemeClr>
          </a:solidFill>
        </p:spPr>
        <p:txBody>
          <a:bodyPr vert="horz" lIns="45720" rIns="45720" anchor="ctr">
            <a:normAutofit fontScale="97500"/>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sz="3600" dirty="0" err="1" smtClean="0"/>
              <a:t>Courage,Endeavour</a:t>
            </a:r>
            <a:r>
              <a:rPr lang="en-GB" sz="3600" dirty="0" smtClean="0"/>
              <a:t>, Bravery, Teamwork.</a:t>
            </a:r>
            <a:endParaRPr lang="en-GB" sz="3600" dirty="0"/>
          </a:p>
        </p:txBody>
      </p:sp>
    </p:spTree>
    <p:custDataLst>
      <p:tags r:id="rId1"/>
    </p:custDataLst>
    <p:extLst>
      <p:ext uri="{BB962C8B-B14F-4D97-AF65-F5344CB8AC3E}">
        <p14:creationId xmlns:p14="http://schemas.microsoft.com/office/powerpoint/2010/main" val="183259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374" y="350659"/>
            <a:ext cx="5870443" cy="2686310"/>
          </a:xfrm>
        </p:spPr>
        <p:txBody>
          <a:bodyPr>
            <a:normAutofit fontScale="90000"/>
          </a:bodyPr>
          <a:lstStyle/>
          <a:p>
            <a:r>
              <a:rPr lang="en-GB" sz="3600" dirty="0" smtClean="0"/>
              <a:t>Looking at the two films again and identify the technical developments of the game.</a:t>
            </a:r>
            <a:br>
              <a:rPr lang="en-GB" sz="3600" dirty="0" smtClean="0"/>
            </a:br>
            <a:r>
              <a:rPr lang="en-GB" sz="3600" dirty="0" smtClean="0"/>
              <a:t/>
            </a:r>
            <a:br>
              <a:rPr lang="en-GB" sz="3600" dirty="0" smtClean="0"/>
            </a:br>
            <a:endParaRPr lang="en-GB" sz="3600" dirty="0"/>
          </a:p>
        </p:txBody>
      </p:sp>
      <p:pic>
        <p:nvPicPr>
          <p:cNvPr id="4" name="Picture 3" descr="N:\My Pictures\A Culture and surviving games\-rugby-football.jpg">
            <a:hlinkClick r:id="rId3"/>
          </p:cNvPr>
          <p:cNvPicPr>
            <a:picLocks noChangeAspect="1" noChangeArrowheads="1"/>
          </p:cNvPicPr>
          <p:nvPr/>
        </p:nvPicPr>
        <p:blipFill>
          <a:blip r:embed="rId4" cstate="print"/>
          <a:srcRect/>
          <a:stretch>
            <a:fillRect/>
          </a:stretch>
        </p:blipFill>
        <p:spPr bwMode="auto">
          <a:xfrm>
            <a:off x="6992101" y="240989"/>
            <a:ext cx="4895575" cy="3333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C:\Documents and Settings\laptop\My Documents\My Pictures\shhrovetide.jpg">
            <a:hlinkClick r:id="rId5"/>
          </p:cNvPr>
          <p:cNvPicPr>
            <a:picLocks noChangeAspect="1" noChangeArrowheads="1"/>
          </p:cNvPicPr>
          <p:nvPr/>
        </p:nvPicPr>
        <p:blipFill>
          <a:blip r:embed="rId6" cstate="print"/>
          <a:srcRect/>
          <a:stretch>
            <a:fillRect/>
          </a:stretch>
        </p:blipFill>
        <p:spPr bwMode="auto">
          <a:xfrm>
            <a:off x="8075833" y="3797103"/>
            <a:ext cx="3712412" cy="1666875"/>
          </a:xfrm>
          <a:prstGeom prst="rect">
            <a:avLst/>
          </a:prstGeom>
          <a:noFill/>
        </p:spPr>
      </p:pic>
      <p:sp>
        <p:nvSpPr>
          <p:cNvPr id="3" name="Rectangle 2"/>
          <p:cNvSpPr/>
          <p:nvPr/>
        </p:nvSpPr>
        <p:spPr>
          <a:xfrm>
            <a:off x="463374" y="2723732"/>
            <a:ext cx="5420121" cy="4247317"/>
          </a:xfrm>
          <a:prstGeom prst="rect">
            <a:avLst/>
          </a:prstGeom>
        </p:spPr>
        <p:txBody>
          <a:bodyPr wrap="square">
            <a:spAutoFit/>
          </a:bodyPr>
          <a:lstStyle/>
          <a:p>
            <a:r>
              <a:rPr lang="en-GB" sz="3600" dirty="0" smtClean="0">
                <a:solidFill>
                  <a:prstClr val="white"/>
                </a:solidFill>
                <a:latin typeface="Franklin Gothic Book"/>
                <a:ea typeface="+mj-ea"/>
                <a:cs typeface="+mj-cs"/>
              </a:rPr>
              <a:t>Lines/Pitches</a:t>
            </a:r>
            <a:r>
              <a:rPr lang="en-GB" sz="3600" dirty="0">
                <a:solidFill>
                  <a:prstClr val="white"/>
                </a:solidFill>
                <a:latin typeface="Franklin Gothic Book"/>
                <a:ea typeface="+mj-ea"/>
                <a:cs typeface="+mj-cs"/>
              </a:rPr>
              <a:t/>
            </a:r>
            <a:br>
              <a:rPr lang="en-GB" sz="3600" dirty="0">
                <a:solidFill>
                  <a:prstClr val="white"/>
                </a:solidFill>
                <a:latin typeface="Franklin Gothic Book"/>
                <a:ea typeface="+mj-ea"/>
                <a:cs typeface="+mj-cs"/>
              </a:rPr>
            </a:br>
            <a:r>
              <a:rPr lang="en-GB" sz="3600" dirty="0" smtClean="0">
                <a:solidFill>
                  <a:prstClr val="white"/>
                </a:solidFill>
                <a:latin typeface="Franklin Gothic Book"/>
                <a:ea typeface="+mj-ea"/>
                <a:cs typeface="+mj-cs"/>
              </a:rPr>
              <a:t>Uniforms</a:t>
            </a:r>
            <a:r>
              <a:rPr lang="en-GB" sz="3600" dirty="0">
                <a:solidFill>
                  <a:prstClr val="white"/>
                </a:solidFill>
                <a:latin typeface="Franklin Gothic Book"/>
                <a:ea typeface="+mj-ea"/>
                <a:cs typeface="+mj-cs"/>
              </a:rPr>
              <a:t/>
            </a:r>
            <a:br>
              <a:rPr lang="en-GB" sz="3600" dirty="0">
                <a:solidFill>
                  <a:prstClr val="white"/>
                </a:solidFill>
                <a:latin typeface="Franklin Gothic Book"/>
                <a:ea typeface="+mj-ea"/>
                <a:cs typeface="+mj-cs"/>
              </a:rPr>
            </a:br>
            <a:r>
              <a:rPr lang="en-GB" sz="3600" dirty="0" smtClean="0">
                <a:solidFill>
                  <a:prstClr val="white"/>
                </a:solidFill>
                <a:latin typeface="Franklin Gothic Book"/>
                <a:ea typeface="+mj-ea"/>
                <a:cs typeface="+mj-cs"/>
              </a:rPr>
              <a:t>Rules (foundation of NGB)</a:t>
            </a:r>
            <a:r>
              <a:rPr lang="en-GB" sz="3600" dirty="0">
                <a:solidFill>
                  <a:prstClr val="white"/>
                </a:solidFill>
                <a:latin typeface="Franklin Gothic Book"/>
                <a:ea typeface="+mj-ea"/>
                <a:cs typeface="+mj-cs"/>
              </a:rPr>
              <a:t/>
            </a:r>
            <a:br>
              <a:rPr lang="en-GB" sz="3600" dirty="0">
                <a:solidFill>
                  <a:prstClr val="white"/>
                </a:solidFill>
                <a:latin typeface="Franklin Gothic Book"/>
                <a:ea typeface="+mj-ea"/>
                <a:cs typeface="+mj-cs"/>
              </a:rPr>
            </a:br>
            <a:r>
              <a:rPr lang="en-GB" sz="3600" dirty="0">
                <a:solidFill>
                  <a:prstClr val="white"/>
                </a:solidFill>
                <a:latin typeface="Franklin Gothic Book"/>
                <a:ea typeface="+mj-ea"/>
                <a:cs typeface="+mj-cs"/>
              </a:rPr>
              <a:t>Playing in the house </a:t>
            </a:r>
            <a:r>
              <a:rPr lang="en-GB" sz="3600" dirty="0" smtClean="0">
                <a:solidFill>
                  <a:prstClr val="white"/>
                </a:solidFill>
                <a:latin typeface="Franklin Gothic Book"/>
                <a:ea typeface="+mj-ea"/>
                <a:cs typeface="+mj-cs"/>
              </a:rPr>
              <a:t>system</a:t>
            </a:r>
          </a:p>
          <a:p>
            <a:r>
              <a:rPr lang="en-GB" sz="3600" dirty="0" smtClean="0">
                <a:solidFill>
                  <a:prstClr val="white"/>
                </a:solidFill>
                <a:latin typeface="Franklin Gothic Book"/>
                <a:ea typeface="+mj-ea"/>
                <a:cs typeface="+mj-cs"/>
              </a:rPr>
              <a:t>Developed leagues.</a:t>
            </a:r>
          </a:p>
          <a:p>
            <a:endParaRPr lang="en-GB" sz="3600" dirty="0" smtClean="0">
              <a:solidFill>
                <a:prstClr val="white"/>
              </a:solidFill>
              <a:latin typeface="Franklin Gothic Book"/>
              <a:ea typeface="+mj-ea"/>
              <a:cs typeface="+mj-cs"/>
            </a:endParaRPr>
          </a:p>
          <a:p>
            <a:endParaRPr lang="en-GB" dirty="0"/>
          </a:p>
        </p:txBody>
      </p:sp>
    </p:spTree>
    <p:custDataLst>
      <p:tags r:id="rId1"/>
    </p:custDataLst>
    <p:extLst>
      <p:ext uri="{BB962C8B-B14F-4D97-AF65-F5344CB8AC3E}">
        <p14:creationId xmlns:p14="http://schemas.microsoft.com/office/powerpoint/2010/main" val="15427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Characteristics</a:t>
            </a:r>
            <a:endParaRPr lang="en-GB" dirty="0"/>
          </a:p>
        </p:txBody>
      </p:sp>
      <p:sp>
        <p:nvSpPr>
          <p:cNvPr id="6" name="Content Placeholder 5"/>
          <p:cNvSpPr>
            <a:spLocks noGrp="1"/>
          </p:cNvSpPr>
          <p:nvPr>
            <p:ph sz="half" idx="4294967295"/>
          </p:nvPr>
        </p:nvSpPr>
        <p:spPr>
          <a:xfrm>
            <a:off x="6942667" y="1859094"/>
            <a:ext cx="3826934" cy="2485497"/>
          </a:xfrm>
          <a:prstGeom prst="rect">
            <a:avLst/>
          </a:prstGeom>
          <a:solidFill>
            <a:schemeClr val="tx2">
              <a:lumMod val="20000"/>
              <a:lumOff val="80000"/>
            </a:schemeClr>
          </a:solidFill>
        </p:spPr>
        <p:txBody>
          <a:bodyPr/>
          <a:lstStyle/>
          <a:p>
            <a:r>
              <a:rPr lang="en-GB" dirty="0" smtClean="0"/>
              <a:t>Organised (kit, lines, rules)</a:t>
            </a:r>
          </a:p>
          <a:p>
            <a:r>
              <a:rPr lang="en-GB" dirty="0" smtClean="0"/>
              <a:t>Physical</a:t>
            </a:r>
          </a:p>
          <a:p>
            <a:r>
              <a:rPr lang="en-GB" dirty="0" smtClean="0"/>
              <a:t>Popular</a:t>
            </a:r>
          </a:p>
          <a:p>
            <a:r>
              <a:rPr lang="en-GB" dirty="0" smtClean="0"/>
              <a:t>Originated from England</a:t>
            </a:r>
          </a:p>
          <a:p>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47374">
            <a:off x="491815" y="2361223"/>
            <a:ext cx="4792133" cy="3003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93240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4294967295"/>
          </p:nvPr>
        </p:nvSpPr>
        <p:spPr>
          <a:xfrm>
            <a:off x="609600" y="1600201"/>
            <a:ext cx="10972800" cy="4525963"/>
          </a:xfrm>
          <a:prstGeom prst="rect">
            <a:avLst/>
          </a:prstGeom>
        </p:spPr>
        <p:txBody>
          <a:bodyPr>
            <a:normAutofit lnSpcReduction="10000"/>
          </a:bodyPr>
          <a:lstStyle/>
          <a:p>
            <a:r>
              <a:rPr lang="en-GB" dirty="0" smtClean="0"/>
              <a:t>Village mob football</a:t>
            </a:r>
          </a:p>
          <a:p>
            <a:endParaRPr lang="en-GB" dirty="0"/>
          </a:p>
          <a:p>
            <a:endParaRPr lang="en-GB" dirty="0" smtClean="0"/>
          </a:p>
          <a:p>
            <a:pPr marL="36576" indent="0">
              <a:buNone/>
            </a:pPr>
            <a:r>
              <a:rPr lang="en-GB" dirty="0" smtClean="0"/>
              <a:t>Boys attend private school</a:t>
            </a:r>
          </a:p>
          <a:p>
            <a:pPr marL="36576" indent="0">
              <a:buNone/>
            </a:pPr>
            <a:r>
              <a:rPr lang="en-GB" dirty="0" smtClean="0"/>
              <a:t>Learn new ways to play.</a:t>
            </a:r>
          </a:p>
          <a:p>
            <a:pPr marL="36576" indent="0">
              <a:buNone/>
            </a:pPr>
            <a:endParaRPr lang="en-GB" dirty="0"/>
          </a:p>
          <a:p>
            <a:pPr marL="36576" indent="0">
              <a:buNone/>
            </a:pPr>
            <a:r>
              <a:rPr lang="en-GB" dirty="0" smtClean="0"/>
              <a:t>Boys attend university and all the rules are developed and written.  (Foundation of rules and NGB)</a:t>
            </a:r>
          </a:p>
          <a:p>
            <a:pPr marL="36576" indent="0">
              <a:buNone/>
            </a:pPr>
            <a:endParaRPr lang="en-GB" dirty="0"/>
          </a:p>
          <a:p>
            <a:pPr marL="36576" indent="0">
              <a:buNone/>
            </a:pPr>
            <a:r>
              <a:rPr lang="en-GB" dirty="0" smtClean="0"/>
              <a:t>Known as the melting pot</a:t>
            </a:r>
          </a:p>
          <a:p>
            <a:endParaRPr lang="en-GB" dirty="0"/>
          </a:p>
        </p:txBody>
      </p:sp>
      <p:cxnSp>
        <p:nvCxnSpPr>
          <p:cNvPr id="5" name="Straight Arrow Connector 4"/>
          <p:cNvCxnSpPr/>
          <p:nvPr/>
        </p:nvCxnSpPr>
        <p:spPr>
          <a:xfrm>
            <a:off x="4687844" y="2078850"/>
            <a:ext cx="0" cy="540060"/>
          </a:xfrm>
          <a:prstGeom prst="straightConnector1">
            <a:avLst/>
          </a:prstGeom>
          <a:ln w="76200">
            <a:tailEnd type="arrow"/>
          </a:ln>
        </p:spPr>
        <p:style>
          <a:lnRef idx="1">
            <a:schemeClr val="accent4"/>
          </a:lnRef>
          <a:fillRef idx="0">
            <a:schemeClr val="accent4"/>
          </a:fillRef>
          <a:effectRef idx="0">
            <a:schemeClr val="accent4"/>
          </a:effectRef>
          <a:fontRef idx="minor">
            <a:schemeClr val="tx1"/>
          </a:fontRef>
        </p:style>
      </p:cxnSp>
      <p:cxnSp>
        <p:nvCxnSpPr>
          <p:cNvPr id="6" name="Straight Arrow Connector 5"/>
          <p:cNvCxnSpPr/>
          <p:nvPr/>
        </p:nvCxnSpPr>
        <p:spPr>
          <a:xfrm>
            <a:off x="5135954" y="3483006"/>
            <a:ext cx="0" cy="540060"/>
          </a:xfrm>
          <a:prstGeom prst="straightConnector1">
            <a:avLst/>
          </a:prstGeom>
          <a:ln w="76200">
            <a:tailEnd type="arrow"/>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24589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dirty="0" smtClean="0"/>
              <a:t>In </a:t>
            </a:r>
            <a:r>
              <a:rPr lang="en-GB" sz="2800" dirty="0"/>
              <a:t>pairs </a:t>
            </a:r>
            <a:r>
              <a:rPr lang="en-GB" sz="2800" dirty="0" smtClean="0"/>
              <a:t>using the pictures below, try and explain the influence of public school on sports and the rest of the world.</a:t>
            </a:r>
            <a:endParaRPr lang="en-GB" sz="2800" dirty="0"/>
          </a:p>
        </p:txBody>
      </p:sp>
      <p:pic>
        <p:nvPicPr>
          <p:cNvPr id="4" name="Content Placeholder 3" descr="N:\My Pictures\Public schools images\aus rugby.jpg"/>
          <p:cNvPicPr>
            <a:picLocks noGrp="1"/>
          </p:cNvPicPr>
          <p:nvPr>
            <p:ph idx="4294967295"/>
          </p:nvPr>
        </p:nvPicPr>
        <p:blipFill>
          <a:blip r:embed="rId3" cstate="print"/>
          <a:srcRect/>
          <a:stretch>
            <a:fillRect/>
          </a:stretch>
        </p:blipFill>
        <p:spPr bwMode="auto">
          <a:xfrm>
            <a:off x="8212850" y="1538790"/>
            <a:ext cx="3648405" cy="1897788"/>
          </a:xfrm>
          <a:prstGeom prst="rect">
            <a:avLst/>
          </a:prstGeom>
          <a:noFill/>
          <a:ln w="9525">
            <a:noFill/>
            <a:miter lim="800000"/>
            <a:headEnd/>
            <a:tailEnd/>
          </a:ln>
        </p:spPr>
      </p:pic>
      <p:pic>
        <p:nvPicPr>
          <p:cNvPr id="5" name="Picture 4" descr="N:\My Pictures\Public schools images\west-indies-cricket-playaer1[1].jpg"/>
          <p:cNvPicPr/>
          <p:nvPr/>
        </p:nvPicPr>
        <p:blipFill>
          <a:blip r:embed="rId4" cstate="print"/>
          <a:srcRect/>
          <a:stretch>
            <a:fillRect/>
          </a:stretch>
        </p:blipFill>
        <p:spPr bwMode="auto">
          <a:xfrm>
            <a:off x="7440149" y="4365104"/>
            <a:ext cx="4335552" cy="2160240"/>
          </a:xfrm>
          <a:prstGeom prst="rect">
            <a:avLst/>
          </a:prstGeom>
          <a:noFill/>
          <a:ln w="9525">
            <a:noFill/>
            <a:miter lim="800000"/>
            <a:headEnd/>
            <a:tailEnd/>
          </a:ln>
        </p:spPr>
      </p:pic>
      <p:pic>
        <p:nvPicPr>
          <p:cNvPr id="6" name="Picture 5" descr="N:\My Pictures\Public schools images\american-football-5.jpg"/>
          <p:cNvPicPr/>
          <p:nvPr/>
        </p:nvPicPr>
        <p:blipFill>
          <a:blip r:embed="rId5" cstate="print"/>
          <a:srcRect/>
          <a:stretch>
            <a:fillRect/>
          </a:stretch>
        </p:blipFill>
        <p:spPr bwMode="auto">
          <a:xfrm>
            <a:off x="3599723" y="1916832"/>
            <a:ext cx="5472608" cy="2808312"/>
          </a:xfrm>
          <a:prstGeom prst="rect">
            <a:avLst/>
          </a:prstGeom>
          <a:noFill/>
          <a:ln w="9525">
            <a:noFill/>
            <a:miter lim="800000"/>
            <a:headEnd/>
            <a:tailEnd/>
          </a:ln>
        </p:spPr>
      </p:pic>
      <p:pic>
        <p:nvPicPr>
          <p:cNvPr id="7" name="Picture 6" descr="N:\My Pictures\A Culture and surviving games\South African Rugby Team.jpg"/>
          <p:cNvPicPr/>
          <p:nvPr/>
        </p:nvPicPr>
        <p:blipFill>
          <a:blip r:embed="rId6" cstate="print"/>
          <a:srcRect/>
          <a:stretch>
            <a:fillRect/>
          </a:stretch>
        </p:blipFill>
        <p:spPr bwMode="auto">
          <a:xfrm>
            <a:off x="183722" y="4080131"/>
            <a:ext cx="3983204" cy="2232248"/>
          </a:xfrm>
          <a:prstGeom prst="rect">
            <a:avLst/>
          </a:prstGeom>
          <a:noFill/>
          <a:ln w="9525">
            <a:noFill/>
            <a:miter lim="800000"/>
            <a:headEnd/>
            <a:tailEnd/>
          </a:ln>
        </p:spPr>
      </p:pic>
      <p:pic>
        <p:nvPicPr>
          <p:cNvPr id="8" name="Picture 7" descr="N:\My Pictures\A Culture and surviving games\aus cricket.jpg"/>
          <p:cNvPicPr/>
          <p:nvPr/>
        </p:nvPicPr>
        <p:blipFill>
          <a:blip r:embed="rId7" cstate="print"/>
          <a:srcRect/>
          <a:stretch>
            <a:fillRect/>
          </a:stretch>
        </p:blipFill>
        <p:spPr bwMode="auto">
          <a:xfrm>
            <a:off x="183723" y="1754814"/>
            <a:ext cx="3416000" cy="1944216"/>
          </a:xfrm>
          <a:prstGeom prst="rect">
            <a:avLst/>
          </a:prstGeom>
          <a:noFill/>
          <a:ln w="9525">
            <a:noFill/>
            <a:miter lim="800000"/>
            <a:headEnd/>
            <a:tailEnd/>
          </a:ln>
        </p:spPr>
      </p:pic>
      <p:pic>
        <p:nvPicPr>
          <p:cNvPr id="9" name="Picture 8" descr="N:\My Pictures\A Culture and surviving games\brazilian-football-team.jpg"/>
          <p:cNvPicPr/>
          <p:nvPr/>
        </p:nvPicPr>
        <p:blipFill>
          <a:blip r:embed="rId8" cstate="print"/>
          <a:srcRect/>
          <a:stretch>
            <a:fillRect/>
          </a:stretch>
        </p:blipFill>
        <p:spPr bwMode="auto">
          <a:xfrm>
            <a:off x="4372423" y="4023066"/>
            <a:ext cx="3840427" cy="1872208"/>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6725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66682"/>
            <a:ext cx="9956800" cy="486054"/>
          </a:xfrm>
        </p:spPr>
        <p:txBody>
          <a:bodyPr>
            <a:noAutofit/>
          </a:bodyPr>
          <a:lstStyle/>
          <a:p>
            <a:r>
              <a:rPr lang="en-GB" sz="2400" b="1" dirty="0" smtClean="0"/>
              <a:t>public school boys spread the ethos and rules of games.</a:t>
            </a:r>
            <a:endParaRPr lang="en-GB" sz="2400" b="1" dirty="0"/>
          </a:p>
        </p:txBody>
      </p:sp>
      <p:sp>
        <p:nvSpPr>
          <p:cNvPr id="3" name="Content Placeholder 2"/>
          <p:cNvSpPr>
            <a:spLocks noGrp="1"/>
          </p:cNvSpPr>
          <p:nvPr>
            <p:ph idx="4294967295"/>
          </p:nvPr>
        </p:nvSpPr>
        <p:spPr>
          <a:xfrm>
            <a:off x="609600" y="1600201"/>
            <a:ext cx="9956800" cy="2476871"/>
          </a:xfrm>
          <a:prstGeom prst="rect">
            <a:avLst/>
          </a:prstGeom>
        </p:spPr>
        <p:txBody>
          <a:bodyPr>
            <a:normAutofit fontScale="92500" lnSpcReduction="20000"/>
          </a:bodyPr>
          <a:lstStyle/>
          <a:p>
            <a:r>
              <a:rPr lang="en-GB" dirty="0" smtClean="0"/>
              <a:t>T</a:t>
            </a:r>
          </a:p>
          <a:p>
            <a:r>
              <a:rPr lang="en-GB" dirty="0" smtClean="0"/>
              <a:t>O</a:t>
            </a:r>
          </a:p>
          <a:p>
            <a:r>
              <a:rPr lang="en-GB" dirty="0" smtClean="0"/>
              <a:t>P</a:t>
            </a:r>
          </a:p>
          <a:p>
            <a:r>
              <a:rPr lang="en-GB" dirty="0" smtClean="0"/>
              <a:t>V</a:t>
            </a:r>
          </a:p>
          <a:p>
            <a:r>
              <a:rPr lang="en-GB" dirty="0" smtClean="0"/>
              <a:t>I</a:t>
            </a:r>
          </a:p>
          <a:p>
            <a:r>
              <a:rPr lang="en-GB" dirty="0" smtClean="0"/>
              <a:t>C</a:t>
            </a:r>
          </a:p>
        </p:txBody>
      </p:sp>
      <p:sp>
        <p:nvSpPr>
          <p:cNvPr id="4" name="Content Placeholder 2"/>
          <p:cNvSpPr txBox="1">
            <a:spLocks/>
          </p:cNvSpPr>
          <p:nvPr/>
        </p:nvSpPr>
        <p:spPr>
          <a:xfrm>
            <a:off x="1999545" y="2893813"/>
            <a:ext cx="9956800" cy="2152835"/>
          </a:xfrm>
          <a:prstGeom prst="rect">
            <a:avLst/>
          </a:prstGeom>
        </p:spPr>
        <p:txBody>
          <a:bodyPr vert="horz">
            <a:normAutofit fontScale="62500" lnSpcReduction="20000"/>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GB" sz="3600" dirty="0" smtClean="0"/>
              <a:t>Teachers</a:t>
            </a:r>
          </a:p>
          <a:p>
            <a:r>
              <a:rPr lang="en-GB" sz="3600" dirty="0" smtClean="0"/>
              <a:t>Officers (military)</a:t>
            </a:r>
          </a:p>
          <a:p>
            <a:r>
              <a:rPr lang="en-GB" sz="3600" dirty="0" smtClean="0"/>
              <a:t>Parents</a:t>
            </a:r>
          </a:p>
          <a:p>
            <a:r>
              <a:rPr lang="en-GB" sz="3600" dirty="0" smtClean="0"/>
              <a:t>Vicars</a:t>
            </a:r>
          </a:p>
          <a:p>
            <a:r>
              <a:rPr lang="en-GB" sz="3600" dirty="0" smtClean="0"/>
              <a:t>Industrialists</a:t>
            </a:r>
          </a:p>
          <a:p>
            <a:r>
              <a:rPr lang="en-GB" sz="3600" dirty="0" smtClean="0"/>
              <a:t>Colonies </a:t>
            </a:r>
          </a:p>
          <a:p>
            <a:endParaRPr lang="en-GB" dirty="0"/>
          </a:p>
        </p:txBody>
      </p:sp>
    </p:spTree>
    <p:custDataLst>
      <p:tags r:id="rId1"/>
    </p:custDataLst>
    <p:extLst>
      <p:ext uri="{BB962C8B-B14F-4D97-AF65-F5344CB8AC3E}">
        <p14:creationId xmlns:p14="http://schemas.microsoft.com/office/powerpoint/2010/main" val="223290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956800" cy="562074"/>
          </a:xfrm>
        </p:spPr>
        <p:txBody>
          <a:bodyPr>
            <a:normAutofit fontScale="90000"/>
          </a:bodyPr>
          <a:lstStyle/>
          <a:p>
            <a:r>
              <a:rPr lang="en-GB" dirty="0" smtClean="0"/>
              <a:t>RTFQ</a:t>
            </a:r>
            <a:endParaRPr lang="en-GB" dirty="0"/>
          </a:p>
        </p:txBody>
      </p:sp>
      <p:sp>
        <p:nvSpPr>
          <p:cNvPr id="3" name="Content Placeholder 2"/>
          <p:cNvSpPr>
            <a:spLocks noGrp="1"/>
          </p:cNvSpPr>
          <p:nvPr>
            <p:ph idx="4294967295"/>
          </p:nvPr>
        </p:nvSpPr>
        <p:spPr>
          <a:xfrm>
            <a:off x="1103445" y="944725"/>
            <a:ext cx="9601067" cy="1620179"/>
          </a:xfrm>
          <a:prstGeom prst="rect">
            <a:avLst/>
          </a:prstGeom>
        </p:spPr>
        <p:txBody>
          <a:bodyPr>
            <a:noAutofit/>
          </a:bodyPr>
          <a:lstStyle/>
          <a:p>
            <a:r>
              <a:rPr lang="en-GB" sz="2400" dirty="0"/>
              <a:t>In pairs using the </a:t>
            </a:r>
            <a:r>
              <a:rPr lang="en-GB" sz="2400" dirty="0" smtClean="0"/>
              <a:t>pictures, </a:t>
            </a:r>
            <a:r>
              <a:rPr lang="en-GB" sz="2400" dirty="0"/>
              <a:t>try and </a:t>
            </a:r>
            <a:r>
              <a:rPr lang="en-GB" sz="2400" u="sng" dirty="0"/>
              <a:t>explain</a:t>
            </a:r>
            <a:r>
              <a:rPr lang="en-GB" sz="2400" dirty="0"/>
              <a:t> the </a:t>
            </a:r>
            <a:r>
              <a:rPr lang="en-GB" sz="2400" u="sng" dirty="0"/>
              <a:t>influence of public school </a:t>
            </a:r>
            <a:r>
              <a:rPr lang="en-GB" sz="2400" dirty="0"/>
              <a:t>on </a:t>
            </a:r>
            <a:r>
              <a:rPr lang="en-GB" sz="2400" u="sng" dirty="0"/>
              <a:t>sports and the rest of the </a:t>
            </a:r>
            <a:r>
              <a:rPr lang="en-GB" sz="2400" u="sng" dirty="0" smtClean="0"/>
              <a:t>world.</a:t>
            </a:r>
          </a:p>
          <a:p>
            <a:endParaRPr lang="en-GB" sz="2400" dirty="0"/>
          </a:p>
          <a:p>
            <a:r>
              <a:rPr lang="en-GB" sz="2400" dirty="0" smtClean="0"/>
              <a:t>Command word </a:t>
            </a:r>
            <a:r>
              <a:rPr lang="en-GB" sz="2400" b="1" dirty="0" smtClean="0"/>
              <a:t>explain</a:t>
            </a:r>
          </a:p>
          <a:p>
            <a:r>
              <a:rPr lang="en-GB" sz="2400" dirty="0" smtClean="0"/>
              <a:t>Subject </a:t>
            </a:r>
            <a:r>
              <a:rPr lang="en-GB" sz="2400" b="1" dirty="0" smtClean="0"/>
              <a:t>sport and the rest of the world</a:t>
            </a:r>
          </a:p>
          <a:p>
            <a:r>
              <a:rPr lang="en-GB" sz="2400" dirty="0" smtClean="0"/>
              <a:t>Subject qualifier</a:t>
            </a:r>
          </a:p>
          <a:p>
            <a:r>
              <a:rPr lang="en-GB" sz="2400" b="1" dirty="0" smtClean="0"/>
              <a:t>Influence of public schools</a:t>
            </a:r>
            <a:endParaRPr lang="en-GB" sz="2400" b="1" dirty="0"/>
          </a:p>
        </p:txBody>
      </p:sp>
      <p:sp>
        <p:nvSpPr>
          <p:cNvPr id="4" name="Content Placeholder 2"/>
          <p:cNvSpPr txBox="1">
            <a:spLocks/>
          </p:cNvSpPr>
          <p:nvPr/>
        </p:nvSpPr>
        <p:spPr>
          <a:xfrm>
            <a:off x="1374379" y="2780928"/>
            <a:ext cx="9601067" cy="1134126"/>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GB" b="1" dirty="0" smtClean="0"/>
              <a:t>How many marks do you think you could come up with?</a:t>
            </a:r>
            <a:endParaRPr lang="en-GB" b="1" dirty="0"/>
          </a:p>
        </p:txBody>
      </p:sp>
      <p:sp>
        <p:nvSpPr>
          <p:cNvPr id="5" name="Content Placeholder 2"/>
          <p:cNvSpPr txBox="1">
            <a:spLocks/>
          </p:cNvSpPr>
          <p:nvPr/>
        </p:nvSpPr>
        <p:spPr>
          <a:xfrm>
            <a:off x="1684256" y="3915054"/>
            <a:ext cx="9601067" cy="1134126"/>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GB" b="1" dirty="0" smtClean="0"/>
              <a:t>Bullet point your answers on the white boards</a:t>
            </a:r>
            <a:endParaRPr lang="en-GB" b="1" dirty="0"/>
          </a:p>
        </p:txBody>
      </p:sp>
    </p:spTree>
    <p:custDataLst>
      <p:tags r:id="rId1"/>
    </p:custDataLst>
    <p:extLst>
      <p:ext uri="{BB962C8B-B14F-4D97-AF65-F5344CB8AC3E}">
        <p14:creationId xmlns:p14="http://schemas.microsoft.com/office/powerpoint/2010/main" val="40017771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6248400" cy="504295"/>
          </a:xfrm>
          <a:solidFill>
            <a:schemeClr val="tx2">
              <a:lumMod val="20000"/>
              <a:lumOff val="80000"/>
            </a:schemeClr>
          </a:solidFill>
          <a:ln>
            <a:solidFill>
              <a:schemeClr val="tx1"/>
            </a:solidFill>
          </a:ln>
        </p:spPr>
        <p:txBody>
          <a:bodyPr>
            <a:noAutofit/>
          </a:bodyPr>
          <a:lstStyle/>
          <a:p>
            <a:r>
              <a:rPr lang="en-GB" sz="2400" dirty="0" smtClean="0"/>
              <a:t>Do these festivals reflect society today?</a:t>
            </a:r>
            <a:endParaRPr lang="en-GB" sz="24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978" y="939710"/>
            <a:ext cx="2671666" cy="1352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978" y="4273191"/>
            <a:ext cx="4290951" cy="146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978" y="2608593"/>
            <a:ext cx="3247173" cy="134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89227" y="0"/>
            <a:ext cx="4702773" cy="261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3581062" y="1155627"/>
            <a:ext cx="3592552" cy="1212342"/>
          </a:xfrm>
          <a:prstGeom prst="rect">
            <a:avLst/>
          </a:prstGeom>
          <a:solidFill>
            <a:schemeClr val="bg2">
              <a:lumMod val="40000"/>
              <a:lumOff val="60000"/>
            </a:schemeClr>
          </a:solidFill>
          <a:ln>
            <a:solidFill>
              <a:schemeClr val="tx1"/>
            </a:solidFill>
          </a:ln>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sz="2400" dirty="0"/>
              <a:t>T</a:t>
            </a:r>
            <a:r>
              <a:rPr lang="en-GB" sz="2400" dirty="0" smtClean="0"/>
              <a:t>raditional festivals that reflect celebrations of older times?</a:t>
            </a:r>
            <a:endParaRPr lang="en-GB" sz="2400" dirty="0"/>
          </a:p>
        </p:txBody>
      </p:sp>
      <p:pic>
        <p:nvPicPr>
          <p:cNvPr id="12" name="Picture 2" descr="C:\Documents and Settings\laptop\My Documents\My Pictures\chese rolloong.jpg">
            <a:hlinkClick r:id="rId7"/>
          </p:cNvPr>
          <p:cNvPicPr>
            <a:picLocks noChangeAspect="1" noChangeArrowheads="1"/>
          </p:cNvPicPr>
          <p:nvPr/>
        </p:nvPicPr>
        <p:blipFill>
          <a:blip r:embed="rId8" cstate="print"/>
          <a:srcRect/>
          <a:stretch>
            <a:fillRect/>
          </a:stretch>
        </p:blipFill>
        <p:spPr bwMode="auto">
          <a:xfrm>
            <a:off x="4782289" y="3957006"/>
            <a:ext cx="3236350" cy="2543047"/>
          </a:xfrm>
          <a:prstGeom prst="rect">
            <a:avLst/>
          </a:prstGeom>
          <a:noFill/>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82000" y="3877536"/>
            <a:ext cx="3684067" cy="2980464"/>
          </a:xfrm>
          <a:prstGeom prst="rect">
            <a:avLst/>
          </a:prstGeom>
        </p:spPr>
      </p:pic>
    </p:spTree>
    <p:custDataLst>
      <p:tags r:id="rId1"/>
    </p:custDataLst>
    <p:extLst>
      <p:ext uri="{BB962C8B-B14F-4D97-AF65-F5344CB8AC3E}">
        <p14:creationId xmlns:p14="http://schemas.microsoft.com/office/powerpoint/2010/main" val="160706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anim calcmode="lin" valueType="num">
                                      <p:cBhvr additive="base">
                                        <p:cTn id="13" dur="500" fill="hold"/>
                                        <p:tgtEl>
                                          <p:spTgt spid="2051"/>
                                        </p:tgtEl>
                                        <p:attrNameLst>
                                          <p:attrName>ppt_x</p:attrName>
                                        </p:attrNameLst>
                                      </p:cBhvr>
                                      <p:tavLst>
                                        <p:tav tm="0">
                                          <p:val>
                                            <p:strVal val="#ppt_x"/>
                                          </p:val>
                                        </p:tav>
                                        <p:tav tm="100000">
                                          <p:val>
                                            <p:strVal val="#ppt_x"/>
                                          </p:val>
                                        </p:tav>
                                      </p:tavLst>
                                    </p:anim>
                                    <p:anim calcmode="lin" valueType="num">
                                      <p:cBhvr additive="base">
                                        <p:cTn id="14"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3"/>
                                        </p:tgtEl>
                                        <p:attrNameLst>
                                          <p:attrName>style.visibility</p:attrName>
                                        </p:attrNameLst>
                                      </p:cBhvr>
                                      <p:to>
                                        <p:strVal val="visible"/>
                                      </p:to>
                                    </p:set>
                                    <p:anim calcmode="lin" valueType="num">
                                      <p:cBhvr additive="base">
                                        <p:cTn id="19" dur="500" fill="hold"/>
                                        <p:tgtEl>
                                          <p:spTgt spid="2053"/>
                                        </p:tgtEl>
                                        <p:attrNameLst>
                                          <p:attrName>ppt_x</p:attrName>
                                        </p:attrNameLst>
                                      </p:cBhvr>
                                      <p:tavLst>
                                        <p:tav tm="0">
                                          <p:val>
                                            <p:strVal val="#ppt_x"/>
                                          </p:val>
                                        </p:tav>
                                        <p:tav tm="100000">
                                          <p:val>
                                            <p:strVal val="#ppt_x"/>
                                          </p:val>
                                        </p:tav>
                                      </p:tavLst>
                                    </p:anim>
                                    <p:anim calcmode="lin" valueType="num">
                                      <p:cBhvr additive="base">
                                        <p:cTn id="20"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4"/>
                                        </p:tgtEl>
                                        <p:attrNameLst>
                                          <p:attrName>style.visibility</p:attrName>
                                        </p:attrNameLst>
                                      </p:cBhvr>
                                      <p:to>
                                        <p:strVal val="visible"/>
                                      </p:to>
                                    </p:set>
                                    <p:anim calcmode="lin" valueType="num">
                                      <p:cBhvr additive="base">
                                        <p:cTn id="25" dur="500" fill="hold"/>
                                        <p:tgtEl>
                                          <p:spTgt spid="2054"/>
                                        </p:tgtEl>
                                        <p:attrNameLst>
                                          <p:attrName>ppt_x</p:attrName>
                                        </p:attrNameLst>
                                      </p:cBhvr>
                                      <p:tavLst>
                                        <p:tav tm="0">
                                          <p:val>
                                            <p:strVal val="#ppt_x"/>
                                          </p:val>
                                        </p:tav>
                                        <p:tav tm="100000">
                                          <p:val>
                                            <p:strVal val="#ppt_x"/>
                                          </p:val>
                                        </p:tav>
                                      </p:tavLst>
                                    </p:anim>
                                    <p:anim calcmode="lin" valueType="num">
                                      <p:cBhvr additive="base">
                                        <p:cTn id="26"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linds(horizont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069445" y="446409"/>
            <a:ext cx="9956800" cy="400056"/>
          </a:xfrm>
        </p:spPr>
        <p:txBody>
          <a:bodyPr>
            <a:noAutofit/>
          </a:bodyPr>
          <a:lstStyle/>
          <a:p>
            <a:pPr eaLnBrk="1" hangingPunct="1">
              <a:defRPr/>
            </a:pPr>
            <a:r>
              <a:rPr lang="en-GB" sz="2400" dirty="0" smtClean="0"/>
              <a:t>Characteristics of </a:t>
            </a:r>
            <a:r>
              <a:rPr lang="en-GB" sz="2400" smtClean="0"/>
              <a:t>the traditional </a:t>
            </a:r>
            <a:r>
              <a:rPr lang="en-GB" sz="2400" dirty="0" smtClean="0"/>
              <a:t>sports and festivals in the UK</a:t>
            </a:r>
          </a:p>
        </p:txBody>
      </p:sp>
      <p:sp>
        <p:nvSpPr>
          <p:cNvPr id="53251" name="Rectangle 3"/>
          <p:cNvSpPr>
            <a:spLocks noGrp="1" noChangeArrowheads="1"/>
          </p:cNvSpPr>
          <p:nvPr>
            <p:ph idx="4294967295"/>
          </p:nvPr>
        </p:nvSpPr>
        <p:spPr>
          <a:xfrm>
            <a:off x="203201" y="937261"/>
            <a:ext cx="3302000" cy="2362199"/>
          </a:xfrm>
          <a:prstGeom prst="rect">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t="100000" r="100000"/>
            </a:path>
            <a:tileRect l="-100000" b="-100000"/>
          </a:gradFill>
          <a:ln>
            <a:solidFill>
              <a:schemeClr val="tx1"/>
            </a:solidFill>
          </a:ln>
        </p:spPr>
        <p:txBody>
          <a:bodyPr>
            <a:normAutofit/>
          </a:bodyPr>
          <a:lstStyle/>
          <a:p>
            <a:pPr>
              <a:defRPr/>
            </a:pPr>
            <a:r>
              <a:rPr lang="en-GB" altLang="zh-CN" sz="2000" dirty="0" smtClean="0">
                <a:ea typeface="宋体" pitchFamily="2" charset="-122"/>
              </a:rPr>
              <a:t>Mob football </a:t>
            </a:r>
          </a:p>
          <a:p>
            <a:pPr>
              <a:defRPr/>
            </a:pPr>
            <a:r>
              <a:rPr lang="en-GB" sz="2000" dirty="0" smtClean="0"/>
              <a:t>Identify the characteristics</a:t>
            </a:r>
            <a:endParaRPr lang="en-GB" sz="2000" dirty="0"/>
          </a:p>
          <a:p>
            <a:r>
              <a:rPr lang="en-GB" sz="2000" dirty="0" smtClean="0"/>
              <a:t>Cheese </a:t>
            </a:r>
            <a:r>
              <a:rPr lang="en-GB" sz="2000" dirty="0"/>
              <a:t>rolling </a:t>
            </a:r>
          </a:p>
          <a:p>
            <a:pPr marL="36576" indent="0">
              <a:buNone/>
            </a:pPr>
            <a:r>
              <a:rPr lang="en-GB" sz="2000" dirty="0"/>
              <a:t>Cooper Hill Gloucester</a:t>
            </a:r>
          </a:p>
          <a:p>
            <a:pPr eaLnBrk="1" hangingPunct="1">
              <a:defRPr/>
            </a:pPr>
            <a:endParaRPr lang="en-GB" sz="2000" dirty="0" smtClean="0"/>
          </a:p>
        </p:txBody>
      </p:sp>
      <p:pic>
        <p:nvPicPr>
          <p:cNvPr id="6148" name="Picture 4" descr="C:\Documents and Settings\laptop\My Documents\My Pictures\shhrovetide.jpg">
            <a:hlinkClick r:id="rId3"/>
          </p:cNvPr>
          <p:cNvPicPr>
            <a:picLocks noChangeAspect="1" noChangeArrowheads="1"/>
          </p:cNvPicPr>
          <p:nvPr/>
        </p:nvPicPr>
        <p:blipFill>
          <a:blip r:embed="rId4" cstate="print"/>
          <a:srcRect/>
          <a:stretch>
            <a:fillRect/>
          </a:stretch>
        </p:blipFill>
        <p:spPr bwMode="auto">
          <a:xfrm>
            <a:off x="8246533" y="1595661"/>
            <a:ext cx="2779712" cy="1443298"/>
          </a:xfrm>
          <a:prstGeom prst="rect">
            <a:avLst/>
          </a:prstGeom>
          <a:noFill/>
        </p:spPr>
      </p:pic>
      <p:pic>
        <p:nvPicPr>
          <p:cNvPr id="5" name="Picture 4" descr="C:\Documents and Settings\laptop\My Documents\My Pictures\shhrovetide.jpg">
            <a:hlinkClick r:id="rId5"/>
          </p:cNvPr>
          <p:cNvPicPr>
            <a:picLocks noChangeAspect="1" noChangeArrowheads="1"/>
          </p:cNvPicPr>
          <p:nvPr/>
        </p:nvPicPr>
        <p:blipFill>
          <a:blip r:embed="rId4" cstate="print"/>
          <a:srcRect/>
          <a:stretch>
            <a:fillRect/>
          </a:stretch>
        </p:blipFill>
        <p:spPr bwMode="auto">
          <a:xfrm>
            <a:off x="8281722" y="3239136"/>
            <a:ext cx="2779712" cy="1248092"/>
          </a:xfrm>
          <a:prstGeom prst="rect">
            <a:avLst/>
          </a:prstGeom>
          <a:noFill/>
        </p:spPr>
      </p:pic>
      <p:pic>
        <p:nvPicPr>
          <p:cNvPr id="6" name="Picture 2" descr="C:\Documents and Settings\laptop\My Documents\My Pictures\chese rolloong.jpg">
            <a:hlinkClick r:id="rId6"/>
          </p:cNvPr>
          <p:cNvPicPr>
            <a:picLocks noChangeAspect="1" noChangeArrowheads="1"/>
          </p:cNvPicPr>
          <p:nvPr/>
        </p:nvPicPr>
        <p:blipFill>
          <a:blip r:embed="rId7" cstate="print"/>
          <a:srcRect/>
          <a:stretch>
            <a:fillRect/>
          </a:stretch>
        </p:blipFill>
        <p:spPr bwMode="auto">
          <a:xfrm>
            <a:off x="7717847" y="4687405"/>
            <a:ext cx="3907462" cy="1970418"/>
          </a:xfrm>
          <a:prstGeom prst="rect">
            <a:avLst/>
          </a:prstGeom>
          <a:noFill/>
        </p:spPr>
      </p:pic>
      <p:sp>
        <p:nvSpPr>
          <p:cNvPr id="2" name="TextBox 1"/>
          <p:cNvSpPr txBox="1"/>
          <p:nvPr/>
        </p:nvSpPr>
        <p:spPr>
          <a:xfrm>
            <a:off x="491067" y="3863182"/>
            <a:ext cx="3488266" cy="2308324"/>
          </a:xfrm>
          <a:prstGeom prst="rect">
            <a:avLst/>
          </a:prstGeom>
          <a:solidFill>
            <a:schemeClr val="accent1">
              <a:lumMod val="20000"/>
              <a:lumOff val="80000"/>
            </a:schemeClr>
          </a:solidFill>
          <a:ln>
            <a:solidFill>
              <a:schemeClr val="tx1"/>
            </a:solidFill>
          </a:ln>
        </p:spPr>
        <p:txBody>
          <a:bodyPr wrap="square" rtlCol="0">
            <a:spAutoFit/>
          </a:bodyPr>
          <a:lstStyle/>
          <a:p>
            <a:r>
              <a:rPr lang="en-GB" dirty="0" smtClean="0"/>
              <a:t>Mob football was only played by the poor</a:t>
            </a:r>
          </a:p>
          <a:p>
            <a:r>
              <a:rPr lang="en-GB" dirty="0" smtClean="0"/>
              <a:t>The rich and royalty attempted to ban the sport.</a:t>
            </a:r>
          </a:p>
          <a:p>
            <a:r>
              <a:rPr lang="en-GB" dirty="0" smtClean="0"/>
              <a:t>King Edward 1314, followed by several of Kings in the 14th C</a:t>
            </a:r>
          </a:p>
          <a:p>
            <a:r>
              <a:rPr lang="en-GB" dirty="0" smtClean="0"/>
              <a:t>I was seen as unchristian like behaviour.</a:t>
            </a:r>
          </a:p>
        </p:txBody>
      </p:sp>
      <p:pic>
        <p:nvPicPr>
          <p:cNvPr id="8" name="Picture 5" descr="N:\My Pictures\A Culture and surviving games\reformation.jpg"/>
          <p:cNvPicPr>
            <a:picLocks noChangeAspect="1" noChangeArrowheads="1"/>
          </p:cNvPicPr>
          <p:nvPr/>
        </p:nvPicPr>
        <p:blipFill>
          <a:blip r:embed="rId8" cstate="print"/>
          <a:srcRect/>
          <a:stretch>
            <a:fillRect/>
          </a:stretch>
        </p:blipFill>
        <p:spPr bwMode="auto">
          <a:xfrm>
            <a:off x="7154663" y="1595661"/>
            <a:ext cx="4963451" cy="5152903"/>
          </a:xfrm>
          <a:prstGeom prst="rect">
            <a:avLst/>
          </a:prstGeom>
          <a:noFill/>
        </p:spPr>
      </p:pic>
      <p:sp>
        <p:nvSpPr>
          <p:cNvPr id="9" name="Rounded Rectangular Callout 8"/>
          <p:cNvSpPr/>
          <p:nvPr/>
        </p:nvSpPr>
        <p:spPr>
          <a:xfrm>
            <a:off x="3816250" y="862872"/>
            <a:ext cx="4800533" cy="1016728"/>
          </a:xfrm>
          <a:prstGeom prst="wedgeRoundRectCallout">
            <a:avLst>
              <a:gd name="adj1" fmla="val 59388"/>
              <a:gd name="adj2" fmla="val 161922"/>
              <a:gd name="adj3" fmla="val 16667"/>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“I’m opposed to these rowdy games that are unholy.  There is too much drinking and promiscuity,”</a:t>
            </a:r>
            <a:endParaRPr lang="en-GB" dirty="0">
              <a:solidFill>
                <a:schemeClr val="tx1"/>
              </a:solidFill>
            </a:endParaRPr>
          </a:p>
        </p:txBody>
      </p:sp>
    </p:spTree>
    <p:custDataLst>
      <p:tags r:id="rId1"/>
    </p:custDataLst>
    <p:extLst>
      <p:ext uri="{BB962C8B-B14F-4D97-AF65-F5344CB8AC3E}">
        <p14:creationId xmlns:p14="http://schemas.microsoft.com/office/powerpoint/2010/main" val="3906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3251">
                                            <p:bg/>
                                          </p:spTgt>
                                        </p:tgtEl>
                                        <p:attrNameLst>
                                          <p:attrName>style.visibility</p:attrName>
                                        </p:attrNameLst>
                                      </p:cBhvr>
                                      <p:to>
                                        <p:strVal val="visible"/>
                                      </p:to>
                                    </p:set>
                                    <p:anim to="" calcmode="lin" valueType="num">
                                      <p:cBhvr>
                                        <p:cTn id="7" dur="1" fill="hold"/>
                                        <p:tgtEl>
                                          <p:spTgt spid="53251">
                                            <p:bg/>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3251">
                                            <p:txEl>
                                              <p:pRg st="0" end="0"/>
                                            </p:txEl>
                                          </p:spTgt>
                                        </p:tgtEl>
                                        <p:attrNameLst>
                                          <p:attrName>style.visibility</p:attrName>
                                        </p:attrNameLst>
                                      </p:cBhvr>
                                      <p:to>
                                        <p:strVal val="visible"/>
                                      </p:to>
                                    </p:set>
                                    <p:anim to="" calcmode="lin" valueType="num">
                                      <p:cBhvr>
                                        <p:cTn id="12" dur="1" fill="hold"/>
                                        <p:tgtEl>
                                          <p:spTgt spid="53251">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3251">
                                            <p:txEl>
                                              <p:pRg st="1" end="1"/>
                                            </p:txEl>
                                          </p:spTgt>
                                        </p:tgtEl>
                                        <p:attrNameLst>
                                          <p:attrName>style.visibility</p:attrName>
                                        </p:attrNameLst>
                                      </p:cBhvr>
                                      <p:to>
                                        <p:strVal val="visible"/>
                                      </p:to>
                                    </p:set>
                                    <p:anim to="" calcmode="lin" valueType="num">
                                      <p:cBhvr>
                                        <p:cTn id="17" dur="1" fill="hold"/>
                                        <p:tgtEl>
                                          <p:spTgt spid="53251">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3251">
                                            <p:txEl>
                                              <p:pRg st="2" end="2"/>
                                            </p:txEl>
                                          </p:spTgt>
                                        </p:tgtEl>
                                        <p:attrNameLst>
                                          <p:attrName>style.visibility</p:attrName>
                                        </p:attrNameLst>
                                      </p:cBhvr>
                                      <p:to>
                                        <p:strVal val="visible"/>
                                      </p:to>
                                    </p:set>
                                    <p:anim to="" calcmode="lin" valueType="num">
                                      <p:cBhvr>
                                        <p:cTn id="22" dur="1" fill="hold"/>
                                        <p:tgtEl>
                                          <p:spTgt spid="53251">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3251">
                                            <p:txEl>
                                              <p:pRg st="3" end="3"/>
                                            </p:txEl>
                                          </p:spTgt>
                                        </p:tgtEl>
                                        <p:attrNameLst>
                                          <p:attrName>style.visibility</p:attrName>
                                        </p:attrNameLst>
                                      </p:cBhvr>
                                      <p:to>
                                        <p:strVal val="visible"/>
                                      </p:to>
                                    </p:set>
                                    <p:anim to="" calcmode="lin" valueType="num">
                                      <p:cBhvr>
                                        <p:cTn id="27" dur="1" fill="hold"/>
                                        <p:tgtEl>
                                          <p:spTgt spid="53251">
                                            <p:txEl>
                                              <p:pRg st="3" end="3"/>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to="" calcmode="lin" valueType="num">
                                      <p:cBhvr>
                                        <p:cTn id="47"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animBg="1"/>
      <p:bldP spid="2"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8"/>
            <a:ext cx="10364451" cy="532950"/>
          </a:xfrm>
        </p:spPr>
        <p:txBody>
          <a:bodyPr>
            <a:normAutofit fontScale="90000"/>
          </a:bodyPr>
          <a:lstStyle/>
          <a:p>
            <a:r>
              <a:rPr lang="en-GB" b="1" dirty="0" smtClean="0"/>
              <a:t>Cock fighting</a:t>
            </a:r>
            <a:endParaRPr lang="en-GB" b="1" dirty="0"/>
          </a:p>
        </p:txBody>
      </p:sp>
      <p:sp>
        <p:nvSpPr>
          <p:cNvPr id="3" name="Content Placeholder 2"/>
          <p:cNvSpPr>
            <a:spLocks noGrp="1"/>
          </p:cNvSpPr>
          <p:nvPr>
            <p:ph sz="quarter" idx="13"/>
          </p:nvPr>
        </p:nvSpPr>
        <p:spPr>
          <a:xfrm>
            <a:off x="913775" y="1825225"/>
            <a:ext cx="3912225" cy="4643308"/>
          </a:xfrm>
          <a:blipFill>
            <a:blip r:embed="rId2"/>
            <a:tile tx="0" ty="0" sx="100000" sy="100000" flip="none" algn="tl"/>
          </a:blipFill>
          <a:ln>
            <a:solidFill>
              <a:schemeClr val="tx1"/>
            </a:solidFill>
          </a:ln>
        </p:spPr>
        <p:txBody>
          <a:bodyPr>
            <a:noAutofit/>
          </a:bodyPr>
          <a:lstStyle/>
          <a:p>
            <a:r>
              <a:rPr lang="en-GB" sz="1800" dirty="0" smtClean="0"/>
              <a:t>Medieval links</a:t>
            </a:r>
          </a:p>
          <a:p>
            <a:r>
              <a:rPr lang="en-GB" sz="1800" dirty="0" smtClean="0"/>
              <a:t>Considered an upper class sport (maybe a reason why it lasted so long)</a:t>
            </a:r>
          </a:p>
          <a:p>
            <a:r>
              <a:rPr lang="en-GB" sz="1800" dirty="0" smtClean="0"/>
              <a:t>Significant gambling took place</a:t>
            </a:r>
          </a:p>
          <a:p>
            <a:r>
              <a:rPr lang="en-GB" sz="1800" dirty="0" smtClean="0"/>
              <a:t>It was made illegal in 1849.</a:t>
            </a:r>
          </a:p>
          <a:p>
            <a:r>
              <a:rPr lang="en-GB" sz="1800" dirty="0" smtClean="0"/>
              <a:t>Cock throwing!</a:t>
            </a:r>
          </a:p>
          <a:p>
            <a:endParaRPr lang="en-GB" sz="1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79015">
            <a:off x="5683906" y="1617329"/>
            <a:ext cx="5677929" cy="4026167"/>
          </a:xfrm>
          <a:prstGeom prst="rect">
            <a:avLst/>
          </a:prstGeom>
          <a:ln>
            <a:solidFill>
              <a:schemeClr val="tx1"/>
            </a:solidFill>
          </a:ln>
        </p:spPr>
      </p:pic>
    </p:spTree>
    <p:extLst>
      <p:ext uri="{BB962C8B-B14F-4D97-AF65-F5344CB8AC3E}">
        <p14:creationId xmlns:p14="http://schemas.microsoft.com/office/powerpoint/2010/main" val="6165416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3007" y="618518"/>
            <a:ext cx="4083269" cy="516600"/>
          </a:xfrm>
        </p:spPr>
        <p:txBody>
          <a:bodyPr>
            <a:normAutofit fontScale="90000"/>
          </a:bodyPr>
          <a:lstStyle/>
          <a:p>
            <a:r>
              <a:rPr lang="en-GB" dirty="0" smtClean="0"/>
              <a:t>Social class</a:t>
            </a:r>
            <a:endParaRPr lang="en-GB" dirty="0"/>
          </a:p>
        </p:txBody>
      </p:sp>
      <p:sp>
        <p:nvSpPr>
          <p:cNvPr id="3" name="Content Placeholder 2"/>
          <p:cNvSpPr>
            <a:spLocks noGrp="1"/>
          </p:cNvSpPr>
          <p:nvPr>
            <p:ph sz="quarter" idx="13"/>
          </p:nvPr>
        </p:nvSpPr>
        <p:spPr>
          <a:xfrm>
            <a:off x="913774" y="898635"/>
            <a:ext cx="3185260" cy="1245475"/>
          </a:xfrm>
          <a:solidFill>
            <a:schemeClr val="bg2">
              <a:lumMod val="20000"/>
              <a:lumOff val="80000"/>
            </a:schemeClr>
          </a:solidFill>
          <a:ln>
            <a:solidFill>
              <a:schemeClr val="tx1"/>
            </a:solidFill>
          </a:ln>
        </p:spPr>
        <p:txBody>
          <a:bodyPr>
            <a:normAutofit fontScale="85000" lnSpcReduction="10000"/>
          </a:bodyPr>
          <a:lstStyle/>
          <a:p>
            <a:r>
              <a:rPr lang="en-GB" dirty="0" smtClean="0"/>
              <a:t>In pre-industrial Britain society was split into two. The class was dependent on birth</a:t>
            </a:r>
          </a:p>
        </p:txBody>
      </p:sp>
      <p:sp>
        <p:nvSpPr>
          <p:cNvPr id="5" name="Rectangle 4"/>
          <p:cNvSpPr/>
          <p:nvPr/>
        </p:nvSpPr>
        <p:spPr>
          <a:xfrm>
            <a:off x="1247686" y="2337291"/>
            <a:ext cx="1875835" cy="461665"/>
          </a:xfrm>
          <a:prstGeom prst="rect">
            <a:avLst/>
          </a:prstGeom>
          <a:solidFill>
            <a:schemeClr val="bg2">
              <a:lumMod val="20000"/>
              <a:lumOff val="80000"/>
            </a:schemeClr>
          </a:solidFill>
          <a:ln>
            <a:solidFill>
              <a:schemeClr val="tx1"/>
            </a:solidFill>
          </a:ln>
        </p:spPr>
        <p:txBody>
          <a:bodyPr wrap="none">
            <a:spAutoFit/>
          </a:bodyPr>
          <a:lstStyle/>
          <a:p>
            <a:pPr marL="228600" lvl="0" indent="-228600">
              <a:lnSpc>
                <a:spcPct val="120000"/>
              </a:lnSpc>
              <a:spcBef>
                <a:spcPts val="1000"/>
              </a:spcBef>
              <a:buClr>
                <a:prstClr val="black"/>
              </a:buClr>
              <a:buFont typeface="Arial" panose="020B0604020202020204" pitchFamily="34" charset="0"/>
              <a:buChar char="•"/>
            </a:pPr>
            <a:r>
              <a:rPr lang="en-GB" sz="2000" cap="all" dirty="0">
                <a:solidFill>
                  <a:prstClr val="black"/>
                </a:solidFill>
              </a:rPr>
              <a:t>Upper class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79927">
            <a:off x="7389429" y="526614"/>
            <a:ext cx="4381500" cy="246697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8055" y="3508703"/>
            <a:ext cx="5023945" cy="3349297"/>
          </a:xfrm>
          <a:prstGeom prst="rect">
            <a:avLst/>
          </a:prstGeom>
        </p:spPr>
      </p:pic>
      <p:sp>
        <p:nvSpPr>
          <p:cNvPr id="8" name="TextBox 7"/>
          <p:cNvSpPr txBox="1"/>
          <p:nvPr/>
        </p:nvSpPr>
        <p:spPr>
          <a:xfrm>
            <a:off x="740979" y="3227685"/>
            <a:ext cx="4981904" cy="3539430"/>
          </a:xfrm>
          <a:prstGeom prst="rect">
            <a:avLst/>
          </a:prstGeom>
          <a:solidFill>
            <a:schemeClr val="accent2">
              <a:lumMod val="40000"/>
              <a:lumOff val="60000"/>
            </a:schemeClr>
          </a:solidFill>
          <a:ln>
            <a:solidFill>
              <a:schemeClr val="tx1"/>
            </a:solidFill>
          </a:ln>
        </p:spPr>
        <p:txBody>
          <a:bodyPr wrap="square" rtlCol="0">
            <a:spAutoFit/>
          </a:bodyPr>
          <a:lstStyle/>
          <a:p>
            <a:r>
              <a:rPr lang="en-GB" sz="2800" b="1" dirty="0" smtClean="0"/>
              <a:t>Activity for upper class</a:t>
            </a:r>
          </a:p>
          <a:p>
            <a:r>
              <a:rPr lang="en-GB" sz="2800" dirty="0"/>
              <a:t>R</a:t>
            </a:r>
            <a:r>
              <a:rPr lang="en-GB" sz="2800" dirty="0" smtClean="0"/>
              <a:t>eal tennis </a:t>
            </a:r>
          </a:p>
          <a:p>
            <a:r>
              <a:rPr lang="en-GB" sz="2800" dirty="0" smtClean="0"/>
              <a:t>Fox hunting</a:t>
            </a:r>
          </a:p>
          <a:p>
            <a:r>
              <a:rPr lang="en-GB" sz="2800" dirty="0" smtClean="0"/>
              <a:t>More sophisticated and more rules</a:t>
            </a:r>
          </a:p>
          <a:p>
            <a:r>
              <a:rPr lang="en-GB" sz="2800" dirty="0" smtClean="0"/>
              <a:t>Money, education, means of transport to help them develop sophisticated activities.</a:t>
            </a:r>
            <a:endParaRPr lang="en-GB" sz="2800" dirty="0"/>
          </a:p>
        </p:txBody>
      </p:sp>
    </p:spTree>
    <p:extLst>
      <p:ext uri="{BB962C8B-B14F-4D97-AF65-F5344CB8AC3E}">
        <p14:creationId xmlns:p14="http://schemas.microsoft.com/office/powerpoint/2010/main" val="159126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687" y="232619"/>
            <a:ext cx="4083269" cy="516600"/>
          </a:xfrm>
          <a:solidFill>
            <a:schemeClr val="bg2">
              <a:lumMod val="20000"/>
              <a:lumOff val="80000"/>
            </a:schemeClr>
          </a:solidFill>
          <a:ln>
            <a:solidFill>
              <a:schemeClr val="tx1"/>
            </a:solidFill>
          </a:ln>
        </p:spPr>
        <p:txBody>
          <a:bodyPr>
            <a:normAutofit fontScale="90000"/>
          </a:bodyPr>
          <a:lstStyle/>
          <a:p>
            <a:r>
              <a:rPr lang="en-GB" dirty="0" smtClean="0"/>
              <a:t>Social class</a:t>
            </a:r>
            <a:endParaRPr lang="en-GB" dirty="0"/>
          </a:p>
        </p:txBody>
      </p:sp>
      <p:sp>
        <p:nvSpPr>
          <p:cNvPr id="4" name="Rectangle 3"/>
          <p:cNvSpPr/>
          <p:nvPr/>
        </p:nvSpPr>
        <p:spPr>
          <a:xfrm>
            <a:off x="1121563" y="1018034"/>
            <a:ext cx="1938736" cy="461665"/>
          </a:xfrm>
          <a:prstGeom prst="rect">
            <a:avLst/>
          </a:prstGeom>
          <a:solidFill>
            <a:schemeClr val="bg2">
              <a:lumMod val="20000"/>
              <a:lumOff val="80000"/>
            </a:schemeClr>
          </a:solidFill>
          <a:ln>
            <a:solidFill>
              <a:schemeClr val="tx1"/>
            </a:solidFill>
          </a:ln>
        </p:spPr>
        <p:txBody>
          <a:bodyPr wrap="none">
            <a:spAutoFit/>
          </a:bodyPr>
          <a:lstStyle/>
          <a:p>
            <a:pPr marL="228600" lvl="0" indent="-228600">
              <a:lnSpc>
                <a:spcPct val="120000"/>
              </a:lnSpc>
              <a:spcBef>
                <a:spcPts val="1000"/>
              </a:spcBef>
              <a:buClr>
                <a:prstClr val="black"/>
              </a:buClr>
              <a:buFont typeface="Arial" panose="020B0604020202020204" pitchFamily="34" charset="0"/>
              <a:buChar char="•"/>
            </a:pPr>
            <a:r>
              <a:rPr lang="en-GB" sz="2000" cap="all" dirty="0">
                <a:solidFill>
                  <a:prstClr val="black"/>
                </a:solidFill>
              </a:rPr>
              <a:t>lower class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0752" y="0"/>
            <a:ext cx="4951248" cy="2994467"/>
          </a:xfrm>
          <a:prstGeom prst="rect">
            <a:avLst/>
          </a:prstGeom>
          <a:effectLst>
            <a:softEdge rad="12700"/>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0752" y="3360959"/>
            <a:ext cx="5029198" cy="3450138"/>
          </a:xfrm>
          <a:prstGeom prst="rect">
            <a:avLst/>
          </a:prstGeom>
        </p:spPr>
      </p:pic>
      <p:sp>
        <p:nvSpPr>
          <p:cNvPr id="10" name="Content Placeholder 9"/>
          <p:cNvSpPr>
            <a:spLocks noGrp="1"/>
          </p:cNvSpPr>
          <p:nvPr>
            <p:ph sz="quarter" idx="13"/>
          </p:nvPr>
        </p:nvSpPr>
        <p:spPr>
          <a:xfrm>
            <a:off x="913774" y="2367092"/>
            <a:ext cx="4052364" cy="3424107"/>
          </a:xfrm>
          <a:solidFill>
            <a:schemeClr val="accent2">
              <a:lumMod val="40000"/>
              <a:lumOff val="60000"/>
            </a:schemeClr>
          </a:solidFill>
          <a:ln>
            <a:solidFill>
              <a:schemeClr val="tx1"/>
            </a:solidFill>
          </a:ln>
        </p:spPr>
        <p:txBody>
          <a:bodyPr>
            <a:normAutofit/>
          </a:bodyPr>
          <a:lstStyle/>
          <a:p>
            <a:r>
              <a:rPr lang="en-GB" b="1" dirty="0" smtClean="0"/>
              <a:t>Activity for lower class</a:t>
            </a:r>
          </a:p>
          <a:p>
            <a:r>
              <a:rPr lang="en-GB" dirty="0" smtClean="0"/>
              <a:t>Mob football, dog fighting, prize fighting</a:t>
            </a:r>
          </a:p>
          <a:p>
            <a:r>
              <a:rPr lang="en-GB" dirty="0" smtClean="0"/>
              <a:t>Simple activities quite often cruel and violent to persons or animals.</a:t>
            </a:r>
          </a:p>
          <a:p>
            <a:r>
              <a:rPr lang="en-GB" dirty="0" smtClean="0"/>
              <a:t>Good opportunity to win some money.</a:t>
            </a:r>
          </a:p>
          <a:p>
            <a:endParaRPr lang="en-GB" dirty="0"/>
          </a:p>
        </p:txBody>
      </p:sp>
    </p:spTree>
    <p:extLst>
      <p:ext uri="{BB962C8B-B14F-4D97-AF65-F5344CB8AC3E}">
        <p14:creationId xmlns:p14="http://schemas.microsoft.com/office/powerpoint/2010/main" val="299479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bg/>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4.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Droplet</Template>
  <TotalTime>794</TotalTime>
  <Words>2069</Words>
  <Application>Microsoft Office PowerPoint</Application>
  <PresentationFormat>Custom</PresentationFormat>
  <Paragraphs>295</Paragraphs>
  <Slides>43</Slides>
  <Notes>4</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Droplet</vt:lpstr>
      <vt:lpstr>Sport and Physical Activity as a reflection of the culture in which it exists.</vt:lpstr>
      <vt:lpstr>Lesson Objective </vt:lpstr>
      <vt:lpstr>Characteristics of a country are reflected in their sports. Can you guess the country?</vt:lpstr>
      <vt:lpstr>Characteristics</vt:lpstr>
      <vt:lpstr>Do these festivals reflect society today?</vt:lpstr>
      <vt:lpstr>Characteristics of the traditional sports and festivals in the UK</vt:lpstr>
      <vt:lpstr>Cock fighting</vt:lpstr>
      <vt:lpstr>Social class</vt:lpstr>
      <vt:lpstr>Social class</vt:lpstr>
      <vt:lpstr>Social class</vt:lpstr>
      <vt:lpstr>gender</vt:lpstr>
      <vt:lpstr>Law and order</vt:lpstr>
      <vt:lpstr>Education and literacy</vt:lpstr>
      <vt:lpstr>PowerPoint Presentation</vt:lpstr>
      <vt:lpstr>PowerPoint Presentation</vt:lpstr>
      <vt:lpstr>PowerPoint Presentation</vt:lpstr>
      <vt:lpstr>transport</vt:lpstr>
      <vt:lpstr>Pre-industrial revolution</vt:lpstr>
      <vt:lpstr>Examples of influence for each element of society</vt:lpstr>
      <vt:lpstr>Changing face of society and recreation</vt:lpstr>
      <vt:lpstr>PowerPoint Presentation</vt:lpstr>
      <vt:lpstr>Map the changes to the key elements of sport and pastimes</vt:lpstr>
      <vt:lpstr>Social class</vt:lpstr>
      <vt:lpstr>A Victorian professional</vt:lpstr>
      <vt:lpstr>A Victorian professional </vt:lpstr>
      <vt:lpstr>Victorian Amateur </vt:lpstr>
      <vt:lpstr>Apply it</vt:lpstr>
      <vt:lpstr>Time </vt:lpstr>
      <vt:lpstr>Public schools were a place of education of old standing.  The sons of gentlemen traditionally attended in large numbers.  Ages 8-18   usually boarding.</vt:lpstr>
      <vt:lpstr>. Beginnings of the Modern Olympic movement</vt:lpstr>
      <vt:lpstr>Public schools 19th century.</vt:lpstr>
      <vt:lpstr>Society and culture</vt:lpstr>
      <vt:lpstr>Changing face of society and recreation</vt:lpstr>
      <vt:lpstr>Acting class</vt:lpstr>
      <vt:lpstr>Victorian Schools Working class </vt:lpstr>
      <vt:lpstr>Upper class </vt:lpstr>
      <vt:lpstr>Main features of Public school life and the development of sports. </vt:lpstr>
      <vt:lpstr>Looking at the film can you write down what characteristics you think you would develop from playing these type games?</vt:lpstr>
      <vt:lpstr>Looking at the two films again and identify the technical developments of the game.  </vt:lpstr>
      <vt:lpstr>PowerPoint Presentation</vt:lpstr>
      <vt:lpstr>In pairs using the pictures below, try and explain the influence of public school on sports and the rest of the world.</vt:lpstr>
      <vt:lpstr>public school boys spread the ethos and rules of games.</vt:lpstr>
      <vt:lpstr>RTFQ</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Muscles</dc:title>
  <dc:creator>Damian Ashleighmorris</dc:creator>
  <cp:lastModifiedBy>D.Ashleighmorris</cp:lastModifiedBy>
  <cp:revision>78</cp:revision>
  <cp:lastPrinted>2017-03-15T07:47:24Z</cp:lastPrinted>
  <dcterms:created xsi:type="dcterms:W3CDTF">2015-09-21T18:53:13Z</dcterms:created>
  <dcterms:modified xsi:type="dcterms:W3CDTF">2017-03-15T10:00:38Z</dcterms:modified>
</cp:coreProperties>
</file>