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4" r:id="rId1"/>
  </p:sldMasterIdLst>
  <p:notesMasterIdLst>
    <p:notesMasterId r:id="rId9"/>
  </p:notesMasterIdLst>
  <p:sldIdLst>
    <p:sldId id="257"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snapToGrid="0" snapToObjects="1">
      <p:cViewPr>
        <p:scale>
          <a:sx n="64" d="100"/>
          <a:sy n="64" d="100"/>
        </p:scale>
        <p:origin x="-12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126C1-CFE5-2A4D-BBC8-204162A41F71}" type="datetimeFigureOut">
              <a:rPr lang="en-GB" smtClean="0"/>
              <a:t>21/03/2017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E1D77-378D-814F-A404-593F49025750}" type="slidenum">
              <a:rPr lang="en-GB" smtClean="0"/>
              <a:t>‹#›</a:t>
            </a:fld>
            <a:endParaRPr lang="en-GB"/>
          </a:p>
        </p:txBody>
      </p:sp>
    </p:spTree>
    <p:extLst>
      <p:ext uri="{BB962C8B-B14F-4D97-AF65-F5344CB8AC3E}">
        <p14:creationId xmlns:p14="http://schemas.microsoft.com/office/powerpoint/2010/main" val="60093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9C8FC93-23BB-4367-AFC0-9FEF0F7ED007}" type="slidenum">
              <a:rPr lang="en-GB" smtClean="0"/>
              <a:pPr/>
              <a:t>1</a:t>
            </a:fld>
            <a:endParaRPr lang="en-GB" smtClean="0"/>
          </a:p>
        </p:txBody>
      </p:sp>
      <p:sp>
        <p:nvSpPr>
          <p:cNvPr id="31747" name="Rectangle 2"/>
          <p:cNvSpPr>
            <a:spLocks noGrp="1" noRot="1" noChangeAspect="1" noChangeArrowheads="1" noTextEdit="1"/>
          </p:cNvSpPr>
          <p:nvPr>
            <p:ph type="sldImg"/>
          </p:nvPr>
        </p:nvSpPr>
        <p:spPr>
          <a:xfrm>
            <a:off x="90488" y="744538"/>
            <a:ext cx="6616700" cy="3722687"/>
          </a:xfrm>
          <a:ln/>
        </p:spPr>
      </p:sp>
      <p:sp>
        <p:nvSpPr>
          <p:cNvPr id="31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5222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702920-5900-A945-8719-FC7ED4ACFD90}" type="datetimeFigureOut">
              <a:rPr lang="en-GB" smtClean="0"/>
              <a:t>21/03/2017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2702920-5900-A945-8719-FC7ED4ACFD90}" type="datetimeFigureOut">
              <a:rPr lang="en-GB" smtClean="0"/>
              <a:t>21/03/2017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2702920-5900-A945-8719-FC7ED4ACFD90}" type="datetimeFigureOut">
              <a:rPr lang="en-GB" smtClean="0"/>
              <a:t>21/03/2017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702920-5900-A945-8719-FC7ED4ACFD90}" type="datetimeFigureOut">
              <a:rPr lang="en-GB" smtClean="0"/>
              <a:t>21/03/2017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702920-5900-A945-8719-FC7ED4ACFD90}" type="datetimeFigureOut">
              <a:rPr lang="en-GB" smtClean="0"/>
              <a:t>21/03/2017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702920-5900-A945-8719-FC7ED4ACFD90}" type="datetimeFigureOut">
              <a:rPr lang="en-GB" smtClean="0"/>
              <a:t>21/03/2017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702920-5900-A945-8719-FC7ED4ACFD90}" type="datetimeFigureOut">
              <a:rPr lang="en-GB" smtClean="0"/>
              <a:t>21/03/2017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702920-5900-A945-8719-FC7ED4ACFD90}" type="datetimeFigureOut">
              <a:rPr lang="en-GB" smtClean="0"/>
              <a:t>21/03/2017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702920-5900-A945-8719-FC7ED4ACFD90}" type="datetimeFigureOut">
              <a:rPr lang="en-GB" smtClean="0"/>
              <a:t>21/03/2017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2702920-5900-A945-8719-FC7ED4ACFD90}" type="datetimeFigureOut">
              <a:rPr lang="en-GB" smtClean="0"/>
              <a:t>21/03/2017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02920-5900-A945-8719-FC7ED4ACFD90}" type="datetimeFigureOut">
              <a:rPr lang="en-GB" smtClean="0"/>
              <a:t>21/03/2017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9FB33D-6FDC-9340-9FCA-E31B5B91889A}"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2702920-5900-A945-8719-FC7ED4ACFD90}" type="datetimeFigureOut">
              <a:rPr lang="en-GB" smtClean="0"/>
              <a:t>21/03/2017</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89FB33D-6FDC-9340-9FCA-E31B5B91889A}" type="slidenum">
              <a:rPr lang="en-GB" smtClean="0"/>
              <a:t>‹#›</a:t>
            </a:fld>
            <a:endParaRPr lang="en-GB"/>
          </a:p>
        </p:txBody>
      </p:sp>
    </p:spTree>
    <p:extLst>
      <p:ext uri="{BB962C8B-B14F-4D97-AF65-F5344CB8AC3E}">
        <p14:creationId xmlns:p14="http://schemas.microsoft.com/office/powerpoint/2010/main" val="20046459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hyperlink" Target="https://www.youtube.com/watch?v=cOsMiLxQHuA" TargetMode="External"/><Relationship Id="rId1" Type="http://schemas.openxmlformats.org/officeDocument/2006/relationships/slideLayout" Target="../slideLayouts/slideLayout4.xml"/><Relationship Id="rId5" Type="http://schemas.openxmlformats.org/officeDocument/2006/relationships/image" Target="../media/image11.tiff"/><Relationship Id="rId4" Type="http://schemas.openxmlformats.org/officeDocument/2006/relationships/hyperlink" Target="https://www.youtube.com/watch?v=fISgKl8dB3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4.xml"/><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3775" y="127676"/>
            <a:ext cx="10364451" cy="801964"/>
          </a:xfrm>
        </p:spPr>
        <p:txBody>
          <a:bodyPr/>
          <a:lstStyle/>
          <a:p>
            <a:pPr eaLnBrk="1" hangingPunct="1">
              <a:defRPr/>
            </a:pPr>
            <a:r>
              <a:rPr lang="en-GB" dirty="0" smtClean="0"/>
              <a:t>Sport and society twentieth century</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632" y="1266399"/>
            <a:ext cx="7525375" cy="498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7578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9776" y="368975"/>
            <a:ext cx="1998758" cy="499083"/>
          </a:xfrm>
          <a:solidFill>
            <a:schemeClr val="accent2">
              <a:lumMod val="20000"/>
              <a:lumOff val="80000"/>
            </a:schemeClr>
          </a:solidFill>
          <a:ln>
            <a:solidFill>
              <a:schemeClr val="tx1"/>
            </a:solidFill>
          </a:ln>
        </p:spPr>
        <p:txBody>
          <a:bodyPr>
            <a:normAutofit fontScale="90000"/>
          </a:bodyPr>
          <a:lstStyle/>
          <a:p>
            <a:r>
              <a:rPr lang="en-GB" dirty="0" smtClean="0"/>
              <a:t>Class</a:t>
            </a:r>
            <a:endParaRPr lang="en-GB" dirty="0"/>
          </a:p>
        </p:txBody>
      </p:sp>
      <p:sp>
        <p:nvSpPr>
          <p:cNvPr id="3" name="Content Placeholder 2"/>
          <p:cNvSpPr>
            <a:spLocks noGrp="1"/>
          </p:cNvSpPr>
          <p:nvPr>
            <p:ph sz="quarter" idx="13"/>
          </p:nvPr>
        </p:nvSpPr>
        <p:spPr>
          <a:xfrm rot="196414">
            <a:off x="8974668" y="677411"/>
            <a:ext cx="2125132" cy="2184400"/>
          </a:xfrm>
          <a:prstGeom prst="rect">
            <a:avLst/>
          </a:prstGeom>
          <a:ln>
            <a:solidFill>
              <a:schemeClr val="tx1"/>
            </a:solidFill>
          </a:ln>
        </p:spPr>
        <p:txBody>
          <a:bodyPr>
            <a:normAutofit fontScale="85000" lnSpcReduction="20000"/>
          </a:bodyPr>
          <a:lstStyle/>
          <a:p>
            <a:r>
              <a:rPr lang="en-GB" dirty="0" smtClean="0"/>
              <a:t>Social class was still a feature of 20</a:t>
            </a:r>
            <a:r>
              <a:rPr lang="en-GB" baseline="30000" dirty="0" smtClean="0"/>
              <a:t>th</a:t>
            </a:r>
            <a:r>
              <a:rPr lang="en-GB" dirty="0" smtClean="0"/>
              <a:t> Century Britain and still influenced the sport you took part in.</a:t>
            </a:r>
            <a:endParaRPr lang="en-GB" dirty="0"/>
          </a:p>
        </p:txBody>
      </p:sp>
      <p:graphicFrame>
        <p:nvGraphicFramePr>
          <p:cNvPr id="6" name="Table 5"/>
          <p:cNvGraphicFramePr>
            <a:graphicFrameLocks noGrp="1"/>
          </p:cNvGraphicFramePr>
          <p:nvPr/>
        </p:nvGraphicFramePr>
        <p:xfrm>
          <a:off x="6428383" y="3242438"/>
          <a:ext cx="4971300" cy="2865120"/>
        </p:xfrm>
        <a:graphic>
          <a:graphicData uri="http://schemas.openxmlformats.org/drawingml/2006/table">
            <a:tbl>
              <a:tblPr firstRow="1" bandRow="1">
                <a:tableStyleId>{5C22544A-7EE6-4342-B048-85BDC9FD1C3A}</a:tableStyleId>
              </a:tblPr>
              <a:tblGrid>
                <a:gridCol w="2485650"/>
                <a:gridCol w="2485650"/>
              </a:tblGrid>
              <a:tr h="370840">
                <a:tc>
                  <a:txBody>
                    <a:bodyPr/>
                    <a:lstStyle/>
                    <a:p>
                      <a:r>
                        <a:rPr lang="en-GB" dirty="0" smtClean="0"/>
                        <a:t>Grade </a:t>
                      </a:r>
                      <a:endParaRPr lang="en-GB" dirty="0"/>
                    </a:p>
                  </a:txBody>
                  <a:tcPr/>
                </a:tc>
                <a:tc>
                  <a:txBody>
                    <a:bodyPr/>
                    <a:lstStyle/>
                    <a:p>
                      <a:r>
                        <a:rPr lang="en-GB" dirty="0" smtClean="0"/>
                        <a:t>Occupation</a:t>
                      </a:r>
                      <a:endParaRPr lang="en-GB" dirty="0"/>
                    </a:p>
                  </a:txBody>
                  <a:tcPr/>
                </a:tc>
              </a:tr>
              <a:tr h="370840">
                <a:tc>
                  <a:txBody>
                    <a:bodyPr/>
                    <a:lstStyle/>
                    <a:p>
                      <a:r>
                        <a:rPr lang="en-GB" dirty="0" smtClean="0"/>
                        <a:t>A</a:t>
                      </a:r>
                      <a:endParaRPr lang="en-GB" dirty="0"/>
                    </a:p>
                  </a:txBody>
                  <a:tcPr/>
                </a:tc>
                <a:tc>
                  <a:txBody>
                    <a:bodyPr/>
                    <a:lstStyle/>
                    <a:p>
                      <a:r>
                        <a:rPr lang="en-GB" dirty="0" smtClean="0"/>
                        <a:t>Higher manager</a:t>
                      </a:r>
                      <a:endParaRPr lang="en-GB" dirty="0"/>
                    </a:p>
                  </a:txBody>
                  <a:tcPr/>
                </a:tc>
              </a:tr>
              <a:tr h="370840">
                <a:tc>
                  <a:txBody>
                    <a:bodyPr/>
                    <a:lstStyle/>
                    <a:p>
                      <a:r>
                        <a:rPr lang="en-GB" dirty="0" smtClean="0"/>
                        <a:t>B</a:t>
                      </a:r>
                      <a:endParaRPr lang="en-GB" dirty="0"/>
                    </a:p>
                  </a:txBody>
                  <a:tcPr/>
                </a:tc>
                <a:tc>
                  <a:txBody>
                    <a:bodyPr/>
                    <a:lstStyle/>
                    <a:p>
                      <a:r>
                        <a:rPr lang="en-GB" dirty="0" smtClean="0"/>
                        <a:t>Intermediate manager</a:t>
                      </a:r>
                      <a:endParaRPr lang="en-GB" dirty="0"/>
                    </a:p>
                  </a:txBody>
                  <a:tcPr/>
                </a:tc>
              </a:tr>
              <a:tr h="370840">
                <a:tc>
                  <a:txBody>
                    <a:bodyPr/>
                    <a:lstStyle/>
                    <a:p>
                      <a:r>
                        <a:rPr lang="en-GB" dirty="0" smtClean="0"/>
                        <a:t>C1</a:t>
                      </a:r>
                      <a:endParaRPr lang="en-GB" dirty="0"/>
                    </a:p>
                  </a:txBody>
                  <a:tcPr/>
                </a:tc>
                <a:tc>
                  <a:txBody>
                    <a:bodyPr/>
                    <a:lstStyle/>
                    <a:p>
                      <a:r>
                        <a:rPr lang="en-GB" dirty="0" smtClean="0"/>
                        <a:t>Supervisor</a:t>
                      </a:r>
                      <a:endParaRPr lang="en-GB" dirty="0"/>
                    </a:p>
                  </a:txBody>
                  <a:tcPr/>
                </a:tc>
              </a:tr>
              <a:tr h="370840">
                <a:tc>
                  <a:txBody>
                    <a:bodyPr/>
                    <a:lstStyle/>
                    <a:p>
                      <a:r>
                        <a:rPr lang="en-GB" dirty="0" smtClean="0"/>
                        <a:t>C2</a:t>
                      </a:r>
                      <a:endParaRPr lang="en-GB" dirty="0"/>
                    </a:p>
                  </a:txBody>
                  <a:tcPr/>
                </a:tc>
                <a:tc>
                  <a:txBody>
                    <a:bodyPr/>
                    <a:lstStyle/>
                    <a:p>
                      <a:r>
                        <a:rPr lang="en-GB" dirty="0" smtClean="0"/>
                        <a:t>Skilled manual</a:t>
                      </a:r>
                      <a:endParaRPr lang="en-GB" dirty="0"/>
                    </a:p>
                  </a:txBody>
                  <a:tcPr/>
                </a:tc>
              </a:tr>
              <a:tr h="370840">
                <a:tc>
                  <a:txBody>
                    <a:bodyPr/>
                    <a:lstStyle/>
                    <a:p>
                      <a:r>
                        <a:rPr lang="en-GB" dirty="0" smtClean="0"/>
                        <a:t>D</a:t>
                      </a:r>
                      <a:endParaRPr lang="en-GB" dirty="0"/>
                    </a:p>
                  </a:txBody>
                  <a:tcPr/>
                </a:tc>
                <a:tc>
                  <a:txBody>
                    <a:bodyPr/>
                    <a:lstStyle/>
                    <a:p>
                      <a:r>
                        <a:rPr lang="en-GB" dirty="0" smtClean="0"/>
                        <a:t>Semi-skilled or unskilled</a:t>
                      </a:r>
                      <a:endParaRPr lang="en-GB" dirty="0"/>
                    </a:p>
                  </a:txBody>
                  <a:tcPr/>
                </a:tc>
              </a:tr>
              <a:tr h="370840">
                <a:tc>
                  <a:txBody>
                    <a:bodyPr/>
                    <a:lstStyle/>
                    <a:p>
                      <a:r>
                        <a:rPr lang="en-GB" dirty="0" smtClean="0"/>
                        <a:t>E</a:t>
                      </a:r>
                      <a:endParaRPr lang="en-GB" dirty="0"/>
                    </a:p>
                  </a:txBody>
                  <a:tcPr/>
                </a:tc>
                <a:tc>
                  <a:txBody>
                    <a:bodyPr/>
                    <a:lstStyle/>
                    <a:p>
                      <a:r>
                        <a:rPr lang="en-GB" dirty="0" smtClean="0"/>
                        <a:t>Casual or low grade worker</a:t>
                      </a:r>
                      <a:endParaRPr lang="en-GB" dirty="0"/>
                    </a:p>
                  </a:txBody>
                  <a:tcPr/>
                </a:tc>
              </a:tr>
            </a:tbl>
          </a:graphicData>
        </a:graphic>
      </p:graphicFrame>
      <p:pic>
        <p:nvPicPr>
          <p:cNvPr id="8" name="Picture 7"/>
          <p:cNvPicPr>
            <a:picLocks noChangeAspect="1"/>
          </p:cNvPicPr>
          <p:nvPr/>
        </p:nvPicPr>
        <p:blipFill>
          <a:blip r:embed="rId2"/>
          <a:stretch>
            <a:fillRect/>
          </a:stretch>
        </p:blipFill>
        <p:spPr>
          <a:xfrm rot="21305966">
            <a:off x="377156" y="1955883"/>
            <a:ext cx="3987508" cy="4488161"/>
          </a:xfrm>
          <a:prstGeom prst="rect">
            <a:avLst/>
          </a:prstGeom>
        </p:spPr>
      </p:pic>
      <p:pic>
        <p:nvPicPr>
          <p:cNvPr id="10" name="Picture 9"/>
          <p:cNvPicPr>
            <a:picLocks noChangeAspect="1"/>
          </p:cNvPicPr>
          <p:nvPr/>
        </p:nvPicPr>
        <p:blipFill>
          <a:blip r:embed="rId3"/>
          <a:stretch>
            <a:fillRect/>
          </a:stretch>
        </p:blipFill>
        <p:spPr>
          <a:xfrm rot="21297606">
            <a:off x="222996" y="1906080"/>
            <a:ext cx="4646285" cy="4504703"/>
          </a:xfrm>
          <a:prstGeom prst="rect">
            <a:avLst/>
          </a:prstGeom>
        </p:spPr>
      </p:pic>
    </p:spTree>
    <p:extLst>
      <p:ext uri="{BB962C8B-B14F-4D97-AF65-F5344CB8AC3E}">
        <p14:creationId xmlns:p14="http://schemas.microsoft.com/office/powerpoint/2010/main" val="11090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2235825" cy="532950"/>
          </a:xfrm>
          <a:solidFill>
            <a:schemeClr val="accent5">
              <a:lumMod val="20000"/>
              <a:lumOff val="80000"/>
            </a:schemeClr>
          </a:solidFill>
          <a:ln>
            <a:solidFill>
              <a:schemeClr val="tx1"/>
            </a:solidFill>
          </a:ln>
        </p:spPr>
        <p:txBody>
          <a:bodyPr>
            <a:normAutofit fontScale="90000"/>
          </a:bodyPr>
          <a:lstStyle/>
          <a:p>
            <a:r>
              <a:rPr lang="en-GB" dirty="0" smtClean="0"/>
              <a:t>Gender</a:t>
            </a:r>
            <a:endParaRPr lang="en-GB" dirty="0"/>
          </a:p>
        </p:txBody>
      </p:sp>
      <p:sp>
        <p:nvSpPr>
          <p:cNvPr id="3" name="Content Placeholder 2"/>
          <p:cNvSpPr>
            <a:spLocks noGrp="1"/>
          </p:cNvSpPr>
          <p:nvPr>
            <p:ph sz="quarter" idx="13"/>
          </p:nvPr>
        </p:nvSpPr>
        <p:spPr>
          <a:xfrm>
            <a:off x="186434" y="1791359"/>
            <a:ext cx="2553013" cy="3424107"/>
          </a:xfrm>
          <a:prstGeom prst="rect">
            <a:avLst/>
          </a:prstGeom>
        </p:spPr>
        <p:txBody>
          <a:bodyPr>
            <a:normAutofit fontScale="85000" lnSpcReduction="10000"/>
          </a:bodyPr>
          <a:lstStyle/>
          <a:p>
            <a:r>
              <a:rPr lang="en-GB" dirty="0" smtClean="0"/>
              <a:t>While there were improvements in the access for women and sport this was still relative to the class. Working class women had less time to take part in sport than the middle class counterpart.</a:t>
            </a:r>
            <a:endParaRPr lang="en-GB" dirty="0"/>
          </a:p>
        </p:txBody>
      </p:sp>
      <p:sp>
        <p:nvSpPr>
          <p:cNvPr id="4" name="Content Placeholder 3"/>
          <p:cNvSpPr>
            <a:spLocks noGrp="1"/>
          </p:cNvSpPr>
          <p:nvPr>
            <p:ph sz="quarter" idx="14"/>
          </p:nvPr>
        </p:nvSpPr>
        <p:spPr>
          <a:xfrm>
            <a:off x="355296" y="5215466"/>
            <a:ext cx="2726266" cy="1159273"/>
          </a:xfrm>
          <a:prstGeom prst="rect">
            <a:avLst/>
          </a:prstGeom>
        </p:spPr>
        <p:txBody>
          <a:bodyPr>
            <a:normAutofit fontScale="92500"/>
          </a:bodyPr>
          <a:lstStyle/>
          <a:p>
            <a:r>
              <a:rPr lang="en-GB" dirty="0" smtClean="0"/>
              <a:t>Growing crowds of spectators were dominantly male</a:t>
            </a:r>
            <a:endParaRPr lang="en-GB" dirty="0"/>
          </a:p>
        </p:txBody>
      </p:sp>
      <p:pic>
        <p:nvPicPr>
          <p:cNvPr id="5" name="Picture 4"/>
          <p:cNvPicPr>
            <a:picLocks noChangeAspect="1"/>
          </p:cNvPicPr>
          <p:nvPr/>
        </p:nvPicPr>
        <p:blipFill>
          <a:blip r:embed="rId2"/>
          <a:stretch>
            <a:fillRect/>
          </a:stretch>
        </p:blipFill>
        <p:spPr>
          <a:xfrm rot="295979">
            <a:off x="7679267" y="471798"/>
            <a:ext cx="4013200" cy="2032000"/>
          </a:xfrm>
          <a:prstGeom prst="rect">
            <a:avLst/>
          </a:prstGeom>
        </p:spPr>
      </p:pic>
      <p:pic>
        <p:nvPicPr>
          <p:cNvPr id="6" name="Picture 5"/>
          <p:cNvPicPr>
            <a:picLocks noChangeAspect="1"/>
          </p:cNvPicPr>
          <p:nvPr/>
        </p:nvPicPr>
        <p:blipFill>
          <a:blip r:embed="rId3"/>
          <a:stretch>
            <a:fillRect/>
          </a:stretch>
        </p:blipFill>
        <p:spPr>
          <a:xfrm>
            <a:off x="8957732" y="2910523"/>
            <a:ext cx="3094165" cy="3947477"/>
          </a:xfrm>
          <a:prstGeom prst="rect">
            <a:avLst/>
          </a:prstGeom>
        </p:spPr>
      </p:pic>
      <p:pic>
        <p:nvPicPr>
          <p:cNvPr id="7" name="Picture 6"/>
          <p:cNvPicPr>
            <a:picLocks noChangeAspect="1"/>
          </p:cNvPicPr>
          <p:nvPr/>
        </p:nvPicPr>
        <p:blipFill>
          <a:blip r:embed="rId4"/>
          <a:stretch>
            <a:fillRect/>
          </a:stretch>
        </p:blipFill>
        <p:spPr>
          <a:xfrm>
            <a:off x="6149943" y="2910522"/>
            <a:ext cx="6042057" cy="3947477"/>
          </a:xfrm>
          <a:prstGeom prst="rect">
            <a:avLst/>
          </a:prstGeom>
        </p:spPr>
      </p:pic>
    </p:spTree>
    <p:extLst>
      <p:ext uri="{BB962C8B-B14F-4D97-AF65-F5344CB8AC3E}">
        <p14:creationId xmlns:p14="http://schemas.microsoft.com/office/powerpoint/2010/main" val="11787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18517"/>
            <a:ext cx="2506758" cy="499083"/>
          </a:xfrm>
          <a:solidFill>
            <a:schemeClr val="accent5">
              <a:lumMod val="20000"/>
              <a:lumOff val="80000"/>
            </a:schemeClr>
          </a:solidFill>
        </p:spPr>
        <p:txBody>
          <a:bodyPr>
            <a:normAutofit fontScale="90000"/>
          </a:bodyPr>
          <a:lstStyle/>
          <a:p>
            <a:r>
              <a:rPr lang="en-GB" dirty="0" smtClean="0"/>
              <a:t>education</a:t>
            </a:r>
            <a:endParaRPr lang="en-GB" dirty="0"/>
          </a:p>
        </p:txBody>
      </p:sp>
      <p:sp>
        <p:nvSpPr>
          <p:cNvPr id="3" name="Content Placeholder 2"/>
          <p:cNvSpPr>
            <a:spLocks noGrp="1"/>
          </p:cNvSpPr>
          <p:nvPr>
            <p:ph sz="quarter" idx="13"/>
          </p:nvPr>
        </p:nvSpPr>
        <p:spPr>
          <a:xfrm>
            <a:off x="6096000" y="237712"/>
            <a:ext cx="3237901" cy="2704272"/>
          </a:xfrm>
          <a:prstGeom prst="rect">
            <a:avLst/>
          </a:prstGeom>
        </p:spPr>
        <p:txBody>
          <a:bodyPr>
            <a:normAutofit fontScale="92500" lnSpcReduction="20000"/>
          </a:bodyPr>
          <a:lstStyle/>
          <a:p>
            <a:r>
              <a:rPr lang="en-GB" dirty="0" smtClean="0"/>
              <a:t>Physical development a crucial element of the 1944 education act.</a:t>
            </a:r>
          </a:p>
          <a:p>
            <a:r>
              <a:rPr lang="en-GB" dirty="0" smtClean="0"/>
              <a:t>IT shall be the duty of each local authority…”towards spiritual, mental and physical development”.</a:t>
            </a:r>
            <a:endParaRPr lang="en-GB" dirty="0"/>
          </a:p>
        </p:txBody>
      </p:sp>
      <p:pic>
        <p:nvPicPr>
          <p:cNvPr id="5" name="Picture 4">
            <a:hlinkClick r:id="rId2"/>
          </p:cNvPr>
          <p:cNvPicPr>
            <a:picLocks noChangeAspect="1"/>
          </p:cNvPicPr>
          <p:nvPr/>
        </p:nvPicPr>
        <p:blipFill>
          <a:blip r:embed="rId3"/>
          <a:stretch>
            <a:fillRect/>
          </a:stretch>
        </p:blipFill>
        <p:spPr>
          <a:xfrm rot="274117">
            <a:off x="9563100" y="324178"/>
            <a:ext cx="2311400" cy="3517900"/>
          </a:xfrm>
          <a:prstGeom prst="rect">
            <a:avLst/>
          </a:prstGeom>
        </p:spPr>
      </p:pic>
      <p:pic>
        <p:nvPicPr>
          <p:cNvPr id="6" name="Picture 5">
            <a:hlinkClick r:id="rId4"/>
          </p:cNvPr>
          <p:cNvPicPr>
            <a:picLocks noChangeAspect="1"/>
          </p:cNvPicPr>
          <p:nvPr/>
        </p:nvPicPr>
        <p:blipFill rotWithShape="1">
          <a:blip r:embed="rId5"/>
          <a:srcRect l="14030" t="4965" r="12604" b="5379"/>
          <a:stretch/>
        </p:blipFill>
        <p:spPr>
          <a:xfrm>
            <a:off x="39619" y="2391104"/>
            <a:ext cx="2811756" cy="4466896"/>
          </a:xfrm>
          <a:prstGeom prst="rect">
            <a:avLst/>
          </a:prstGeom>
        </p:spPr>
      </p:pic>
      <p:sp>
        <p:nvSpPr>
          <p:cNvPr id="7" name="TextBox 6"/>
          <p:cNvSpPr txBox="1"/>
          <p:nvPr/>
        </p:nvSpPr>
        <p:spPr>
          <a:xfrm>
            <a:off x="1828800" y="1749285"/>
            <a:ext cx="1289877" cy="1938992"/>
          </a:xfrm>
          <a:prstGeom prst="rect">
            <a:avLst/>
          </a:prstGeom>
          <a:solidFill>
            <a:schemeClr val="accent2">
              <a:lumMod val="20000"/>
              <a:lumOff val="80000"/>
            </a:schemeClr>
          </a:solidFill>
        </p:spPr>
        <p:txBody>
          <a:bodyPr wrap="square" rtlCol="0">
            <a:spAutoFit/>
          </a:bodyPr>
          <a:lstStyle/>
          <a:p>
            <a:r>
              <a:rPr lang="en-GB" sz="2000" dirty="0" smtClean="0"/>
              <a:t>Grammar</a:t>
            </a:r>
          </a:p>
          <a:p>
            <a:r>
              <a:rPr lang="en-GB" sz="2000" dirty="0" smtClean="0"/>
              <a:t>Secondary</a:t>
            </a:r>
          </a:p>
          <a:p>
            <a:r>
              <a:rPr lang="en-GB" sz="2000" dirty="0" smtClean="0"/>
              <a:t>Secondary technical</a:t>
            </a:r>
          </a:p>
          <a:p>
            <a:r>
              <a:rPr lang="en-GB" sz="2000" dirty="0" smtClean="0"/>
              <a:t>All now had PE</a:t>
            </a:r>
            <a:endParaRPr lang="en-GB" sz="2000" dirty="0"/>
          </a:p>
        </p:txBody>
      </p:sp>
      <p:sp>
        <p:nvSpPr>
          <p:cNvPr id="8" name="TextBox 7"/>
          <p:cNvSpPr txBox="1"/>
          <p:nvPr/>
        </p:nvSpPr>
        <p:spPr>
          <a:xfrm>
            <a:off x="6131315" y="2949613"/>
            <a:ext cx="3167269" cy="1477328"/>
          </a:xfrm>
          <a:prstGeom prst="rect">
            <a:avLst/>
          </a:prstGeom>
          <a:noFill/>
        </p:spPr>
        <p:txBody>
          <a:bodyPr wrap="square" rtlCol="0">
            <a:spAutoFit/>
          </a:bodyPr>
          <a:lstStyle/>
          <a:p>
            <a:r>
              <a:rPr lang="en-GB" dirty="0" smtClean="0"/>
              <a:t>Provisions varied:</a:t>
            </a:r>
          </a:p>
          <a:p>
            <a:r>
              <a:rPr lang="en-GB" dirty="0" smtClean="0"/>
              <a:t>Grammar followed Public school</a:t>
            </a:r>
          </a:p>
          <a:p>
            <a:r>
              <a:rPr lang="en-GB" dirty="0" smtClean="0"/>
              <a:t>,extensive provision</a:t>
            </a:r>
          </a:p>
          <a:p>
            <a:r>
              <a:rPr lang="en-GB" dirty="0" smtClean="0"/>
              <a:t>Secondary: also ran a range of sports, extra curriculum.</a:t>
            </a:r>
            <a:endParaRPr lang="en-GB" dirty="0"/>
          </a:p>
        </p:txBody>
      </p:sp>
      <p:sp>
        <p:nvSpPr>
          <p:cNvPr id="9" name="TextBox 8"/>
          <p:cNvSpPr txBox="1"/>
          <p:nvPr/>
        </p:nvSpPr>
        <p:spPr>
          <a:xfrm>
            <a:off x="6241774" y="4797287"/>
            <a:ext cx="3472069" cy="1200329"/>
          </a:xfrm>
          <a:prstGeom prst="rect">
            <a:avLst/>
          </a:prstGeom>
          <a:noFill/>
          <a:ln>
            <a:solidFill>
              <a:schemeClr val="tx1"/>
            </a:solidFill>
          </a:ln>
        </p:spPr>
        <p:txBody>
          <a:bodyPr wrap="square" rtlCol="0">
            <a:spAutoFit/>
          </a:bodyPr>
          <a:lstStyle/>
          <a:p>
            <a:r>
              <a:rPr lang="en-GB" dirty="0" smtClean="0"/>
              <a:t>Q why is the year relevant?  What do you think the motivation may have been behind increasing the fitness of the nation?</a:t>
            </a:r>
            <a:endParaRPr lang="en-GB" dirty="0"/>
          </a:p>
        </p:txBody>
      </p:sp>
    </p:spTree>
    <p:extLst>
      <p:ext uri="{BB962C8B-B14F-4D97-AF65-F5344CB8AC3E}">
        <p14:creationId xmlns:p14="http://schemas.microsoft.com/office/powerpoint/2010/main" val="4447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75" y="194447"/>
            <a:ext cx="5220325" cy="364353"/>
          </a:xfrm>
          <a:solidFill>
            <a:schemeClr val="accent6">
              <a:lumMod val="20000"/>
              <a:lumOff val="80000"/>
            </a:schemeClr>
          </a:solidFill>
        </p:spPr>
        <p:txBody>
          <a:bodyPr>
            <a:normAutofit fontScale="90000"/>
          </a:bodyPr>
          <a:lstStyle/>
          <a:p>
            <a:r>
              <a:rPr lang="en-GB" dirty="0" smtClean="0"/>
              <a:t>Time, money and space</a:t>
            </a:r>
            <a:endParaRPr lang="en-GB" dirty="0"/>
          </a:p>
        </p:txBody>
      </p:sp>
      <p:sp>
        <p:nvSpPr>
          <p:cNvPr id="3" name="Content Placeholder 2"/>
          <p:cNvSpPr>
            <a:spLocks noGrp="1"/>
          </p:cNvSpPr>
          <p:nvPr>
            <p:ph sz="quarter" idx="13"/>
          </p:nvPr>
        </p:nvSpPr>
        <p:spPr>
          <a:xfrm>
            <a:off x="304174" y="922606"/>
            <a:ext cx="2929356" cy="3424107"/>
          </a:xfrm>
          <a:prstGeom prst="rect">
            <a:avLst/>
          </a:prstGeom>
          <a:solidFill>
            <a:schemeClr val="bg1"/>
          </a:solidFill>
          <a:ln>
            <a:noFill/>
          </a:ln>
        </p:spPr>
        <p:txBody>
          <a:bodyPr>
            <a:normAutofit fontScale="77500" lnSpcReduction="20000"/>
          </a:bodyPr>
          <a:lstStyle/>
          <a:p>
            <a:r>
              <a:rPr lang="en-GB" dirty="0" smtClean="0"/>
              <a:t>Increase in leisure time and money, men played more sports as well as watch.  </a:t>
            </a:r>
          </a:p>
          <a:p>
            <a:r>
              <a:rPr lang="en-GB" dirty="0" smtClean="0"/>
              <a:t>Towns provided more opportunity to take part.</a:t>
            </a:r>
          </a:p>
          <a:p>
            <a:r>
              <a:rPr lang="en-GB" dirty="0" smtClean="0"/>
              <a:t>From quits, darts billiards, dominoes flourished as the pub was central to some recreation</a:t>
            </a:r>
            <a:endParaRPr lang="en-GB" dirty="0"/>
          </a:p>
        </p:txBody>
      </p:sp>
      <p:sp>
        <p:nvSpPr>
          <p:cNvPr id="4" name="Content Placeholder 3"/>
          <p:cNvSpPr>
            <a:spLocks noGrp="1"/>
          </p:cNvSpPr>
          <p:nvPr>
            <p:ph sz="quarter" idx="14"/>
          </p:nvPr>
        </p:nvSpPr>
        <p:spPr>
          <a:xfrm>
            <a:off x="667265" y="4015410"/>
            <a:ext cx="2248213" cy="1554608"/>
          </a:xfrm>
          <a:prstGeom prst="rect">
            <a:avLst/>
          </a:prstGeom>
        </p:spPr>
        <p:txBody>
          <a:bodyPr>
            <a:normAutofit fontScale="85000" lnSpcReduction="10000"/>
          </a:bodyPr>
          <a:lstStyle/>
          <a:p>
            <a:r>
              <a:rPr lang="en-GB" dirty="0" smtClean="0"/>
              <a:t>Space was a key elements of most sport and it was at a premium in most towns</a:t>
            </a:r>
            <a:endParaRPr lang="en-GB" dirty="0"/>
          </a:p>
        </p:txBody>
      </p:sp>
      <p:pic>
        <p:nvPicPr>
          <p:cNvPr id="5" name="Picture 4"/>
          <p:cNvPicPr>
            <a:picLocks noChangeAspect="1"/>
          </p:cNvPicPr>
          <p:nvPr/>
        </p:nvPicPr>
        <p:blipFill>
          <a:blip r:embed="rId2"/>
          <a:stretch>
            <a:fillRect/>
          </a:stretch>
        </p:blipFill>
        <p:spPr>
          <a:xfrm rot="273764">
            <a:off x="7971880" y="530492"/>
            <a:ext cx="4117561" cy="2742508"/>
          </a:xfrm>
          <a:prstGeom prst="rect">
            <a:avLst/>
          </a:prstGeom>
        </p:spPr>
      </p:pic>
      <p:pic>
        <p:nvPicPr>
          <p:cNvPr id="7" name="Picture 6"/>
          <p:cNvPicPr>
            <a:picLocks noChangeAspect="1"/>
          </p:cNvPicPr>
          <p:nvPr/>
        </p:nvPicPr>
        <p:blipFill>
          <a:blip r:embed="rId3"/>
          <a:stretch>
            <a:fillRect/>
          </a:stretch>
        </p:blipFill>
        <p:spPr>
          <a:xfrm>
            <a:off x="7288696" y="3777199"/>
            <a:ext cx="4769126" cy="2876616"/>
          </a:xfrm>
          <a:prstGeom prst="rect">
            <a:avLst/>
          </a:prstGeom>
        </p:spPr>
      </p:pic>
      <p:pic>
        <p:nvPicPr>
          <p:cNvPr id="9" name="Picture 8"/>
          <p:cNvPicPr>
            <a:picLocks noChangeAspect="1"/>
          </p:cNvPicPr>
          <p:nvPr/>
        </p:nvPicPr>
        <p:blipFill>
          <a:blip r:embed="rId4"/>
          <a:stretch>
            <a:fillRect/>
          </a:stretch>
        </p:blipFill>
        <p:spPr>
          <a:xfrm>
            <a:off x="7286224" y="3591029"/>
            <a:ext cx="4903305" cy="3248955"/>
          </a:xfrm>
          <a:prstGeom prst="rect">
            <a:avLst/>
          </a:prstGeom>
        </p:spPr>
      </p:pic>
    </p:spTree>
    <p:extLst>
      <p:ext uri="{BB962C8B-B14F-4D97-AF65-F5344CB8AC3E}">
        <p14:creationId xmlns:p14="http://schemas.microsoft.com/office/powerpoint/2010/main" val="11595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linds(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75" y="255510"/>
            <a:ext cx="2921625" cy="547674"/>
          </a:xfrm>
          <a:solidFill>
            <a:schemeClr val="accent6">
              <a:lumMod val="20000"/>
              <a:lumOff val="80000"/>
            </a:schemeClr>
          </a:solidFill>
        </p:spPr>
        <p:txBody>
          <a:bodyPr>
            <a:normAutofit fontScale="90000"/>
          </a:bodyPr>
          <a:lstStyle/>
          <a:p>
            <a:r>
              <a:rPr lang="en-GB" smtClean="0"/>
              <a:t>transport</a:t>
            </a:r>
            <a:endParaRPr lang="en-GB"/>
          </a:p>
        </p:txBody>
      </p:sp>
      <p:sp>
        <p:nvSpPr>
          <p:cNvPr id="3" name="Content Placeholder 2"/>
          <p:cNvSpPr>
            <a:spLocks noGrp="1"/>
          </p:cNvSpPr>
          <p:nvPr>
            <p:ph sz="quarter" idx="13"/>
          </p:nvPr>
        </p:nvSpPr>
        <p:spPr>
          <a:xfrm>
            <a:off x="251166" y="1166192"/>
            <a:ext cx="4559373" cy="1669773"/>
          </a:xfrm>
          <a:prstGeom prst="rect">
            <a:avLst/>
          </a:prstGeom>
          <a:solidFill>
            <a:schemeClr val="bg1"/>
          </a:solidFill>
        </p:spPr>
        <p:txBody>
          <a:bodyPr>
            <a:normAutofit fontScale="70000" lnSpcReduction="20000"/>
          </a:bodyPr>
          <a:lstStyle/>
          <a:p>
            <a:r>
              <a:rPr lang="en-GB" dirty="0" smtClean="0"/>
              <a:t>Much more available</a:t>
            </a:r>
          </a:p>
          <a:p>
            <a:r>
              <a:rPr lang="en-GB" dirty="0" smtClean="0"/>
              <a:t>Increased participation</a:t>
            </a:r>
          </a:p>
          <a:p>
            <a:r>
              <a:rPr lang="en-GB" dirty="0" smtClean="0"/>
              <a:t>Spectators</a:t>
            </a:r>
          </a:p>
          <a:p>
            <a:r>
              <a:rPr lang="en-GB" dirty="0" smtClean="0"/>
              <a:t>Increase in popularity of rugby, football, cricket and boxing attracting huge numbers</a:t>
            </a:r>
            <a:endParaRPr lang="en-GB" dirty="0"/>
          </a:p>
        </p:txBody>
      </p:sp>
      <p:pic>
        <p:nvPicPr>
          <p:cNvPr id="5" name="Content Placeholder 4"/>
          <p:cNvPicPr>
            <a:picLocks noGrp="1" noChangeAspect="1"/>
          </p:cNvPicPr>
          <p:nvPr>
            <p:ph sz="quarter" idx="14"/>
          </p:nvPr>
        </p:nvPicPr>
        <p:blipFill>
          <a:blip r:embed="rId2"/>
          <a:stretch>
            <a:fillRect/>
          </a:stretch>
        </p:blipFill>
        <p:spPr>
          <a:xfrm>
            <a:off x="5357193" y="1166192"/>
            <a:ext cx="6564224" cy="4996069"/>
          </a:xfrm>
          <a:prstGeom prst="rect">
            <a:avLst/>
          </a:prstGeom>
        </p:spPr>
      </p:pic>
      <p:pic>
        <p:nvPicPr>
          <p:cNvPr id="6" name="Picture 5"/>
          <p:cNvPicPr>
            <a:picLocks noChangeAspect="1"/>
          </p:cNvPicPr>
          <p:nvPr/>
        </p:nvPicPr>
        <p:blipFill>
          <a:blip r:embed="rId3"/>
          <a:stretch>
            <a:fillRect/>
          </a:stretch>
        </p:blipFill>
        <p:spPr>
          <a:xfrm>
            <a:off x="5259992" y="1166192"/>
            <a:ext cx="6661425" cy="4996069"/>
          </a:xfrm>
          <a:prstGeom prst="rect">
            <a:avLst/>
          </a:prstGeom>
        </p:spPr>
      </p:pic>
      <p:sp>
        <p:nvSpPr>
          <p:cNvPr id="7" name="TextBox 6"/>
          <p:cNvSpPr txBox="1"/>
          <p:nvPr/>
        </p:nvSpPr>
        <p:spPr>
          <a:xfrm>
            <a:off x="629165" y="3014307"/>
            <a:ext cx="3803374" cy="2585323"/>
          </a:xfrm>
          <a:prstGeom prst="rect">
            <a:avLst/>
          </a:prstGeom>
          <a:noFill/>
        </p:spPr>
        <p:txBody>
          <a:bodyPr wrap="square" rtlCol="0">
            <a:spAutoFit/>
          </a:bodyPr>
          <a:lstStyle/>
          <a:p>
            <a:r>
              <a:rPr lang="en-GB" dirty="0" smtClean="0"/>
              <a:t>Empire shrinking</a:t>
            </a:r>
          </a:p>
          <a:p>
            <a:r>
              <a:rPr lang="en-GB" dirty="0" smtClean="0"/>
              <a:t>International competition became opportunity to showcase your country around the world.</a:t>
            </a:r>
          </a:p>
          <a:p>
            <a:endParaRPr lang="en-GB" dirty="0"/>
          </a:p>
          <a:p>
            <a:r>
              <a:rPr lang="en-GB" dirty="0" smtClean="0"/>
              <a:t>1953 Everest was conquered only made possible by the advancements in transport.</a:t>
            </a:r>
          </a:p>
          <a:p>
            <a:endParaRPr lang="en-GB" dirty="0"/>
          </a:p>
        </p:txBody>
      </p:sp>
      <p:pic>
        <p:nvPicPr>
          <p:cNvPr id="8" name="Picture 7"/>
          <p:cNvPicPr>
            <a:picLocks noChangeAspect="1"/>
          </p:cNvPicPr>
          <p:nvPr/>
        </p:nvPicPr>
        <p:blipFill>
          <a:blip r:embed="rId4"/>
          <a:stretch>
            <a:fillRect/>
          </a:stretch>
        </p:blipFill>
        <p:spPr>
          <a:xfrm>
            <a:off x="7872730" y="1166192"/>
            <a:ext cx="3206750" cy="4692805"/>
          </a:xfrm>
          <a:prstGeom prst="rect">
            <a:avLst/>
          </a:prstGeom>
        </p:spPr>
      </p:pic>
    </p:spTree>
    <p:extLst>
      <p:ext uri="{BB962C8B-B14F-4D97-AF65-F5344CB8AC3E}">
        <p14:creationId xmlns:p14="http://schemas.microsoft.com/office/powerpoint/2010/main" val="582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40932"/>
            <a:ext cx="2756526" cy="589798"/>
          </a:xfrm>
          <a:solidFill>
            <a:schemeClr val="accent2">
              <a:lumMod val="20000"/>
              <a:lumOff val="80000"/>
            </a:schemeClr>
          </a:solidFill>
        </p:spPr>
        <p:txBody>
          <a:bodyPr>
            <a:normAutofit/>
          </a:bodyPr>
          <a:lstStyle/>
          <a:p>
            <a:r>
              <a:rPr lang="en-GB" dirty="0" smtClean="0"/>
              <a:t>Summary</a:t>
            </a:r>
            <a:endParaRPr lang="en-GB" dirty="0"/>
          </a:p>
        </p:txBody>
      </p:sp>
      <p:sp>
        <p:nvSpPr>
          <p:cNvPr id="3" name="Content Placeholder 2"/>
          <p:cNvSpPr>
            <a:spLocks noGrp="1"/>
          </p:cNvSpPr>
          <p:nvPr>
            <p:ph sz="quarter" idx="13"/>
          </p:nvPr>
        </p:nvSpPr>
        <p:spPr>
          <a:xfrm>
            <a:off x="608974" y="1534336"/>
            <a:ext cx="5106026" cy="4703180"/>
          </a:xfrm>
          <a:prstGeom prst="rect">
            <a:avLst/>
          </a:prstGeom>
        </p:spPr>
        <p:txBody>
          <a:bodyPr>
            <a:normAutofit lnSpcReduction="10000"/>
          </a:bodyPr>
          <a:lstStyle/>
          <a:p>
            <a:r>
              <a:rPr lang="en-GB" dirty="0" smtClean="0"/>
              <a:t>Huge technological development</a:t>
            </a:r>
          </a:p>
          <a:p>
            <a:r>
              <a:rPr lang="en-GB" dirty="0" smtClean="0"/>
              <a:t>Sport maintained it’s shape until the 1960’s – 1970’s and the arrival of the television </a:t>
            </a:r>
          </a:p>
          <a:p>
            <a:r>
              <a:rPr lang="en-GB" dirty="0" smtClean="0"/>
              <a:t>Spectators swelled in huge numbers and Saturday became the day of sport.</a:t>
            </a:r>
          </a:p>
          <a:p>
            <a:r>
              <a:rPr lang="en-GB" dirty="0" smtClean="0"/>
              <a:t>Part of the curriculum was now dedicated to physical activity</a:t>
            </a:r>
          </a:p>
          <a:p>
            <a:r>
              <a:rPr lang="en-GB" dirty="0" smtClean="0"/>
              <a:t>Transport had a huge impact on the availability for everyone and spectators could travel to watch their teams internationally.</a:t>
            </a:r>
            <a:endParaRPr lang="en-GB" dirty="0"/>
          </a:p>
        </p:txBody>
      </p:sp>
      <p:pic>
        <p:nvPicPr>
          <p:cNvPr id="5" name="Picture 4"/>
          <p:cNvPicPr>
            <a:picLocks noChangeAspect="1"/>
          </p:cNvPicPr>
          <p:nvPr/>
        </p:nvPicPr>
        <p:blipFill>
          <a:blip r:embed="rId2"/>
          <a:stretch>
            <a:fillRect/>
          </a:stretch>
        </p:blipFill>
        <p:spPr>
          <a:xfrm>
            <a:off x="6547757" y="930730"/>
            <a:ext cx="5644243" cy="5306786"/>
          </a:xfrm>
          <a:prstGeom prst="rect">
            <a:avLst/>
          </a:prstGeom>
        </p:spPr>
      </p:pic>
    </p:spTree>
    <p:extLst>
      <p:ext uri="{BB962C8B-B14F-4D97-AF65-F5344CB8AC3E}">
        <p14:creationId xmlns:p14="http://schemas.microsoft.com/office/powerpoint/2010/main" val="20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7</TotalTime>
  <Words>350</Words>
  <Application>Microsoft Office PowerPoint</Application>
  <PresentationFormat>Custom</PresentationFormat>
  <Paragraphs>53</Paragraphs>
  <Slides>7</Slides>
  <Notes>1</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Droplet</vt:lpstr>
      <vt:lpstr>Sport and society twentieth century</vt:lpstr>
      <vt:lpstr>Class</vt:lpstr>
      <vt:lpstr>Gender</vt:lpstr>
      <vt:lpstr>education</vt:lpstr>
      <vt:lpstr>Time, money and space</vt:lpstr>
      <vt:lpstr>transport</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and society twentieth century</dc:title>
  <dc:creator>Damian Ashleigh-Morris</dc:creator>
  <cp:lastModifiedBy>D.Ashleighmorris</cp:lastModifiedBy>
  <cp:revision>2</cp:revision>
  <dcterms:created xsi:type="dcterms:W3CDTF">2017-03-20T21:25:02Z</dcterms:created>
  <dcterms:modified xsi:type="dcterms:W3CDTF">2017-03-21T07:53:13Z</dcterms:modified>
</cp:coreProperties>
</file>