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7" r:id="rId2"/>
    <p:sldId id="268" r:id="rId3"/>
    <p:sldId id="264" r:id="rId4"/>
    <p:sldId id="265" r:id="rId5"/>
    <p:sldId id="266" r:id="rId6"/>
    <p:sldId id="267" r:id="rId7"/>
    <p:sldId id="260" r:id="rId8"/>
    <p:sldId id="261" r:id="rId9"/>
    <p:sldId id="269" r:id="rId10"/>
    <p:sldId id="258" r:id="rId11"/>
    <p:sldId id="271" r:id="rId12"/>
    <p:sldId id="273" r:id="rId13"/>
    <p:sldId id="275" r:id="rId14"/>
    <p:sldId id="262" r:id="rId15"/>
    <p:sldId id="270" r:id="rId16"/>
    <p:sldId id="277" r:id="rId17"/>
    <p:sldId id="272" r:id="rId18"/>
    <p:sldId id="279" r:id="rId19"/>
    <p:sldId id="280" r:id="rId20"/>
    <p:sldId id="278" r:id="rId21"/>
    <p:sldId id="281" r:id="rId22"/>
    <p:sldId id="282" r:id="rId23"/>
    <p:sldId id="285" r:id="rId24"/>
    <p:sldId id="286" r:id="rId25"/>
    <p:sldId id="287" r:id="rId26"/>
    <p:sldId id="28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82" autoAdjust="0"/>
    <p:restoredTop sz="94660"/>
  </p:normalViewPr>
  <p:slideViewPr>
    <p:cSldViewPr>
      <p:cViewPr varScale="1">
        <p:scale>
          <a:sx n="69" d="100"/>
          <a:sy n="69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C02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alveoli air</c:v>
                </c:pt>
                <c:pt idx="1">
                  <c:v>alveoli capillary blood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46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alveoli air</c:v>
                </c:pt>
                <c:pt idx="1">
                  <c:v>alveoli capillary blood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100</c:v>
                </c:pt>
                <c:pt idx="1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0206208"/>
        <c:axId val="90207744"/>
      </c:barChart>
      <c:catAx>
        <c:axId val="90206208"/>
        <c:scaling>
          <c:orientation val="minMax"/>
        </c:scaling>
        <c:delete val="0"/>
        <c:axPos val="b"/>
        <c:majorTickMark val="out"/>
        <c:minorTickMark val="none"/>
        <c:tickLblPos val="nextTo"/>
        <c:crossAx val="90207744"/>
        <c:crosses val="autoZero"/>
        <c:auto val="1"/>
        <c:lblAlgn val="ctr"/>
        <c:lblOffset val="100"/>
        <c:noMultiLvlLbl val="0"/>
      </c:catAx>
      <c:valAx>
        <c:axId val="90207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0206208"/>
        <c:crosses val="autoZero"/>
        <c:crossBetween val="between"/>
      </c:valAx>
    </c:plotArea>
    <c:legend>
      <c:legendPos val="r"/>
      <c:legendEntry>
        <c:idx val="0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co2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capillaries</c:v>
                </c:pt>
                <c:pt idx="1">
                  <c:v>muscle tissue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46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Oxygen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capillaries</c:v>
                </c:pt>
                <c:pt idx="1">
                  <c:v>muscle tissue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100</c:v>
                </c:pt>
                <c:pt idx="1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0157440"/>
        <c:axId val="90158976"/>
      </c:barChart>
      <c:catAx>
        <c:axId val="90157440"/>
        <c:scaling>
          <c:orientation val="minMax"/>
        </c:scaling>
        <c:delete val="0"/>
        <c:axPos val="b"/>
        <c:majorTickMark val="out"/>
        <c:minorTickMark val="none"/>
        <c:tickLblPos val="nextTo"/>
        <c:crossAx val="90158976"/>
        <c:crosses val="autoZero"/>
        <c:auto val="1"/>
        <c:lblAlgn val="ctr"/>
        <c:lblOffset val="100"/>
        <c:noMultiLvlLbl val="0"/>
      </c:catAx>
      <c:valAx>
        <c:axId val="90158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01574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C8294-1723-434A-868D-C3ABEBF357FD}" type="datetimeFigureOut">
              <a:rPr lang="en-GB" smtClean="0"/>
              <a:t>05/03/2014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DTA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D0C86-58DB-4E56-AB34-67F2F9257D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41959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4B29A-537E-4E56-8EFB-E1776760B8B8}" type="datetimeFigureOut">
              <a:rPr lang="en-GB" smtClean="0"/>
              <a:t>05/03/2014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DTA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F1B34-CB0C-44FF-B566-F162D45EAC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33085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68B8-56B0-4E58-8A1A-A5D762BD489B}" type="datetime1">
              <a:rPr lang="en-GB" smtClean="0">
                <a:solidFill>
                  <a:prstClr val="white">
                    <a:alpha val="50000"/>
                  </a:prstClr>
                </a:solidFill>
              </a:rPr>
              <a:t>05/03/2014</a:t>
            </a:fld>
            <a:endParaRPr lang="en-GB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F46502-BAD6-4DBF-8523-904DB811BC0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DTA</a:t>
            </a:r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213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E93FF-2F69-4956-B1CA-9C9145E50895}" type="datetime1">
              <a:rPr lang="en-GB" smtClean="0">
                <a:solidFill>
                  <a:prstClr val="white">
                    <a:alpha val="50000"/>
                  </a:prstClr>
                </a:solidFill>
              </a:rPr>
              <a:t>05/03/2014</a:t>
            </a:fld>
            <a:endParaRPr lang="en-GB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DTA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6502-BAD6-4DBF-8523-904DB811BC0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583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0BD1-BB1C-4238-9D6A-96657A2B6D35}" type="datetime1">
              <a:rPr lang="en-GB" smtClean="0">
                <a:solidFill>
                  <a:prstClr val="white">
                    <a:alpha val="50000"/>
                  </a:prstClr>
                </a:solidFill>
              </a:rPr>
              <a:t>05/03/2014</a:t>
            </a:fld>
            <a:endParaRPr lang="en-GB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DTA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6502-BAD6-4DBF-8523-904DB811BC0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238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0CD9F-B7FC-4D08-868D-E0BAA51174DB}" type="datetime1">
              <a:rPr lang="en-GB" smtClean="0">
                <a:solidFill>
                  <a:prstClr val="white">
                    <a:alpha val="50000"/>
                  </a:prstClr>
                </a:solidFill>
              </a:rPr>
              <a:t>05/03/2014</a:t>
            </a:fld>
            <a:endParaRPr lang="en-GB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DTA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6502-BAD6-4DBF-8523-904DB811BC0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051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07513-D2B1-4C2E-B53E-8B9EFA2BE5CF}" type="datetime1">
              <a:rPr lang="en-GB" smtClean="0">
                <a:solidFill>
                  <a:prstClr val="white">
                    <a:alpha val="50000"/>
                  </a:prstClr>
                </a:solidFill>
              </a:rPr>
              <a:t>05/03/2014</a:t>
            </a:fld>
            <a:endParaRPr lang="en-GB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DTA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6502-BAD6-4DBF-8523-904DB811BC0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44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1D20B-AE6C-43EE-9772-64CBB9378638}" type="datetime1">
              <a:rPr lang="en-GB" smtClean="0">
                <a:solidFill>
                  <a:prstClr val="white">
                    <a:alpha val="50000"/>
                  </a:prstClr>
                </a:solidFill>
              </a:rPr>
              <a:t>05/03/2014</a:t>
            </a:fld>
            <a:endParaRPr lang="en-GB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DTA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6502-BAD6-4DBF-8523-904DB811BC0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558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625F0-BF6D-4DEC-B488-FF522EFA29DC}" type="datetime1">
              <a:rPr lang="en-GB" smtClean="0">
                <a:solidFill>
                  <a:prstClr val="white">
                    <a:alpha val="50000"/>
                  </a:prstClr>
                </a:solidFill>
              </a:rPr>
              <a:t>05/03/2014</a:t>
            </a:fld>
            <a:endParaRPr lang="en-GB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DTA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6502-BAD6-4DBF-8523-904DB811BC0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386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8762-8EAE-4CCE-822B-C97661F2E183}" type="datetime1">
              <a:rPr lang="en-GB" smtClean="0">
                <a:solidFill>
                  <a:prstClr val="white">
                    <a:alpha val="50000"/>
                  </a:prstClr>
                </a:solidFill>
              </a:rPr>
              <a:t>05/03/2014</a:t>
            </a:fld>
            <a:endParaRPr lang="en-GB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DTA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6502-BAD6-4DBF-8523-904DB811BC0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685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B35E-A31D-402C-8AAC-3C713B2E0E07}" type="datetime1">
              <a:rPr lang="en-GB" smtClean="0">
                <a:solidFill>
                  <a:prstClr val="white">
                    <a:alpha val="50000"/>
                  </a:prstClr>
                </a:solidFill>
              </a:rPr>
              <a:t>05/03/2014</a:t>
            </a:fld>
            <a:endParaRPr lang="en-GB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DTA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6502-BAD6-4DBF-8523-904DB811BC0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071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DDDD7-75D5-4ED7-BD96-20743EE2EBFB}" type="datetime1">
              <a:rPr lang="en-GB" smtClean="0">
                <a:solidFill>
                  <a:prstClr val="white">
                    <a:alpha val="50000"/>
                  </a:prstClr>
                </a:solidFill>
              </a:rPr>
              <a:t>05/03/2014</a:t>
            </a:fld>
            <a:endParaRPr lang="en-GB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DTA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6502-BAD6-4DBF-8523-904DB811BC0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895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175EB-2AFA-40E2-877D-71A0E9F955A4}" type="datetime1">
              <a:rPr lang="en-GB" smtClean="0">
                <a:solidFill>
                  <a:prstClr val="white">
                    <a:alpha val="50000"/>
                  </a:prstClr>
                </a:solidFill>
              </a:rPr>
              <a:t>05/03/2014</a:t>
            </a:fld>
            <a:endParaRPr lang="en-GB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DTA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6502-BAD6-4DBF-8523-904DB811BC0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422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171DA052-A2CE-4E68-90AB-5F301DECC73C}" type="datetime1">
              <a:rPr lang="en-GB" smtClean="0">
                <a:solidFill>
                  <a:prstClr val="white">
                    <a:alpha val="50000"/>
                  </a:prstClr>
                </a:solidFill>
              </a:rPr>
              <a:t>05/03/2014</a:t>
            </a:fld>
            <a:endParaRPr lang="en-GB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FF46502-BAD6-4DBF-8523-904DB811BC0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 smtClean="0">
                <a:solidFill>
                  <a:prstClr val="white"/>
                </a:solidFill>
              </a:rPr>
              <a:t>DTA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3154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9.png"/><Relationship Id="rId4" Type="http://schemas.openxmlformats.org/officeDocument/2006/relationships/image" Target="../media/image18.pn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315200" cy="2595025"/>
          </a:xfrm>
        </p:spPr>
        <p:txBody>
          <a:bodyPr>
            <a:normAutofit/>
          </a:bodyPr>
          <a:lstStyle/>
          <a:p>
            <a:r>
              <a:rPr lang="en-GB" dirty="0" smtClean="0"/>
              <a:t>Gas exchange internal and external respiration.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Know how 02 and C02 transfer from the atmosphere to the working muscles.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876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476672"/>
            <a:ext cx="3816424" cy="808337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latin typeface="Cooper Black" pitchFamily="18" charset="0"/>
              </a:rPr>
              <a:t>PP 02 100 mm hg</a:t>
            </a:r>
            <a:br>
              <a:rPr lang="en-GB" sz="2400" dirty="0" smtClean="0">
                <a:solidFill>
                  <a:srgbClr val="FFFF00"/>
                </a:solidFill>
                <a:latin typeface="Cooper Black" pitchFamily="18" charset="0"/>
              </a:rPr>
            </a:br>
            <a:r>
              <a:rPr lang="en-GB" sz="2400" dirty="0" smtClean="0">
                <a:solidFill>
                  <a:srgbClr val="FFFF00"/>
                </a:solidFill>
                <a:latin typeface="Cooper Black" pitchFamily="18" charset="0"/>
              </a:rPr>
              <a:t>C02 40 mm hg</a:t>
            </a:r>
            <a:endParaRPr lang="en-GB" sz="2400" dirty="0">
              <a:solidFill>
                <a:srgbClr val="FFFF00"/>
              </a:solidFill>
              <a:latin typeface="Cooper Black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09320"/>
            <a:ext cx="2246489" cy="301227"/>
          </a:xfrm>
        </p:spPr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DTA</a:t>
            </a: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5112568" cy="353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051720" y="5373216"/>
            <a:ext cx="3816424" cy="115212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400" dirty="0" smtClean="0">
                <a:solidFill>
                  <a:srgbClr val="FFFF00"/>
                </a:solidFill>
                <a:latin typeface="Cooper Black" pitchFamily="18" charset="0"/>
              </a:rPr>
              <a:t>PP O2 40 mm hg</a:t>
            </a:r>
          </a:p>
          <a:p>
            <a:r>
              <a:rPr lang="en-GB" sz="2400" dirty="0" smtClean="0">
                <a:solidFill>
                  <a:srgbClr val="FFFF00"/>
                </a:solidFill>
                <a:latin typeface="Cooper Black" pitchFamily="18" charset="0"/>
              </a:rPr>
              <a:t>PP C02 46 mm hg</a:t>
            </a:r>
          </a:p>
          <a:p>
            <a:endParaRPr lang="en-GB" sz="2400" dirty="0">
              <a:solidFill>
                <a:srgbClr val="FFFF00"/>
              </a:solidFill>
              <a:latin typeface="Cooper Black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092280" y="2141885"/>
            <a:ext cx="1872208" cy="1071091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600" smtClean="0">
                <a:solidFill>
                  <a:schemeClr val="bg1"/>
                </a:solidFill>
              </a:rPr>
              <a:t>HIGH to LOW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204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315200" cy="1154097"/>
          </a:xfrm>
        </p:spPr>
        <p:txBody>
          <a:bodyPr/>
          <a:lstStyle/>
          <a:p>
            <a:r>
              <a:rPr lang="en-GB" dirty="0" smtClean="0">
                <a:solidFill>
                  <a:srgbClr val="FFFF00"/>
                </a:solidFill>
                <a:latin typeface="Cooper Black" pitchFamily="18" charset="0"/>
              </a:rPr>
              <a:t>Internal respiration</a:t>
            </a:r>
            <a:endParaRPr lang="en-GB" dirty="0">
              <a:solidFill>
                <a:srgbClr val="FFFF00"/>
              </a:solidFill>
              <a:latin typeface="Cooper Black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573894" y="692696"/>
            <a:ext cx="2246489" cy="301227"/>
          </a:xfrm>
        </p:spPr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DTA</a:t>
            </a:r>
            <a:endParaRPr lang="en-GB" dirty="0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93674" y="1700808"/>
            <a:ext cx="5910411" cy="4367515"/>
            <a:chOff x="323528" y="1700808"/>
            <a:chExt cx="5910411" cy="4367515"/>
          </a:xfrm>
        </p:grpSpPr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700808"/>
              <a:ext cx="3391247" cy="43675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4668" y="2856772"/>
              <a:ext cx="3259271" cy="1796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Title 1"/>
          <p:cNvSpPr txBox="1">
            <a:spLocks/>
          </p:cNvSpPr>
          <p:nvPr/>
        </p:nvSpPr>
        <p:spPr>
          <a:xfrm>
            <a:off x="4067944" y="1669550"/>
            <a:ext cx="3816424" cy="80833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400" smtClean="0">
                <a:solidFill>
                  <a:srgbClr val="FFFF00"/>
                </a:solidFill>
                <a:latin typeface="Cooper Black" pitchFamily="18" charset="0"/>
              </a:rPr>
              <a:t>PP 02 100 mm hg</a:t>
            </a:r>
            <a:br>
              <a:rPr lang="en-GB" sz="2400" smtClean="0">
                <a:solidFill>
                  <a:srgbClr val="FFFF00"/>
                </a:solidFill>
                <a:latin typeface="Cooper Black" pitchFamily="18" charset="0"/>
              </a:rPr>
            </a:br>
            <a:r>
              <a:rPr lang="en-GB" sz="2400" smtClean="0">
                <a:solidFill>
                  <a:srgbClr val="FFFF00"/>
                </a:solidFill>
                <a:latin typeface="Cooper Black" pitchFamily="18" charset="0"/>
              </a:rPr>
              <a:t>C02 40 mm hg</a:t>
            </a:r>
            <a:endParaRPr lang="en-GB" sz="2400" dirty="0">
              <a:solidFill>
                <a:srgbClr val="FFFF00"/>
              </a:solidFill>
              <a:latin typeface="Cooper Black" pitchFamily="18" charset="0"/>
            </a:endParaRPr>
          </a:p>
        </p:txBody>
      </p:sp>
      <p:sp>
        <p:nvSpPr>
          <p:cNvPr id="11" name="Title 1"/>
          <p:cNvSpPr txBox="1">
            <a:spLocks noGrp="1"/>
          </p:cNvSpPr>
          <p:nvPr>
            <p:ph idx="1"/>
          </p:nvPr>
        </p:nvSpPr>
        <p:spPr>
          <a:xfrm>
            <a:off x="4211960" y="5068587"/>
            <a:ext cx="3672408" cy="88069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400" dirty="0" smtClean="0">
                <a:solidFill>
                  <a:srgbClr val="FFFF00"/>
                </a:solidFill>
                <a:latin typeface="Cooper Black" pitchFamily="18" charset="0"/>
              </a:rPr>
              <a:t>PP O2 40 mm hg</a:t>
            </a:r>
          </a:p>
          <a:p>
            <a:r>
              <a:rPr lang="en-GB" sz="2400" dirty="0" smtClean="0">
                <a:solidFill>
                  <a:srgbClr val="FFFF00"/>
                </a:solidFill>
                <a:latin typeface="Cooper Black" pitchFamily="18" charset="0"/>
              </a:rPr>
              <a:t>PP C02 46 mm hg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681" y="2856772"/>
            <a:ext cx="2493963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80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80312" y="692696"/>
            <a:ext cx="2246489" cy="301227"/>
          </a:xfrm>
        </p:spPr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DTA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3539527"/>
          </a:xfrm>
        </p:spPr>
        <p:txBody>
          <a:bodyPr/>
          <a:lstStyle/>
          <a:p>
            <a:r>
              <a:rPr lang="en-GB" dirty="0" smtClean="0"/>
              <a:t>Partial pressure -  Alveoli air – direction of diffusion Alveoli capillary blood</a:t>
            </a:r>
          </a:p>
          <a:p>
            <a:r>
              <a:rPr lang="en-GB" dirty="0" smtClean="0"/>
              <a:t>02			100 (h)                                            40         </a:t>
            </a:r>
          </a:p>
          <a:p>
            <a:endParaRPr lang="en-GB" dirty="0"/>
          </a:p>
          <a:p>
            <a:r>
              <a:rPr lang="en-GB" dirty="0" smtClean="0"/>
              <a:t>Diffusion gradient   is 60</a:t>
            </a:r>
          </a:p>
          <a:p>
            <a:endParaRPr lang="en-GB" dirty="0"/>
          </a:p>
          <a:p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644008" y="2060848"/>
            <a:ext cx="864096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4" y="3981275"/>
            <a:ext cx="4410249" cy="2870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1881773"/>
              </p:ext>
            </p:extLst>
          </p:nvPr>
        </p:nvGraphicFramePr>
        <p:xfrm>
          <a:off x="4716016" y="2770188"/>
          <a:ext cx="4248472" cy="3899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31427"/>
            <a:ext cx="1800200" cy="1091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2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Sub>
          <a:bldChart bld="category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DTA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536" y="1412777"/>
            <a:ext cx="7891264" cy="1224135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Partial Pressure        Capillaries                        muscle tissue </a:t>
            </a:r>
          </a:p>
          <a:p>
            <a:r>
              <a:rPr lang="en-GB" dirty="0" smtClean="0"/>
              <a:t>02                                  100 (h)                               40  </a:t>
            </a:r>
          </a:p>
          <a:p>
            <a:endParaRPr lang="en-GB" dirty="0"/>
          </a:p>
          <a:p>
            <a:r>
              <a:rPr lang="en-GB" dirty="0" smtClean="0"/>
              <a:t>Diffusion gradient = 60</a:t>
            </a:r>
            <a:endParaRPr lang="en-GB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56992"/>
            <a:ext cx="4608512" cy="2804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5004048" y="1628825"/>
            <a:ext cx="72008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3869837779"/>
              </p:ext>
            </p:extLst>
          </p:nvPr>
        </p:nvGraphicFramePr>
        <p:xfrm>
          <a:off x="5148064" y="2204864"/>
          <a:ext cx="374441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020" y="5733256"/>
            <a:ext cx="1892219" cy="114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380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Sub>
          <a:bldChart bld="category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524328" y="692696"/>
            <a:ext cx="2246489" cy="301227"/>
          </a:xfrm>
        </p:spPr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DTA</a:t>
            </a: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5562600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520" y="2996952"/>
            <a:ext cx="2493480" cy="151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869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oper Black" pitchFamily="18" charset="0"/>
              </a:rPr>
              <a:t>End</a:t>
            </a:r>
            <a:endParaRPr lang="en-GB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36296" y="620688"/>
            <a:ext cx="2246489" cy="301227"/>
          </a:xfrm>
        </p:spPr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DTA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34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68761"/>
            <a:ext cx="7315200" cy="1430052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</a:t>
            </a:r>
            <a:r>
              <a:rPr lang="en-GB" dirty="0">
                <a:solidFill>
                  <a:srgbClr val="FFFF00"/>
                </a:solidFill>
                <a:latin typeface="Cooper Black" pitchFamily="18" charset="0"/>
              </a:rPr>
              <a:t>R</a:t>
            </a:r>
            <a:r>
              <a:rPr lang="en-GB" dirty="0" smtClean="0">
                <a:solidFill>
                  <a:srgbClr val="FFFF00"/>
                </a:solidFill>
                <a:latin typeface="Cooper Black" pitchFamily="18" charset="0"/>
              </a:rPr>
              <a:t>espiration</a:t>
            </a:r>
            <a:r>
              <a:rPr lang="en-GB" dirty="0">
                <a:solidFill>
                  <a:srgbClr val="FFFF00"/>
                </a:solidFill>
              </a:rPr>
              <a:t/>
            </a:r>
            <a:br>
              <a:rPr lang="en-GB" dirty="0">
                <a:solidFill>
                  <a:srgbClr val="FFFF00"/>
                </a:solidFill>
              </a:rPr>
            </a:b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420888"/>
            <a:ext cx="7315200" cy="1008112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n-GB" sz="2800" dirty="0" smtClean="0"/>
              <a:t>Occurs at the respiratory membrane</a:t>
            </a:r>
          </a:p>
          <a:p>
            <a:r>
              <a:rPr lang="en-GB" sz="2800" dirty="0" smtClean="0"/>
              <a:t>Internal </a:t>
            </a:r>
          </a:p>
          <a:p>
            <a:r>
              <a:rPr lang="en-GB" sz="2800" dirty="0" smtClean="0"/>
              <a:t>External</a:t>
            </a:r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524328" y="692696"/>
            <a:ext cx="2246489" cy="301227"/>
          </a:xfrm>
        </p:spPr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DTA</a:t>
            </a: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09120"/>
            <a:ext cx="4535487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867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596336" y="707593"/>
            <a:ext cx="2246489" cy="301227"/>
          </a:xfrm>
        </p:spPr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DTA</a:t>
            </a: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2" y="0"/>
            <a:ext cx="2469066" cy="1716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1689618"/>
            <a:ext cx="2910027" cy="2328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708" y="5085184"/>
            <a:ext cx="313057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182880">
              <a:spcBef>
                <a:spcPct val="20000"/>
              </a:spcBef>
              <a:buClr>
                <a:srgbClr val="FF8600"/>
              </a:buClr>
              <a:buFont typeface="Wingdings" charset="2"/>
              <a:buChar char="§"/>
            </a:pPr>
            <a:r>
              <a:rPr lang="en-GB" sz="2000" dirty="0">
                <a:solidFill>
                  <a:prstClr val="white"/>
                </a:solidFill>
                <a:latin typeface="Cooper Black" pitchFamily="18" charset="0"/>
              </a:rPr>
              <a:t>Haemoglobin is the binding site for the 02 which is transported in the blood.  </a:t>
            </a:r>
          </a:p>
        </p:txBody>
      </p:sp>
      <p:sp>
        <p:nvSpPr>
          <p:cNvPr id="9" name="Rectangle 8"/>
          <p:cNvSpPr/>
          <p:nvPr/>
        </p:nvSpPr>
        <p:spPr>
          <a:xfrm>
            <a:off x="3141925" y="5085184"/>
            <a:ext cx="313057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182880">
              <a:spcBef>
                <a:spcPct val="20000"/>
              </a:spcBef>
              <a:buClr>
                <a:srgbClr val="FF8600"/>
              </a:buClr>
              <a:buFont typeface="Wingdings" charset="2"/>
              <a:buChar char="§"/>
            </a:pPr>
            <a:r>
              <a:rPr lang="en-GB" sz="2000" dirty="0" smtClean="0">
                <a:solidFill>
                  <a:srgbClr val="FFC000"/>
                </a:solidFill>
                <a:latin typeface="Cooper Black" pitchFamily="18" charset="0"/>
              </a:rPr>
              <a:t>High concentration of 02 there is a high saturation of the haemoglobin which is then called </a:t>
            </a:r>
            <a:endParaRPr lang="en-GB" sz="2000" dirty="0">
              <a:solidFill>
                <a:srgbClr val="92D050"/>
              </a:solidFill>
              <a:latin typeface="Cooper Black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88224" y="5085184"/>
            <a:ext cx="2555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182880">
              <a:spcBef>
                <a:spcPct val="20000"/>
              </a:spcBef>
              <a:buClr>
                <a:srgbClr val="FF8600"/>
              </a:buClr>
              <a:buFont typeface="Wingdings" charset="2"/>
              <a:buChar char="§"/>
            </a:pPr>
            <a:r>
              <a:rPr lang="en-GB" sz="2000" dirty="0">
                <a:solidFill>
                  <a:srgbClr val="92D050"/>
                </a:solidFill>
                <a:latin typeface="Cooper Black" pitchFamily="18" charset="0"/>
              </a:rPr>
              <a:t>oxyhaemoglobin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38" y="1062433"/>
            <a:ext cx="6624736" cy="4022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2023740"/>
            <a:ext cx="4535487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85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80312" y="692696"/>
            <a:ext cx="2246489" cy="301227"/>
          </a:xfrm>
        </p:spPr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DTA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51520" y="1484785"/>
            <a:ext cx="8640960" cy="1368151"/>
          </a:xfrm>
        </p:spPr>
        <p:txBody>
          <a:bodyPr/>
          <a:lstStyle/>
          <a:p>
            <a:r>
              <a:rPr lang="en-GB" dirty="0" smtClean="0">
                <a:latin typeface="Cooper Black" pitchFamily="18" charset="0"/>
              </a:rPr>
              <a:t>Site of Alveoli air PP 02  </a:t>
            </a:r>
            <a:r>
              <a:rPr lang="en-GB" dirty="0">
                <a:latin typeface="Cooper Black" pitchFamily="18" charset="0"/>
              </a:rPr>
              <a:t>100 (h) </a:t>
            </a:r>
            <a:endParaRPr lang="en-GB" dirty="0" smtClean="0">
              <a:latin typeface="Cooper Black" pitchFamily="18" charset="0"/>
            </a:endParaRPr>
          </a:p>
          <a:p>
            <a:r>
              <a:rPr lang="en-GB" dirty="0" smtClean="0">
                <a:solidFill>
                  <a:srgbClr val="FFFF00"/>
                </a:solidFill>
                <a:latin typeface="Cooper Black" pitchFamily="18" charset="0"/>
              </a:rPr>
              <a:t>Haemoglobin in Alveoli capillary blood attract 02</a:t>
            </a:r>
          </a:p>
          <a:p>
            <a:r>
              <a:rPr lang="en-GB" dirty="0" smtClean="0">
                <a:latin typeface="Cooper Black" pitchFamily="18" charset="0"/>
              </a:rPr>
              <a:t> </a:t>
            </a:r>
            <a:r>
              <a:rPr lang="en-GB" dirty="0">
                <a:solidFill>
                  <a:srgbClr val="92D050"/>
                </a:solidFill>
                <a:latin typeface="Cooper Black" pitchFamily="18" charset="0"/>
              </a:rPr>
              <a:t>C</a:t>
            </a:r>
            <a:r>
              <a:rPr lang="en-GB" dirty="0" smtClean="0">
                <a:solidFill>
                  <a:srgbClr val="92D050"/>
                </a:solidFill>
                <a:latin typeface="Cooper Black" pitchFamily="18" charset="0"/>
              </a:rPr>
              <a:t>ausing a saturation or association with 02.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4" y="3981275"/>
            <a:ext cx="4410249" cy="2870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31427"/>
            <a:ext cx="1800200" cy="1091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917" y="3981275"/>
            <a:ext cx="4355976" cy="2834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05228"/>
            <a:ext cx="1597546" cy="1141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276872"/>
            <a:ext cx="1352551" cy="84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097" y="1427832"/>
            <a:ext cx="1051372" cy="841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499" y="2629297"/>
            <a:ext cx="1166813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574" y="3307405"/>
            <a:ext cx="1136526" cy="708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Left Arrow 2"/>
          <p:cNvSpPr/>
          <p:nvPr/>
        </p:nvSpPr>
        <p:spPr>
          <a:xfrm>
            <a:off x="3563888" y="3119834"/>
            <a:ext cx="2304256" cy="38117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01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4593704" cy="1154097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rgbClr val="92D050"/>
                </a:solidFill>
                <a:latin typeface="Cooper Black" pitchFamily="18" charset="0"/>
              </a:rPr>
              <a:t>Site of muscle tissue there is a low PP of </a:t>
            </a:r>
            <a:r>
              <a:rPr lang="en-GB" sz="2800" dirty="0" smtClean="0">
                <a:solidFill>
                  <a:srgbClr val="92D050"/>
                </a:solidFill>
                <a:latin typeface="Cooper Black" pitchFamily="18" charset="0"/>
              </a:rPr>
              <a:t>02</a:t>
            </a:r>
            <a:endParaRPr lang="en-GB" sz="3200" dirty="0">
              <a:solidFill>
                <a:srgbClr val="FFFF00"/>
              </a:solidFill>
              <a:latin typeface="Cooper Black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31934" y="548680"/>
            <a:ext cx="2246489" cy="301227"/>
          </a:xfrm>
        </p:spPr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DTA</a:t>
            </a: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187" y="0"/>
            <a:ext cx="3344813" cy="217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0" y="4013013"/>
            <a:ext cx="4608513" cy="28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454" y="2492896"/>
            <a:ext cx="1597546" cy="1141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844" y="2492896"/>
            <a:ext cx="1008112" cy="807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249" y="3924666"/>
            <a:ext cx="777305" cy="653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80" y="3811717"/>
            <a:ext cx="741275" cy="461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239" y="3226801"/>
            <a:ext cx="884856" cy="54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5536" y="1493788"/>
            <a:ext cx="30300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latin typeface="Cooper Black" pitchFamily="18" charset="0"/>
                <a:ea typeface="+mj-ea"/>
                <a:cs typeface="+mj-cs"/>
              </a:rPr>
              <a:t>There is a dissociation of the 02 from the Haemoglobin </a:t>
            </a:r>
            <a:endParaRPr lang="en-GB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4" y="5877272"/>
            <a:ext cx="1011237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926" y="5949280"/>
            <a:ext cx="1179769" cy="732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081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DTA</a:t>
            </a:r>
            <a:endParaRPr lang="en-GB">
              <a:solidFill>
                <a:prstClr val="white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6672"/>
            <a:ext cx="6317584" cy="6165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868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6624736" cy="1154097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rgbClr val="92D050"/>
                </a:solidFill>
                <a:latin typeface="Cooper Black" pitchFamily="18" charset="0"/>
              </a:rPr>
              <a:t>At lungs while at rest high 02 concentration</a:t>
            </a:r>
            <a:r>
              <a:rPr lang="en-GB" sz="2800" dirty="0" smtClean="0">
                <a:latin typeface="Cooper Black" pitchFamily="18" charset="0"/>
              </a:rPr>
              <a:t/>
            </a:r>
            <a:br>
              <a:rPr lang="en-GB" sz="2800" dirty="0" smtClean="0">
                <a:latin typeface="Cooper Black" pitchFamily="18" charset="0"/>
              </a:rPr>
            </a:br>
            <a:r>
              <a:rPr lang="en-GB" sz="2800" dirty="0" smtClean="0">
                <a:solidFill>
                  <a:srgbClr val="FFFF00"/>
                </a:solidFill>
                <a:latin typeface="Cooper Black" pitchFamily="18" charset="0"/>
              </a:rPr>
              <a:t>High saturation of haemoglobin in the alveoli capillary blood.</a:t>
            </a:r>
            <a:endParaRPr lang="en-GB" sz="2800" dirty="0">
              <a:solidFill>
                <a:srgbClr val="FFFF00"/>
              </a:solidFill>
              <a:latin typeface="Cooper Black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452320" y="692696"/>
            <a:ext cx="2246489" cy="301227"/>
          </a:xfrm>
        </p:spPr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DTA</a:t>
            </a: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6912"/>
            <a:ext cx="4750970" cy="3923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204864"/>
            <a:ext cx="3097357" cy="201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69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6624736" cy="1154097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rgbClr val="FFFF00"/>
                </a:solidFill>
                <a:latin typeface="Cooper Black" pitchFamily="18" charset="0"/>
              </a:rPr>
              <a:t>At </a:t>
            </a:r>
            <a:r>
              <a:rPr lang="en-GB" sz="2800" dirty="0" smtClean="0">
                <a:solidFill>
                  <a:srgbClr val="FFFF00"/>
                </a:solidFill>
                <a:latin typeface="Cooper Black" pitchFamily="18" charset="0"/>
              </a:rPr>
              <a:t>muscle tissue low concentration (PP of 02)</a:t>
            </a:r>
            <a:r>
              <a:rPr lang="en-GB" sz="2800" dirty="0" smtClean="0">
                <a:latin typeface="Cooper Black" pitchFamily="18" charset="0"/>
              </a:rPr>
              <a:t/>
            </a:r>
            <a:br>
              <a:rPr lang="en-GB" sz="2800" dirty="0" smtClean="0">
                <a:latin typeface="Cooper Black" pitchFamily="18" charset="0"/>
              </a:rPr>
            </a:br>
            <a:r>
              <a:rPr lang="en-GB" sz="2800" dirty="0">
                <a:solidFill>
                  <a:srgbClr val="FFFF00"/>
                </a:solidFill>
                <a:latin typeface="Cooper Black" pitchFamily="18" charset="0"/>
              </a:rPr>
              <a:t>This causes a dissociation</a:t>
            </a:r>
            <a:br>
              <a:rPr lang="en-GB" sz="2800" dirty="0">
                <a:solidFill>
                  <a:srgbClr val="FFFF00"/>
                </a:solidFill>
                <a:latin typeface="Cooper Black" pitchFamily="18" charset="0"/>
              </a:rPr>
            </a:br>
            <a:r>
              <a:rPr lang="en-GB" sz="2800" dirty="0">
                <a:solidFill>
                  <a:srgbClr val="FFFF00"/>
                </a:solidFill>
                <a:latin typeface="Cooper Black" pitchFamily="18" charset="0"/>
              </a:rPr>
              <a:t>Low </a:t>
            </a:r>
            <a:r>
              <a:rPr lang="en-GB" sz="2800" dirty="0" smtClean="0">
                <a:solidFill>
                  <a:srgbClr val="FFFF00"/>
                </a:solidFill>
                <a:latin typeface="Cooper Black" pitchFamily="18" charset="0"/>
              </a:rPr>
              <a:t>saturation of haemoglobin</a:t>
            </a:r>
            <a:br>
              <a:rPr lang="en-GB" sz="2800" dirty="0" smtClean="0">
                <a:solidFill>
                  <a:srgbClr val="FFFF00"/>
                </a:solidFill>
                <a:latin typeface="Cooper Black" pitchFamily="18" charset="0"/>
              </a:rPr>
            </a:br>
            <a:r>
              <a:rPr lang="en-GB" sz="2800" dirty="0" smtClean="0">
                <a:solidFill>
                  <a:srgbClr val="FFFF00"/>
                </a:solidFill>
                <a:latin typeface="Cooper Black" pitchFamily="18" charset="0"/>
              </a:rPr>
              <a:t>in </a:t>
            </a:r>
            <a:r>
              <a:rPr lang="en-GB" sz="2800" dirty="0" smtClean="0">
                <a:solidFill>
                  <a:srgbClr val="FFFF00"/>
                </a:solidFill>
                <a:latin typeface="Cooper Black" pitchFamily="18" charset="0"/>
              </a:rPr>
              <a:t>the capillary </a:t>
            </a:r>
            <a:r>
              <a:rPr lang="en-GB" sz="2800" dirty="0" smtClean="0">
                <a:solidFill>
                  <a:srgbClr val="FFFF00"/>
                </a:solidFill>
                <a:latin typeface="Cooper Black" pitchFamily="18" charset="0"/>
              </a:rPr>
              <a:t>blood</a:t>
            </a:r>
            <a:r>
              <a:rPr lang="en-GB" sz="2800" dirty="0" smtClean="0">
                <a:solidFill>
                  <a:srgbClr val="FFFF00"/>
                </a:solidFill>
                <a:latin typeface="Cooper Black" pitchFamily="18" charset="0"/>
              </a:rPr>
              <a:t>.</a:t>
            </a:r>
            <a:endParaRPr lang="en-GB" sz="2800" dirty="0">
              <a:solidFill>
                <a:srgbClr val="FFFF00"/>
              </a:solidFill>
              <a:latin typeface="Cooper Black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452320" y="692696"/>
            <a:ext cx="2246489" cy="301227"/>
          </a:xfrm>
        </p:spPr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DTA</a:t>
            </a: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6912"/>
            <a:ext cx="3744416" cy="3923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166" y="2636912"/>
            <a:ext cx="3543883" cy="215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719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558" y="692665"/>
            <a:ext cx="7315200" cy="1368152"/>
          </a:xfrm>
        </p:spPr>
        <p:txBody>
          <a:bodyPr/>
          <a:lstStyle/>
          <a:p>
            <a:r>
              <a:rPr lang="en-GB" sz="2400" dirty="0" smtClean="0">
                <a:solidFill>
                  <a:srgbClr val="FFFF00"/>
                </a:solidFill>
                <a:latin typeface="Cooper Black" pitchFamily="18" charset="0"/>
              </a:rPr>
              <a:t>So the ideal situation is that we have an association at the alveoli capillaries 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488758" y="620688"/>
            <a:ext cx="2246489" cy="301227"/>
          </a:xfrm>
        </p:spPr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DTA</a:t>
            </a: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4750970" cy="4283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060848"/>
            <a:ext cx="3097213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940153" y="4418831"/>
            <a:ext cx="2664295" cy="120032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28600" lvl="0" indent="-182880">
              <a:spcBef>
                <a:spcPct val="20000"/>
              </a:spcBef>
              <a:buClr>
                <a:srgbClr val="FF8600"/>
              </a:buClr>
              <a:buFont typeface="Wingdings" charset="2"/>
              <a:buChar char="§"/>
            </a:pPr>
            <a:r>
              <a:rPr lang="en-GB" sz="2400" dirty="0" smtClean="0">
                <a:solidFill>
                  <a:prstClr val="white"/>
                </a:solidFill>
                <a:latin typeface="Cooper Black" pitchFamily="18" charset="0"/>
              </a:rPr>
              <a:t>disassociation </a:t>
            </a:r>
            <a:r>
              <a:rPr lang="en-GB" sz="2400" dirty="0">
                <a:solidFill>
                  <a:prstClr val="white"/>
                </a:solidFill>
                <a:latin typeface="Cooper Black" pitchFamily="18" charset="0"/>
              </a:rPr>
              <a:t>at the muscle tissue.</a:t>
            </a:r>
          </a:p>
        </p:txBody>
      </p:sp>
    </p:spTree>
    <p:extLst>
      <p:ext uri="{BB962C8B-B14F-4D97-AF65-F5344CB8AC3E}">
        <p14:creationId xmlns:p14="http://schemas.microsoft.com/office/powerpoint/2010/main" val="402655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32657"/>
            <a:ext cx="5328592" cy="1008110"/>
          </a:xfrm>
        </p:spPr>
        <p:txBody>
          <a:bodyPr/>
          <a:lstStyle/>
          <a:p>
            <a:r>
              <a:rPr lang="en-GB" dirty="0" smtClean="0">
                <a:latin typeface="Cooper Black" pitchFamily="18" charset="0"/>
              </a:rPr>
              <a:t>Several factors that affect the association or dissociation</a:t>
            </a:r>
            <a:endParaRPr lang="en-GB" dirty="0">
              <a:latin typeface="Cooper Black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524328" y="620688"/>
            <a:ext cx="2246489" cy="301227"/>
          </a:xfrm>
        </p:spPr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DTA</a:t>
            </a: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476250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444208" y="1340767"/>
            <a:ext cx="2452754" cy="2816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latin typeface="Cooper Black" pitchFamily="18" charset="0"/>
              </a:rPr>
              <a:t>Increase in PP CO2</a:t>
            </a:r>
          </a:p>
          <a:p>
            <a:r>
              <a:rPr lang="en-GB" dirty="0" smtClean="0">
                <a:solidFill>
                  <a:srgbClr val="FFFF00"/>
                </a:solidFill>
                <a:latin typeface="Cooper Black" pitchFamily="18" charset="0"/>
              </a:rPr>
              <a:t>Increase in temp</a:t>
            </a:r>
          </a:p>
          <a:p>
            <a:r>
              <a:rPr lang="en-GB" dirty="0" smtClean="0">
                <a:latin typeface="Cooper Black" pitchFamily="18" charset="0"/>
              </a:rPr>
              <a:t>PH (lactic acid) Bohr effect</a:t>
            </a:r>
          </a:p>
          <a:p>
            <a:r>
              <a:rPr lang="en-GB" dirty="0" smtClean="0">
                <a:solidFill>
                  <a:srgbClr val="FFFF00"/>
                </a:solidFill>
                <a:latin typeface="Cooper Black" pitchFamily="18" charset="0"/>
              </a:rPr>
              <a:t>Decrease in PP of 02</a:t>
            </a:r>
          </a:p>
          <a:p>
            <a:endParaRPr lang="en-GB" dirty="0">
              <a:latin typeface="Cooper Black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70004" y="4437113"/>
            <a:ext cx="3950468" cy="792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latin typeface="Cooper Black" pitchFamily="18" charset="0"/>
              </a:rPr>
              <a:t>Right shift= </a:t>
            </a:r>
            <a:r>
              <a:rPr lang="en-GB" dirty="0" smtClean="0">
                <a:solidFill>
                  <a:srgbClr val="FFFF00"/>
                </a:solidFill>
                <a:latin typeface="Cooper Black" pitchFamily="18" charset="0"/>
              </a:rPr>
              <a:t>Known as Bohr shift </a:t>
            </a:r>
            <a:endParaRPr lang="en-GB" dirty="0">
              <a:solidFill>
                <a:srgbClr val="FFFF00"/>
              </a:solidFill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95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FF00"/>
                </a:solidFill>
                <a:latin typeface="Cooper Black" pitchFamily="18" charset="0"/>
              </a:rPr>
              <a:t>Describe the effect of smoking on the transport of oxygen in the blood.</a:t>
            </a:r>
            <a:endParaRPr lang="en-GB" dirty="0">
              <a:solidFill>
                <a:srgbClr val="FFFF00"/>
              </a:solidFill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769833"/>
            <a:ext cx="7315200" cy="659167"/>
          </a:xfrm>
        </p:spPr>
        <p:txBody>
          <a:bodyPr/>
          <a:lstStyle/>
          <a:p>
            <a:r>
              <a:rPr lang="en-GB" dirty="0" smtClean="0"/>
              <a:t>Key term:   </a:t>
            </a:r>
            <a:r>
              <a:rPr lang="en-GB" sz="2800" dirty="0" smtClean="0"/>
              <a:t>Carbon monoxide.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452320" y="620688"/>
            <a:ext cx="2246489" cy="301227"/>
          </a:xfrm>
        </p:spPr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DTA</a:t>
            </a: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17032"/>
            <a:ext cx="3535363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59225"/>
            <a:ext cx="1423916" cy="198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7" y="3954362"/>
            <a:ext cx="1011237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356793"/>
            <a:ext cx="8842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891" y="5148956"/>
            <a:ext cx="7810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410" y="3429000"/>
            <a:ext cx="15970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922" y="2965450"/>
            <a:ext cx="73818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006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769833"/>
            <a:ext cx="7315200" cy="1307239"/>
          </a:xfrm>
        </p:spPr>
        <p:txBody>
          <a:bodyPr>
            <a:normAutofit/>
          </a:bodyPr>
          <a:lstStyle/>
          <a:p>
            <a:r>
              <a:rPr lang="en-GB" dirty="0"/>
              <a:t>Give two ways in which oxygen is transported in the blood.</a:t>
            </a:r>
            <a:br>
              <a:rPr lang="en-GB" dirty="0"/>
            </a:br>
            <a:r>
              <a:rPr lang="en-GB" dirty="0"/>
              <a:t>Describe the effect of smoking on the transport of oxygen in the blood.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524328" y="620688"/>
            <a:ext cx="2246489" cy="301227"/>
          </a:xfrm>
        </p:spPr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DTA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FF00"/>
                </a:solidFill>
                <a:latin typeface="Cooper Black" pitchFamily="18" charset="0"/>
              </a:rPr>
              <a:t>Describe the effect of smoking on the transport of oxygen in the blood.</a:t>
            </a:r>
            <a:endParaRPr lang="en-GB" dirty="0">
              <a:solidFill>
                <a:srgbClr val="FFFF00"/>
              </a:solidFill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51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40769"/>
            <a:ext cx="7315200" cy="4968592"/>
          </a:xfrm>
        </p:spPr>
        <p:txBody>
          <a:bodyPr>
            <a:normAutofit fontScale="77500" lnSpcReduction="20000"/>
          </a:bodyPr>
          <a:lstStyle/>
          <a:p>
            <a:r>
              <a:rPr lang="en-GB" b="1" dirty="0"/>
              <a:t>2.</a:t>
            </a:r>
            <a:r>
              <a:rPr lang="en-GB" dirty="0"/>
              <a:t>	</a:t>
            </a:r>
            <a:r>
              <a:rPr lang="en-GB" b="1" dirty="0"/>
              <a:t>2 marks for first part of question, 1 mark per point.</a:t>
            </a:r>
            <a:endParaRPr lang="en-GB" dirty="0"/>
          </a:p>
          <a:p>
            <a:r>
              <a:rPr lang="en-GB" dirty="0" smtClean="0"/>
              <a:t>1(Combines</a:t>
            </a:r>
            <a:r>
              <a:rPr lang="en-GB" dirty="0"/>
              <a:t>) with or in haemoglobin / as </a:t>
            </a:r>
            <a:r>
              <a:rPr lang="en-GB" dirty="0" err="1"/>
              <a:t>oxyhaemoglobin</a:t>
            </a:r>
            <a:r>
              <a:rPr lang="en-GB" dirty="0"/>
              <a:t> or HbO2</a:t>
            </a:r>
          </a:p>
          <a:p>
            <a:r>
              <a:rPr lang="en-GB" i="1" dirty="0"/>
              <a:t>Do not accept carried in red blood cells = Vg</a:t>
            </a:r>
          </a:p>
          <a:p>
            <a:r>
              <a:rPr lang="en-GB" dirty="0" smtClean="0"/>
              <a:t>2(Dissolved</a:t>
            </a:r>
            <a:r>
              <a:rPr lang="en-GB" dirty="0"/>
              <a:t>) in blood </a:t>
            </a:r>
            <a:r>
              <a:rPr lang="en-GB" dirty="0" smtClean="0"/>
              <a:t>plasma</a:t>
            </a:r>
            <a:endParaRPr lang="en-GB" dirty="0"/>
          </a:p>
          <a:p>
            <a:r>
              <a:rPr lang="en-GB" b="1" dirty="0" smtClean="0"/>
              <a:t>3 </a:t>
            </a:r>
            <a:r>
              <a:rPr lang="en-GB" b="1" dirty="0"/>
              <a:t>marks for second part of question, 1 mark per point.</a:t>
            </a:r>
            <a:endParaRPr lang="en-GB" dirty="0"/>
          </a:p>
          <a:p>
            <a:r>
              <a:rPr lang="en-GB" dirty="0" smtClean="0"/>
              <a:t>3(CO</a:t>
            </a:r>
            <a:r>
              <a:rPr lang="en-GB" dirty="0"/>
              <a:t>)</a:t>
            </a:r>
            <a:br>
              <a:rPr lang="en-GB" dirty="0"/>
            </a:br>
            <a:r>
              <a:rPr lang="en-GB" dirty="0"/>
              <a:t>Smoking produces (high levels of) carbon monoxide</a:t>
            </a:r>
          </a:p>
          <a:p>
            <a:r>
              <a:rPr lang="en-GB" i="1" dirty="0"/>
              <a:t>Do not accept cigarettes contain carbon monoxide</a:t>
            </a:r>
          </a:p>
          <a:p>
            <a:r>
              <a:rPr lang="en-GB" dirty="0" smtClean="0"/>
              <a:t>4(gas ex) less </a:t>
            </a:r>
            <a:r>
              <a:rPr lang="en-GB" dirty="0"/>
              <a:t>efficient gaseous exchange / decreased diffusion gradient of O2 or between O2 in alveoli and O2 in blood</a:t>
            </a:r>
          </a:p>
          <a:p>
            <a:r>
              <a:rPr lang="en-GB" i="1" dirty="0"/>
              <a:t>Do not accept build up of tar in alveoli = less gaseous exchange</a:t>
            </a:r>
          </a:p>
          <a:p>
            <a:r>
              <a:rPr lang="en-GB" dirty="0" smtClean="0"/>
              <a:t>5(affinity</a:t>
            </a:r>
            <a:r>
              <a:rPr lang="en-GB" dirty="0"/>
              <a:t>)</a:t>
            </a:r>
            <a:br>
              <a:rPr lang="en-GB" dirty="0"/>
            </a:br>
            <a:r>
              <a:rPr lang="en-GB" dirty="0"/>
              <a:t>haemoglobin has a greater affinity for CO than O2 / carbon monoxide has a greater affinity for haemoglobin than oxygen</a:t>
            </a:r>
          </a:p>
          <a:p>
            <a:r>
              <a:rPr lang="en-GB" i="1" dirty="0"/>
              <a:t>Accept </a:t>
            </a:r>
            <a:r>
              <a:rPr lang="en-GB" i="1" dirty="0" err="1"/>
              <a:t>Hb</a:t>
            </a:r>
            <a:r>
              <a:rPr lang="en-GB" i="1" dirty="0"/>
              <a:t> for haemoglobin</a:t>
            </a:r>
          </a:p>
          <a:p>
            <a:r>
              <a:rPr lang="en-GB" dirty="0" smtClean="0"/>
              <a:t>6(less </a:t>
            </a:r>
            <a:r>
              <a:rPr lang="en-GB" dirty="0"/>
              <a:t>O2)</a:t>
            </a:r>
            <a:br>
              <a:rPr lang="en-GB" dirty="0"/>
            </a:br>
            <a:r>
              <a:rPr lang="en-GB" dirty="0"/>
              <a:t>Less O2 is transported in the blood / Less O2 is absorbed or carried (by the haemoglobin) / haemoglobin is not fully saturated with O2 / PO2 (PPO2) decreases in the blood</a:t>
            </a:r>
          </a:p>
          <a:p>
            <a:r>
              <a:rPr lang="en-GB" i="1" dirty="0"/>
              <a:t>Do not accept less room for O2 in </a:t>
            </a:r>
            <a:r>
              <a:rPr lang="en-GB" i="1" dirty="0" err="1"/>
              <a:t>Hb</a:t>
            </a:r>
            <a:endParaRPr lang="en-GB" i="1" dirty="0"/>
          </a:p>
          <a:p>
            <a:r>
              <a:rPr lang="en-GB" b="1" dirty="0"/>
              <a:t>[5]</a:t>
            </a:r>
            <a:endParaRPr lang="en-GB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64288" y="620688"/>
            <a:ext cx="2246489" cy="301227"/>
          </a:xfrm>
        </p:spPr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DTA</a:t>
            </a:r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87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Pulmonary ventilation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769833"/>
            <a:ext cx="7315200" cy="2315351"/>
          </a:xfrm>
        </p:spPr>
        <p:txBody>
          <a:bodyPr/>
          <a:lstStyle/>
          <a:p>
            <a:r>
              <a:rPr lang="en-GB" sz="2800" dirty="0" smtClean="0"/>
              <a:t>Process by which 0xygen and Carbon dioxide enters and exits the alveoli.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38789" y="620688"/>
            <a:ext cx="2246489" cy="301227"/>
          </a:xfrm>
        </p:spPr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DTA</a:t>
            </a: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642144"/>
            <a:ext cx="2741290" cy="221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78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315200" cy="1154097"/>
          </a:xfrm>
        </p:spPr>
        <p:txBody>
          <a:bodyPr/>
          <a:lstStyle/>
          <a:p>
            <a:r>
              <a:rPr lang="en-GB" dirty="0" smtClean="0"/>
              <a:t>Respiration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492896"/>
            <a:ext cx="7315200" cy="1019207"/>
          </a:xfrm>
        </p:spPr>
        <p:txBody>
          <a:bodyPr>
            <a:normAutofit/>
          </a:bodyPr>
          <a:lstStyle/>
          <a:p>
            <a:r>
              <a:rPr lang="en-GB" sz="2800" dirty="0" smtClean="0"/>
              <a:t>Process by which oxygen and carbon dioxide diffuse in and out of the blood.</a:t>
            </a:r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452320" y="620688"/>
            <a:ext cx="2246489" cy="301227"/>
          </a:xfrm>
        </p:spPr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DTA</a:t>
            </a: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49080"/>
            <a:ext cx="4536504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67544" y="1844824"/>
            <a:ext cx="3816424" cy="57704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>
                <a:solidFill>
                  <a:srgbClr val="FFFF00"/>
                </a:solidFill>
              </a:rPr>
              <a:t>Gas exchange</a:t>
            </a:r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40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External respiration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420888"/>
            <a:ext cx="7315200" cy="1008112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n-GB" sz="2800" dirty="0" smtClean="0"/>
              <a:t>Occurs at the respiratory membrane in the lungs at the site of the alveoli</a:t>
            </a:r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524328" y="692696"/>
            <a:ext cx="2246489" cy="301227"/>
          </a:xfrm>
        </p:spPr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DTA</a:t>
            </a: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49080"/>
            <a:ext cx="4535487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78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Internal </a:t>
            </a:r>
            <a:r>
              <a:rPr lang="en-GB" dirty="0"/>
              <a:t>respiration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420888"/>
            <a:ext cx="3888432" cy="3888432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n-GB" sz="2800" dirty="0" smtClean="0"/>
              <a:t>Occurs at the respiratory membrane in the tissue. From the capillaries to the working muscles</a:t>
            </a:r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524328" y="692696"/>
            <a:ext cx="2246489" cy="301227"/>
          </a:xfrm>
        </p:spPr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DTA</a:t>
            </a: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12776"/>
            <a:ext cx="363855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551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517513"/>
            <a:ext cx="2304256" cy="1224136"/>
          </a:xfrm>
          <a:solidFill>
            <a:srgbClr val="FF0000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HIGH to </a:t>
            </a:r>
            <a:r>
              <a:rPr lang="en-GB" sz="3600" dirty="0" smtClean="0">
                <a:solidFill>
                  <a:schemeClr val="bg1"/>
                </a:solidFill>
              </a:rPr>
              <a:t>LOW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86406" y="620688"/>
            <a:ext cx="2246489" cy="301227"/>
          </a:xfrm>
        </p:spPr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DTA</a:t>
            </a: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84984"/>
            <a:ext cx="4924375" cy="3206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73929" y="2836223"/>
            <a:ext cx="31385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FFFF00"/>
                </a:solidFill>
                <a:latin typeface="Cooper Black" pitchFamily="18" charset="0"/>
              </a:rPr>
              <a:t>Partial pressure of 02</a:t>
            </a:r>
            <a:endParaRPr lang="en-GB" sz="2800" dirty="0">
              <a:solidFill>
                <a:srgbClr val="FFFF00"/>
              </a:solidFill>
              <a:latin typeface="Cooper Black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64831" y="3870340"/>
            <a:ext cx="31385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92D050"/>
                </a:solidFill>
                <a:latin typeface="Cooper Black" pitchFamily="18" charset="0"/>
              </a:rPr>
              <a:t>Partial pressure of CO2</a:t>
            </a:r>
            <a:endParaRPr lang="en-GB" sz="2400" dirty="0">
              <a:solidFill>
                <a:srgbClr val="92D050"/>
              </a:solidFill>
              <a:latin typeface="Cooper Black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67944" y="421213"/>
            <a:ext cx="31385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00B0F0"/>
                </a:solidFill>
                <a:latin typeface="Cooper Black" pitchFamily="18" charset="0"/>
              </a:rPr>
              <a:t>Diffusion</a:t>
            </a:r>
          </a:p>
          <a:p>
            <a:endParaRPr lang="en-GB" sz="2400" dirty="0">
              <a:solidFill>
                <a:srgbClr val="00B0F0"/>
              </a:solidFill>
              <a:latin typeface="Cooper Black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47848" y="980728"/>
            <a:ext cx="31385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latin typeface="Cooper Black" pitchFamily="18" charset="0"/>
              </a:rPr>
              <a:t>(PP) The partial pressure of a gas is the pressure it exerts within a mixture of gases.</a:t>
            </a:r>
            <a:endParaRPr lang="en-GB" sz="2000" dirty="0">
              <a:solidFill>
                <a:srgbClr val="FFFF00"/>
              </a:solidFill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32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DTA</a:t>
            </a:r>
            <a:endParaRPr lang="en-GB" dirty="0"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563888" y="-238336"/>
            <a:ext cx="6041740" cy="4797152"/>
            <a:chOff x="3068189" y="0"/>
            <a:chExt cx="6041740" cy="4797152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7718" y="0"/>
              <a:ext cx="5682211" cy="4320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8189" y="2924944"/>
              <a:ext cx="2832748" cy="1872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35186" y="476672"/>
            <a:ext cx="3292532" cy="504056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n-GB" dirty="0" smtClean="0">
                <a:solidFill>
                  <a:srgbClr val="FFFF00"/>
                </a:solidFill>
                <a:latin typeface="Cooper Black" pitchFamily="18" charset="0"/>
              </a:rPr>
              <a:t>External respiration</a:t>
            </a:r>
            <a:endParaRPr lang="en-GB" dirty="0">
              <a:solidFill>
                <a:srgbClr val="FFFF00"/>
              </a:solidFill>
              <a:latin typeface="Cooper Black" pitchFamily="18" charset="0"/>
            </a:endParaRPr>
          </a:p>
        </p:txBody>
      </p:sp>
      <p:sp>
        <p:nvSpPr>
          <p:cNvPr id="15" name="Content Placeholder 9"/>
          <p:cNvSpPr txBox="1">
            <a:spLocks/>
          </p:cNvSpPr>
          <p:nvPr/>
        </p:nvSpPr>
        <p:spPr>
          <a:xfrm>
            <a:off x="15356" y="1389834"/>
            <a:ext cx="2108372" cy="333530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rgbClr val="FF0000"/>
                </a:solidFill>
                <a:latin typeface="Cooper Black" pitchFamily="18" charset="0"/>
              </a:rPr>
              <a:t>High PP of 02</a:t>
            </a:r>
          </a:p>
          <a:p>
            <a:r>
              <a:rPr lang="en-GB" dirty="0" smtClean="0">
                <a:solidFill>
                  <a:srgbClr val="FF0000"/>
                </a:solidFill>
                <a:latin typeface="Cooper Black" pitchFamily="18" charset="0"/>
              </a:rPr>
              <a:t>Low PP of C02</a:t>
            </a:r>
          </a:p>
          <a:p>
            <a:r>
              <a:rPr lang="en-GB" dirty="0" smtClean="0">
                <a:solidFill>
                  <a:srgbClr val="00B0F0"/>
                </a:solidFill>
                <a:latin typeface="Cooper Black" pitchFamily="18" charset="0"/>
              </a:rPr>
              <a:t>Compared to PP values in the capillaries surrounding alveoli</a:t>
            </a:r>
            <a:endParaRPr lang="en-GB" dirty="0">
              <a:solidFill>
                <a:srgbClr val="00B0F0"/>
              </a:solidFill>
              <a:latin typeface="Cooper Black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247" y="5980836"/>
            <a:ext cx="9127753" cy="92333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C000"/>
                </a:solidFill>
                <a:latin typeface="Comic Sans MS" pitchFamily="66" charset="0"/>
                <a:cs typeface="Aharoni" pitchFamily="2" charset="-79"/>
              </a:rPr>
              <a:t>These pressure gradients cause diffusion of 02 from the alveoli to the capillaries</a:t>
            </a:r>
          </a:p>
          <a:p>
            <a:r>
              <a:rPr lang="en-GB" b="1" dirty="0">
                <a:solidFill>
                  <a:srgbClr val="FFC000"/>
                </a:solidFill>
                <a:latin typeface="Comic Sans MS" pitchFamily="66" charset="0"/>
                <a:cs typeface="Aharoni" pitchFamily="2" charset="-79"/>
              </a:rPr>
              <a:t>a</a:t>
            </a:r>
            <a:r>
              <a:rPr lang="en-GB" b="1" dirty="0" smtClean="0">
                <a:solidFill>
                  <a:srgbClr val="FFC000"/>
                </a:solidFill>
                <a:latin typeface="Comic Sans MS" pitchFamily="66" charset="0"/>
                <a:cs typeface="Aharoni" pitchFamily="2" charset="-79"/>
              </a:rPr>
              <a:t>nd diffusion of Carbon dioxide from the capillaries into the alveoli</a:t>
            </a:r>
          </a:p>
        </p:txBody>
      </p:sp>
    </p:spTree>
    <p:extLst>
      <p:ext uri="{BB962C8B-B14F-4D97-AF65-F5344CB8AC3E}">
        <p14:creationId xmlns:p14="http://schemas.microsoft.com/office/powerpoint/2010/main" val="389126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  <p:bldP spid="15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315200" cy="1154097"/>
          </a:xfrm>
        </p:spPr>
        <p:txBody>
          <a:bodyPr/>
          <a:lstStyle/>
          <a:p>
            <a:r>
              <a:rPr lang="en-GB" dirty="0" smtClean="0">
                <a:solidFill>
                  <a:srgbClr val="FFFF00"/>
                </a:solidFill>
                <a:latin typeface="Cooper Black" pitchFamily="18" charset="0"/>
              </a:rPr>
              <a:t>Internal respiration</a:t>
            </a:r>
            <a:endParaRPr lang="en-GB" dirty="0">
              <a:solidFill>
                <a:srgbClr val="FFFF00"/>
              </a:solidFill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5936" y="124272"/>
            <a:ext cx="3627772" cy="1584176"/>
          </a:xfrm>
          <a:solidFill>
            <a:schemeClr val="bg1">
              <a:lumMod val="95000"/>
              <a:lumOff val="5000"/>
            </a:schemeClr>
          </a:solidFill>
        </p:spPr>
        <p:txBody>
          <a:bodyPr/>
          <a:lstStyle/>
          <a:p>
            <a:r>
              <a:rPr lang="en-GB" b="1" dirty="0" smtClean="0">
                <a:latin typeface="Comic Sans MS" pitchFamily="66" charset="0"/>
                <a:cs typeface="Aharoni" pitchFamily="2" charset="-79"/>
              </a:rPr>
              <a:t>High PP of 02 in blood </a:t>
            </a:r>
          </a:p>
          <a:p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  <a:cs typeface="Aharoni" pitchFamily="2" charset="-79"/>
              </a:rPr>
              <a:t>Low PP of C02 in blood.</a:t>
            </a:r>
          </a:p>
          <a:p>
            <a:r>
              <a:rPr lang="en-GB" b="1" dirty="0" smtClean="0">
                <a:solidFill>
                  <a:srgbClr val="00B0F0"/>
                </a:solidFill>
                <a:latin typeface="Comic Sans MS" pitchFamily="66" charset="0"/>
                <a:cs typeface="Aharoni" pitchFamily="2" charset="-79"/>
              </a:rPr>
              <a:t>(Compared to muscle tissue)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573894" y="692696"/>
            <a:ext cx="2246489" cy="301227"/>
          </a:xfrm>
        </p:spPr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DTA</a:t>
            </a:r>
            <a:endParaRPr lang="en-GB" dirty="0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23528" y="1700808"/>
            <a:ext cx="5910411" cy="4367515"/>
            <a:chOff x="323528" y="1700808"/>
            <a:chExt cx="5910411" cy="4367515"/>
          </a:xfrm>
        </p:grpSpPr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700808"/>
              <a:ext cx="3391247" cy="43675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4668" y="2856772"/>
              <a:ext cx="3259271" cy="1796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Rectangle 5"/>
          <p:cNvSpPr/>
          <p:nvPr/>
        </p:nvSpPr>
        <p:spPr>
          <a:xfrm>
            <a:off x="3733223" y="5373216"/>
            <a:ext cx="5076056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FF00"/>
                </a:solidFill>
                <a:latin typeface="Comic Sans MS" pitchFamily="66" charset="0"/>
                <a:cs typeface="Aharoni" pitchFamily="2" charset="-79"/>
              </a:rPr>
              <a:t>These pressure gradients cause diffusion of 02 from the blood to the muscle tissue.</a:t>
            </a:r>
          </a:p>
          <a:p>
            <a:r>
              <a:rPr lang="en-GB" b="1" dirty="0">
                <a:solidFill>
                  <a:srgbClr val="00B0F0"/>
                </a:solidFill>
                <a:latin typeface="Comic Sans MS" pitchFamily="66" charset="0"/>
                <a:cs typeface="Aharoni" pitchFamily="2" charset="-79"/>
              </a:rPr>
              <a:t>A</a:t>
            </a:r>
            <a:r>
              <a:rPr lang="en-GB" b="1" dirty="0" smtClean="0">
                <a:solidFill>
                  <a:srgbClr val="00B0F0"/>
                </a:solidFill>
                <a:latin typeface="Comic Sans MS" pitchFamily="66" charset="0"/>
                <a:cs typeface="Aharoni" pitchFamily="2" charset="-79"/>
              </a:rPr>
              <a:t>nd diffusion of Carbon dioxide from the muscle tissue to the blood.</a:t>
            </a:r>
          </a:p>
        </p:txBody>
      </p:sp>
    </p:spTree>
    <p:extLst>
      <p:ext uri="{BB962C8B-B14F-4D97-AF65-F5344CB8AC3E}">
        <p14:creationId xmlns:p14="http://schemas.microsoft.com/office/powerpoint/2010/main" val="287050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509</Words>
  <Application>Microsoft Office PowerPoint</Application>
  <PresentationFormat>On-screen Show (4:3)</PresentationFormat>
  <Paragraphs>111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Perspective</vt:lpstr>
      <vt:lpstr>Gas exchange internal and external respiration.</vt:lpstr>
      <vt:lpstr>PowerPoint Presentation</vt:lpstr>
      <vt:lpstr>Pulmonary ventilation</vt:lpstr>
      <vt:lpstr>Respiration</vt:lpstr>
      <vt:lpstr>External respiration </vt:lpstr>
      <vt:lpstr>Internal respiration </vt:lpstr>
      <vt:lpstr>HIGH to LOW</vt:lpstr>
      <vt:lpstr>PowerPoint Presentation</vt:lpstr>
      <vt:lpstr>Internal respiration</vt:lpstr>
      <vt:lpstr>PP 02 100 mm hg C02 40 mm hg</vt:lpstr>
      <vt:lpstr>Internal respiration</vt:lpstr>
      <vt:lpstr>PowerPoint Presentation</vt:lpstr>
      <vt:lpstr>PowerPoint Presentation</vt:lpstr>
      <vt:lpstr>PowerPoint Presentation</vt:lpstr>
      <vt:lpstr>End</vt:lpstr>
      <vt:lpstr> Respiration </vt:lpstr>
      <vt:lpstr>PowerPoint Presentation</vt:lpstr>
      <vt:lpstr>PowerPoint Presentation</vt:lpstr>
      <vt:lpstr>Site of muscle tissue there is a low PP of 02</vt:lpstr>
      <vt:lpstr>At lungs while at rest high 02 concentration High saturation of haemoglobin in the alveoli capillary blood.</vt:lpstr>
      <vt:lpstr>At muscle tissue low concentration (PP of 02) This causes a dissociation Low saturation of haemoglobin in the capillary blood.</vt:lpstr>
      <vt:lpstr>PowerPoint Presentation</vt:lpstr>
      <vt:lpstr>PowerPoint Presentation</vt:lpstr>
      <vt:lpstr>Describe the effect of smoking on the transport of oxygen in the blood.</vt:lpstr>
      <vt:lpstr>Describe the effect of smoking on the transport of oxygen in the blood.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 exchange internal and external respiration.</dc:title>
  <dc:creator>Laptop</dc:creator>
  <cp:lastModifiedBy>USER</cp:lastModifiedBy>
  <cp:revision>41</cp:revision>
  <dcterms:created xsi:type="dcterms:W3CDTF">2014-03-02T15:49:07Z</dcterms:created>
  <dcterms:modified xsi:type="dcterms:W3CDTF">2014-03-05T10:35:55Z</dcterms:modified>
</cp:coreProperties>
</file>