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Reuben</c:v>
                </c:pt>
              </c:strCache>
            </c:strRef>
          </c:tx>
          <c:cat>
            <c:strRef>
              <c:f>Sheet1!$A$2:$A$11</c:f>
              <c:strCache>
                <c:ptCount val="9"/>
                <c:pt idx="0">
                  <c:v>resting HR</c:v>
                </c:pt>
                <c:pt idx="1">
                  <c:v>Pre exercise</c:v>
                </c:pt>
                <c:pt idx="2">
                  <c:v>Exercise 1 min</c:v>
                </c:pt>
                <c:pt idx="3">
                  <c:v>2min</c:v>
                </c:pt>
                <c:pt idx="4">
                  <c:v>3 min</c:v>
                </c:pt>
                <c:pt idx="5">
                  <c:v>recovery</c:v>
                </c:pt>
                <c:pt idx="6">
                  <c:v>2 min</c:v>
                </c:pt>
                <c:pt idx="7">
                  <c:v>3min</c:v>
                </c:pt>
                <c:pt idx="8">
                  <c:v>4 min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56</c:v>
                </c:pt>
                <c:pt idx="1">
                  <c:v>68</c:v>
                </c:pt>
                <c:pt idx="2">
                  <c:v>116</c:v>
                </c:pt>
                <c:pt idx="3">
                  <c:v>132</c:v>
                </c:pt>
                <c:pt idx="4">
                  <c:v>112</c:v>
                </c:pt>
                <c:pt idx="5">
                  <c:v>64</c:v>
                </c:pt>
                <c:pt idx="6">
                  <c:v>64</c:v>
                </c:pt>
                <c:pt idx="7">
                  <c:v>64</c:v>
                </c:pt>
                <c:pt idx="8">
                  <c:v>60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Giles </c:v>
                </c:pt>
              </c:strCache>
            </c:strRef>
          </c:tx>
          <c:cat>
            <c:strRef>
              <c:f>Sheet1!$A$2:$A$11</c:f>
              <c:strCache>
                <c:ptCount val="9"/>
                <c:pt idx="0">
                  <c:v>resting HR</c:v>
                </c:pt>
                <c:pt idx="1">
                  <c:v>Pre exercise</c:v>
                </c:pt>
                <c:pt idx="2">
                  <c:v>Exercise 1 min</c:v>
                </c:pt>
                <c:pt idx="3">
                  <c:v>2min</c:v>
                </c:pt>
                <c:pt idx="4">
                  <c:v>3 min</c:v>
                </c:pt>
                <c:pt idx="5">
                  <c:v>recovery</c:v>
                </c:pt>
                <c:pt idx="6">
                  <c:v>2 min</c:v>
                </c:pt>
                <c:pt idx="7">
                  <c:v>3min</c:v>
                </c:pt>
                <c:pt idx="8">
                  <c:v>4 min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60</c:v>
                </c:pt>
                <c:pt idx="1">
                  <c:v>72</c:v>
                </c:pt>
                <c:pt idx="2">
                  <c:v>126</c:v>
                </c:pt>
                <c:pt idx="3">
                  <c:v>150</c:v>
                </c:pt>
                <c:pt idx="4">
                  <c:v>156</c:v>
                </c:pt>
                <c:pt idx="5">
                  <c:v>72</c:v>
                </c:pt>
                <c:pt idx="6">
                  <c:v>72</c:v>
                </c:pt>
                <c:pt idx="7">
                  <c:v>66</c:v>
                </c:pt>
                <c:pt idx="8">
                  <c:v>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charlie</c:v>
                </c:pt>
              </c:strCache>
            </c:strRef>
          </c:tx>
          <c:cat>
            <c:strRef>
              <c:f>Sheet1!$A$2:$A$11</c:f>
              <c:strCache>
                <c:ptCount val="9"/>
                <c:pt idx="0">
                  <c:v>resting HR</c:v>
                </c:pt>
                <c:pt idx="1">
                  <c:v>Pre exercise</c:v>
                </c:pt>
                <c:pt idx="2">
                  <c:v>Exercise 1 min</c:v>
                </c:pt>
                <c:pt idx="3">
                  <c:v>2min</c:v>
                </c:pt>
                <c:pt idx="4">
                  <c:v>3 min</c:v>
                </c:pt>
                <c:pt idx="5">
                  <c:v>recovery</c:v>
                </c:pt>
                <c:pt idx="6">
                  <c:v>2 min</c:v>
                </c:pt>
                <c:pt idx="7">
                  <c:v>3min</c:v>
                </c:pt>
                <c:pt idx="8">
                  <c:v>4 min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68</c:v>
                </c:pt>
                <c:pt idx="1">
                  <c:v>70</c:v>
                </c:pt>
                <c:pt idx="2">
                  <c:v>96</c:v>
                </c:pt>
                <c:pt idx="3">
                  <c:v>112</c:v>
                </c:pt>
                <c:pt idx="4">
                  <c:v>119</c:v>
                </c:pt>
                <c:pt idx="5">
                  <c:v>80</c:v>
                </c:pt>
                <c:pt idx="6">
                  <c:v>72</c:v>
                </c:pt>
                <c:pt idx="7">
                  <c:v>68</c:v>
                </c:pt>
                <c:pt idx="8">
                  <c:v>68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alex</c:v>
                </c:pt>
              </c:strCache>
            </c:strRef>
          </c:tx>
          <c:cat>
            <c:strRef>
              <c:f>Sheet1!$A$2:$A$11</c:f>
              <c:strCache>
                <c:ptCount val="9"/>
                <c:pt idx="0">
                  <c:v>resting HR</c:v>
                </c:pt>
                <c:pt idx="1">
                  <c:v>Pre exercise</c:v>
                </c:pt>
                <c:pt idx="2">
                  <c:v>Exercise 1 min</c:v>
                </c:pt>
                <c:pt idx="3">
                  <c:v>2min</c:v>
                </c:pt>
                <c:pt idx="4">
                  <c:v>3 min</c:v>
                </c:pt>
                <c:pt idx="5">
                  <c:v>recovery</c:v>
                </c:pt>
                <c:pt idx="6">
                  <c:v>2 min</c:v>
                </c:pt>
                <c:pt idx="7">
                  <c:v>3min</c:v>
                </c:pt>
                <c:pt idx="8">
                  <c:v>4 min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64</c:v>
                </c:pt>
                <c:pt idx="1">
                  <c:v>72</c:v>
                </c:pt>
                <c:pt idx="2">
                  <c:v>96</c:v>
                </c:pt>
                <c:pt idx="3">
                  <c:v>108</c:v>
                </c:pt>
                <c:pt idx="4">
                  <c:v>117</c:v>
                </c:pt>
                <c:pt idx="5">
                  <c:v>80</c:v>
                </c:pt>
                <c:pt idx="6">
                  <c:v>76</c:v>
                </c:pt>
                <c:pt idx="7">
                  <c:v>72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kay</c:v>
                </c:pt>
              </c:strCache>
            </c:strRef>
          </c:tx>
          <c:cat>
            <c:strRef>
              <c:f>Sheet1!$A$2:$A$11</c:f>
              <c:strCache>
                <c:ptCount val="9"/>
                <c:pt idx="0">
                  <c:v>resting HR</c:v>
                </c:pt>
                <c:pt idx="1">
                  <c:v>Pre exercise</c:v>
                </c:pt>
                <c:pt idx="2">
                  <c:v>Exercise 1 min</c:v>
                </c:pt>
                <c:pt idx="3">
                  <c:v>2min</c:v>
                </c:pt>
                <c:pt idx="4">
                  <c:v>3 min</c:v>
                </c:pt>
                <c:pt idx="5">
                  <c:v>recovery</c:v>
                </c:pt>
                <c:pt idx="6">
                  <c:v>2 min</c:v>
                </c:pt>
                <c:pt idx="7">
                  <c:v>3min</c:v>
                </c:pt>
                <c:pt idx="8">
                  <c:v>4 min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76</c:v>
                </c:pt>
                <c:pt idx="1">
                  <c:v>76</c:v>
                </c:pt>
                <c:pt idx="2">
                  <c:v>80</c:v>
                </c:pt>
                <c:pt idx="3">
                  <c:v>84</c:v>
                </c:pt>
                <c:pt idx="4">
                  <c:v>100</c:v>
                </c:pt>
                <c:pt idx="5">
                  <c:v>96</c:v>
                </c:pt>
                <c:pt idx="6">
                  <c:v>92</c:v>
                </c:pt>
                <c:pt idx="7">
                  <c:v>80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liam</c:v>
                </c:pt>
              </c:strCache>
            </c:strRef>
          </c:tx>
          <c:cat>
            <c:strRef>
              <c:f>Sheet1!$A$2:$A$11</c:f>
              <c:strCache>
                <c:ptCount val="9"/>
                <c:pt idx="0">
                  <c:v>resting HR</c:v>
                </c:pt>
                <c:pt idx="1">
                  <c:v>Pre exercise</c:v>
                </c:pt>
                <c:pt idx="2">
                  <c:v>Exercise 1 min</c:v>
                </c:pt>
                <c:pt idx="3">
                  <c:v>2min</c:v>
                </c:pt>
                <c:pt idx="4">
                  <c:v>3 min</c:v>
                </c:pt>
                <c:pt idx="5">
                  <c:v>recovery</c:v>
                </c:pt>
                <c:pt idx="6">
                  <c:v>2 min</c:v>
                </c:pt>
                <c:pt idx="7">
                  <c:v>3min</c:v>
                </c:pt>
                <c:pt idx="8">
                  <c:v>4 min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56</c:v>
                </c:pt>
                <c:pt idx="1">
                  <c:v>56</c:v>
                </c:pt>
                <c:pt idx="2">
                  <c:v>72</c:v>
                </c:pt>
                <c:pt idx="3">
                  <c:v>104</c:v>
                </c:pt>
                <c:pt idx="4">
                  <c:v>116</c:v>
                </c:pt>
                <c:pt idx="5">
                  <c:v>75</c:v>
                </c:pt>
                <c:pt idx="6">
                  <c:v>72</c:v>
                </c:pt>
                <c:pt idx="7">
                  <c:v>65</c:v>
                </c:pt>
                <c:pt idx="8">
                  <c:v>61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george</c:v>
                </c:pt>
              </c:strCache>
            </c:strRef>
          </c:tx>
          <c:cat>
            <c:strRef>
              <c:f>Sheet1!$A$2:$A$11</c:f>
              <c:strCache>
                <c:ptCount val="9"/>
                <c:pt idx="0">
                  <c:v>resting HR</c:v>
                </c:pt>
                <c:pt idx="1">
                  <c:v>Pre exercise</c:v>
                </c:pt>
                <c:pt idx="2">
                  <c:v>Exercise 1 min</c:v>
                </c:pt>
                <c:pt idx="3">
                  <c:v>2min</c:v>
                </c:pt>
                <c:pt idx="4">
                  <c:v>3 min</c:v>
                </c:pt>
                <c:pt idx="5">
                  <c:v>recovery</c:v>
                </c:pt>
                <c:pt idx="6">
                  <c:v>2 min</c:v>
                </c:pt>
                <c:pt idx="7">
                  <c:v>3min</c:v>
                </c:pt>
                <c:pt idx="8">
                  <c:v>4 min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10"/>
                <c:pt idx="0">
                  <c:v>68</c:v>
                </c:pt>
                <c:pt idx="1">
                  <c:v>68</c:v>
                </c:pt>
                <c:pt idx="2">
                  <c:v>144</c:v>
                </c:pt>
                <c:pt idx="3">
                  <c:v>168</c:v>
                </c:pt>
                <c:pt idx="4">
                  <c:v>184</c:v>
                </c:pt>
                <c:pt idx="5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912128"/>
        <c:axId val="160914048"/>
      </c:lineChart>
      <c:catAx>
        <c:axId val="160912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60914048"/>
        <c:crosses val="autoZero"/>
        <c:auto val="1"/>
        <c:lblAlgn val="ctr"/>
        <c:lblOffset val="100"/>
        <c:noMultiLvlLbl val="0"/>
      </c:catAx>
      <c:valAx>
        <c:axId val="16091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912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1117C-2502-4B4B-80E9-56B56E2F5F1B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6D93CEF2-DC61-4304-9934-1F6F6344EB22}">
      <dgm:prSet phldrT="[Text]"/>
      <dgm:spPr/>
      <dgm:t>
        <a:bodyPr/>
        <a:lstStyle/>
        <a:p>
          <a:r>
            <a:rPr lang="en-GB" dirty="0" smtClean="0"/>
            <a:t>SA </a:t>
          </a:r>
          <a:endParaRPr lang="en-GB" dirty="0"/>
        </a:p>
      </dgm:t>
    </dgm:pt>
    <dgm:pt modelId="{C9BB1578-A0A5-4E4E-81FC-C19CADCB51B1}" type="parTrans" cxnId="{800106C9-6F59-47E5-A8A1-0EFB431F81C4}">
      <dgm:prSet/>
      <dgm:spPr/>
      <dgm:t>
        <a:bodyPr/>
        <a:lstStyle/>
        <a:p>
          <a:endParaRPr lang="en-GB"/>
        </a:p>
      </dgm:t>
    </dgm:pt>
    <dgm:pt modelId="{3FBEF548-184E-42C1-9E84-8647833573AA}" type="sibTrans" cxnId="{800106C9-6F59-47E5-A8A1-0EFB431F81C4}">
      <dgm:prSet/>
      <dgm:spPr/>
      <dgm:t>
        <a:bodyPr/>
        <a:lstStyle/>
        <a:p>
          <a:endParaRPr lang="en-GB"/>
        </a:p>
      </dgm:t>
    </dgm:pt>
    <dgm:pt modelId="{E6267A39-3E7D-4DBB-B965-07F674664F04}">
      <dgm:prSet phldrT="[Text]"/>
      <dgm:spPr/>
      <dgm:t>
        <a:bodyPr/>
        <a:lstStyle/>
        <a:p>
          <a:r>
            <a:rPr lang="en-GB" dirty="0" smtClean="0"/>
            <a:t>Sympathetic nervous system</a:t>
          </a:r>
        </a:p>
        <a:p>
          <a:r>
            <a:rPr lang="en-GB" dirty="0" smtClean="0"/>
            <a:t>Increases heart rate and SV</a:t>
          </a:r>
          <a:endParaRPr lang="en-GB" dirty="0"/>
        </a:p>
      </dgm:t>
    </dgm:pt>
    <dgm:pt modelId="{F0BF4533-DD8E-4D44-ADE8-43F504D8B2BF}" type="parTrans" cxnId="{44A2F0C0-5C74-44C6-9CE3-E0C131CD553C}">
      <dgm:prSet/>
      <dgm:spPr/>
      <dgm:t>
        <a:bodyPr/>
        <a:lstStyle/>
        <a:p>
          <a:endParaRPr lang="en-GB"/>
        </a:p>
      </dgm:t>
    </dgm:pt>
    <dgm:pt modelId="{7E3597DE-01ED-4775-9163-9C83B4AD00E7}" type="sibTrans" cxnId="{44A2F0C0-5C74-44C6-9CE3-E0C131CD553C}">
      <dgm:prSet/>
      <dgm:spPr/>
      <dgm:t>
        <a:bodyPr/>
        <a:lstStyle/>
        <a:p>
          <a:endParaRPr lang="en-GB"/>
        </a:p>
      </dgm:t>
    </dgm:pt>
    <dgm:pt modelId="{1287260F-DFDC-46ED-8D5A-BE3B5E27502E}">
      <dgm:prSet phldrT="[Text]"/>
      <dgm:spPr/>
      <dgm:t>
        <a:bodyPr/>
        <a:lstStyle/>
        <a:p>
          <a:r>
            <a:rPr lang="en-GB" dirty="0" smtClean="0"/>
            <a:t>Cardiac control centre</a:t>
          </a:r>
          <a:endParaRPr lang="en-GB" dirty="0"/>
        </a:p>
      </dgm:t>
    </dgm:pt>
    <dgm:pt modelId="{7024B1F1-BD54-48B4-8B59-CAF71772B5EE}" type="parTrans" cxnId="{B7A9AAE8-D0B0-421C-92B6-CF7979CB44A3}">
      <dgm:prSet/>
      <dgm:spPr/>
      <dgm:t>
        <a:bodyPr/>
        <a:lstStyle/>
        <a:p>
          <a:endParaRPr lang="en-GB"/>
        </a:p>
      </dgm:t>
    </dgm:pt>
    <dgm:pt modelId="{4150F203-F183-4960-95A9-E8F19C3E460F}" type="sibTrans" cxnId="{B7A9AAE8-D0B0-421C-92B6-CF7979CB44A3}">
      <dgm:prSet/>
      <dgm:spPr/>
      <dgm:t>
        <a:bodyPr/>
        <a:lstStyle/>
        <a:p>
          <a:endParaRPr lang="en-GB"/>
        </a:p>
      </dgm:t>
    </dgm:pt>
    <dgm:pt modelId="{56E8B6B4-5ACB-4A3E-9E6B-8C0153A377E9}">
      <dgm:prSet phldrT="[Text]"/>
      <dgm:spPr/>
      <dgm:t>
        <a:bodyPr/>
        <a:lstStyle/>
        <a:p>
          <a:r>
            <a:rPr lang="en-GB" dirty="0" smtClean="0"/>
            <a:t>Parasympathetic nervous system</a:t>
          </a:r>
        </a:p>
        <a:p>
          <a:r>
            <a:rPr lang="en-GB" dirty="0" smtClean="0"/>
            <a:t>Decreases the heart rate.</a:t>
          </a:r>
          <a:endParaRPr lang="en-GB" dirty="0"/>
        </a:p>
      </dgm:t>
    </dgm:pt>
    <dgm:pt modelId="{699C89A5-B9BE-4D86-93CC-4290D80E0D8B}" type="parTrans" cxnId="{C20069B2-C842-4207-BDBB-4BB2F9B52E15}">
      <dgm:prSet/>
      <dgm:spPr/>
      <dgm:t>
        <a:bodyPr/>
        <a:lstStyle/>
        <a:p>
          <a:endParaRPr lang="en-GB"/>
        </a:p>
      </dgm:t>
    </dgm:pt>
    <dgm:pt modelId="{43715063-8FB7-4746-9D32-B877DD7CD020}" type="sibTrans" cxnId="{C20069B2-C842-4207-BDBB-4BB2F9B52E15}">
      <dgm:prSet/>
      <dgm:spPr/>
      <dgm:t>
        <a:bodyPr/>
        <a:lstStyle/>
        <a:p>
          <a:endParaRPr lang="en-GB"/>
        </a:p>
      </dgm:t>
    </dgm:pt>
    <dgm:pt modelId="{26F283BF-0914-48BA-B046-347F86BF4A3B}">
      <dgm:prSet phldrT="[Text]" custScaleX="138479" custRadScaleRad="151630" custRadScaleInc="-24763"/>
      <dgm:spPr/>
      <dgm:t>
        <a:bodyPr/>
        <a:lstStyle/>
        <a:p>
          <a:endParaRPr lang="en-GB"/>
        </a:p>
      </dgm:t>
    </dgm:pt>
    <dgm:pt modelId="{0EC295A1-6EBD-4752-AE90-DFAE67243C12}" type="parTrans" cxnId="{75AF9D45-128D-48EB-AF98-482F8DCFC8E2}">
      <dgm:prSet custScaleX="87964" custLinFactY="74521" custLinFactNeighborX="3077" custLinFactNeighborY="100000"/>
      <dgm:spPr/>
      <dgm:t>
        <a:bodyPr/>
        <a:lstStyle/>
        <a:p>
          <a:endParaRPr lang="en-GB"/>
        </a:p>
      </dgm:t>
    </dgm:pt>
    <dgm:pt modelId="{E4C07BE8-ED5C-4144-A705-89CEE9CC68B4}" type="sibTrans" cxnId="{75AF9D45-128D-48EB-AF98-482F8DCFC8E2}">
      <dgm:prSet/>
      <dgm:spPr/>
      <dgm:t>
        <a:bodyPr/>
        <a:lstStyle/>
        <a:p>
          <a:endParaRPr lang="en-GB"/>
        </a:p>
      </dgm:t>
    </dgm:pt>
    <dgm:pt modelId="{B40DDC9F-ADC9-4FDC-B88E-012D47714AA4}">
      <dgm:prSet phldrT="[Text]" custScaleX="138479" custRadScaleRad="151630" custRadScaleInc="-24763"/>
      <dgm:spPr/>
      <dgm:t>
        <a:bodyPr/>
        <a:lstStyle/>
        <a:p>
          <a:endParaRPr lang="en-GB"/>
        </a:p>
      </dgm:t>
    </dgm:pt>
    <dgm:pt modelId="{96BEB373-8252-4665-9E24-A26BEEA47390}" type="parTrans" cxnId="{0B6B83E1-4ACF-42AC-B15E-63D34CB6130D}">
      <dgm:prSet custScaleX="87964" custLinFactY="74521" custLinFactNeighborX="3077" custLinFactNeighborY="100000"/>
      <dgm:spPr/>
      <dgm:t>
        <a:bodyPr/>
        <a:lstStyle/>
        <a:p>
          <a:endParaRPr lang="en-GB"/>
        </a:p>
      </dgm:t>
    </dgm:pt>
    <dgm:pt modelId="{10625A2B-E2C5-410F-ABF6-AFDA7A1E7B99}" type="sibTrans" cxnId="{0B6B83E1-4ACF-42AC-B15E-63D34CB6130D}">
      <dgm:prSet/>
      <dgm:spPr/>
      <dgm:t>
        <a:bodyPr/>
        <a:lstStyle/>
        <a:p>
          <a:endParaRPr lang="en-GB"/>
        </a:p>
      </dgm:t>
    </dgm:pt>
    <dgm:pt modelId="{B6973A59-6294-4C00-A041-182AA10C8791}">
      <dgm:prSet phldrT="[Text]" custScaleX="138479" custRadScaleRad="151630" custRadScaleInc="-24763"/>
      <dgm:spPr/>
      <dgm:t>
        <a:bodyPr/>
        <a:lstStyle/>
        <a:p>
          <a:endParaRPr lang="en-GB"/>
        </a:p>
      </dgm:t>
    </dgm:pt>
    <dgm:pt modelId="{68817590-C7F6-4715-83AA-C14439D574ED}" type="parTrans" cxnId="{366CFCEA-C49B-4E17-9B21-642F6B961B13}">
      <dgm:prSet custScaleX="87964" custLinFactY="74521" custLinFactNeighborX="3077" custLinFactNeighborY="100000"/>
      <dgm:spPr/>
      <dgm:t>
        <a:bodyPr/>
        <a:lstStyle/>
        <a:p>
          <a:endParaRPr lang="en-GB"/>
        </a:p>
      </dgm:t>
    </dgm:pt>
    <dgm:pt modelId="{8024D59A-615F-42CF-A035-5E7BF8AEB386}" type="sibTrans" cxnId="{366CFCEA-C49B-4E17-9B21-642F6B961B13}">
      <dgm:prSet/>
      <dgm:spPr/>
      <dgm:t>
        <a:bodyPr/>
        <a:lstStyle/>
        <a:p>
          <a:endParaRPr lang="en-GB"/>
        </a:p>
      </dgm:t>
    </dgm:pt>
    <dgm:pt modelId="{C8EAF314-FC34-4DE9-80BA-F35D0FB33D92}">
      <dgm:prSet/>
      <dgm:spPr/>
      <dgm:t>
        <a:bodyPr/>
        <a:lstStyle/>
        <a:p>
          <a:r>
            <a:rPr lang="en-GB" dirty="0" smtClean="0"/>
            <a:t>Via accelerator nerve</a:t>
          </a:r>
          <a:endParaRPr lang="en-GB" dirty="0"/>
        </a:p>
      </dgm:t>
    </dgm:pt>
    <dgm:pt modelId="{4EE9C5F2-A066-4ACF-B299-6A81EE00C583}" type="parTrans" cxnId="{1689C592-2EF1-43C2-BB94-033406E4497A}">
      <dgm:prSet/>
      <dgm:spPr/>
      <dgm:t>
        <a:bodyPr/>
        <a:lstStyle/>
        <a:p>
          <a:endParaRPr lang="en-GB"/>
        </a:p>
      </dgm:t>
    </dgm:pt>
    <dgm:pt modelId="{0B2C92FD-1FA1-475B-9CF7-2C767952A9F9}" type="sibTrans" cxnId="{1689C592-2EF1-43C2-BB94-033406E4497A}">
      <dgm:prSet/>
      <dgm:spPr/>
      <dgm:t>
        <a:bodyPr/>
        <a:lstStyle/>
        <a:p>
          <a:endParaRPr lang="en-GB"/>
        </a:p>
      </dgm:t>
    </dgm:pt>
    <dgm:pt modelId="{08A80014-F189-4DAC-BCF4-A91BFBD4DC9B}">
      <dgm:prSet/>
      <dgm:spPr/>
      <dgm:t>
        <a:bodyPr/>
        <a:lstStyle/>
        <a:p>
          <a:r>
            <a:rPr lang="en-GB" dirty="0" smtClean="0"/>
            <a:t>Via </a:t>
          </a:r>
          <a:r>
            <a:rPr lang="en-GB" dirty="0" err="1" smtClean="0"/>
            <a:t>Vagus</a:t>
          </a:r>
          <a:r>
            <a:rPr lang="en-GB" dirty="0" smtClean="0"/>
            <a:t> nerve</a:t>
          </a:r>
          <a:endParaRPr lang="en-GB" dirty="0"/>
        </a:p>
      </dgm:t>
    </dgm:pt>
    <dgm:pt modelId="{C5626523-9F0D-4FC7-8470-C72C55696C70}" type="parTrans" cxnId="{073D5883-1610-4D68-B820-9CBC35C44EE5}">
      <dgm:prSet/>
      <dgm:spPr/>
      <dgm:t>
        <a:bodyPr/>
        <a:lstStyle/>
        <a:p>
          <a:endParaRPr lang="en-GB"/>
        </a:p>
      </dgm:t>
    </dgm:pt>
    <dgm:pt modelId="{5442036A-3E6B-4CF8-929A-5FB7F5469AFD}" type="sibTrans" cxnId="{073D5883-1610-4D68-B820-9CBC35C44EE5}">
      <dgm:prSet/>
      <dgm:spPr/>
      <dgm:t>
        <a:bodyPr/>
        <a:lstStyle/>
        <a:p>
          <a:endParaRPr lang="en-GB"/>
        </a:p>
      </dgm:t>
    </dgm:pt>
    <dgm:pt modelId="{C9E32432-A44A-40A6-BE74-84BF45FBCD5D}" type="pres">
      <dgm:prSet presAssocID="{9A61117C-2502-4B4B-80E9-56B56E2F5F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C51CB3-90CF-43FA-A004-455F1C482FB5}" type="pres">
      <dgm:prSet presAssocID="{6D93CEF2-DC61-4304-9934-1F6F6344EB22}" presName="centerShape" presStyleLbl="node0" presStyleIdx="0" presStyleCnt="1" custScaleX="94932" custScaleY="92800" custLinFactNeighborX="-6108" custLinFactNeighborY="13503"/>
      <dgm:spPr/>
      <dgm:t>
        <a:bodyPr/>
        <a:lstStyle/>
        <a:p>
          <a:endParaRPr lang="en-GB"/>
        </a:p>
      </dgm:t>
    </dgm:pt>
    <dgm:pt modelId="{9AF31F08-77B1-4F24-B93A-D2370A6F201B}" type="pres">
      <dgm:prSet presAssocID="{F0BF4533-DD8E-4D44-ADE8-43F504D8B2BF}" presName="parTrans" presStyleLbl="bgSibTrans2D1" presStyleIdx="0" presStyleCnt="5" custAng="7188961" custFlipHor="1" custScaleX="44424" custLinFactY="91871" custLinFactNeighborX="34353" custLinFactNeighborY="100000"/>
      <dgm:spPr/>
      <dgm:t>
        <a:bodyPr/>
        <a:lstStyle/>
        <a:p>
          <a:endParaRPr lang="en-GB"/>
        </a:p>
      </dgm:t>
    </dgm:pt>
    <dgm:pt modelId="{0E554F95-EF3D-49EA-8F79-661F8ED6A020}" type="pres">
      <dgm:prSet presAssocID="{E6267A39-3E7D-4DBB-B965-07F674664F04}" presName="node" presStyleLbl="node1" presStyleIdx="0" presStyleCnt="5" custScaleX="138479" custRadScaleRad="109450" custRadScaleInc="736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A77257-FBE8-4C40-BA32-1FF1F6A564C4}" type="pres">
      <dgm:prSet presAssocID="{4EE9C5F2-A066-4ACF-B299-6A81EE00C583}" presName="parTrans" presStyleLbl="bgSibTrans2D1" presStyleIdx="1" presStyleCnt="5" custAng="5704651" custScaleX="76989" custLinFactX="150350" custLinFactNeighborX="200000" custLinFactNeighborY="-18987"/>
      <dgm:spPr/>
      <dgm:t>
        <a:bodyPr/>
        <a:lstStyle/>
        <a:p>
          <a:endParaRPr lang="en-GB"/>
        </a:p>
      </dgm:t>
    </dgm:pt>
    <dgm:pt modelId="{0C5342D7-4766-4F07-9ABA-29A848C9BB78}" type="pres">
      <dgm:prSet presAssocID="{C8EAF314-FC34-4DE9-80BA-F35D0FB33D92}" presName="node" presStyleLbl="node1" presStyleIdx="1" presStyleCnt="5" custScaleX="81880" custScaleY="109473" custRadScaleRad="88094" custRadScaleInc="-1341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C9FBBA-B573-4D4D-8F4C-0E6ACBEC87DA}" type="pres">
      <dgm:prSet presAssocID="{7024B1F1-BD54-48B4-8B59-CAF71772B5EE}" presName="parTrans" presStyleLbl="bgSibTrans2D1" presStyleIdx="2" presStyleCnt="5" custAng="18748754" custScaleX="38108" custLinFactX="4568" custLinFactY="-66710" custLinFactNeighborX="100000" custLinFactNeighborY="-100000"/>
      <dgm:spPr/>
      <dgm:t>
        <a:bodyPr/>
        <a:lstStyle/>
        <a:p>
          <a:endParaRPr lang="en-GB"/>
        </a:p>
      </dgm:t>
    </dgm:pt>
    <dgm:pt modelId="{74FB580B-28C9-48D1-8D64-EFDA70DED47B}" type="pres">
      <dgm:prSet presAssocID="{1287260F-DFDC-46ED-8D5A-BE3B5E27502E}" presName="node" presStyleLbl="node1" presStyleIdx="2" presStyleCnt="5" custScaleX="168978" custRadScaleRad="103778" custRadScaleInc="-206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B95934-19D6-4099-BBCC-7461330E416A}" type="pres">
      <dgm:prSet presAssocID="{699C89A5-B9BE-4D86-93CC-4290D80E0D8B}" presName="parTrans" presStyleLbl="bgSibTrans2D1" presStyleIdx="3" presStyleCnt="5" custScaleX="57026" custLinFactX="-97015" custLinFactY="-114833" custLinFactNeighborX="-100000" custLinFactNeighborY="-200000"/>
      <dgm:spPr/>
      <dgm:t>
        <a:bodyPr/>
        <a:lstStyle/>
        <a:p>
          <a:endParaRPr lang="en-GB"/>
        </a:p>
      </dgm:t>
    </dgm:pt>
    <dgm:pt modelId="{362B1423-5116-435C-B60A-BC51CEB703D8}" type="pres">
      <dgm:prSet presAssocID="{56E8B6B4-5ACB-4A3E-9E6B-8C0153A377E9}" presName="node" presStyleLbl="node1" presStyleIdx="3" presStyleCnt="5" custScaleX="169306" custScaleY="92200" custRadScaleRad="85744" custRadScaleInc="238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4E69CF-C56C-414B-9F3E-90365E61AA6F}" type="pres">
      <dgm:prSet presAssocID="{C5626523-9F0D-4FC7-8470-C72C55696C70}" presName="parTrans" presStyleLbl="bgSibTrans2D1" presStyleIdx="4" presStyleCnt="5" custAng="19708948" custScaleX="59305" custLinFactNeighborX="-49585" custLinFactNeighborY="21302"/>
      <dgm:spPr/>
      <dgm:t>
        <a:bodyPr/>
        <a:lstStyle/>
        <a:p>
          <a:endParaRPr lang="en-GB"/>
        </a:p>
      </dgm:t>
    </dgm:pt>
    <dgm:pt modelId="{0AE483F9-967F-46C1-9911-FCCD17E20580}" type="pres">
      <dgm:prSet presAssocID="{08A80014-F189-4DAC-BCF4-A91BFBD4DC9B}" presName="node" presStyleLbl="node1" presStyleIdx="4" presStyleCnt="5" custRadScaleRad="67170" custRadScaleInc="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C895CC8-2D75-4D39-BC7B-791A7A30DD0B}" type="presOf" srcId="{7024B1F1-BD54-48B4-8B59-CAF71772B5EE}" destId="{1AC9FBBA-B573-4D4D-8F4C-0E6ACBEC87DA}" srcOrd="0" destOrd="0" presId="urn:microsoft.com/office/officeart/2005/8/layout/radial4"/>
    <dgm:cxn modelId="{0B6B83E1-4ACF-42AC-B15E-63D34CB6130D}" srcId="{9A61117C-2502-4B4B-80E9-56B56E2F5F1B}" destId="{B40DDC9F-ADC9-4FDC-B88E-012D47714AA4}" srcOrd="2" destOrd="0" parTransId="{96BEB373-8252-4665-9E24-A26BEEA47390}" sibTransId="{10625A2B-E2C5-410F-ABF6-AFDA7A1E7B99}"/>
    <dgm:cxn modelId="{41175DE7-8B11-41B7-AC31-DD8787EF602A}" type="presOf" srcId="{C5626523-9F0D-4FC7-8470-C72C55696C70}" destId="{5F4E69CF-C56C-414B-9F3E-90365E61AA6F}" srcOrd="0" destOrd="0" presId="urn:microsoft.com/office/officeart/2005/8/layout/radial4"/>
    <dgm:cxn modelId="{C20069B2-C842-4207-BDBB-4BB2F9B52E15}" srcId="{6D93CEF2-DC61-4304-9934-1F6F6344EB22}" destId="{56E8B6B4-5ACB-4A3E-9E6B-8C0153A377E9}" srcOrd="3" destOrd="0" parTransId="{699C89A5-B9BE-4D86-93CC-4290D80E0D8B}" sibTransId="{43715063-8FB7-4746-9D32-B877DD7CD020}"/>
    <dgm:cxn modelId="{B7A9AAE8-D0B0-421C-92B6-CF7979CB44A3}" srcId="{6D93CEF2-DC61-4304-9934-1F6F6344EB22}" destId="{1287260F-DFDC-46ED-8D5A-BE3B5E27502E}" srcOrd="2" destOrd="0" parTransId="{7024B1F1-BD54-48B4-8B59-CAF71772B5EE}" sibTransId="{4150F203-F183-4960-95A9-E8F19C3E460F}"/>
    <dgm:cxn modelId="{A52AA297-595D-4148-80AF-47564EC48F94}" type="presOf" srcId="{4EE9C5F2-A066-4ACF-B299-6A81EE00C583}" destId="{FEA77257-FBE8-4C40-BA32-1FF1F6A564C4}" srcOrd="0" destOrd="0" presId="urn:microsoft.com/office/officeart/2005/8/layout/radial4"/>
    <dgm:cxn modelId="{B0F2C4F4-46C0-475C-8E6C-050512C6CF5C}" type="presOf" srcId="{56E8B6B4-5ACB-4A3E-9E6B-8C0153A377E9}" destId="{362B1423-5116-435C-B60A-BC51CEB703D8}" srcOrd="0" destOrd="0" presId="urn:microsoft.com/office/officeart/2005/8/layout/radial4"/>
    <dgm:cxn modelId="{073D5883-1610-4D68-B820-9CBC35C44EE5}" srcId="{6D93CEF2-DC61-4304-9934-1F6F6344EB22}" destId="{08A80014-F189-4DAC-BCF4-A91BFBD4DC9B}" srcOrd="4" destOrd="0" parTransId="{C5626523-9F0D-4FC7-8470-C72C55696C70}" sibTransId="{5442036A-3E6B-4CF8-929A-5FB7F5469AFD}"/>
    <dgm:cxn modelId="{AA2BDA88-7A0A-456C-9A12-A4FCFD108260}" type="presOf" srcId="{08A80014-F189-4DAC-BCF4-A91BFBD4DC9B}" destId="{0AE483F9-967F-46C1-9911-FCCD17E20580}" srcOrd="0" destOrd="0" presId="urn:microsoft.com/office/officeart/2005/8/layout/radial4"/>
    <dgm:cxn modelId="{C429206F-DF83-4E50-A8E6-C6B2D1D40353}" type="presOf" srcId="{699C89A5-B9BE-4D86-93CC-4290D80E0D8B}" destId="{62B95934-19D6-4099-BBCC-7461330E416A}" srcOrd="0" destOrd="0" presId="urn:microsoft.com/office/officeart/2005/8/layout/radial4"/>
    <dgm:cxn modelId="{F1EB5CFA-BA5C-4ED4-863A-DAE15A0CEEAA}" type="presOf" srcId="{E6267A39-3E7D-4DBB-B965-07F674664F04}" destId="{0E554F95-EF3D-49EA-8F79-661F8ED6A020}" srcOrd="0" destOrd="0" presId="urn:microsoft.com/office/officeart/2005/8/layout/radial4"/>
    <dgm:cxn modelId="{DB0B9461-3531-40A0-A1BB-E2D6C1B37711}" type="presOf" srcId="{9A61117C-2502-4B4B-80E9-56B56E2F5F1B}" destId="{C9E32432-A44A-40A6-BE74-84BF45FBCD5D}" srcOrd="0" destOrd="0" presId="urn:microsoft.com/office/officeart/2005/8/layout/radial4"/>
    <dgm:cxn modelId="{9708D09E-0CA8-430B-ADA6-A20273032F77}" type="presOf" srcId="{6D93CEF2-DC61-4304-9934-1F6F6344EB22}" destId="{6BC51CB3-90CF-43FA-A004-455F1C482FB5}" srcOrd="0" destOrd="0" presId="urn:microsoft.com/office/officeart/2005/8/layout/radial4"/>
    <dgm:cxn modelId="{800106C9-6F59-47E5-A8A1-0EFB431F81C4}" srcId="{9A61117C-2502-4B4B-80E9-56B56E2F5F1B}" destId="{6D93CEF2-DC61-4304-9934-1F6F6344EB22}" srcOrd="0" destOrd="0" parTransId="{C9BB1578-A0A5-4E4E-81FC-C19CADCB51B1}" sibTransId="{3FBEF548-184E-42C1-9E84-8647833573AA}"/>
    <dgm:cxn modelId="{44A2F0C0-5C74-44C6-9CE3-E0C131CD553C}" srcId="{6D93CEF2-DC61-4304-9934-1F6F6344EB22}" destId="{E6267A39-3E7D-4DBB-B965-07F674664F04}" srcOrd="0" destOrd="0" parTransId="{F0BF4533-DD8E-4D44-ADE8-43F504D8B2BF}" sibTransId="{7E3597DE-01ED-4775-9163-9C83B4AD00E7}"/>
    <dgm:cxn modelId="{366CFCEA-C49B-4E17-9B21-642F6B961B13}" srcId="{9A61117C-2502-4B4B-80E9-56B56E2F5F1B}" destId="{B6973A59-6294-4C00-A041-182AA10C8791}" srcOrd="3" destOrd="0" parTransId="{68817590-C7F6-4715-83AA-C14439D574ED}" sibTransId="{8024D59A-615F-42CF-A035-5E7BF8AEB386}"/>
    <dgm:cxn modelId="{7BD293AB-C482-4251-B687-005C16DEC7D4}" type="presOf" srcId="{F0BF4533-DD8E-4D44-ADE8-43F504D8B2BF}" destId="{9AF31F08-77B1-4F24-B93A-D2370A6F201B}" srcOrd="0" destOrd="0" presId="urn:microsoft.com/office/officeart/2005/8/layout/radial4"/>
    <dgm:cxn modelId="{75AF9D45-128D-48EB-AF98-482F8DCFC8E2}" srcId="{9A61117C-2502-4B4B-80E9-56B56E2F5F1B}" destId="{26F283BF-0914-48BA-B046-347F86BF4A3B}" srcOrd="1" destOrd="0" parTransId="{0EC295A1-6EBD-4752-AE90-DFAE67243C12}" sibTransId="{E4C07BE8-ED5C-4144-A705-89CEE9CC68B4}"/>
    <dgm:cxn modelId="{1689C592-2EF1-43C2-BB94-033406E4497A}" srcId="{6D93CEF2-DC61-4304-9934-1F6F6344EB22}" destId="{C8EAF314-FC34-4DE9-80BA-F35D0FB33D92}" srcOrd="1" destOrd="0" parTransId="{4EE9C5F2-A066-4ACF-B299-6A81EE00C583}" sibTransId="{0B2C92FD-1FA1-475B-9CF7-2C767952A9F9}"/>
    <dgm:cxn modelId="{57A2802C-5B82-4AEC-ABA6-CDDE80197DA3}" type="presOf" srcId="{1287260F-DFDC-46ED-8D5A-BE3B5E27502E}" destId="{74FB580B-28C9-48D1-8D64-EFDA70DED47B}" srcOrd="0" destOrd="0" presId="urn:microsoft.com/office/officeart/2005/8/layout/radial4"/>
    <dgm:cxn modelId="{A35CDBFF-E682-4EB0-B86C-966EB39FF90B}" type="presOf" srcId="{C8EAF314-FC34-4DE9-80BA-F35D0FB33D92}" destId="{0C5342D7-4766-4F07-9ABA-29A848C9BB78}" srcOrd="0" destOrd="0" presId="urn:microsoft.com/office/officeart/2005/8/layout/radial4"/>
    <dgm:cxn modelId="{3C5F3B92-E0B6-454A-8D9C-C09AF7CA551B}" type="presParOf" srcId="{C9E32432-A44A-40A6-BE74-84BF45FBCD5D}" destId="{6BC51CB3-90CF-43FA-A004-455F1C482FB5}" srcOrd="0" destOrd="0" presId="urn:microsoft.com/office/officeart/2005/8/layout/radial4"/>
    <dgm:cxn modelId="{B5728A8E-C237-4D0C-88A0-AA9C01779CCE}" type="presParOf" srcId="{C9E32432-A44A-40A6-BE74-84BF45FBCD5D}" destId="{9AF31F08-77B1-4F24-B93A-D2370A6F201B}" srcOrd="1" destOrd="0" presId="urn:microsoft.com/office/officeart/2005/8/layout/radial4"/>
    <dgm:cxn modelId="{0EF44947-5544-458E-BB0A-C4EC83119FCC}" type="presParOf" srcId="{C9E32432-A44A-40A6-BE74-84BF45FBCD5D}" destId="{0E554F95-EF3D-49EA-8F79-661F8ED6A020}" srcOrd="2" destOrd="0" presId="urn:microsoft.com/office/officeart/2005/8/layout/radial4"/>
    <dgm:cxn modelId="{323A5A5C-58A5-4713-8F34-346665D738E9}" type="presParOf" srcId="{C9E32432-A44A-40A6-BE74-84BF45FBCD5D}" destId="{FEA77257-FBE8-4C40-BA32-1FF1F6A564C4}" srcOrd="3" destOrd="0" presId="urn:microsoft.com/office/officeart/2005/8/layout/radial4"/>
    <dgm:cxn modelId="{6DBB378F-D119-4001-B7DA-C4F3F6CA3584}" type="presParOf" srcId="{C9E32432-A44A-40A6-BE74-84BF45FBCD5D}" destId="{0C5342D7-4766-4F07-9ABA-29A848C9BB78}" srcOrd="4" destOrd="0" presId="urn:microsoft.com/office/officeart/2005/8/layout/radial4"/>
    <dgm:cxn modelId="{45256727-C4CE-4486-AC03-49DCD56BE6C3}" type="presParOf" srcId="{C9E32432-A44A-40A6-BE74-84BF45FBCD5D}" destId="{1AC9FBBA-B573-4D4D-8F4C-0E6ACBEC87DA}" srcOrd="5" destOrd="0" presId="urn:microsoft.com/office/officeart/2005/8/layout/radial4"/>
    <dgm:cxn modelId="{28D6B9B5-4D51-4ED3-8C2E-24679C915047}" type="presParOf" srcId="{C9E32432-A44A-40A6-BE74-84BF45FBCD5D}" destId="{74FB580B-28C9-48D1-8D64-EFDA70DED47B}" srcOrd="6" destOrd="0" presId="urn:microsoft.com/office/officeart/2005/8/layout/radial4"/>
    <dgm:cxn modelId="{C1D40012-73F1-4DAA-B0E3-871556639483}" type="presParOf" srcId="{C9E32432-A44A-40A6-BE74-84BF45FBCD5D}" destId="{62B95934-19D6-4099-BBCC-7461330E416A}" srcOrd="7" destOrd="0" presId="urn:microsoft.com/office/officeart/2005/8/layout/radial4"/>
    <dgm:cxn modelId="{06E25C2C-B8FF-470E-A1FF-A76FB2574284}" type="presParOf" srcId="{C9E32432-A44A-40A6-BE74-84BF45FBCD5D}" destId="{362B1423-5116-435C-B60A-BC51CEB703D8}" srcOrd="8" destOrd="0" presId="urn:microsoft.com/office/officeart/2005/8/layout/radial4"/>
    <dgm:cxn modelId="{C5F0F1C2-73FB-4D87-81C7-9BC4A290DCD8}" type="presParOf" srcId="{C9E32432-A44A-40A6-BE74-84BF45FBCD5D}" destId="{5F4E69CF-C56C-414B-9F3E-90365E61AA6F}" srcOrd="9" destOrd="0" presId="urn:microsoft.com/office/officeart/2005/8/layout/radial4"/>
    <dgm:cxn modelId="{8D82E786-1FD6-4927-906B-169A40B16EAB}" type="presParOf" srcId="{C9E32432-A44A-40A6-BE74-84BF45FBCD5D}" destId="{0AE483F9-967F-46C1-9911-FCCD17E2058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51CB3-90CF-43FA-A004-455F1C482FB5}">
      <dsp:nvSpPr>
        <dsp:cNvPr id="0" name=""/>
        <dsp:cNvSpPr/>
      </dsp:nvSpPr>
      <dsp:spPr>
        <a:xfrm>
          <a:off x="2631844" y="2799477"/>
          <a:ext cx="1809996" cy="17693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SA </a:t>
          </a:r>
          <a:endParaRPr lang="en-GB" sz="6500" kern="1200" dirty="0"/>
        </a:p>
      </dsp:txBody>
      <dsp:txXfrm>
        <a:off x="2896912" y="3058592"/>
        <a:ext cx="1279860" cy="1251117"/>
      </dsp:txXfrm>
    </dsp:sp>
    <dsp:sp modelId="{9AF31F08-77B1-4F24-B93A-D2370A6F201B}">
      <dsp:nvSpPr>
        <dsp:cNvPr id="0" name=""/>
        <dsp:cNvSpPr/>
      </dsp:nvSpPr>
      <dsp:spPr>
        <a:xfrm rot="1743940" flipH="1">
          <a:off x="2125988" y="3471601"/>
          <a:ext cx="798644" cy="5433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54F95-EF3D-49EA-8F79-661F8ED6A020}">
      <dsp:nvSpPr>
        <dsp:cNvPr id="0" name=""/>
        <dsp:cNvSpPr/>
      </dsp:nvSpPr>
      <dsp:spPr>
        <a:xfrm>
          <a:off x="-115950" y="1511622"/>
          <a:ext cx="2508260" cy="1449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Sympathetic nervous system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Increases heart rate and SV</a:t>
          </a:r>
          <a:endParaRPr lang="en-GB" sz="2000" kern="1200" dirty="0"/>
        </a:p>
      </dsp:txBody>
      <dsp:txXfrm>
        <a:off x="-73509" y="1554063"/>
        <a:ext cx="2423378" cy="1364152"/>
      </dsp:txXfrm>
    </dsp:sp>
    <dsp:sp modelId="{FEA77257-FBE8-4C40-BA32-1FF1F6A564C4}">
      <dsp:nvSpPr>
        <dsp:cNvPr id="0" name=""/>
        <dsp:cNvSpPr/>
      </dsp:nvSpPr>
      <dsp:spPr>
        <a:xfrm rot="16406083">
          <a:off x="5572371" y="3353603"/>
          <a:ext cx="884010" cy="5433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342D7-4766-4F07-9ABA-29A848C9BB78}">
      <dsp:nvSpPr>
        <dsp:cNvPr id="0" name=""/>
        <dsp:cNvSpPr/>
      </dsp:nvSpPr>
      <dsp:spPr>
        <a:xfrm>
          <a:off x="676131" y="2951778"/>
          <a:ext cx="1483086" cy="1586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Via accelerator nerve</a:t>
          </a:r>
          <a:endParaRPr lang="en-GB" sz="2000" kern="1200" dirty="0"/>
        </a:p>
      </dsp:txBody>
      <dsp:txXfrm>
        <a:off x="719569" y="2995216"/>
        <a:ext cx="1396210" cy="1499425"/>
      </dsp:txXfrm>
    </dsp:sp>
    <dsp:sp modelId="{1AC9FBBA-B573-4D4D-8F4C-0E6ACBEC87DA}">
      <dsp:nvSpPr>
        <dsp:cNvPr id="0" name=""/>
        <dsp:cNvSpPr/>
      </dsp:nvSpPr>
      <dsp:spPr>
        <a:xfrm rot="13308989">
          <a:off x="5190896" y="527386"/>
          <a:ext cx="747306" cy="5433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B580B-28C9-48D1-8D64-EFDA70DED47B}">
      <dsp:nvSpPr>
        <dsp:cNvPr id="0" name=""/>
        <dsp:cNvSpPr/>
      </dsp:nvSpPr>
      <dsp:spPr>
        <a:xfrm>
          <a:off x="1972262" y="0"/>
          <a:ext cx="3060686" cy="1449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Cardiac control centre</a:t>
          </a:r>
          <a:endParaRPr lang="en-GB" sz="2000" kern="1200" dirty="0"/>
        </a:p>
      </dsp:txBody>
      <dsp:txXfrm>
        <a:off x="2014703" y="42441"/>
        <a:ext cx="2975804" cy="1364152"/>
      </dsp:txXfrm>
    </dsp:sp>
    <dsp:sp modelId="{62B95934-19D6-4099-BBCC-7461330E416A}">
      <dsp:nvSpPr>
        <dsp:cNvPr id="0" name=""/>
        <dsp:cNvSpPr/>
      </dsp:nvSpPr>
      <dsp:spPr>
        <a:xfrm rot="19589938">
          <a:off x="1195801" y="673689"/>
          <a:ext cx="984650" cy="5433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B1423-5116-435C-B60A-BC51CEB703D8}">
      <dsp:nvSpPr>
        <dsp:cNvPr id="0" name=""/>
        <dsp:cNvSpPr/>
      </dsp:nvSpPr>
      <dsp:spPr>
        <a:xfrm>
          <a:off x="4276526" y="1511623"/>
          <a:ext cx="3066627" cy="13360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Parasympathetic nervous system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Decreases the heart rate.</a:t>
          </a:r>
          <a:endParaRPr lang="en-GB" sz="2000" kern="1200" dirty="0"/>
        </a:p>
      </dsp:txBody>
      <dsp:txXfrm>
        <a:off x="4315656" y="1550753"/>
        <a:ext cx="2988367" cy="1257749"/>
      </dsp:txXfrm>
    </dsp:sp>
    <dsp:sp modelId="{5F4E69CF-C56C-414B-9F3E-90365E61AA6F}">
      <dsp:nvSpPr>
        <dsp:cNvPr id="0" name=""/>
        <dsp:cNvSpPr/>
      </dsp:nvSpPr>
      <dsp:spPr>
        <a:xfrm rot="19585416">
          <a:off x="4149146" y="3470722"/>
          <a:ext cx="738569" cy="54338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483F9-967F-46C1-9911-FCCD17E20580}">
      <dsp:nvSpPr>
        <dsp:cNvPr id="0" name=""/>
        <dsp:cNvSpPr/>
      </dsp:nvSpPr>
      <dsp:spPr>
        <a:xfrm>
          <a:off x="4852588" y="2879775"/>
          <a:ext cx="1811293" cy="1449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Via </a:t>
          </a:r>
          <a:r>
            <a:rPr lang="en-GB" sz="2000" kern="1200" dirty="0" err="1" smtClean="0"/>
            <a:t>Vagus</a:t>
          </a:r>
          <a:r>
            <a:rPr lang="en-GB" sz="2000" kern="1200" dirty="0" smtClean="0"/>
            <a:t> nerve</a:t>
          </a:r>
          <a:endParaRPr lang="en-GB" sz="2000" kern="1200" dirty="0"/>
        </a:p>
      </dsp:txBody>
      <dsp:txXfrm>
        <a:off x="4895029" y="2922216"/>
        <a:ext cx="1726411" cy="1364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F89E2-BA08-4418-B568-AB7B1BB89FAD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4B844-55C7-4CF2-8ED1-9D1C75937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4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950BB-E922-48F2-A977-3F8C437C2A91}" type="datetimeFigureOut">
              <a:rPr lang="en-GB" smtClean="0"/>
              <a:t>12/12/2012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2383A-9EF6-4F16-BE3B-3788B0D644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24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383A-9EF6-4F16-BE3B-3788B0D644C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819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383A-9EF6-4F16-BE3B-3788B0D644C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5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383A-9EF6-4F16-BE3B-3788B0D644C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26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383A-9EF6-4F16-BE3B-3788B0D644C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448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383A-9EF6-4F16-BE3B-3788B0D644C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38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383A-9EF6-4F16-BE3B-3788B0D644C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11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2383A-9EF6-4F16-BE3B-3788B0D644C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9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 dirty="0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>
            <a:lvl1pPr>
              <a:defRPr sz="1600" b="1"/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34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04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1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1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97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33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1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4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22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95F1D7B-7539-4E83-893B-F8136F58E4AA}" type="datetimeFigureOut">
              <a:rPr lang="en-GB" smtClean="0">
                <a:solidFill>
                  <a:srgbClr val="4E3B30"/>
                </a:solidFill>
              </a:rPr>
              <a:pPr/>
              <a:t>12/12/2012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84ACA04-54B3-4233-A77D-EB61A2BFDF0B}" type="slidenum">
              <a:rPr lang="en-GB" smtClean="0">
                <a:solidFill>
                  <a:srgbClr val="4E3B30"/>
                </a:solidFill>
              </a:rPr>
              <a:pPr/>
              <a:t>‹#›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253" y="6244788"/>
            <a:ext cx="1427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539552" y="6244788"/>
            <a:ext cx="3196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AS PE Anatomy and Physiology</a:t>
            </a:r>
          </a:p>
        </p:txBody>
      </p:sp>
    </p:spTree>
    <p:extLst>
      <p:ext uri="{BB962C8B-B14F-4D97-AF65-F5344CB8AC3E}">
        <p14:creationId xmlns:p14="http://schemas.microsoft.com/office/powerpoint/2010/main" val="55000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Heart rate response to exercise</a:t>
            </a:r>
            <a:br>
              <a:rPr lang="en-GB" dirty="0" smtClean="0"/>
            </a:br>
            <a:r>
              <a:rPr lang="en-GB" dirty="0" smtClean="0"/>
              <a:t>Cardiac control centre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Understand how exercise effects the heart rate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Know what the cardiovascular drift is.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Understand how the heart is controlled.</a:t>
            </a:r>
            <a:endParaRPr lang="en-GB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9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Cardiac control centre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379876"/>
              </p:ext>
            </p:extLst>
          </p:nvPr>
        </p:nvGraphicFramePr>
        <p:xfrm>
          <a:off x="871538" y="1557338"/>
          <a:ext cx="7408862" cy="4568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5398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Rule of three two one.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3 Neural factors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2 Intrinsic factors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1 Hormonal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Heart regulation during exercise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601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Adrenalin</a:t>
            </a:r>
          </a:p>
          <a:p>
            <a:r>
              <a:rPr lang="en-GB" dirty="0" smtClean="0"/>
              <a:t>From adrenal glands</a:t>
            </a:r>
          </a:p>
          <a:p>
            <a:r>
              <a:rPr lang="en-GB" dirty="0" smtClean="0"/>
              <a:t>Stimulates the SA node directly via blood.</a:t>
            </a:r>
          </a:p>
          <a:p>
            <a:r>
              <a:rPr lang="en-GB" dirty="0" smtClean="0"/>
              <a:t>This increases the heart rate as well as the stroke volume.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b="1" dirty="0" smtClean="0">
                <a:solidFill>
                  <a:schemeClr val="tx1"/>
                </a:solidFill>
              </a:rPr>
              <a:t>1</a:t>
            </a:r>
            <a:r>
              <a:rPr lang="en-GB" dirty="0" smtClean="0">
                <a:solidFill>
                  <a:schemeClr val="tx1"/>
                </a:solidFill>
              </a:rPr>
              <a:t> Hormonal </a:t>
            </a:r>
            <a:endParaRPr lang="en-GB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26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Temperature</a:t>
            </a:r>
          </a:p>
          <a:p>
            <a:r>
              <a:rPr lang="en-GB" dirty="0" smtClean="0"/>
              <a:t>Increase in temperature which speeds up the nerve impulse, which in turn speeds up the heart rate.</a:t>
            </a:r>
          </a:p>
          <a:p>
            <a:endParaRPr lang="en-GB" dirty="0"/>
          </a:p>
          <a:p>
            <a:r>
              <a:rPr lang="en-GB" b="1" dirty="0" smtClean="0">
                <a:solidFill>
                  <a:schemeClr val="tx1"/>
                </a:solidFill>
              </a:rPr>
              <a:t>Venous return</a:t>
            </a:r>
          </a:p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Increase in SV  (staling’s law)</a:t>
            </a:r>
          </a:p>
          <a:p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Increase in HR and SV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300" b="1" dirty="0" smtClean="0">
                <a:solidFill>
                  <a:schemeClr val="tx1"/>
                </a:solidFill>
              </a:rPr>
              <a:t>2</a:t>
            </a:r>
            <a:r>
              <a:rPr lang="en-GB" b="1" dirty="0" smtClean="0">
                <a:solidFill>
                  <a:schemeClr val="tx1"/>
                </a:solidFill>
              </a:rPr>
              <a:t> Intrinsic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59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Baroreceptors</a:t>
            </a:r>
            <a:r>
              <a:rPr lang="en-GB" dirty="0" smtClean="0"/>
              <a:t>  </a:t>
            </a:r>
            <a:r>
              <a:rPr lang="en-GB" b="1" dirty="0" err="1" smtClean="0"/>
              <a:t>Baro</a:t>
            </a:r>
            <a:r>
              <a:rPr lang="en-GB" b="1" dirty="0" smtClean="0"/>
              <a:t> = pressure</a:t>
            </a:r>
          </a:p>
          <a:p>
            <a:r>
              <a:rPr lang="en-GB" dirty="0" smtClean="0"/>
              <a:t>Increase in blood pressure = decrease in HR but is neutralised due to demand of 02.</a:t>
            </a: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Chemoreceptors     Chemo = Chemical</a:t>
            </a:r>
          </a:p>
          <a:p>
            <a:pPr marL="0" indent="0">
              <a:buNone/>
            </a:pPr>
            <a:r>
              <a:rPr lang="en-GB" dirty="0" smtClean="0"/>
              <a:t>In muscle aorta and carotid arteries</a:t>
            </a:r>
          </a:p>
          <a:p>
            <a:pPr marL="457200" indent="-457200">
              <a:buAutoNum type="arabicParenR"/>
            </a:pPr>
            <a:r>
              <a:rPr lang="en-GB" dirty="0" smtClean="0"/>
              <a:t>Decrease in PH</a:t>
            </a:r>
          </a:p>
          <a:p>
            <a:pPr marL="457200" indent="-457200">
              <a:buAutoNum type="arabicParenR"/>
            </a:pPr>
            <a:r>
              <a:rPr lang="en-GB" dirty="0" smtClean="0"/>
              <a:t>Increase in </a:t>
            </a:r>
            <a:r>
              <a:rPr lang="en-GB" dirty="0" err="1" smtClean="0"/>
              <a:t>pp</a:t>
            </a:r>
            <a:r>
              <a:rPr lang="en-GB" dirty="0" smtClean="0"/>
              <a:t> Co2</a:t>
            </a:r>
          </a:p>
          <a:p>
            <a:pPr marL="457200" indent="-457200">
              <a:buAutoNum type="arabicParenR"/>
            </a:pPr>
            <a:r>
              <a:rPr lang="en-GB" dirty="0" smtClean="0"/>
              <a:t>Decrease in </a:t>
            </a:r>
            <a:r>
              <a:rPr lang="en-GB" dirty="0" err="1" smtClean="0"/>
              <a:t>pp</a:t>
            </a:r>
            <a:r>
              <a:rPr lang="en-GB" dirty="0" smtClean="0"/>
              <a:t> O2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Proprioceptors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Muscle spindles, joint receptors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Increase in motor activity = increase in HR and SV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b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 Neural</a:t>
            </a:r>
            <a:endParaRPr lang="en-GB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9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763767"/>
              </p:ext>
            </p:extLst>
          </p:nvPr>
        </p:nvGraphicFramePr>
        <p:xfrm>
          <a:off x="871538" y="2205038"/>
          <a:ext cx="7408862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43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202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Heart rate response to exercise Cardiac control centre </vt:lpstr>
      <vt:lpstr>Cardiac control centre</vt:lpstr>
      <vt:lpstr>Heart regulation during exercise</vt:lpstr>
      <vt:lpstr>1 Hormonal </vt:lpstr>
      <vt:lpstr>2 Intrinsic</vt:lpstr>
      <vt:lpstr>3 Neural</vt:lpstr>
      <vt:lpstr>PowerPoint Presentation</vt:lpstr>
    </vt:vector>
  </TitlesOfParts>
  <Company>BHASVIC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rate response to exercise Cardiac control centre</dc:title>
  <dc:creator>USER</dc:creator>
  <cp:lastModifiedBy>USER</cp:lastModifiedBy>
  <cp:revision>9</cp:revision>
  <cp:lastPrinted>2012-12-12T11:21:10Z</cp:lastPrinted>
  <dcterms:created xsi:type="dcterms:W3CDTF">2012-12-11T17:10:10Z</dcterms:created>
  <dcterms:modified xsi:type="dcterms:W3CDTF">2012-12-12T11:21:23Z</dcterms:modified>
</cp:coreProperties>
</file>