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2" r:id="rId3"/>
    <p:sldId id="263" r:id="rId4"/>
    <p:sldId id="272" r:id="rId5"/>
    <p:sldId id="273" r:id="rId6"/>
    <p:sldId id="274" r:id="rId7"/>
    <p:sldId id="265" r:id="rId8"/>
    <p:sldId id="268" r:id="rId9"/>
    <p:sldId id="269" r:id="rId10"/>
    <p:sldId id="270" r:id="rId11"/>
    <p:sldId id="275" r:id="rId12"/>
    <p:sldId id="276"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31"/>
  </p:normalViewPr>
  <p:slideViewPr>
    <p:cSldViewPr>
      <p:cViewPr>
        <p:scale>
          <a:sx n="73" d="100"/>
          <a:sy n="73" d="100"/>
        </p:scale>
        <p:origin x="66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83E64-48D2-4B0C-BEFC-EB27A9A52B76}" type="datetimeFigureOut">
              <a:rPr lang="en-GB" smtClean="0"/>
              <a:t>17/03/2017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86E70-B321-4025-8577-09503D6A84D8}" type="slidenum">
              <a:rPr lang="en-GB" smtClean="0"/>
              <a:t>‹#›</a:t>
            </a:fld>
            <a:endParaRPr lang="en-GB"/>
          </a:p>
        </p:txBody>
      </p:sp>
    </p:spTree>
    <p:extLst>
      <p:ext uri="{BB962C8B-B14F-4D97-AF65-F5344CB8AC3E}">
        <p14:creationId xmlns:p14="http://schemas.microsoft.com/office/powerpoint/2010/main" val="237651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GB"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42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4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703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GB"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65503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019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GB"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882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GB"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793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2417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GB"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75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70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GB"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041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094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225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776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GB"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724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03E808B-E1BE-8849-96B8-793108075FD5}" type="datetimeFigureOut">
              <a:rPr lang="en-US" smtClean="0">
                <a:solidFill>
                  <a:prstClr val="black"/>
                </a:solidFill>
              </a:rPr>
              <a:pPr/>
              <a:t>3/17/2017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199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03E808B-E1BE-8849-96B8-793108075FD5}" type="datetimeFigureOut">
              <a:rPr lang="en-US" smtClean="0">
                <a:solidFill>
                  <a:prstClr val="black"/>
                </a:solidFill>
              </a:rPr>
              <a:pPr/>
              <a:t>3/17/2017</a:t>
            </a:fld>
            <a:endParaRPr lang="en-US">
              <a:solidFill>
                <a:prstClr val="black"/>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BF33083-2ADA-9C45-834C-993BB2BE04A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91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tiff"/><Relationship Id="rId4" Type="http://schemas.openxmlformats.org/officeDocument/2006/relationships/hyperlink" Target="https://www.youtube.com/watch?v=FETVNG-73b0"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v=FETVNG-73b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v=i5k60FeJdFo" TargetMode="External"/><Relationship Id="rId1" Type="http://schemas.openxmlformats.org/officeDocument/2006/relationships/slideLayout" Target="../slideLayouts/slideLayout4.xml"/><Relationship Id="rId5" Type="http://schemas.openxmlformats.org/officeDocument/2006/relationships/image" Target="../media/image7.tiff"/><Relationship Id="rId4" Type="http://schemas.openxmlformats.org/officeDocument/2006/relationships/hyperlink" Target="https://www.youtube.com/watch?v=s1MK7YEP-k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youtube.com/watch?v=s1MK7YEP-k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600" dirty="0" smtClean="0"/>
              <a:t>Public schools 19</a:t>
            </a:r>
            <a:r>
              <a:rPr lang="en-GB" sz="6600" baseline="30000" dirty="0" smtClean="0"/>
              <a:t>th</a:t>
            </a:r>
            <a:r>
              <a:rPr lang="en-GB" sz="6600" dirty="0" smtClean="0"/>
              <a:t> century.</a:t>
            </a:r>
            <a:endParaRPr lang="en-GB" sz="6600" dirty="0"/>
          </a:p>
        </p:txBody>
      </p:sp>
      <p:sp>
        <p:nvSpPr>
          <p:cNvPr id="3" name="Text Placeholder 2"/>
          <p:cNvSpPr>
            <a:spLocks noGrp="1"/>
          </p:cNvSpPr>
          <p:nvPr>
            <p:ph type="body" idx="1"/>
          </p:nvPr>
        </p:nvSpPr>
        <p:spPr/>
        <p:txBody>
          <a:bodyPr/>
          <a:lstStyle/>
          <a:p>
            <a:r>
              <a:rPr lang="en-GB" dirty="0" smtClean="0"/>
              <a:t>How did public schools influence the promotion of sports and games?</a:t>
            </a:r>
            <a:endParaRPr lang="en-GB" dirty="0"/>
          </a:p>
        </p:txBody>
      </p:sp>
    </p:spTree>
    <p:custDataLst>
      <p:tags r:id="rId1"/>
    </p:custDataLst>
    <p:extLst>
      <p:ext uri="{BB962C8B-B14F-4D97-AF65-F5344CB8AC3E}">
        <p14:creationId xmlns:p14="http://schemas.microsoft.com/office/powerpoint/2010/main" val="146065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682"/>
            <a:ext cx="7467600" cy="486054"/>
          </a:xfrm>
        </p:spPr>
        <p:txBody>
          <a:bodyPr>
            <a:noAutofit/>
          </a:bodyPr>
          <a:lstStyle/>
          <a:p>
            <a:r>
              <a:rPr lang="en-GB" sz="2400" b="1" dirty="0" smtClean="0"/>
              <a:t>public school boys spread the ethos and rules of games.</a:t>
            </a:r>
            <a:endParaRPr lang="en-GB" sz="2400" b="1" dirty="0"/>
          </a:p>
        </p:txBody>
      </p:sp>
      <p:sp>
        <p:nvSpPr>
          <p:cNvPr id="3" name="Content Placeholder 2"/>
          <p:cNvSpPr>
            <a:spLocks noGrp="1"/>
          </p:cNvSpPr>
          <p:nvPr>
            <p:ph idx="4294967295"/>
          </p:nvPr>
        </p:nvSpPr>
        <p:spPr>
          <a:xfrm>
            <a:off x="457200" y="1600204"/>
            <a:ext cx="802432" cy="2476871"/>
          </a:xfrm>
          <a:prstGeom prst="rect">
            <a:avLst/>
          </a:prstGeom>
        </p:spPr>
        <p:txBody>
          <a:bodyPr>
            <a:normAutofit fontScale="70000" lnSpcReduction="20000"/>
          </a:bodyPr>
          <a:lstStyle/>
          <a:p>
            <a:r>
              <a:rPr lang="en-GB" smtClean="0"/>
              <a:t>T</a:t>
            </a:r>
            <a:endParaRPr lang="en-GB" dirty="0" smtClean="0"/>
          </a:p>
          <a:p>
            <a:r>
              <a:rPr lang="en-GB" dirty="0" smtClean="0"/>
              <a:t>O</a:t>
            </a:r>
          </a:p>
          <a:p>
            <a:r>
              <a:rPr lang="en-GB" dirty="0" smtClean="0"/>
              <a:t>P</a:t>
            </a:r>
          </a:p>
          <a:p>
            <a:r>
              <a:rPr lang="en-GB" dirty="0"/>
              <a:t>M</a:t>
            </a:r>
            <a:endParaRPr lang="en-GB" dirty="0" smtClean="0"/>
          </a:p>
          <a:p>
            <a:r>
              <a:rPr lang="en-GB" dirty="0" smtClean="0"/>
              <a:t>V</a:t>
            </a:r>
          </a:p>
          <a:p>
            <a:r>
              <a:rPr lang="en-GB" dirty="0" smtClean="0"/>
              <a:t>I</a:t>
            </a:r>
          </a:p>
          <a:p>
            <a:r>
              <a:rPr lang="en-GB" dirty="0" smtClean="0"/>
              <a:t>C</a:t>
            </a:r>
          </a:p>
        </p:txBody>
      </p:sp>
    </p:spTree>
    <p:custDataLst>
      <p:tags r:id="rId1"/>
    </p:custDataLst>
    <p:extLst>
      <p:ext uri="{BB962C8B-B14F-4D97-AF65-F5344CB8AC3E}">
        <p14:creationId xmlns:p14="http://schemas.microsoft.com/office/powerpoint/2010/main" val="2780934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3338" cy="506226"/>
          </a:xfrm>
        </p:spPr>
        <p:txBody>
          <a:bodyPr>
            <a:normAutofit fontScale="90000"/>
          </a:bodyPr>
          <a:lstStyle/>
          <a:p>
            <a:r>
              <a:rPr lang="en-GB" dirty="0" smtClean="0"/>
              <a:t>Time line</a:t>
            </a:r>
            <a:endParaRPr lang="en-GB" dirty="0"/>
          </a:p>
        </p:txBody>
      </p:sp>
      <p:sp>
        <p:nvSpPr>
          <p:cNvPr id="3" name="Content Placeholder 2"/>
          <p:cNvSpPr>
            <a:spLocks noGrp="1"/>
          </p:cNvSpPr>
          <p:nvPr>
            <p:ph sz="quarter" idx="13"/>
          </p:nvPr>
        </p:nvSpPr>
        <p:spPr>
          <a:xfrm>
            <a:off x="356650" y="2579681"/>
            <a:ext cx="2662534" cy="3424107"/>
          </a:xfrm>
          <a:ln>
            <a:solidFill>
              <a:schemeClr val="tx1"/>
            </a:solidFill>
          </a:ln>
        </p:spPr>
        <p:txBody>
          <a:bodyPr>
            <a:normAutofit fontScale="85000" lnSpcReduction="10000"/>
          </a:bodyPr>
          <a:lstStyle/>
          <a:p>
            <a:r>
              <a:rPr lang="en-GB" dirty="0" smtClean="0"/>
              <a:t>Research and create a time line of the key moments in the creation of the national governing body of:</a:t>
            </a:r>
          </a:p>
          <a:p>
            <a:r>
              <a:rPr lang="en-GB" dirty="0" smtClean="0"/>
              <a:t>Football </a:t>
            </a:r>
          </a:p>
          <a:p>
            <a:r>
              <a:rPr lang="en-GB" dirty="0" smtClean="0"/>
              <a:t>Rugby</a:t>
            </a:r>
          </a:p>
          <a:p>
            <a:r>
              <a:rPr lang="en-GB" dirty="0" smtClean="0"/>
              <a:t>Cricket</a:t>
            </a:r>
          </a:p>
          <a:p>
            <a:endParaRPr lang="en-GB" dirty="0"/>
          </a:p>
          <a:p>
            <a:endParaRPr lang="en-GB" dirty="0"/>
          </a:p>
        </p:txBody>
      </p:sp>
      <p:pic>
        <p:nvPicPr>
          <p:cNvPr id="4" name="Picture 3"/>
          <p:cNvPicPr>
            <a:picLocks noChangeAspect="1"/>
          </p:cNvPicPr>
          <p:nvPr/>
        </p:nvPicPr>
        <p:blipFill>
          <a:blip r:embed="rId2"/>
          <a:stretch>
            <a:fillRect/>
          </a:stretch>
        </p:blipFill>
        <p:spPr>
          <a:xfrm>
            <a:off x="6516216" y="620688"/>
            <a:ext cx="1527072" cy="2204864"/>
          </a:xfrm>
          <a:prstGeom prst="rect">
            <a:avLst/>
          </a:prstGeom>
        </p:spPr>
      </p:pic>
      <p:pic>
        <p:nvPicPr>
          <p:cNvPr id="5" name="Picture 4"/>
          <p:cNvPicPr>
            <a:picLocks noChangeAspect="1"/>
          </p:cNvPicPr>
          <p:nvPr/>
        </p:nvPicPr>
        <p:blipFill>
          <a:blip r:embed="rId3"/>
          <a:stretch>
            <a:fillRect/>
          </a:stretch>
        </p:blipFill>
        <p:spPr>
          <a:xfrm>
            <a:off x="6029224" y="3284984"/>
            <a:ext cx="2014064" cy="2322438"/>
          </a:xfrm>
          <a:prstGeom prst="rect">
            <a:avLst/>
          </a:prstGeom>
        </p:spPr>
      </p:pic>
      <p:pic>
        <p:nvPicPr>
          <p:cNvPr id="6" name="Picture 5"/>
          <p:cNvPicPr>
            <a:picLocks noChangeAspect="1"/>
          </p:cNvPicPr>
          <p:nvPr/>
        </p:nvPicPr>
        <p:blipFill>
          <a:blip r:embed="rId4"/>
          <a:stretch>
            <a:fillRect/>
          </a:stretch>
        </p:blipFill>
        <p:spPr>
          <a:xfrm>
            <a:off x="3055448" y="746193"/>
            <a:ext cx="3443380" cy="1833488"/>
          </a:xfrm>
          <a:prstGeom prst="rect">
            <a:avLst/>
          </a:prstGeom>
        </p:spPr>
      </p:pic>
    </p:spTree>
    <p:extLst>
      <p:ext uri="{BB962C8B-B14F-4D97-AF65-F5344CB8AC3E}">
        <p14:creationId xmlns:p14="http://schemas.microsoft.com/office/powerpoint/2010/main" val="23839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3338" cy="434218"/>
          </a:xfrm>
        </p:spPr>
        <p:txBody>
          <a:bodyPr>
            <a:normAutofit fontScale="90000"/>
          </a:bodyPr>
          <a:lstStyle/>
          <a:p>
            <a:r>
              <a:rPr lang="en-GB" dirty="0" smtClean="0"/>
              <a:t>Exam Q</a:t>
            </a:r>
            <a:endParaRPr lang="en-GB" dirty="0"/>
          </a:p>
        </p:txBody>
      </p:sp>
      <p:pic>
        <p:nvPicPr>
          <p:cNvPr id="4" name="Content Placeholder 3"/>
          <p:cNvPicPr>
            <a:picLocks noGrp="1"/>
          </p:cNvPicPr>
          <p:nvPr>
            <p:ph sz="quarter" idx="13"/>
          </p:nvPr>
        </p:nvPicPr>
        <p:blipFill rotWithShape="1">
          <a:blip r:embed="rId2"/>
          <a:srcRect l="9760" t="30838" r="6720" b="60075"/>
          <a:stretch/>
        </p:blipFill>
        <p:spPr bwMode="auto">
          <a:xfrm>
            <a:off x="683568" y="1052736"/>
            <a:ext cx="7772400" cy="151216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9760" t="30838" r="7620" b="14438"/>
          <a:stretch/>
        </p:blipFill>
        <p:spPr bwMode="auto">
          <a:xfrm>
            <a:off x="323528" y="902970"/>
            <a:ext cx="8568952" cy="5955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30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0"/>
            <a:ext cx="7773338" cy="506226"/>
          </a:xfrm>
        </p:spPr>
        <p:txBody>
          <a:bodyPr>
            <a:normAutofit fontScale="90000"/>
          </a:bodyPr>
          <a:lstStyle/>
          <a:p>
            <a:r>
              <a:rPr lang="en-GB" smtClean="0"/>
              <a:t>Exam q</a:t>
            </a:r>
            <a:endParaRPr lang="en-GB"/>
          </a:p>
        </p:txBody>
      </p:sp>
      <p:sp>
        <p:nvSpPr>
          <p:cNvPr id="3" name="Content Placeholder 2"/>
          <p:cNvSpPr>
            <a:spLocks noGrp="1"/>
          </p:cNvSpPr>
          <p:nvPr>
            <p:ph sz="quarter" idx="13"/>
          </p:nvPr>
        </p:nvSpPr>
        <p:spPr>
          <a:xfrm>
            <a:off x="179512" y="764704"/>
            <a:ext cx="8856984" cy="5904655"/>
          </a:xfrm>
        </p:spPr>
        <p:txBody>
          <a:bodyPr>
            <a:normAutofit fontScale="70000" lnSpcReduction="20000"/>
          </a:bodyPr>
          <a:lstStyle/>
          <a:p>
            <a:pPr lvl="0"/>
            <a:r>
              <a:rPr lang="en-US" b="1" dirty="0"/>
              <a:t>Explain how these schools and their ex-pupils influenced the emergence of rational sport.     [5marks]</a:t>
            </a:r>
            <a:endParaRPr lang="en-US" dirty="0"/>
          </a:p>
          <a:p>
            <a:r>
              <a:rPr lang="en-US" dirty="0"/>
              <a:t> </a:t>
            </a:r>
          </a:p>
          <a:p>
            <a:pPr lvl="0"/>
            <a:r>
              <a:rPr lang="en-US" dirty="0"/>
              <a:t> (Rules)   Melting pot/development of rules</a:t>
            </a:r>
          </a:p>
          <a:p>
            <a:pPr lvl="0"/>
            <a:r>
              <a:rPr lang="en-US" dirty="0"/>
              <a:t>Structure)  </a:t>
            </a:r>
            <a:r>
              <a:rPr lang="en-US" dirty="0" err="1"/>
              <a:t>Organisational</a:t>
            </a:r>
            <a:r>
              <a:rPr lang="en-US" dirty="0"/>
              <a:t> development/fixtures/kit/areas to play</a:t>
            </a:r>
          </a:p>
          <a:p>
            <a:pPr lvl="0"/>
            <a:r>
              <a:rPr lang="en-US" dirty="0"/>
              <a:t>(Time/Compulsion)   Regularity of games afternoons/house sport/compulsory games</a:t>
            </a:r>
          </a:p>
          <a:p>
            <a:pPr lvl="0"/>
            <a:r>
              <a:rPr lang="en-US" dirty="0"/>
              <a:t>(Respectability)   Curtailment of violence/cruelty/responsibility</a:t>
            </a:r>
          </a:p>
          <a:p>
            <a:pPr lvl="0"/>
            <a:r>
              <a:rPr lang="en-US" dirty="0"/>
              <a:t>(Values)    Importance/values attached to team games</a:t>
            </a:r>
          </a:p>
          <a:p>
            <a:pPr lvl="0"/>
            <a:r>
              <a:rPr lang="en-US" dirty="0"/>
              <a:t>(Other schools)   Influenced other schools e.g.   Malvern/Cheltenham/Clifton founded as middle class copies of the gentry/Clarendon schools</a:t>
            </a:r>
            <a:r>
              <a:rPr lang="en-US" dirty="0" smtClean="0"/>
              <a:t>.</a:t>
            </a:r>
            <a:endParaRPr lang="en-US" dirty="0"/>
          </a:p>
          <a:p>
            <a:r>
              <a:rPr lang="en-US" b="1" dirty="0"/>
              <a:t>Ex-pupils:</a:t>
            </a:r>
            <a:endParaRPr lang="en-US" dirty="0"/>
          </a:p>
          <a:p>
            <a:pPr lvl="0"/>
            <a:r>
              <a:rPr lang="en-US" dirty="0"/>
              <a:t>Teaching     Teaching back in original school next generation influenced</a:t>
            </a:r>
          </a:p>
          <a:p>
            <a:pPr lvl="0"/>
            <a:r>
              <a:rPr lang="en-US" dirty="0"/>
              <a:t>Army/colonial     Army/colonial service/taking passion for games abroad service)</a:t>
            </a:r>
          </a:p>
          <a:p>
            <a:pPr lvl="0"/>
            <a:r>
              <a:rPr lang="en-US" dirty="0"/>
              <a:t> Church    As parsons/social Christians/needs of parishioners met</a:t>
            </a:r>
          </a:p>
          <a:p>
            <a:pPr lvl="0"/>
            <a:r>
              <a:rPr lang="en-US" dirty="0"/>
              <a:t>Industry   As industrial leaders/keen to give sport to their workers</a:t>
            </a:r>
          </a:p>
          <a:p>
            <a:pPr lvl="0"/>
            <a:r>
              <a:rPr lang="en-US" dirty="0"/>
              <a:t>Family    Family/upbringing of own children</a:t>
            </a:r>
          </a:p>
          <a:p>
            <a:pPr lvl="0"/>
            <a:r>
              <a:rPr lang="en-US" dirty="0"/>
              <a:t>Community   As community leaders/provision of facilities/knowledge</a:t>
            </a:r>
          </a:p>
          <a:p>
            <a:pPr lvl="0"/>
            <a:r>
              <a:rPr lang="en-US" dirty="0"/>
              <a:t>Clubs    Formation of sports clubs/National Governing Bodies</a:t>
            </a:r>
          </a:p>
          <a:p>
            <a:endParaRPr lang="en-GB" dirty="0"/>
          </a:p>
        </p:txBody>
      </p:sp>
    </p:spTree>
    <p:extLst>
      <p:ext uri="{BB962C8B-B14F-4D97-AF65-F5344CB8AC3E}">
        <p14:creationId xmlns:p14="http://schemas.microsoft.com/office/powerpoint/2010/main" val="16082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11336"/>
            <a:ext cx="7773338" cy="434218"/>
          </a:xfrm>
        </p:spPr>
        <p:txBody>
          <a:bodyPr>
            <a:normAutofit fontScale="90000"/>
          </a:bodyPr>
          <a:lstStyle/>
          <a:p>
            <a:r>
              <a:rPr lang="en-GB" smtClean="0"/>
              <a:t>Exam q</a:t>
            </a:r>
            <a:endParaRPr lang="en-GB"/>
          </a:p>
        </p:txBody>
      </p:sp>
      <p:sp>
        <p:nvSpPr>
          <p:cNvPr id="3" name="Content Placeholder 2"/>
          <p:cNvSpPr>
            <a:spLocks noGrp="1"/>
          </p:cNvSpPr>
          <p:nvPr>
            <p:ph sz="quarter" idx="13"/>
          </p:nvPr>
        </p:nvSpPr>
        <p:spPr>
          <a:xfrm>
            <a:off x="676574" y="1124744"/>
            <a:ext cx="7772870" cy="5026496"/>
          </a:xfrm>
        </p:spPr>
        <p:txBody>
          <a:bodyPr>
            <a:normAutofit fontScale="70000" lnSpcReduction="20000"/>
          </a:bodyPr>
          <a:lstStyle/>
          <a:p>
            <a:r>
              <a:rPr lang="en-GB" b="1" dirty="0"/>
              <a:t>Describe the characteristics you could learn while at public school.   Explain how these were developed within the school (5)</a:t>
            </a:r>
            <a:endParaRPr lang="en-US" dirty="0"/>
          </a:p>
          <a:p>
            <a:r>
              <a:rPr lang="en-GB" dirty="0"/>
              <a:t> </a:t>
            </a:r>
            <a:endParaRPr lang="en-US" dirty="0"/>
          </a:p>
          <a:p>
            <a:r>
              <a:rPr lang="en-GB" dirty="0"/>
              <a:t>Cult of muscular Christianity/ a gentleman with Christian values</a:t>
            </a:r>
            <a:endParaRPr lang="en-US" dirty="0"/>
          </a:p>
          <a:p>
            <a:r>
              <a:rPr lang="en-GB" dirty="0"/>
              <a:t>The development of character through sport cult of athleticism</a:t>
            </a:r>
            <a:endParaRPr lang="en-US" dirty="0"/>
          </a:p>
          <a:p>
            <a:r>
              <a:rPr lang="en-GB" dirty="0"/>
              <a:t>Physical endeavour, trying hard</a:t>
            </a:r>
            <a:endParaRPr lang="en-US" dirty="0"/>
          </a:p>
          <a:p>
            <a:r>
              <a:rPr lang="en-GB" dirty="0"/>
              <a:t>Moral integrity</a:t>
            </a:r>
            <a:endParaRPr lang="en-US" dirty="0"/>
          </a:p>
          <a:p>
            <a:r>
              <a:rPr lang="en-GB" dirty="0"/>
              <a:t>Being honourable, truthful/ decisions</a:t>
            </a:r>
            <a:endParaRPr lang="en-US" dirty="0"/>
          </a:p>
          <a:p>
            <a:r>
              <a:rPr lang="en-GB" dirty="0"/>
              <a:t>Good sportsmanship</a:t>
            </a:r>
            <a:endParaRPr lang="en-US" dirty="0"/>
          </a:p>
          <a:p>
            <a:r>
              <a:rPr lang="en-GB" dirty="0"/>
              <a:t> </a:t>
            </a:r>
            <a:endParaRPr lang="en-US" dirty="0"/>
          </a:p>
          <a:p>
            <a:r>
              <a:rPr lang="en-GB" dirty="0"/>
              <a:t>Through playing games </a:t>
            </a:r>
            <a:endParaRPr lang="en-US" dirty="0"/>
          </a:p>
          <a:p>
            <a:r>
              <a:rPr lang="en-GB" dirty="0"/>
              <a:t>Through 6</a:t>
            </a:r>
            <a:r>
              <a:rPr lang="en-GB" baseline="30000" dirty="0"/>
              <a:t>th</a:t>
            </a:r>
            <a:r>
              <a:rPr lang="en-GB" dirty="0"/>
              <a:t> form supporting new students/ reduction in fagging</a:t>
            </a:r>
            <a:endParaRPr lang="en-US" dirty="0"/>
          </a:p>
          <a:p>
            <a:r>
              <a:rPr lang="en-GB" dirty="0"/>
              <a:t>Through inter house competition/ playing as a house</a:t>
            </a:r>
            <a:endParaRPr lang="en-US" dirty="0"/>
          </a:p>
          <a:p>
            <a:r>
              <a:rPr lang="en-GB" dirty="0"/>
              <a:t>Through games against other schools/ development of school identity</a:t>
            </a:r>
            <a:endParaRPr lang="en-US" dirty="0"/>
          </a:p>
          <a:p>
            <a:r>
              <a:rPr lang="en-GB" dirty="0"/>
              <a:t>Reduction in betting/ horses/ dogs/ focus on team games/ </a:t>
            </a:r>
            <a:r>
              <a:rPr lang="en-GB" dirty="0" err="1"/>
              <a:t>cric</a:t>
            </a:r>
            <a:r>
              <a:rPr lang="en-GB" dirty="0"/>
              <a:t>/rugby</a:t>
            </a:r>
            <a:r>
              <a:rPr lang="en-GB" dirty="0" smtClean="0"/>
              <a:t>.</a:t>
            </a:r>
            <a:endParaRPr lang="en-US" dirty="0"/>
          </a:p>
        </p:txBody>
      </p:sp>
    </p:spTree>
    <p:extLst>
      <p:ext uri="{BB962C8B-B14F-4D97-AF65-F5344CB8AC3E}">
        <p14:creationId xmlns:p14="http://schemas.microsoft.com/office/powerpoint/2010/main" val="6670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508068"/>
          </a:xfrm>
        </p:spPr>
        <p:txBody>
          <a:bodyPr>
            <a:normAutofit fontScale="90000"/>
          </a:bodyPr>
          <a:lstStyle/>
          <a:p>
            <a:r>
              <a:rPr lang="en-GB" dirty="0" smtClean="0"/>
              <a:t>Acting class</a:t>
            </a:r>
            <a:endParaRPr lang="en-GB" dirty="0"/>
          </a:p>
        </p:txBody>
      </p:sp>
      <p:sp>
        <p:nvSpPr>
          <p:cNvPr id="6" name="Content Placeholder 5"/>
          <p:cNvSpPr>
            <a:spLocks noGrp="1"/>
          </p:cNvSpPr>
          <p:nvPr>
            <p:ph idx="4294967295"/>
          </p:nvPr>
        </p:nvSpPr>
        <p:spPr>
          <a:xfrm>
            <a:off x="457200" y="1052737"/>
            <a:ext cx="3250704" cy="5073428"/>
          </a:xfrm>
          <a:prstGeom prst="rect">
            <a:avLst/>
          </a:prstGeom>
        </p:spPr>
        <p:txBody>
          <a:bodyPr>
            <a:normAutofit fontScale="92500" lnSpcReduction="10000"/>
          </a:bodyPr>
          <a:lstStyle/>
          <a:p>
            <a:r>
              <a:rPr lang="en-GB" dirty="0" smtClean="0"/>
              <a:t>You have two scripts that need two characters as well as a narrator.</a:t>
            </a:r>
          </a:p>
          <a:p>
            <a:endParaRPr lang="en-GB" dirty="0"/>
          </a:p>
          <a:p>
            <a:r>
              <a:rPr lang="en-GB" dirty="0" smtClean="0"/>
              <a:t>Act out the passages, then identify and explain the characteristics of school for the poor and  public schools.</a:t>
            </a:r>
          </a:p>
          <a:p>
            <a:endParaRPr lang="en-GB" dirty="0"/>
          </a:p>
          <a:p>
            <a:r>
              <a:rPr lang="en-GB" dirty="0" smtClean="0"/>
              <a:t>What on earth is fagging?</a:t>
            </a:r>
            <a:endParaRPr lang="en-GB" dirty="0"/>
          </a:p>
        </p:txBody>
      </p:sp>
      <p:sp>
        <p:nvSpPr>
          <p:cNvPr id="2" name="Rectangle 1"/>
          <p:cNvSpPr/>
          <p:nvPr/>
        </p:nvSpPr>
        <p:spPr>
          <a:xfrm>
            <a:off x="228159" y="1080492"/>
            <a:ext cx="4147289" cy="369332"/>
          </a:xfrm>
          <a:prstGeom prst="rect">
            <a:avLst/>
          </a:prstGeom>
          <a:solidFill>
            <a:schemeClr val="accent2">
              <a:lumMod val="20000"/>
              <a:lumOff val="80000"/>
            </a:schemeClr>
          </a:solidFill>
        </p:spPr>
        <p:txBody>
          <a:bodyPr wrap="none">
            <a:spAutoFit/>
          </a:bodyPr>
          <a:lstStyle/>
          <a:p>
            <a:r>
              <a:rPr lang="en-US" dirty="0">
                <a:solidFill>
                  <a:srgbClr val="222222"/>
                </a:solidFill>
                <a:latin typeface="arial" charset="0"/>
              </a:rPr>
              <a:t>work hard, especially at a tedious task.</a:t>
            </a:r>
            <a:endParaRPr lang="en-GB" dirty="0"/>
          </a:p>
        </p:txBody>
      </p:sp>
      <p:sp>
        <p:nvSpPr>
          <p:cNvPr id="3" name="Rectangle 2"/>
          <p:cNvSpPr/>
          <p:nvPr/>
        </p:nvSpPr>
        <p:spPr>
          <a:xfrm>
            <a:off x="457200" y="2852936"/>
            <a:ext cx="3898776" cy="2308324"/>
          </a:xfrm>
          <a:prstGeom prst="rect">
            <a:avLst/>
          </a:prstGeom>
          <a:solidFill>
            <a:schemeClr val="accent2">
              <a:lumMod val="20000"/>
              <a:lumOff val="80000"/>
            </a:schemeClr>
          </a:solidFill>
        </p:spPr>
        <p:txBody>
          <a:bodyPr wrap="square">
            <a:spAutoFit/>
          </a:bodyPr>
          <a:lstStyle/>
          <a:p>
            <a:r>
              <a:rPr lang="en-US" b="1">
                <a:solidFill>
                  <a:srgbClr val="6A6A6A"/>
                </a:solidFill>
                <a:latin typeface="arial" charset="0"/>
              </a:rPr>
              <a:t>Fagging</a:t>
            </a:r>
            <a:r>
              <a:rPr lang="en-US">
                <a:solidFill>
                  <a:srgbClr val="545454"/>
                </a:solidFill>
                <a:latin typeface="arial" charset="0"/>
              </a:rPr>
              <a:t> was a traditional practice in British boarding private schools (nearly all "public schools" in the English sense) and also many other boarding schools, whereby younger pupils were required to act as personal servants to the most senior boys.</a:t>
            </a:r>
            <a:endParaRPr lang="en-GB" dirty="0"/>
          </a:p>
        </p:txBody>
      </p:sp>
      <p:pic>
        <p:nvPicPr>
          <p:cNvPr id="7" name="Picture 6"/>
          <p:cNvPicPr>
            <a:picLocks noChangeAspect="1"/>
          </p:cNvPicPr>
          <p:nvPr/>
        </p:nvPicPr>
        <p:blipFill>
          <a:blip r:embed="rId3"/>
          <a:stretch>
            <a:fillRect/>
          </a:stretch>
        </p:blipFill>
        <p:spPr>
          <a:xfrm>
            <a:off x="4604489" y="1606798"/>
            <a:ext cx="4359404" cy="4800600"/>
          </a:xfrm>
          <a:prstGeom prst="rect">
            <a:avLst/>
          </a:prstGeom>
        </p:spPr>
      </p:pic>
      <p:pic>
        <p:nvPicPr>
          <p:cNvPr id="4" name="Picture 3">
            <a:hlinkClick r:id="rId4"/>
          </p:cNvPr>
          <p:cNvPicPr>
            <a:picLocks noChangeAspect="1"/>
          </p:cNvPicPr>
          <p:nvPr/>
        </p:nvPicPr>
        <p:blipFill>
          <a:blip r:embed="rId5"/>
          <a:stretch>
            <a:fillRect/>
          </a:stretch>
        </p:blipFill>
        <p:spPr>
          <a:xfrm>
            <a:off x="5127724" y="1052737"/>
            <a:ext cx="3815829" cy="4884261"/>
          </a:xfrm>
          <a:prstGeom prst="rect">
            <a:avLst/>
          </a:prstGeom>
        </p:spPr>
      </p:pic>
    </p:spTree>
    <p:custDataLst>
      <p:tags r:id="rId1"/>
    </p:custDataLst>
    <p:extLst>
      <p:ext uri="{BB962C8B-B14F-4D97-AF65-F5344CB8AC3E}">
        <p14:creationId xmlns:p14="http://schemas.microsoft.com/office/powerpoint/2010/main" val="35895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3" presetClass="exit" presetSubtype="10" fill="hold" nodeType="withEffect">
                                  <p:stCondLst>
                                    <p:cond delay="0"/>
                                  </p:stCondLst>
                                  <p:childTnLst>
                                    <p:animEffect transition="out" filter="blinds(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par>
                                <p:cTn id="27" presetID="3" presetClass="exit" presetSubtype="10" fill="hold" grpId="0" nodeType="withEffect">
                                  <p:stCondLst>
                                    <p:cond delay="0"/>
                                  </p:stCondLst>
                                  <p:childTnLst>
                                    <p:animEffect transition="out" filter="blinds(horizontal)">
                                      <p:cBhvr>
                                        <p:cTn id="28" dur="500"/>
                                        <p:tgtEl>
                                          <p:spTgt spid="6">
                                            <p:txEl>
                                              <p:pRg st="0" end="0"/>
                                            </p:txEl>
                                          </p:spTgt>
                                        </p:tgtEl>
                                      </p:cBhvr>
                                    </p:animEffect>
                                    <p:set>
                                      <p:cBhvr>
                                        <p:cTn id="29" dur="1" fill="hold">
                                          <p:stCondLst>
                                            <p:cond delay="499"/>
                                          </p:stCondLst>
                                        </p:cTn>
                                        <p:tgtEl>
                                          <p:spTgt spid="6">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6">
                                            <p:txEl>
                                              <p:pRg st="2" end="2"/>
                                            </p:txEl>
                                          </p:spTgt>
                                        </p:tgtEl>
                                      </p:cBhvr>
                                    </p:animEffect>
                                    <p:set>
                                      <p:cBhvr>
                                        <p:cTn id="32" dur="1" fill="hold">
                                          <p:stCondLst>
                                            <p:cond delay="499"/>
                                          </p:stCondLst>
                                        </p:cTn>
                                        <p:tgtEl>
                                          <p:spTgt spid="6">
                                            <p:txEl>
                                              <p:pRg st="2" end="2"/>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6">
                                            <p:txEl>
                                              <p:pRg st="4" end="4"/>
                                            </p:txEl>
                                          </p:spTgt>
                                        </p:tgtEl>
                                      </p:cBhvr>
                                    </p:animEffect>
                                    <p:set>
                                      <p:cBhvr>
                                        <p:cTn id="35"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41" y="620688"/>
            <a:ext cx="7467600" cy="346050"/>
          </a:xfrm>
        </p:spPr>
        <p:txBody>
          <a:bodyPr>
            <a:normAutofit fontScale="90000"/>
          </a:bodyPr>
          <a:lstStyle/>
          <a:p>
            <a:r>
              <a:rPr lang="en-GB" dirty="0" smtClean="0"/>
              <a:t>Victorian Schools</a:t>
            </a:r>
            <a:br>
              <a:rPr lang="en-GB" dirty="0" smtClean="0"/>
            </a:br>
            <a:r>
              <a:rPr lang="en-GB" dirty="0" smtClean="0"/>
              <a:t>Working class</a:t>
            </a:r>
            <a:br>
              <a:rPr lang="en-GB" dirty="0" smtClean="0"/>
            </a:br>
            <a:endParaRPr lang="en-GB" dirty="0"/>
          </a:p>
        </p:txBody>
      </p:sp>
      <p:sp>
        <p:nvSpPr>
          <p:cNvPr id="3" name="Content Placeholder 2"/>
          <p:cNvSpPr>
            <a:spLocks noGrp="1"/>
          </p:cNvSpPr>
          <p:nvPr>
            <p:ph sz="half" idx="4294967295"/>
          </p:nvPr>
        </p:nvSpPr>
        <p:spPr>
          <a:xfrm>
            <a:off x="457202" y="1160749"/>
            <a:ext cx="8051237" cy="5454606"/>
          </a:xfrm>
          <a:prstGeom prst="rect">
            <a:avLst/>
          </a:prstGeom>
        </p:spPr>
        <p:txBody>
          <a:bodyPr>
            <a:normAutofit fontScale="55000" lnSpcReduction="20000"/>
          </a:bodyPr>
          <a:lstStyle/>
          <a:p>
            <a:r>
              <a:rPr lang="en-GB" b="1" dirty="0" err="1" smtClean="0"/>
              <a:t>Narr</a:t>
            </a:r>
            <a:r>
              <a:rPr lang="en-GB" dirty="0" smtClean="0"/>
              <a:t>: An old and angry looking teacher is flapping some papers around while looking at his watch.</a:t>
            </a:r>
          </a:p>
          <a:p>
            <a:r>
              <a:rPr lang="en-GB" dirty="0" smtClean="0"/>
              <a:t>The door opens and in comes a scruffy thin boy out of breath.</a:t>
            </a:r>
          </a:p>
          <a:p>
            <a:r>
              <a:rPr lang="en-GB" b="1" dirty="0" smtClean="0"/>
              <a:t>Boy: </a:t>
            </a:r>
            <a:r>
              <a:rPr lang="en-GB" dirty="0" smtClean="0"/>
              <a:t>Sorry I’m late sir.</a:t>
            </a:r>
          </a:p>
          <a:p>
            <a:r>
              <a:rPr lang="en-GB" b="1" dirty="0" smtClean="0"/>
              <a:t>Teacher: </a:t>
            </a:r>
            <a:r>
              <a:rPr lang="en-GB" dirty="0" smtClean="0"/>
              <a:t>“Silence boy! Where have you been? I haven’t got time to be standing around for scruffy dirty faced boys who can’t tell the time”	</a:t>
            </a:r>
          </a:p>
          <a:p>
            <a:r>
              <a:rPr lang="en-GB" b="1" dirty="0" smtClean="0"/>
              <a:t>Boy: </a:t>
            </a:r>
            <a:r>
              <a:rPr lang="en-GB" dirty="0" smtClean="0"/>
              <a:t>“Sorry sir please, I finished my shift late last night and my baby brother is still sick.  It wont happen again”.</a:t>
            </a:r>
          </a:p>
          <a:p>
            <a:r>
              <a:rPr lang="en-GB" b="1" dirty="0" smtClean="0"/>
              <a:t>Teacher: </a:t>
            </a:r>
            <a:r>
              <a:rPr lang="en-GB" dirty="0" smtClean="0"/>
              <a:t>“I’m not surprised your family are always ill living in that tiny house like mice. Go and sit down while I wait for the others to return from their play in the yard.”</a:t>
            </a:r>
          </a:p>
          <a:p>
            <a:r>
              <a:rPr lang="en-GB" b="1" dirty="0" err="1" smtClean="0"/>
              <a:t>Narr</a:t>
            </a:r>
            <a:r>
              <a:rPr lang="en-GB" dirty="0" smtClean="0"/>
              <a:t>; The teacher ushers the boy towards the back of the room.</a:t>
            </a:r>
          </a:p>
          <a:p>
            <a:r>
              <a:rPr lang="en-GB" b="1" dirty="0" smtClean="0"/>
              <a:t>Boy: </a:t>
            </a:r>
            <a:r>
              <a:rPr lang="en-GB" dirty="0" smtClean="0"/>
              <a:t>“Please sir, can’t I go out and play in the yard?”</a:t>
            </a:r>
          </a:p>
          <a:p>
            <a:r>
              <a:rPr lang="en-GB" b="1" dirty="0" smtClean="0"/>
              <a:t>Teacher: </a:t>
            </a:r>
            <a:r>
              <a:rPr lang="en-GB" dirty="0" smtClean="0"/>
              <a:t>“NO, it’s only a small yard and Mr smith is struggling to control so many children in such a small space.  You only have a ten minute break to stretch your legs anyway.”</a:t>
            </a:r>
          </a:p>
          <a:p>
            <a:r>
              <a:rPr lang="en-GB" b="1" dirty="0" err="1" smtClean="0"/>
              <a:t>Narr</a:t>
            </a:r>
            <a:r>
              <a:rPr lang="en-GB" dirty="0" smtClean="0"/>
              <a:t>: The teacher moves towards his desk and shuffles some papers.</a:t>
            </a:r>
          </a:p>
          <a:p>
            <a:r>
              <a:rPr lang="en-GB" b="1" dirty="0" smtClean="0"/>
              <a:t>Teacher: </a:t>
            </a:r>
            <a:r>
              <a:rPr lang="en-GB" dirty="0" smtClean="0"/>
              <a:t>If it was up to me you wouldn't get a break, I don’t see the point in it.”</a:t>
            </a:r>
          </a:p>
          <a:p>
            <a:r>
              <a:rPr lang="en-GB" b="1" dirty="0" smtClean="0"/>
              <a:t>Boy; </a:t>
            </a:r>
            <a:r>
              <a:rPr lang="en-GB" dirty="0" smtClean="0"/>
              <a:t>“Please sir” (boy looks up from his desk.)</a:t>
            </a:r>
          </a:p>
          <a:p>
            <a:endParaRPr lang="en-GB" dirty="0" smtClean="0"/>
          </a:p>
          <a:p>
            <a:r>
              <a:rPr lang="en-GB" b="1" dirty="0" smtClean="0"/>
              <a:t>Boy: </a:t>
            </a:r>
            <a:r>
              <a:rPr lang="en-GB" dirty="0" smtClean="0"/>
              <a:t>“Running around keeps us fit and strong, I hear they play games in the public schools.”</a:t>
            </a:r>
          </a:p>
          <a:p>
            <a:r>
              <a:rPr lang="en-GB" b="1" dirty="0" smtClean="0"/>
              <a:t>Teacher: </a:t>
            </a:r>
            <a:r>
              <a:rPr lang="en-GB" dirty="0" smtClean="0"/>
              <a:t>“rubbish,  you will learn nothing from ‘playing games’, now open your book and get on with some work”.</a:t>
            </a:r>
          </a:p>
          <a:p>
            <a:r>
              <a:rPr lang="en-GB" b="1" dirty="0" smtClean="0"/>
              <a:t>Boy: “</a:t>
            </a:r>
            <a:r>
              <a:rPr lang="en-GB" dirty="0" smtClean="0"/>
              <a:t>please sir we only have one book  and you have it at the front”.</a:t>
            </a:r>
          </a:p>
        </p:txBody>
      </p:sp>
      <p:sp>
        <p:nvSpPr>
          <p:cNvPr id="5" name="Content Placeholder 4"/>
          <p:cNvSpPr>
            <a:spLocks noGrp="1"/>
          </p:cNvSpPr>
          <p:nvPr>
            <p:ph sz="half" idx="4294967295"/>
          </p:nvPr>
        </p:nvSpPr>
        <p:spPr>
          <a:xfrm>
            <a:off x="4648200" y="1600204"/>
            <a:ext cx="4038600" cy="4525963"/>
          </a:xfrm>
          <a:prstGeom prst="rect">
            <a:avLst/>
          </a:prstGeom>
        </p:spPr>
        <p:txBody>
          <a:bodyPr>
            <a:normAutofit/>
          </a:bodyPr>
          <a:lstStyle/>
          <a:p>
            <a:endParaRPr lang="en-GB"/>
          </a:p>
        </p:txBody>
      </p:sp>
    </p:spTree>
    <p:custDataLst>
      <p:tags r:id="rId1"/>
    </p:custDataLst>
    <p:extLst>
      <p:ext uri="{BB962C8B-B14F-4D97-AF65-F5344CB8AC3E}">
        <p14:creationId xmlns:p14="http://schemas.microsoft.com/office/powerpoint/2010/main" val="349616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260648"/>
            <a:ext cx="7773338" cy="578234"/>
          </a:xfrm>
        </p:spPr>
        <p:txBody>
          <a:bodyPr>
            <a:normAutofit fontScale="90000"/>
          </a:bodyPr>
          <a:lstStyle/>
          <a:p>
            <a:r>
              <a:rPr lang="en-GB" dirty="0" smtClean="0"/>
              <a:t>Pre Arnold reform</a:t>
            </a:r>
            <a:endParaRPr lang="en-GB" dirty="0"/>
          </a:p>
        </p:txBody>
      </p:sp>
      <p:sp>
        <p:nvSpPr>
          <p:cNvPr id="3" name="Content Placeholder 2"/>
          <p:cNvSpPr>
            <a:spLocks noGrp="1"/>
          </p:cNvSpPr>
          <p:nvPr>
            <p:ph sz="quarter" idx="13"/>
          </p:nvPr>
        </p:nvSpPr>
        <p:spPr>
          <a:xfrm>
            <a:off x="685330" y="1628800"/>
            <a:ext cx="2158478" cy="3424107"/>
          </a:xfrm>
          <a:ln>
            <a:solidFill>
              <a:schemeClr val="tx1"/>
            </a:solidFill>
          </a:ln>
        </p:spPr>
        <p:txBody>
          <a:bodyPr/>
          <a:lstStyle/>
          <a:p>
            <a:r>
              <a:rPr lang="en-GB" dirty="0" smtClean="0"/>
              <a:t>Watch the video and note the characteristics you may learn at a </a:t>
            </a:r>
            <a:r>
              <a:rPr lang="en-GB" smtClean="0"/>
              <a:t>public school </a:t>
            </a:r>
            <a:endParaRPr lang="en-GB"/>
          </a:p>
        </p:txBody>
      </p:sp>
      <p:pic>
        <p:nvPicPr>
          <p:cNvPr id="6" name="Content Placeholder 5">
            <a:hlinkClick r:id="rId2"/>
          </p:cNvPr>
          <p:cNvPicPr>
            <a:picLocks noGrp="1" noChangeAspect="1"/>
          </p:cNvPicPr>
          <p:nvPr>
            <p:ph sz="quarter" idx="14"/>
          </p:nvPr>
        </p:nvPicPr>
        <p:blipFill>
          <a:blip r:embed="rId3"/>
          <a:stretch>
            <a:fillRect/>
          </a:stretch>
        </p:blipFill>
        <p:spPr>
          <a:xfrm>
            <a:off x="3643375" y="2060848"/>
            <a:ext cx="4786486" cy="3655474"/>
          </a:xfrm>
          <a:prstGeom prst="rect">
            <a:avLst/>
          </a:prstGeom>
        </p:spPr>
      </p:pic>
    </p:spTree>
    <p:extLst>
      <p:ext uri="{BB962C8B-B14F-4D97-AF65-F5344CB8AC3E}">
        <p14:creationId xmlns:p14="http://schemas.microsoft.com/office/powerpoint/2010/main" val="513764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3958676" cy="434218"/>
          </a:xfrm>
        </p:spPr>
        <p:txBody>
          <a:bodyPr>
            <a:normAutofit fontScale="90000"/>
          </a:bodyPr>
          <a:lstStyle/>
          <a:p>
            <a:r>
              <a:rPr lang="en-GB" smtClean="0"/>
              <a:t>Arnolds influence</a:t>
            </a:r>
            <a:endParaRPr lang="en-GB"/>
          </a:p>
        </p:txBody>
      </p:sp>
      <p:pic>
        <p:nvPicPr>
          <p:cNvPr id="5" name="Content Placeholder 5">
            <a:hlinkClick r:id="rId2"/>
          </p:cNvPr>
          <p:cNvPicPr>
            <a:picLocks noGrp="1" noChangeAspect="1"/>
          </p:cNvPicPr>
          <p:nvPr>
            <p:ph sz="quarter" idx="14"/>
          </p:nvPr>
        </p:nvPicPr>
        <p:blipFill>
          <a:blip r:embed="rId3"/>
          <a:stretch>
            <a:fillRect/>
          </a:stretch>
        </p:blipFill>
        <p:spPr>
          <a:xfrm>
            <a:off x="5436096" y="428500"/>
            <a:ext cx="2734542" cy="2112568"/>
          </a:xfrm>
          <a:prstGeom prst="rect">
            <a:avLst/>
          </a:prstGeom>
        </p:spPr>
      </p:pic>
      <p:sp>
        <p:nvSpPr>
          <p:cNvPr id="6" name="Content Placeholder 5"/>
          <p:cNvSpPr>
            <a:spLocks noGrp="1"/>
          </p:cNvSpPr>
          <p:nvPr>
            <p:ph sz="quarter" idx="13"/>
          </p:nvPr>
        </p:nvSpPr>
        <p:spPr>
          <a:xfrm>
            <a:off x="713436" y="1484784"/>
            <a:ext cx="3829520" cy="1205923"/>
          </a:xfrm>
          <a:ln>
            <a:solidFill>
              <a:schemeClr val="tx1"/>
            </a:solidFill>
          </a:ln>
        </p:spPr>
        <p:txBody>
          <a:bodyPr/>
          <a:lstStyle/>
          <a:p>
            <a:r>
              <a:rPr lang="en-GB" dirty="0" smtClean="0"/>
              <a:t>What did </a:t>
            </a:r>
            <a:r>
              <a:rPr lang="en-GB" dirty="0" err="1" smtClean="0"/>
              <a:t>arnold</a:t>
            </a:r>
            <a:r>
              <a:rPr lang="en-GB" dirty="0" smtClean="0"/>
              <a:t> notice in his first few days as headmaster?</a:t>
            </a:r>
            <a:endParaRPr lang="en-GB" dirty="0"/>
          </a:p>
        </p:txBody>
      </p:sp>
      <p:sp>
        <p:nvSpPr>
          <p:cNvPr id="8" name="Content Placeholder 5"/>
          <p:cNvSpPr txBox="1">
            <a:spLocks/>
          </p:cNvSpPr>
          <p:nvPr/>
        </p:nvSpPr>
        <p:spPr>
          <a:xfrm>
            <a:off x="685332" y="3453336"/>
            <a:ext cx="3829520" cy="1205923"/>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dirty="0" smtClean="0"/>
              <a:t>What characteristics did Arnold want to instil?</a:t>
            </a:r>
          </a:p>
          <a:p>
            <a:r>
              <a:rPr lang="en-GB" dirty="0" smtClean="0"/>
              <a:t>9.25</a:t>
            </a:r>
            <a:endParaRPr lang="en-GB" dirty="0"/>
          </a:p>
        </p:txBody>
      </p:sp>
      <p:pic>
        <p:nvPicPr>
          <p:cNvPr id="9" name="Picture 8">
            <a:hlinkClick r:id="rId4"/>
          </p:cNvPr>
          <p:cNvPicPr>
            <a:picLocks noChangeAspect="1"/>
          </p:cNvPicPr>
          <p:nvPr/>
        </p:nvPicPr>
        <p:blipFill>
          <a:blip r:embed="rId5"/>
          <a:stretch>
            <a:fillRect/>
          </a:stretch>
        </p:blipFill>
        <p:spPr>
          <a:xfrm>
            <a:off x="4729075" y="3044552"/>
            <a:ext cx="3060700" cy="3810000"/>
          </a:xfrm>
          <a:prstGeom prst="rect">
            <a:avLst/>
          </a:prstGeom>
        </p:spPr>
      </p:pic>
    </p:spTree>
    <p:extLst>
      <p:ext uri="{BB962C8B-B14F-4D97-AF65-F5344CB8AC3E}">
        <p14:creationId xmlns:p14="http://schemas.microsoft.com/office/powerpoint/2010/main" val="79149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and promotion </a:t>
            </a:r>
            <a:endParaRPr lang="en-GB" dirty="0"/>
          </a:p>
        </p:txBody>
      </p:sp>
      <p:pic>
        <p:nvPicPr>
          <p:cNvPr id="6" name="Content Placeholder 5">
            <a:hlinkClick r:id="rId2"/>
          </p:cNvPr>
          <p:cNvPicPr>
            <a:picLocks noGrp="1" noChangeAspect="1"/>
          </p:cNvPicPr>
          <p:nvPr>
            <p:ph sz="quarter" idx="14"/>
          </p:nvPr>
        </p:nvPicPr>
        <p:blipFill>
          <a:blip r:embed="rId3"/>
          <a:stretch>
            <a:fillRect/>
          </a:stretch>
        </p:blipFill>
        <p:spPr>
          <a:xfrm>
            <a:off x="4427984" y="2060848"/>
            <a:ext cx="2936015" cy="3424237"/>
          </a:xfrm>
          <a:prstGeom prst="rect">
            <a:avLst/>
          </a:prstGeom>
        </p:spPr>
      </p:pic>
      <p:sp>
        <p:nvSpPr>
          <p:cNvPr id="5" name="Content Placeholder 4"/>
          <p:cNvSpPr>
            <a:spLocks noGrp="1"/>
          </p:cNvSpPr>
          <p:nvPr>
            <p:ph sz="quarter" idx="13"/>
          </p:nvPr>
        </p:nvSpPr>
        <p:spPr>
          <a:xfrm>
            <a:off x="685330" y="2367093"/>
            <a:ext cx="2590526" cy="3424107"/>
          </a:xfrm>
        </p:spPr>
        <p:txBody>
          <a:bodyPr/>
          <a:lstStyle/>
          <a:p>
            <a:r>
              <a:rPr lang="en-GB" dirty="0" smtClean="0"/>
              <a:t>Describe the characteristics </a:t>
            </a:r>
          </a:p>
          <a:p>
            <a:r>
              <a:rPr lang="en-GB" dirty="0" smtClean="0"/>
              <a:t>That you could learn playing the game.</a:t>
            </a:r>
          </a:p>
          <a:p>
            <a:r>
              <a:rPr lang="en-GB" dirty="0" smtClean="0"/>
              <a:t>10:23</a:t>
            </a:r>
            <a:endParaRPr lang="en-GB" dirty="0"/>
          </a:p>
        </p:txBody>
      </p:sp>
    </p:spTree>
    <p:extLst>
      <p:ext uri="{BB962C8B-B14F-4D97-AF65-F5344CB8AC3E}">
        <p14:creationId xmlns:p14="http://schemas.microsoft.com/office/powerpoint/2010/main" val="174058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600" dirty="0" smtClean="0"/>
              <a:t>Main features of Public school life and the development of sports.</a:t>
            </a:r>
            <a:r>
              <a:rPr lang="en-GB" dirty="0" smtClean="0"/>
              <a:t/>
            </a:r>
            <a:br>
              <a:rPr lang="en-GB" dirty="0" smtClean="0"/>
            </a:br>
            <a:endParaRPr lang="en-GB" dirty="0"/>
          </a:p>
        </p:txBody>
      </p:sp>
      <p:sp>
        <p:nvSpPr>
          <p:cNvPr id="5" name="Content Placeholder 4"/>
          <p:cNvSpPr>
            <a:spLocks noGrp="1"/>
          </p:cNvSpPr>
          <p:nvPr>
            <p:ph sz="half" idx="4294967295"/>
          </p:nvPr>
        </p:nvSpPr>
        <p:spPr>
          <a:xfrm>
            <a:off x="395536" y="1988840"/>
            <a:ext cx="3456384" cy="4608512"/>
          </a:xfrm>
          <a:prstGeom prst="rect">
            <a:avLst/>
          </a:prstGeom>
          <a:ln>
            <a:solidFill>
              <a:schemeClr val="tx1"/>
            </a:solidFill>
          </a:ln>
        </p:spPr>
        <p:txBody>
          <a:bodyPr>
            <a:normAutofit/>
          </a:bodyPr>
          <a:lstStyle/>
          <a:p>
            <a:r>
              <a:rPr lang="en-GB" dirty="0" smtClean="0"/>
              <a:t>Money</a:t>
            </a:r>
          </a:p>
          <a:p>
            <a:r>
              <a:rPr lang="en-GB" dirty="0" smtClean="0"/>
              <a:t>Academic Staff assisted games</a:t>
            </a:r>
          </a:p>
          <a:p>
            <a:r>
              <a:rPr lang="en-GB" dirty="0" smtClean="0"/>
              <a:t>Professional coaches</a:t>
            </a:r>
          </a:p>
          <a:p>
            <a:r>
              <a:rPr lang="en-GB" dirty="0" smtClean="0"/>
              <a:t>Free time/boarding</a:t>
            </a:r>
          </a:p>
          <a:p>
            <a:r>
              <a:rPr lang="en-GB" dirty="0" smtClean="0"/>
              <a:t>Space</a:t>
            </a:r>
          </a:p>
          <a:p>
            <a:r>
              <a:rPr lang="en-GB" dirty="0" smtClean="0"/>
              <a:t>Inter House system</a:t>
            </a:r>
          </a:p>
          <a:p>
            <a:r>
              <a:rPr lang="en-GB" dirty="0" smtClean="0"/>
              <a:t>Rules</a:t>
            </a:r>
          </a:p>
          <a:p>
            <a:r>
              <a:rPr lang="en-GB" dirty="0" smtClean="0"/>
              <a:t>Melting pot</a:t>
            </a:r>
          </a:p>
          <a:p>
            <a:endParaRPr lang="en-GB" dirty="0" smtClean="0"/>
          </a:p>
          <a:p>
            <a:endParaRPr lang="en-GB" dirty="0"/>
          </a:p>
        </p:txBody>
      </p:sp>
      <p:pic>
        <p:nvPicPr>
          <p:cNvPr id="2" name="Picture 1"/>
          <p:cNvPicPr>
            <a:picLocks noChangeAspect="1"/>
          </p:cNvPicPr>
          <p:nvPr/>
        </p:nvPicPr>
        <p:blipFill>
          <a:blip r:embed="rId3"/>
          <a:stretch>
            <a:fillRect/>
          </a:stretch>
        </p:blipFill>
        <p:spPr>
          <a:xfrm>
            <a:off x="5192466" y="1980209"/>
            <a:ext cx="3556000" cy="2286000"/>
          </a:xfrm>
          <a:prstGeom prst="rect">
            <a:avLst/>
          </a:prstGeom>
        </p:spPr>
      </p:pic>
    </p:spTree>
    <p:custDataLst>
      <p:tags r:id="rId1"/>
    </p:custDataLst>
    <p:extLst>
      <p:ext uri="{BB962C8B-B14F-4D97-AF65-F5344CB8AC3E}">
        <p14:creationId xmlns:p14="http://schemas.microsoft.com/office/powerpoint/2010/main" val="1419077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618518"/>
            <a:ext cx="4102694" cy="1596177"/>
          </a:xfrm>
          <a:solidFill>
            <a:schemeClr val="accent2">
              <a:lumMod val="20000"/>
              <a:lumOff val="80000"/>
            </a:schemeClr>
          </a:solidFill>
          <a:ln>
            <a:solidFill>
              <a:schemeClr val="tx1"/>
            </a:solidFill>
          </a:ln>
        </p:spPr>
        <p:txBody>
          <a:bodyPr/>
          <a:lstStyle/>
          <a:p>
            <a:r>
              <a:rPr lang="en-GB" smtClean="0"/>
              <a:t>What does melting pot mean?</a:t>
            </a:r>
            <a:endParaRPr lang="en-GB"/>
          </a:p>
        </p:txBody>
      </p:sp>
      <p:sp>
        <p:nvSpPr>
          <p:cNvPr id="3" name="Content Placeholder 2"/>
          <p:cNvSpPr>
            <a:spLocks noGrp="1"/>
          </p:cNvSpPr>
          <p:nvPr>
            <p:ph idx="4294967295"/>
          </p:nvPr>
        </p:nvSpPr>
        <p:spPr>
          <a:xfrm>
            <a:off x="395536" y="1052736"/>
            <a:ext cx="3682752" cy="4525963"/>
          </a:xfrm>
          <a:prstGeom prst="rect">
            <a:avLst/>
          </a:prstGeom>
          <a:solidFill>
            <a:schemeClr val="bg2">
              <a:lumMod val="40000"/>
              <a:lumOff val="60000"/>
            </a:schemeClr>
          </a:solidFill>
        </p:spPr>
        <p:txBody>
          <a:bodyPr>
            <a:normAutofit fontScale="85000" lnSpcReduction="20000"/>
          </a:bodyPr>
          <a:lstStyle/>
          <a:p>
            <a:r>
              <a:rPr lang="en-GB" dirty="0" smtClean="0"/>
              <a:t>Village mob football</a:t>
            </a:r>
          </a:p>
          <a:p>
            <a:endParaRPr lang="en-GB" dirty="0"/>
          </a:p>
          <a:p>
            <a:endParaRPr lang="en-GB" dirty="0" smtClean="0"/>
          </a:p>
          <a:p>
            <a:pPr marL="36576" indent="0">
              <a:buNone/>
            </a:pPr>
            <a:r>
              <a:rPr lang="en-GB" dirty="0" smtClean="0"/>
              <a:t>Boys attend private school</a:t>
            </a:r>
          </a:p>
          <a:p>
            <a:pPr marL="36576" indent="0">
              <a:buNone/>
            </a:pPr>
            <a:r>
              <a:rPr lang="en-GB" dirty="0" smtClean="0"/>
              <a:t>Learn new ways to play.</a:t>
            </a:r>
          </a:p>
          <a:p>
            <a:pPr marL="36576" indent="0">
              <a:buNone/>
            </a:pPr>
            <a:endParaRPr lang="en-GB" dirty="0"/>
          </a:p>
          <a:p>
            <a:pPr marL="36576" indent="0">
              <a:buNone/>
            </a:pPr>
            <a:r>
              <a:rPr lang="en-GB" dirty="0" smtClean="0"/>
              <a:t>Boys attend university and all the rules are developed and written.  (Foundation of rules and NGB)</a:t>
            </a:r>
          </a:p>
          <a:p>
            <a:pPr marL="36576" indent="0">
              <a:buNone/>
            </a:pPr>
            <a:endParaRPr lang="en-GB" dirty="0"/>
          </a:p>
          <a:p>
            <a:pPr marL="36576" indent="0">
              <a:buNone/>
            </a:pPr>
            <a:r>
              <a:rPr lang="en-GB" dirty="0" smtClean="0"/>
              <a:t>Known as the melting pot</a:t>
            </a:r>
          </a:p>
          <a:p>
            <a:endParaRPr lang="en-GB" dirty="0"/>
          </a:p>
        </p:txBody>
      </p:sp>
      <p:cxnSp>
        <p:nvCxnSpPr>
          <p:cNvPr id="5" name="Straight Arrow Connector 4"/>
          <p:cNvCxnSpPr/>
          <p:nvPr/>
        </p:nvCxnSpPr>
        <p:spPr>
          <a:xfrm>
            <a:off x="3515883" y="2078850"/>
            <a:ext cx="0" cy="540060"/>
          </a:xfrm>
          <a:prstGeom prst="straightConnector1">
            <a:avLst/>
          </a:prstGeom>
          <a:ln w="76200">
            <a:tailEnd type="arrow"/>
          </a:ln>
        </p:spPr>
        <p:style>
          <a:lnRef idx="1">
            <a:schemeClr val="accent4"/>
          </a:lnRef>
          <a:fillRef idx="0">
            <a:schemeClr val="accent4"/>
          </a:fillRef>
          <a:effectRef idx="0">
            <a:schemeClr val="accent4"/>
          </a:effectRef>
          <a:fontRef idx="minor">
            <a:schemeClr val="tx1"/>
          </a:fontRef>
        </p:style>
      </p:cxnSp>
      <p:cxnSp>
        <p:nvCxnSpPr>
          <p:cNvPr id="6" name="Straight Arrow Connector 5"/>
          <p:cNvCxnSpPr/>
          <p:nvPr/>
        </p:nvCxnSpPr>
        <p:spPr>
          <a:xfrm>
            <a:off x="3851966" y="3483006"/>
            <a:ext cx="0" cy="540060"/>
          </a:xfrm>
          <a:prstGeom prst="straightConnector1">
            <a:avLst/>
          </a:prstGeom>
          <a:ln w="76200">
            <a:tailEnd type="arrow"/>
          </a:ln>
        </p:spPr>
        <p:style>
          <a:lnRef idx="1">
            <a:schemeClr val="accent4"/>
          </a:lnRef>
          <a:fillRef idx="0">
            <a:schemeClr val="accent4"/>
          </a:fillRef>
          <a:effectRef idx="0">
            <a:schemeClr val="accent4"/>
          </a:effectRef>
          <a:fontRef idx="minor">
            <a:schemeClr val="tx1"/>
          </a:fontRef>
        </p:style>
      </p:cxnSp>
      <p:pic>
        <p:nvPicPr>
          <p:cNvPr id="4" name="Picture 3"/>
          <p:cNvPicPr>
            <a:picLocks noChangeAspect="1"/>
          </p:cNvPicPr>
          <p:nvPr/>
        </p:nvPicPr>
        <p:blipFill>
          <a:blip r:embed="rId2"/>
          <a:stretch>
            <a:fillRect/>
          </a:stretch>
        </p:blipFill>
        <p:spPr>
          <a:xfrm>
            <a:off x="4499992" y="2852936"/>
            <a:ext cx="3958678" cy="2966445"/>
          </a:xfrm>
          <a:prstGeom prst="rect">
            <a:avLst/>
          </a:prstGeom>
        </p:spPr>
      </p:pic>
    </p:spTree>
    <p:extLst>
      <p:ext uri="{BB962C8B-B14F-4D97-AF65-F5344CB8AC3E}">
        <p14:creationId xmlns:p14="http://schemas.microsoft.com/office/powerpoint/2010/main" val="15046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In </a:t>
            </a:r>
            <a:r>
              <a:rPr lang="en-GB" sz="2800" dirty="0"/>
              <a:t>pairs </a:t>
            </a:r>
            <a:r>
              <a:rPr lang="en-GB" sz="2800" dirty="0" smtClean="0"/>
              <a:t>using the pictures below, try and explain the influence of public school on sports and the rest of the world.</a:t>
            </a:r>
            <a:endParaRPr lang="en-GB" sz="2800" dirty="0"/>
          </a:p>
        </p:txBody>
      </p:sp>
      <p:pic>
        <p:nvPicPr>
          <p:cNvPr id="4" name="Content Placeholder 3" descr="N:\My Pictures\Public schools images\aus rugby.jpg"/>
          <p:cNvPicPr>
            <a:picLocks noGrp="1"/>
          </p:cNvPicPr>
          <p:nvPr>
            <p:ph idx="4294967295"/>
          </p:nvPr>
        </p:nvPicPr>
        <p:blipFill>
          <a:blip r:embed="rId3" cstate="print"/>
          <a:srcRect/>
          <a:stretch>
            <a:fillRect/>
          </a:stretch>
        </p:blipFill>
        <p:spPr bwMode="auto">
          <a:xfrm>
            <a:off x="6159639" y="1538790"/>
            <a:ext cx="2736304" cy="1897788"/>
          </a:xfrm>
          <a:prstGeom prst="rect">
            <a:avLst/>
          </a:prstGeom>
          <a:noFill/>
          <a:ln w="9525">
            <a:noFill/>
            <a:miter lim="800000"/>
            <a:headEnd/>
            <a:tailEnd/>
          </a:ln>
        </p:spPr>
      </p:pic>
      <p:pic>
        <p:nvPicPr>
          <p:cNvPr id="5" name="Picture 4" descr="N:\My Pictures\Public schools images\west-indies-cricket-playaer1[1].jpg"/>
          <p:cNvPicPr/>
          <p:nvPr/>
        </p:nvPicPr>
        <p:blipFill>
          <a:blip r:embed="rId4" cstate="print"/>
          <a:srcRect/>
          <a:stretch>
            <a:fillRect/>
          </a:stretch>
        </p:blipFill>
        <p:spPr bwMode="auto">
          <a:xfrm>
            <a:off x="5580112" y="4365104"/>
            <a:ext cx="3251664" cy="2160240"/>
          </a:xfrm>
          <a:prstGeom prst="rect">
            <a:avLst/>
          </a:prstGeom>
          <a:noFill/>
          <a:ln w="9525">
            <a:noFill/>
            <a:miter lim="800000"/>
            <a:headEnd/>
            <a:tailEnd/>
          </a:ln>
        </p:spPr>
      </p:pic>
      <p:pic>
        <p:nvPicPr>
          <p:cNvPr id="6" name="Picture 5" descr="N:\My Pictures\Public schools images\american-football-5.jpg"/>
          <p:cNvPicPr/>
          <p:nvPr/>
        </p:nvPicPr>
        <p:blipFill>
          <a:blip r:embed="rId5" cstate="print"/>
          <a:srcRect/>
          <a:stretch>
            <a:fillRect/>
          </a:stretch>
        </p:blipFill>
        <p:spPr bwMode="auto">
          <a:xfrm>
            <a:off x="2699792" y="1916832"/>
            <a:ext cx="4104456" cy="2808312"/>
          </a:xfrm>
          <a:prstGeom prst="rect">
            <a:avLst/>
          </a:prstGeom>
          <a:noFill/>
          <a:ln w="9525">
            <a:noFill/>
            <a:miter lim="800000"/>
            <a:headEnd/>
            <a:tailEnd/>
          </a:ln>
        </p:spPr>
      </p:pic>
      <p:pic>
        <p:nvPicPr>
          <p:cNvPr id="7" name="Picture 6" descr="N:\My Pictures\A Culture and surviving games\South African Rugby Team.jpg"/>
          <p:cNvPicPr/>
          <p:nvPr/>
        </p:nvPicPr>
        <p:blipFill>
          <a:blip r:embed="rId6" cstate="print"/>
          <a:srcRect/>
          <a:stretch>
            <a:fillRect/>
          </a:stretch>
        </p:blipFill>
        <p:spPr bwMode="auto">
          <a:xfrm>
            <a:off x="137792" y="4080131"/>
            <a:ext cx="2987403" cy="2232248"/>
          </a:xfrm>
          <a:prstGeom prst="rect">
            <a:avLst/>
          </a:prstGeom>
          <a:noFill/>
          <a:ln w="9525">
            <a:noFill/>
            <a:miter lim="800000"/>
            <a:headEnd/>
            <a:tailEnd/>
          </a:ln>
        </p:spPr>
      </p:pic>
      <p:pic>
        <p:nvPicPr>
          <p:cNvPr id="8" name="Picture 7" descr="N:\My Pictures\A Culture and surviving games\aus cricket.jpg"/>
          <p:cNvPicPr/>
          <p:nvPr/>
        </p:nvPicPr>
        <p:blipFill>
          <a:blip r:embed="rId7" cstate="print"/>
          <a:srcRect/>
          <a:stretch>
            <a:fillRect/>
          </a:stretch>
        </p:blipFill>
        <p:spPr bwMode="auto">
          <a:xfrm>
            <a:off x="137792" y="1754814"/>
            <a:ext cx="2562000" cy="1944216"/>
          </a:xfrm>
          <a:prstGeom prst="rect">
            <a:avLst/>
          </a:prstGeom>
          <a:noFill/>
          <a:ln w="9525">
            <a:noFill/>
            <a:miter lim="800000"/>
            <a:headEnd/>
            <a:tailEnd/>
          </a:ln>
        </p:spPr>
      </p:pic>
      <p:pic>
        <p:nvPicPr>
          <p:cNvPr id="9" name="Picture 8" descr="N:\My Pictures\A Culture and surviving games\brazilian-football-team.jpg"/>
          <p:cNvPicPr/>
          <p:nvPr/>
        </p:nvPicPr>
        <p:blipFill>
          <a:blip r:embed="rId8" cstate="print"/>
          <a:srcRect/>
          <a:stretch>
            <a:fillRect/>
          </a:stretch>
        </p:blipFill>
        <p:spPr bwMode="auto">
          <a:xfrm>
            <a:off x="3279319" y="4023066"/>
            <a:ext cx="2880320" cy="18722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48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379</Words>
  <Application>Microsoft Office PowerPoint</Application>
  <PresentationFormat>On-screen Show (4:3)</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Public schools 19th century.</vt:lpstr>
      <vt:lpstr>Acting class</vt:lpstr>
      <vt:lpstr>Victorian Schools Working class </vt:lpstr>
      <vt:lpstr>Pre Arnold reform</vt:lpstr>
      <vt:lpstr>Arnolds influence</vt:lpstr>
      <vt:lpstr>Organisation and promotion </vt:lpstr>
      <vt:lpstr>Main features of Public school life and the development of sports. </vt:lpstr>
      <vt:lpstr>What does melting pot mean?</vt:lpstr>
      <vt:lpstr>In pairs using the pictures below, try and explain the influence of public school on sports and the rest of the world.</vt:lpstr>
      <vt:lpstr>public school boys spread the ethos and rules of games.</vt:lpstr>
      <vt:lpstr>Time line</vt:lpstr>
      <vt:lpstr>Exam Q</vt:lpstr>
      <vt:lpstr>Exam q</vt:lpstr>
      <vt:lpstr>Exam q</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and Physical Activity as a reflection of the culture in which it exists.</dc:title>
  <dc:creator>D.Ashleighmorris</dc:creator>
  <cp:lastModifiedBy>D.Ashleighmorris</cp:lastModifiedBy>
  <cp:revision>13</cp:revision>
  <dcterms:created xsi:type="dcterms:W3CDTF">2017-03-15T16:17:24Z</dcterms:created>
  <dcterms:modified xsi:type="dcterms:W3CDTF">2017-03-17T11:32:28Z</dcterms:modified>
</cp:coreProperties>
</file>