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1A640-F37F-403E-958E-2A18976E1C5B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F46502-BAD6-4DBF-8523-904DB811BC0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1A640-F37F-403E-958E-2A18976E1C5B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6502-BAD6-4DBF-8523-904DB811BC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1A640-F37F-403E-958E-2A18976E1C5B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6502-BAD6-4DBF-8523-904DB811BC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1A640-F37F-403E-958E-2A18976E1C5B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6502-BAD6-4DBF-8523-904DB811BC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1A640-F37F-403E-958E-2A18976E1C5B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6502-BAD6-4DBF-8523-904DB811BC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1A640-F37F-403E-958E-2A18976E1C5B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6502-BAD6-4DBF-8523-904DB811BC0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1A640-F37F-403E-958E-2A18976E1C5B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6502-BAD6-4DBF-8523-904DB811BC0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1A640-F37F-403E-958E-2A18976E1C5B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6502-BAD6-4DBF-8523-904DB811BC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1A640-F37F-403E-958E-2A18976E1C5B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6502-BAD6-4DBF-8523-904DB811BC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1A640-F37F-403E-958E-2A18976E1C5B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6502-BAD6-4DBF-8523-904DB811BC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1A640-F37F-403E-958E-2A18976E1C5B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6502-BAD6-4DBF-8523-904DB811BC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C41A640-F37F-403E-958E-2A18976E1C5B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FF46502-BAD6-4DBF-8523-904DB811BC0D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315200" cy="2595025"/>
          </a:xfrm>
        </p:spPr>
        <p:txBody>
          <a:bodyPr/>
          <a:lstStyle/>
          <a:p>
            <a:r>
              <a:rPr lang="en-GB" dirty="0" smtClean="0"/>
              <a:t>Respiratory System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068960"/>
            <a:ext cx="7315200" cy="1144632"/>
          </a:xfrm>
        </p:spPr>
        <p:txBody>
          <a:bodyPr/>
          <a:lstStyle/>
          <a:p>
            <a:r>
              <a:rPr lang="en-GB" dirty="0" smtClean="0"/>
              <a:t>Mechanics of the respiratory system.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940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3364992" cy="621792"/>
          </a:xfrm>
        </p:spPr>
        <p:txBody>
          <a:bodyPr/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4860032" y="1052736"/>
            <a:ext cx="3362062" cy="621792"/>
          </a:xfrm>
        </p:spPr>
        <p:txBody>
          <a:bodyPr/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7315200" cy="1154097"/>
          </a:xfrm>
        </p:spPr>
        <p:txBody>
          <a:bodyPr/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51520" y="2276872"/>
            <a:ext cx="4286240" cy="4176464"/>
          </a:xfrm>
        </p:spPr>
        <p:txBody>
          <a:bodyPr>
            <a:normAutofit/>
          </a:bodyPr>
          <a:lstStyle/>
          <a:p>
            <a:r>
              <a:rPr lang="en-GB" b="1" dirty="0"/>
              <a:t>4 marks maximum (inspire)</a:t>
            </a:r>
            <a:endParaRPr lang="en-GB" dirty="0"/>
          </a:p>
          <a:p>
            <a:r>
              <a:rPr lang="en-GB" dirty="0" smtClean="0"/>
              <a:t>1External intercostal </a:t>
            </a:r>
            <a:r>
              <a:rPr lang="en-GB" dirty="0"/>
              <a:t>muscles contract with more force</a:t>
            </a:r>
          </a:p>
          <a:p>
            <a:r>
              <a:rPr lang="en-GB" dirty="0" smtClean="0"/>
              <a:t>2Diaphragm </a:t>
            </a:r>
            <a:r>
              <a:rPr lang="en-GB" dirty="0"/>
              <a:t>contracts/flattens</a:t>
            </a:r>
          </a:p>
          <a:p>
            <a:r>
              <a:rPr lang="en-GB" dirty="0" smtClean="0"/>
              <a:t>3More </a:t>
            </a:r>
            <a:r>
              <a:rPr lang="en-GB" dirty="0"/>
              <a:t>muscles involved</a:t>
            </a:r>
            <a:r>
              <a:rPr lang="en-GB" dirty="0" smtClean="0"/>
              <a:t>/ pectoralis minor</a:t>
            </a:r>
          </a:p>
          <a:p>
            <a:r>
              <a:rPr lang="en-GB" dirty="0" smtClean="0"/>
              <a:t>sternocleidomastoid/scalenes</a:t>
            </a:r>
          </a:p>
          <a:p>
            <a:r>
              <a:rPr lang="en-GB" dirty="0" smtClean="0"/>
              <a:t>4Rib </a:t>
            </a:r>
            <a:r>
              <a:rPr lang="en-GB" dirty="0"/>
              <a:t>cage lifted further up </a:t>
            </a:r>
            <a:r>
              <a:rPr lang="en-GB" b="1" dirty="0"/>
              <a:t>and</a:t>
            </a:r>
            <a:r>
              <a:rPr lang="en-GB" dirty="0"/>
              <a:t> out</a:t>
            </a:r>
          </a:p>
          <a:p>
            <a:r>
              <a:rPr lang="en-GB" dirty="0" smtClean="0"/>
              <a:t>5Pressure </a:t>
            </a:r>
            <a:r>
              <a:rPr lang="en-GB" dirty="0"/>
              <a:t>of thoracic cavity is decreased</a:t>
            </a:r>
          </a:p>
          <a:p>
            <a:r>
              <a:rPr lang="en-GB" dirty="0" smtClean="0"/>
              <a:t>6Volume </a:t>
            </a:r>
            <a:r>
              <a:rPr lang="en-GB" dirty="0"/>
              <a:t>of thoracic cavity increased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860032" y="2276872"/>
            <a:ext cx="4032448" cy="4248472"/>
          </a:xfrm>
        </p:spPr>
        <p:txBody>
          <a:bodyPr>
            <a:normAutofit/>
          </a:bodyPr>
          <a:lstStyle/>
          <a:p>
            <a:r>
              <a:rPr lang="en-GB" dirty="0" smtClean="0"/>
              <a:t>1.This </a:t>
            </a:r>
            <a:r>
              <a:rPr lang="en-GB" dirty="0"/>
              <a:t>process becomes active </a:t>
            </a:r>
          </a:p>
          <a:p>
            <a:r>
              <a:rPr lang="en-GB" dirty="0" smtClean="0"/>
              <a:t>2.Due </a:t>
            </a:r>
            <a:r>
              <a:rPr lang="en-GB" dirty="0"/>
              <a:t>to internal </a:t>
            </a:r>
            <a:r>
              <a:rPr lang="en-GB" dirty="0" smtClean="0"/>
              <a:t>intercostal </a:t>
            </a:r>
            <a:r>
              <a:rPr lang="en-GB" dirty="0"/>
              <a:t>contracting</a:t>
            </a:r>
          </a:p>
          <a:p>
            <a:r>
              <a:rPr lang="en-GB" dirty="0" smtClean="0"/>
              <a:t>3.Abdominal </a:t>
            </a:r>
            <a:r>
              <a:rPr lang="en-GB" dirty="0"/>
              <a:t>muscles contracting</a:t>
            </a:r>
          </a:p>
          <a:p>
            <a:r>
              <a:rPr lang="en-GB" dirty="0" smtClean="0"/>
              <a:t>4.Diaphram </a:t>
            </a:r>
            <a:r>
              <a:rPr lang="en-GB" dirty="0"/>
              <a:t>pushed up harder/rib cage pulled in and down</a:t>
            </a:r>
          </a:p>
          <a:p>
            <a:r>
              <a:rPr lang="en-GB" dirty="0" smtClean="0"/>
              <a:t>5.Decrease </a:t>
            </a:r>
            <a:r>
              <a:rPr lang="en-GB" dirty="0"/>
              <a:t>in volume of thoracic cavity</a:t>
            </a:r>
          </a:p>
          <a:p>
            <a:r>
              <a:rPr lang="en-GB" dirty="0" smtClean="0"/>
              <a:t>6.Causing </a:t>
            </a:r>
            <a:r>
              <a:rPr lang="en-GB" dirty="0"/>
              <a:t>an increased pressure within thoracic cavity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31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End</a:t>
            </a:r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27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3152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Is respiration active or passive?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In pairs note your answer and then state the reasons why on the white boards.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44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Know if respiration is active or passive.</a:t>
            </a:r>
          </a:p>
          <a:p>
            <a:r>
              <a:rPr lang="en-GB" dirty="0" smtClean="0"/>
              <a:t>Know the mechanics of respiration.</a:t>
            </a:r>
          </a:p>
          <a:p>
            <a:r>
              <a:rPr lang="en-GB" dirty="0" smtClean="0"/>
              <a:t>Apply mechanics to an exercise situation.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40127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7"/>
            <a:ext cx="7315200" cy="864096"/>
          </a:xfrm>
        </p:spPr>
        <p:txBody>
          <a:bodyPr/>
          <a:lstStyle/>
          <a:p>
            <a:r>
              <a:rPr lang="en-GB" dirty="0" smtClean="0"/>
              <a:t>Assumed prior knowledge 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4248472" cy="453590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925727"/>
              </p:ext>
            </p:extLst>
          </p:nvPr>
        </p:nvGraphicFramePr>
        <p:xfrm>
          <a:off x="5004048" y="1340768"/>
          <a:ext cx="3528392" cy="5127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226"/>
                <a:gridCol w="2195444"/>
                <a:gridCol w="1097722"/>
              </a:tblGrid>
              <a:tr h="260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Name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Which ones did I know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54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Nasal</a:t>
                      </a:r>
                      <a:r>
                        <a:rPr lang="en-GB" sz="2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cavity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6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2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Mouth</a:t>
                      </a:r>
                      <a:endParaRPr lang="en-GB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6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3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Larynx</a:t>
                      </a:r>
                      <a:endParaRPr lang="en-GB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6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4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Lungs</a:t>
                      </a:r>
                      <a:endParaRPr lang="en-GB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60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5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2400" dirty="0" smtClean="0">
                          <a:effectLst/>
                          <a:latin typeface="Calibri"/>
                        </a:rPr>
                        <a:t>R/Bronchus</a:t>
                      </a:r>
                      <a:endParaRPr lang="en-GB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60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6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2400" dirty="0" smtClean="0">
                          <a:effectLst/>
                          <a:latin typeface="Calibri"/>
                        </a:rPr>
                        <a:t>Diaphragm</a:t>
                      </a:r>
                      <a:endParaRPr lang="en-GB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60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7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2400" dirty="0" smtClean="0">
                          <a:effectLst/>
                          <a:latin typeface="Calibri"/>
                        </a:rPr>
                        <a:t>Pharynx</a:t>
                      </a:r>
                      <a:endParaRPr lang="en-GB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60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8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2400" dirty="0" smtClean="0">
                          <a:effectLst/>
                          <a:latin typeface="Calibri"/>
                        </a:rPr>
                        <a:t>Trachea</a:t>
                      </a:r>
                      <a:endParaRPr lang="en-GB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60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9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2400" dirty="0" smtClean="0">
                          <a:effectLst/>
                          <a:latin typeface="Calibri"/>
                        </a:rPr>
                        <a:t>L Bronchus</a:t>
                      </a:r>
                      <a:endParaRPr lang="en-GB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56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10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2400" dirty="0" smtClean="0">
                          <a:effectLst/>
                          <a:latin typeface="Calibri"/>
                        </a:rPr>
                        <a:t>Bronchiole </a:t>
                      </a:r>
                      <a:endParaRPr lang="en-GB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56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11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2400" dirty="0" smtClean="0">
                          <a:effectLst/>
                          <a:latin typeface="Calibri"/>
                        </a:rPr>
                        <a:t>Alveoli</a:t>
                      </a:r>
                      <a:endParaRPr lang="en-GB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21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315200" cy="115409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3456384" cy="1944216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Lungs have pleural membrane filled with fluid</a:t>
            </a:r>
          </a:p>
          <a:p>
            <a:r>
              <a:rPr lang="en-GB" sz="2400" dirty="0" smtClean="0"/>
              <a:t> </a:t>
            </a:r>
            <a:r>
              <a:rPr lang="en-GB" sz="2400" dirty="0"/>
              <a:t>T</a:t>
            </a:r>
            <a:r>
              <a:rPr lang="en-GB" sz="2400" dirty="0" smtClean="0"/>
              <a:t>o reduce friction.</a:t>
            </a:r>
          </a:p>
          <a:p>
            <a:r>
              <a:rPr lang="en-GB" sz="2400" dirty="0" smtClean="0"/>
              <a:t>Connects ribs to lungs</a:t>
            </a:r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539" y="425822"/>
            <a:ext cx="4133779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658" y="414137"/>
            <a:ext cx="4543342" cy="3638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166" y="414137"/>
            <a:ext cx="5061834" cy="400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0780" y="3861048"/>
            <a:ext cx="2286000" cy="138499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marL="228600" lvl="0" indent="-182880">
              <a:spcBef>
                <a:spcPct val="20000"/>
              </a:spcBef>
              <a:buClr>
                <a:srgbClr val="FF8600"/>
              </a:buClr>
              <a:buFont typeface="Wingdings" charset="2"/>
              <a:buChar char="§"/>
            </a:pPr>
            <a:r>
              <a:rPr lang="en-GB" sz="2800" dirty="0">
                <a:solidFill>
                  <a:srgbClr val="FFC000"/>
                </a:solidFill>
              </a:rPr>
              <a:t>External intercostal muscles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23528" y="2996952"/>
            <a:ext cx="2790056" cy="58477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28600" lvl="0" indent="-182880">
              <a:spcBef>
                <a:spcPct val="20000"/>
              </a:spcBef>
              <a:buClr>
                <a:srgbClr val="FF8600"/>
              </a:buClr>
              <a:buFont typeface="Wingdings" charset="2"/>
              <a:buChar char="§"/>
            </a:pPr>
            <a:r>
              <a:rPr lang="en-GB" sz="3200" dirty="0">
                <a:solidFill>
                  <a:srgbClr val="FFFF00"/>
                </a:solidFill>
              </a:rPr>
              <a:t>Diaphragm</a:t>
            </a:r>
            <a:r>
              <a:rPr lang="en-GB" sz="2000" dirty="0">
                <a:solidFill>
                  <a:prstClr val="white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969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Easy way to remember the mechanics of respiration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8841"/>
            <a:ext cx="7315200" cy="4320520"/>
          </a:xfrm>
        </p:spPr>
        <p:txBody>
          <a:bodyPr>
            <a:normAutofit lnSpcReduction="10000"/>
          </a:bodyPr>
          <a:lstStyle/>
          <a:p>
            <a:r>
              <a:rPr lang="en-GB" sz="3600" b="1" dirty="0" smtClean="0"/>
              <a:t>M</a:t>
            </a:r>
            <a:r>
              <a:rPr lang="en-GB" sz="2400" dirty="0" smtClean="0"/>
              <a:t>uscles, what are they doing, active contraction or relaxation.</a:t>
            </a:r>
          </a:p>
          <a:p>
            <a:r>
              <a:rPr lang="en-GB" sz="3600" b="1" dirty="0" smtClean="0"/>
              <a:t>M</a:t>
            </a:r>
            <a:r>
              <a:rPr lang="en-GB" sz="2400" dirty="0" smtClean="0"/>
              <a:t>ovement – of the ribs and sternum and abdomen.</a:t>
            </a:r>
          </a:p>
          <a:p>
            <a:r>
              <a:rPr lang="en-GB" sz="3600" b="1" dirty="0" smtClean="0"/>
              <a:t>T</a:t>
            </a:r>
            <a:r>
              <a:rPr lang="en-GB" sz="2400" dirty="0" smtClean="0"/>
              <a:t>horacic</a:t>
            </a:r>
            <a:r>
              <a:rPr lang="en-GB" sz="3600" b="1" dirty="0"/>
              <a:t> </a:t>
            </a:r>
            <a:r>
              <a:rPr lang="en-GB" sz="2400" dirty="0" smtClean="0"/>
              <a:t>cavity volume, either increase or decrease which causes.</a:t>
            </a:r>
          </a:p>
          <a:p>
            <a:r>
              <a:rPr lang="en-GB" sz="3600" b="1" dirty="0" smtClean="0"/>
              <a:t>L</a:t>
            </a:r>
            <a:r>
              <a:rPr lang="en-GB" sz="2400" dirty="0" smtClean="0"/>
              <a:t>ung volume to decrease or increase, which causes</a:t>
            </a:r>
          </a:p>
          <a:p>
            <a:r>
              <a:rPr lang="en-GB" sz="3600" b="1" dirty="0" smtClean="0"/>
              <a:t>I</a:t>
            </a:r>
            <a:r>
              <a:rPr lang="en-GB" sz="2400" dirty="0" smtClean="0"/>
              <a:t>nspiration or expiration</a:t>
            </a:r>
          </a:p>
          <a:p>
            <a:endParaRPr lang="en-GB" sz="2400" dirty="0" smtClean="0"/>
          </a:p>
          <a:p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50757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48681"/>
            <a:ext cx="7315200" cy="5760680"/>
          </a:xfrm>
        </p:spPr>
        <p:txBody>
          <a:bodyPr/>
          <a:lstStyle/>
          <a:p>
            <a:r>
              <a:rPr lang="en-GB" dirty="0" smtClean="0"/>
              <a:t>Pairs task  Using the support of MMTLI explain inspiration and expiration.  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534450"/>
              </p:ext>
            </p:extLst>
          </p:nvPr>
        </p:nvGraphicFramePr>
        <p:xfrm>
          <a:off x="755576" y="1397000"/>
          <a:ext cx="7632848" cy="491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816424"/>
              </a:tblGrid>
              <a:tr h="414087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Inspiration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Expiration</a:t>
                      </a:r>
                      <a:endParaRPr lang="en-GB" dirty="0"/>
                    </a:p>
                  </a:txBody>
                  <a:tcPr>
                    <a:noFill/>
                  </a:tcPr>
                </a:tc>
              </a:tr>
              <a:tr h="1327347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Diaphragm contracts (active)  flattens</a:t>
                      </a:r>
                    </a:p>
                    <a:p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External</a:t>
                      </a:r>
                      <a:r>
                        <a:rPr lang="en-GB" b="1" baseline="0" dirty="0" smtClean="0">
                          <a:solidFill>
                            <a:srgbClr val="FFFF00"/>
                          </a:solidFill>
                        </a:rPr>
                        <a:t> intercostal muscles contract (active)</a:t>
                      </a:r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Diaphragm relax</a:t>
                      </a:r>
                      <a:r>
                        <a:rPr lang="en-GB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(passive</a:t>
                      </a:r>
                      <a:r>
                        <a:rPr lang="en-GB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)  flattens</a:t>
                      </a:r>
                    </a:p>
                    <a:p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External</a:t>
                      </a:r>
                      <a:r>
                        <a:rPr lang="en-GB" b="1" baseline="0" dirty="0" smtClean="0">
                          <a:solidFill>
                            <a:srgbClr val="FFFF00"/>
                          </a:solidFill>
                        </a:rPr>
                        <a:t> intercostal muscles relax  (passive)</a:t>
                      </a:r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714726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Ribs</a:t>
                      </a:r>
                      <a:r>
                        <a:rPr lang="en-GB" b="1" baseline="0" dirty="0" smtClean="0">
                          <a:solidFill>
                            <a:srgbClr val="FFFF00"/>
                          </a:solidFill>
                        </a:rPr>
                        <a:t> and sternum move up and out</a:t>
                      </a:r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Ribs</a:t>
                      </a:r>
                      <a:r>
                        <a:rPr lang="en-GB" b="1" baseline="0" dirty="0" smtClean="0">
                          <a:solidFill>
                            <a:srgbClr val="FFFF00"/>
                          </a:solidFill>
                        </a:rPr>
                        <a:t> and sternum move in and down</a:t>
                      </a:r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714726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Thoracic cavity volume</a:t>
                      </a:r>
                      <a:r>
                        <a:rPr lang="en-GB" b="1" baseline="0" dirty="0" smtClean="0">
                          <a:solidFill>
                            <a:srgbClr val="FFFF00"/>
                          </a:solidFill>
                        </a:rPr>
                        <a:t> increases</a:t>
                      </a:r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Thoracic cavity volume decreases</a:t>
                      </a:r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327347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Lung air pressure</a:t>
                      </a:r>
                      <a:r>
                        <a:rPr lang="en-GB" b="1" baseline="0" dirty="0" smtClean="0">
                          <a:solidFill>
                            <a:srgbClr val="FFFF00"/>
                          </a:solidFill>
                        </a:rPr>
                        <a:t> below atmospheric pressure decreases below air (outside)</a:t>
                      </a:r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Lung air pressure</a:t>
                      </a:r>
                      <a:r>
                        <a:rPr lang="en-GB" b="1" baseline="0" dirty="0" smtClean="0">
                          <a:solidFill>
                            <a:srgbClr val="FFFF00"/>
                          </a:solidFill>
                        </a:rPr>
                        <a:t> increases above atmospheric pressure air (outside)</a:t>
                      </a:r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14087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Air rushes into</a:t>
                      </a:r>
                      <a:r>
                        <a:rPr lang="en-GB" b="1" baseline="0" dirty="0" smtClean="0">
                          <a:solidFill>
                            <a:srgbClr val="FFFF00"/>
                          </a:solidFill>
                        </a:rPr>
                        <a:t> lungs</a:t>
                      </a:r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Air rushes out</a:t>
                      </a:r>
                      <a:r>
                        <a:rPr lang="en-GB" b="1" baseline="0" dirty="0" smtClean="0">
                          <a:solidFill>
                            <a:srgbClr val="FFFF00"/>
                          </a:solidFill>
                        </a:rPr>
                        <a:t> of  lungs</a:t>
                      </a:r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77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7584" y="476673"/>
            <a:ext cx="7315200" cy="6480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Application and progression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321740"/>
              </p:ext>
            </p:extLst>
          </p:nvPr>
        </p:nvGraphicFramePr>
        <p:xfrm>
          <a:off x="683568" y="1196752"/>
          <a:ext cx="7632848" cy="57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816424"/>
              </a:tblGrid>
              <a:tr h="43524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Inspiration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Expiration</a:t>
                      </a:r>
                      <a:endParaRPr lang="en-GB" dirty="0"/>
                    </a:p>
                  </a:txBody>
                  <a:tcPr>
                    <a:noFill/>
                  </a:tcPr>
                </a:tc>
              </a:tr>
              <a:tr h="1414557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Diaphragm contracts (active)  flattens</a:t>
                      </a:r>
                    </a:p>
                    <a:p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External</a:t>
                      </a:r>
                      <a:r>
                        <a:rPr lang="en-GB" b="1" baseline="0" dirty="0" smtClean="0">
                          <a:solidFill>
                            <a:srgbClr val="FFFF00"/>
                          </a:solidFill>
                        </a:rPr>
                        <a:t> intercostal muscles contract (active)</a:t>
                      </a:r>
                    </a:p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Sternocleidomastoid contracts (active)</a:t>
                      </a:r>
                    </a:p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Pectoralis minor contracts (active)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Diaphragm relax</a:t>
                      </a:r>
                      <a:r>
                        <a:rPr lang="en-GB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(passive</a:t>
                      </a:r>
                      <a:r>
                        <a:rPr lang="en-GB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)  flattens</a:t>
                      </a:r>
                    </a:p>
                    <a:p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External</a:t>
                      </a:r>
                      <a:r>
                        <a:rPr lang="en-GB" b="1" baseline="0" dirty="0" smtClean="0">
                          <a:solidFill>
                            <a:srgbClr val="FFFF00"/>
                          </a:solidFill>
                        </a:rPr>
                        <a:t> intercostal muscles relax  (passive)</a:t>
                      </a:r>
                    </a:p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Internal intercostal muscles contract (active)</a:t>
                      </a:r>
                    </a:p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Rectus abdominus /oblique's contract (active)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761685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Ribs</a:t>
                      </a:r>
                      <a:r>
                        <a:rPr lang="en-GB" b="1" baseline="0" dirty="0" smtClean="0">
                          <a:solidFill>
                            <a:srgbClr val="FFFF00"/>
                          </a:solidFill>
                        </a:rPr>
                        <a:t> and sternum move up and out with more force</a:t>
                      </a:r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Ribs</a:t>
                      </a:r>
                      <a:r>
                        <a:rPr lang="en-GB" b="1" baseline="0" dirty="0" smtClean="0">
                          <a:solidFill>
                            <a:srgbClr val="FFFF00"/>
                          </a:solidFill>
                        </a:rPr>
                        <a:t> and sternum pulled down, </a:t>
                      </a:r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7616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baseline="0" dirty="0" smtClean="0">
                          <a:solidFill>
                            <a:srgbClr val="FFFF00"/>
                          </a:solidFill>
                        </a:rPr>
                        <a:t>Increased t</a:t>
                      </a:r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horacic cavity volume</a:t>
                      </a:r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Greater</a:t>
                      </a:r>
                      <a:r>
                        <a:rPr lang="en-GB" b="1" baseline="0" dirty="0" smtClean="0">
                          <a:solidFill>
                            <a:srgbClr val="FFFF00"/>
                          </a:solidFill>
                        </a:rPr>
                        <a:t> decrease in t</a:t>
                      </a:r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horacic cavity volume</a:t>
                      </a:r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088121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Lower</a:t>
                      </a:r>
                      <a:r>
                        <a:rPr lang="en-GB" b="1" baseline="0" dirty="0" smtClean="0">
                          <a:solidFill>
                            <a:srgbClr val="FFFF00"/>
                          </a:solidFill>
                        </a:rPr>
                        <a:t> air pressure in lungs</a:t>
                      </a:r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Higher</a:t>
                      </a:r>
                      <a:r>
                        <a:rPr lang="en-GB" b="1" baseline="0" dirty="0" smtClean="0">
                          <a:solidFill>
                            <a:srgbClr val="FFFF00"/>
                          </a:solidFill>
                        </a:rPr>
                        <a:t> air pressure in lungs</a:t>
                      </a:r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35248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More</a:t>
                      </a:r>
                      <a:r>
                        <a:rPr lang="en-GB" b="1" baseline="0" dirty="0" smtClean="0">
                          <a:solidFill>
                            <a:srgbClr val="FFFF00"/>
                          </a:solidFill>
                        </a:rPr>
                        <a:t> a</a:t>
                      </a:r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ir rushes into</a:t>
                      </a:r>
                      <a:r>
                        <a:rPr lang="en-GB" b="1" baseline="0" dirty="0" smtClean="0">
                          <a:solidFill>
                            <a:srgbClr val="FFFF00"/>
                          </a:solidFill>
                        </a:rPr>
                        <a:t> lungs</a:t>
                      </a:r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More air rushes out</a:t>
                      </a:r>
                      <a:r>
                        <a:rPr lang="en-GB" b="1" baseline="0" dirty="0" smtClean="0">
                          <a:solidFill>
                            <a:srgbClr val="FFFF00"/>
                          </a:solidFill>
                        </a:rPr>
                        <a:t> of  lungs</a:t>
                      </a:r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652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83568" y="908720"/>
            <a:ext cx="3364992" cy="621792"/>
          </a:xfrm>
        </p:spPr>
        <p:txBody>
          <a:bodyPr/>
          <a:lstStyle/>
          <a:p>
            <a:r>
              <a:rPr lang="en-GB" sz="3600" dirty="0" smtClean="0"/>
              <a:t>A</a:t>
            </a:r>
            <a:endParaRPr lang="en-GB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8064" y="1196752"/>
            <a:ext cx="3362062" cy="621792"/>
          </a:xfrm>
        </p:spPr>
        <p:txBody>
          <a:bodyPr/>
          <a:lstStyle/>
          <a:p>
            <a:r>
              <a:rPr lang="en-GB" sz="4000" dirty="0" smtClean="0"/>
              <a:t>B</a:t>
            </a:r>
            <a:endParaRPr lang="en-GB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315200" cy="709972"/>
          </a:xfrm>
        </p:spPr>
        <p:txBody>
          <a:bodyPr/>
          <a:lstStyle/>
          <a:p>
            <a:r>
              <a:rPr lang="en-GB" dirty="0" smtClean="0"/>
              <a:t>Exam Question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971600" y="3284984"/>
            <a:ext cx="3566160" cy="2520280"/>
          </a:xfrm>
        </p:spPr>
        <p:txBody>
          <a:bodyPr/>
          <a:lstStyle/>
          <a:p>
            <a:r>
              <a:rPr lang="en-GB" dirty="0" smtClean="0"/>
              <a:t>With </a:t>
            </a:r>
            <a:r>
              <a:rPr lang="en-GB" dirty="0"/>
              <a:t>reference to the mechanics of breathing describe how the cyclist is able to </a:t>
            </a:r>
            <a:r>
              <a:rPr lang="en-GB" b="1" dirty="0"/>
              <a:t>inspire</a:t>
            </a:r>
            <a:r>
              <a:rPr lang="en-GB" dirty="0"/>
              <a:t> great amounts of oxygen during the training ride.</a:t>
            </a:r>
          </a:p>
          <a:p>
            <a:r>
              <a:rPr lang="en-GB" dirty="0"/>
              <a:t> [4]</a:t>
            </a:r>
          </a:p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04048" y="3187351"/>
            <a:ext cx="3566160" cy="2953512"/>
          </a:xfrm>
        </p:spPr>
        <p:txBody>
          <a:bodyPr/>
          <a:lstStyle/>
          <a:p>
            <a:r>
              <a:rPr lang="en-GB" dirty="0"/>
              <a:t>Describe how the mechanics of breathing alter during exercise to </a:t>
            </a:r>
            <a:r>
              <a:rPr lang="en-GB" b="1" dirty="0"/>
              <a:t>expire </a:t>
            </a:r>
            <a:r>
              <a:rPr lang="en-GB" dirty="0"/>
              <a:t>greater volumes of carbon dioxide.</a:t>
            </a:r>
          </a:p>
          <a:p>
            <a:r>
              <a:rPr lang="en-GB" dirty="0"/>
              <a:t> [4]</a:t>
            </a:r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1837953" cy="177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433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64</TotalTime>
  <Words>487</Words>
  <Application>Microsoft Office PowerPoint</Application>
  <PresentationFormat>On-screen Show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Perspective</vt:lpstr>
      <vt:lpstr>Respiratory System</vt:lpstr>
      <vt:lpstr>Is respiration active or passive?</vt:lpstr>
      <vt:lpstr>Objective </vt:lpstr>
      <vt:lpstr>Assumed prior knowledge </vt:lpstr>
      <vt:lpstr>PowerPoint Presentation</vt:lpstr>
      <vt:lpstr>Easy way to remember the mechanics of respiration</vt:lpstr>
      <vt:lpstr>PowerPoint Presentation</vt:lpstr>
      <vt:lpstr>Application and progression</vt:lpstr>
      <vt:lpstr>Exam Question</vt:lpstr>
      <vt:lpstr>Answer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System</dc:title>
  <dc:creator>Laptop</dc:creator>
  <cp:lastModifiedBy>Laptop</cp:lastModifiedBy>
  <cp:revision>6</cp:revision>
  <dcterms:created xsi:type="dcterms:W3CDTF">2014-02-17T14:48:15Z</dcterms:created>
  <dcterms:modified xsi:type="dcterms:W3CDTF">2014-02-17T15:54:35Z</dcterms:modified>
</cp:coreProperties>
</file>