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sldIdLst>
    <p:sldId id="256" r:id="rId2"/>
    <p:sldId id="262" r:id="rId3"/>
    <p:sldId id="264" r:id="rId4"/>
    <p:sldId id="259" r:id="rId5"/>
    <p:sldId id="261" r:id="rId6"/>
    <p:sldId id="268" r:id="rId7"/>
    <p:sldId id="266" r:id="rId8"/>
    <p:sldId id="267" r:id="rId9"/>
    <p:sldId id="277" r:id="rId10"/>
    <p:sldId id="270" r:id="rId11"/>
    <p:sldId id="271" r:id="rId12"/>
    <p:sldId id="274" r:id="rId13"/>
    <p:sldId id="275" r:id="rId14"/>
    <p:sldId id="276" r:id="rId15"/>
    <p:sldId id="278" r:id="rId16"/>
    <p:sldId id="279" r:id="rId17"/>
    <p:sldId id="280" r:id="rId18"/>
    <p:sldId id="284" r:id="rId19"/>
    <p:sldId id="281" r:id="rId20"/>
    <p:sldId id="282" r:id="rId21"/>
    <p:sldId id="285" r:id="rId22"/>
    <p:sldId id="286" r:id="rId23"/>
    <p:sldId id="287" r:id="rId24"/>
    <p:sldId id="288" r:id="rId25"/>
    <p:sldId id="289" r:id="rId26"/>
    <p:sldId id="290" r:id="rId27"/>
    <p:sldId id="291" r:id="rId28"/>
    <p:sldId id="293" r:id="rId29"/>
    <p:sldId id="292" r:id="rId30"/>
    <p:sldId id="294" r:id="rId31"/>
    <p:sldId id="295" r:id="rId32"/>
    <p:sldId id="2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1BF0C-D182-4E5A-BD18-DB6BBBD3712D}" type="datetimeFigureOut">
              <a:rPr lang="en-GB" smtClean="0"/>
              <a:t>22/05/2015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6930D-9E48-456B-B932-E968A819B047}" type="slidenum">
              <a:rPr lang="en-GB" smtClean="0"/>
              <a:t>‹#›</a:t>
            </a:fld>
            <a:endParaRPr lang="en-GB"/>
          </a:p>
        </p:txBody>
      </p:sp>
    </p:spTree>
    <p:extLst>
      <p:ext uri="{BB962C8B-B14F-4D97-AF65-F5344CB8AC3E}">
        <p14:creationId xmlns:p14="http://schemas.microsoft.com/office/powerpoint/2010/main" val="3731426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6930D-9E48-456B-B932-E968A819B047}" type="slidenum">
              <a:rPr lang="en-GB" smtClean="0"/>
              <a:t>14</a:t>
            </a:fld>
            <a:endParaRPr lang="en-GB"/>
          </a:p>
        </p:txBody>
      </p:sp>
    </p:spTree>
    <p:extLst>
      <p:ext uri="{BB962C8B-B14F-4D97-AF65-F5344CB8AC3E}">
        <p14:creationId xmlns:p14="http://schemas.microsoft.com/office/powerpoint/2010/main" val="397595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D3F228A-2CFC-499A-870E-2DA24E5A22A1}"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EEB790-6E0D-4C54-B3D7-BC3828155BA7}"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F228A-2CFC-499A-870E-2DA24E5A22A1}"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F228A-2CFC-499A-870E-2DA24E5A22A1}" type="datetimeFigureOut">
              <a:rPr lang="en-GB" smtClean="0"/>
              <a:t>22/05/2015</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F228A-2CFC-499A-870E-2DA24E5A22A1}"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3F228A-2CFC-499A-870E-2DA24E5A22A1}"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EEB790-6E0D-4C54-B3D7-BC3828155BA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3F228A-2CFC-499A-870E-2DA24E5A22A1}" type="datetimeFigureOut">
              <a:rPr lang="en-GB" smtClean="0"/>
              <a:t>22/05/2015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3F228A-2CFC-499A-870E-2DA24E5A22A1}" type="datetimeFigureOut">
              <a:rPr lang="en-GB" smtClean="0"/>
              <a:t>22/05/2015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3F228A-2CFC-499A-870E-2DA24E5A22A1}" type="datetimeFigureOut">
              <a:rPr lang="en-GB" smtClean="0"/>
              <a:t>22/05/2015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F228A-2CFC-499A-870E-2DA24E5A22A1}" type="datetimeFigureOut">
              <a:rPr lang="en-GB" smtClean="0"/>
              <a:t>22/05/2015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EEB790-6E0D-4C54-B3D7-BC3828155BA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3F228A-2CFC-499A-870E-2DA24E5A22A1}" type="datetimeFigureOut">
              <a:rPr lang="en-GB" smtClean="0"/>
              <a:t>22/05/2015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EEB790-6E0D-4C54-B3D7-BC3828155BA7}"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D3F228A-2CFC-499A-870E-2DA24E5A22A1}" type="datetimeFigureOut">
              <a:rPr lang="en-GB" smtClean="0"/>
              <a:t>22/05/2015</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E5EEB790-6E0D-4C54-B3D7-BC3828155BA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D3F228A-2CFC-499A-870E-2DA24E5A22A1}" type="datetimeFigureOut">
              <a:rPr lang="en-GB" smtClean="0"/>
              <a:t>22/05/2015</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5EEB790-6E0D-4C54-B3D7-BC3828155BA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file:///G:\TRR\Worthing\AS\Respiratory\Effects%20of%20Smoking.mp4" TargetMode="External"/><Relationship Id="rId2" Type="http://schemas.openxmlformats.org/officeDocument/2006/relationships/hyperlink" Target="file:///G:\TRR\Worthing\AS\Respiratory\Understanding%20Asthma%20-%20360p%20%5bAnimation%5d.mp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2856"/>
            <a:ext cx="8077200" cy="1673352"/>
          </a:xfrm>
        </p:spPr>
        <p:txBody>
          <a:bodyPr>
            <a:normAutofit fontScale="90000"/>
          </a:bodyPr>
          <a:lstStyle/>
          <a:p>
            <a:r>
              <a:rPr lang="en-GB" dirty="0" smtClean="0"/>
              <a:t>Revision of Respiratory system</a:t>
            </a:r>
            <a:br>
              <a:rPr lang="en-GB" dirty="0" smtClean="0"/>
            </a:br>
            <a:r>
              <a:rPr lang="en-GB" dirty="0" smtClean="0"/>
              <a:t>Mechanics-changes</a:t>
            </a:r>
            <a:br>
              <a:rPr lang="en-GB" dirty="0" smtClean="0"/>
            </a:br>
            <a:r>
              <a:rPr lang="en-GB" dirty="0" smtClean="0"/>
              <a:t>Gas Exchange- changes</a:t>
            </a:r>
            <a:endParaRPr lang="en-GB" dirty="0"/>
          </a:p>
        </p:txBody>
      </p:sp>
      <p:sp>
        <p:nvSpPr>
          <p:cNvPr id="3" name="Subtitle 2"/>
          <p:cNvSpPr>
            <a:spLocks noGrp="1"/>
          </p:cNvSpPr>
          <p:nvPr>
            <p:ph type="subTitle" idx="1"/>
          </p:nvPr>
        </p:nvSpPr>
        <p:spPr>
          <a:xfrm>
            <a:off x="683568" y="260648"/>
            <a:ext cx="8077200" cy="1499616"/>
          </a:xfrm>
        </p:spPr>
        <p:txBody>
          <a:bodyPr/>
          <a:lstStyle/>
          <a:p>
            <a:endParaRPr lang="en-GB" dirty="0"/>
          </a:p>
        </p:txBody>
      </p:sp>
    </p:spTree>
    <p:extLst>
      <p:ext uri="{BB962C8B-B14F-4D97-AF65-F5344CB8AC3E}">
        <p14:creationId xmlns:p14="http://schemas.microsoft.com/office/powerpoint/2010/main" val="1920500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143000"/>
          </a:xfrm>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THE RESULT</a:t>
            </a:r>
            <a:endParaRPr lang="en-GB" dirty="0"/>
          </a:p>
        </p:txBody>
      </p:sp>
      <p:sp>
        <p:nvSpPr>
          <p:cNvPr id="3" name="Content Placeholder 2"/>
          <p:cNvSpPr>
            <a:spLocks noGrp="1"/>
          </p:cNvSpPr>
          <p:nvPr>
            <p:ph idx="1"/>
          </p:nvPr>
        </p:nvSpPr>
        <p:spPr>
          <a:xfrm>
            <a:off x="107504" y="1628800"/>
            <a:ext cx="4320480" cy="2827784"/>
          </a:xfrm>
          <a:solidFill>
            <a:schemeClr val="tx2">
              <a:lumMod val="20000"/>
              <a:lumOff val="80000"/>
              <a:alpha val="66000"/>
            </a:schemeClr>
          </a:solidFill>
        </p:spPr>
        <p:txBody>
          <a:bodyPr>
            <a:normAutofit fontScale="62500" lnSpcReduction="20000"/>
          </a:bodyPr>
          <a:lstStyle/>
          <a:p>
            <a:pPr marL="0" indent="0">
              <a:buNone/>
            </a:pPr>
            <a:endParaRPr lang="en-GB" sz="2800" dirty="0"/>
          </a:p>
          <a:p>
            <a:pPr marL="0" indent="0" algn="ctr">
              <a:buNone/>
            </a:pPr>
            <a:r>
              <a:rPr lang="en-GB" sz="4400" dirty="0" smtClean="0">
                <a:solidFill>
                  <a:srgbClr val="FF0000"/>
                </a:solidFill>
              </a:rPr>
              <a:t>STERNOCLEIDOMASTOID, SCALENES AND PECTORALIS MINORIS CONTRACT</a:t>
            </a:r>
            <a:endParaRPr lang="en-GB" sz="6600" dirty="0" smtClean="0">
              <a:solidFill>
                <a:srgbClr val="FF0000"/>
              </a:solidFill>
            </a:endParaRPr>
          </a:p>
          <a:p>
            <a:pPr marL="0" indent="0" algn="ctr">
              <a:buNone/>
            </a:pPr>
            <a:r>
              <a:rPr lang="en-GB" sz="6600" dirty="0" smtClean="0">
                <a:solidFill>
                  <a:srgbClr val="FF0000"/>
                </a:solidFill>
              </a:rPr>
              <a:t>DURING INSPIRATION</a:t>
            </a:r>
          </a:p>
          <a:p>
            <a:pPr marL="0" indent="0" algn="ctr">
              <a:buNone/>
            </a:pPr>
            <a:endParaRPr lang="en-GB" sz="4400" dirty="0" smtClean="0">
              <a:solidFill>
                <a:srgbClr val="FFFF00"/>
              </a:solidFill>
            </a:endParaRPr>
          </a:p>
        </p:txBody>
      </p:sp>
      <p:sp>
        <p:nvSpPr>
          <p:cNvPr id="4" name="Content Placeholder 2"/>
          <p:cNvSpPr txBox="1">
            <a:spLocks/>
          </p:cNvSpPr>
          <p:nvPr/>
        </p:nvSpPr>
        <p:spPr>
          <a:xfrm>
            <a:off x="4644008" y="1700809"/>
            <a:ext cx="4330824" cy="2736304"/>
          </a:xfrm>
          <a:prstGeom prst="rect">
            <a:avLst/>
          </a:prstGeom>
          <a:solidFill>
            <a:schemeClr val="tx2">
              <a:lumMod val="20000"/>
              <a:lumOff val="80000"/>
              <a:alpha val="66000"/>
            </a:schemeClr>
          </a:solidFill>
        </p:spPr>
        <p:txBody>
          <a:bodyPr vert="horz" lIns="54864" tIns="91440" rtlCol="0">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Font typeface="Wingdings 2"/>
              <a:buNone/>
            </a:pPr>
            <a:endParaRPr lang="en-GB" sz="2800" smtClean="0"/>
          </a:p>
          <a:p>
            <a:pPr marL="0" indent="0" algn="ctr">
              <a:buFont typeface="Wingdings 2"/>
              <a:buNone/>
            </a:pPr>
            <a:r>
              <a:rPr lang="en-GB" sz="4400" smtClean="0">
                <a:solidFill>
                  <a:srgbClr val="FF0000"/>
                </a:solidFill>
              </a:rPr>
              <a:t>RECTUS ABDOMINUS CONTRACTS</a:t>
            </a:r>
            <a:endParaRPr lang="en-GB" sz="6600" smtClean="0">
              <a:solidFill>
                <a:srgbClr val="FF0000"/>
              </a:solidFill>
            </a:endParaRPr>
          </a:p>
          <a:p>
            <a:pPr marL="0" indent="0" algn="ctr">
              <a:buFont typeface="Wingdings 2"/>
              <a:buNone/>
            </a:pPr>
            <a:r>
              <a:rPr lang="en-GB" sz="6600" smtClean="0">
                <a:solidFill>
                  <a:srgbClr val="FF0000"/>
                </a:solidFill>
              </a:rPr>
              <a:t>DURING EXPIRATION</a:t>
            </a:r>
          </a:p>
          <a:p>
            <a:pPr marL="0" indent="0" algn="ctr">
              <a:buFont typeface="Wingdings 2"/>
              <a:buNone/>
            </a:pPr>
            <a:endParaRPr lang="en-GB" sz="4400" dirty="0" smtClean="0">
              <a:solidFill>
                <a:srgbClr val="FFFF00"/>
              </a:solidFill>
            </a:endParaRPr>
          </a:p>
        </p:txBody>
      </p:sp>
    </p:spTree>
    <p:extLst>
      <p:ext uri="{BB962C8B-B14F-4D97-AF65-F5344CB8AC3E}">
        <p14:creationId xmlns:p14="http://schemas.microsoft.com/office/powerpoint/2010/main" val="381112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MOST COMMON MISTAKES</a:t>
            </a:r>
            <a:endParaRPr lang="en-GB" dirty="0"/>
          </a:p>
        </p:txBody>
      </p:sp>
      <p:sp>
        <p:nvSpPr>
          <p:cNvPr id="3" name="Content Placeholder 2"/>
          <p:cNvSpPr>
            <a:spLocks noGrp="1"/>
          </p:cNvSpPr>
          <p:nvPr>
            <p:ph idx="1"/>
          </p:nvPr>
        </p:nvSpPr>
        <p:spPr>
          <a:xfrm>
            <a:off x="467544" y="1628800"/>
            <a:ext cx="8229600" cy="4853136"/>
          </a:xfrm>
          <a:solidFill>
            <a:schemeClr val="tx2">
              <a:lumMod val="20000"/>
              <a:lumOff val="80000"/>
              <a:alpha val="66000"/>
            </a:schemeClr>
          </a:solidFill>
        </p:spPr>
        <p:txBody>
          <a:bodyPr>
            <a:normAutofit/>
          </a:bodyPr>
          <a:lstStyle/>
          <a:p>
            <a:pPr marL="0" indent="0">
              <a:buNone/>
            </a:pPr>
            <a:r>
              <a:rPr lang="en-GB" sz="2800" dirty="0" smtClean="0"/>
              <a:t>Candidates often:</a:t>
            </a:r>
          </a:p>
          <a:p>
            <a:pPr marL="514350" indent="-514350">
              <a:buFont typeface="+mj-lt"/>
              <a:buAutoNum type="arabicPeriod"/>
            </a:pPr>
            <a:r>
              <a:rPr lang="en-GB" sz="2800" dirty="0" smtClean="0"/>
              <a:t>Confuse </a:t>
            </a:r>
            <a:r>
              <a:rPr lang="en-GB" sz="2800" dirty="0" smtClean="0"/>
              <a:t>the role of volume and pressure</a:t>
            </a:r>
          </a:p>
          <a:p>
            <a:pPr marL="514350" indent="-514350">
              <a:buFont typeface="+mj-lt"/>
              <a:buAutoNum type="arabicPeriod"/>
            </a:pPr>
            <a:r>
              <a:rPr lang="en-GB" sz="2800" dirty="0" smtClean="0"/>
              <a:t>Say the lungs contract!!!!!!!!!!</a:t>
            </a:r>
          </a:p>
          <a:p>
            <a:pPr marL="514350" indent="-514350">
              <a:buFont typeface="+mj-lt"/>
              <a:buAutoNum type="arabicPeriod"/>
            </a:pPr>
            <a:r>
              <a:rPr lang="en-GB" sz="2800" dirty="0" smtClean="0"/>
              <a:t>Forget to say that MORE air moves in and out during exercise</a:t>
            </a:r>
          </a:p>
          <a:p>
            <a:pPr marL="0" indent="0">
              <a:buNone/>
            </a:pPr>
            <a:endParaRPr lang="en-GB" sz="2800" dirty="0" smtClean="0"/>
          </a:p>
          <a:p>
            <a:pPr marL="514350" indent="-514350">
              <a:buFont typeface="+mj-lt"/>
              <a:buAutoNum type="arabicPeriod"/>
            </a:pPr>
            <a:endParaRPr lang="en-GB" dirty="0" smtClean="0">
              <a:solidFill>
                <a:srgbClr val="FFFF00"/>
              </a:solidFill>
            </a:endParaRPr>
          </a:p>
          <a:p>
            <a:pPr marL="0" indent="0" algn="ctr">
              <a:buNone/>
            </a:pPr>
            <a:endParaRPr lang="en-GB" sz="5400" dirty="0" smtClean="0"/>
          </a:p>
        </p:txBody>
      </p:sp>
    </p:spTree>
    <p:extLst>
      <p:ext uri="{BB962C8B-B14F-4D97-AF65-F5344CB8AC3E}">
        <p14:creationId xmlns:p14="http://schemas.microsoft.com/office/powerpoint/2010/main" val="390375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State the sites of gas exchange and the gases that can transfer. </a:t>
            </a:r>
            <a:endParaRPr lang="en-GB" dirty="0"/>
          </a:p>
        </p:txBody>
      </p:sp>
      <p:sp>
        <p:nvSpPr>
          <p:cNvPr id="4" name="Content Placeholder 2"/>
          <p:cNvSpPr>
            <a:spLocks noGrp="1"/>
          </p:cNvSpPr>
          <p:nvPr>
            <p:ph idx="1"/>
          </p:nvPr>
        </p:nvSpPr>
        <p:spPr>
          <a:solidFill>
            <a:schemeClr val="tx2">
              <a:lumMod val="20000"/>
              <a:lumOff val="80000"/>
              <a:alpha val="66000"/>
            </a:schemeClr>
          </a:solidFill>
        </p:spPr>
        <p:txBody>
          <a:bodyPr>
            <a:normAutofit fontScale="77500" lnSpcReduction="20000"/>
          </a:bodyPr>
          <a:lstStyle/>
          <a:p>
            <a:pPr marL="0" indent="0">
              <a:buNone/>
            </a:pPr>
            <a:r>
              <a:rPr lang="en-GB" sz="2800" dirty="0" smtClean="0"/>
              <a:t>IS EITHER:</a:t>
            </a:r>
          </a:p>
          <a:p>
            <a:pPr marL="0" indent="0">
              <a:buNone/>
            </a:pPr>
            <a:endParaRPr lang="en-GB" sz="2800" dirty="0"/>
          </a:p>
          <a:p>
            <a:pPr marL="0" indent="0" algn="ctr">
              <a:buNone/>
            </a:pPr>
            <a:r>
              <a:rPr lang="en-GB" sz="5200" dirty="0" smtClean="0">
                <a:solidFill>
                  <a:srgbClr val="FF0000"/>
                </a:solidFill>
              </a:rPr>
              <a:t>EXTERNAL = AT THE ALVEOLI</a:t>
            </a:r>
          </a:p>
          <a:p>
            <a:pPr marL="0" indent="0" algn="ctr">
              <a:buNone/>
            </a:pPr>
            <a:endParaRPr lang="en-GB" sz="5200" dirty="0">
              <a:solidFill>
                <a:srgbClr val="FF0000"/>
              </a:solidFill>
            </a:endParaRPr>
          </a:p>
          <a:p>
            <a:pPr marL="0" indent="0" algn="ctr">
              <a:buNone/>
            </a:pPr>
            <a:r>
              <a:rPr lang="en-GB" sz="5200" dirty="0" smtClean="0">
                <a:solidFill>
                  <a:srgbClr val="FF0000"/>
                </a:solidFill>
              </a:rPr>
              <a:t>INTERNAL = AT THE MUSCLE CELL</a:t>
            </a:r>
          </a:p>
          <a:p>
            <a:pPr marL="0" indent="0" algn="ctr">
              <a:buNone/>
            </a:pPr>
            <a:endParaRPr lang="en-GB" sz="5200" dirty="0">
              <a:solidFill>
                <a:srgbClr val="FF0000"/>
              </a:solidFill>
            </a:endParaRPr>
          </a:p>
          <a:p>
            <a:pPr marL="0" indent="0" algn="ctr">
              <a:buNone/>
            </a:pPr>
            <a:r>
              <a:rPr lang="en-GB" sz="5200" dirty="0" smtClean="0">
                <a:solidFill>
                  <a:srgbClr val="FF0000"/>
                </a:solidFill>
              </a:rPr>
              <a:t>CAN BE EITHER O2 OR CO2</a:t>
            </a:r>
          </a:p>
          <a:p>
            <a:pPr marL="0" indent="0" algn="ctr">
              <a:buNone/>
            </a:pPr>
            <a:endParaRPr lang="en-GB" sz="5200" dirty="0">
              <a:solidFill>
                <a:srgbClr val="FF0000"/>
              </a:solidFill>
            </a:endParaRPr>
          </a:p>
          <a:p>
            <a:pPr marL="0" indent="0" algn="ctr">
              <a:buNone/>
            </a:pPr>
            <a:r>
              <a:rPr lang="en-GB" sz="5200" dirty="0" smtClean="0">
                <a:solidFill>
                  <a:srgbClr val="FF0000"/>
                </a:solidFill>
              </a:rPr>
              <a:t>EXERCISE OR REST</a:t>
            </a:r>
          </a:p>
          <a:p>
            <a:pPr marL="0" indent="0">
              <a:buNone/>
            </a:pPr>
            <a:endParaRPr lang="en-GB" sz="2800" dirty="0" smtClean="0"/>
          </a:p>
          <a:p>
            <a:pPr marL="514350" indent="-514350">
              <a:buFont typeface="+mj-lt"/>
              <a:buAutoNum type="arabicPeriod"/>
            </a:pPr>
            <a:endParaRPr lang="en-GB" dirty="0" smtClean="0">
              <a:solidFill>
                <a:srgbClr val="FFFF00"/>
              </a:solidFill>
            </a:endParaRPr>
          </a:p>
          <a:p>
            <a:pPr marL="0" indent="0" algn="ctr">
              <a:buNone/>
            </a:pPr>
            <a:endParaRPr lang="en-GB" sz="5400" dirty="0" smtClean="0"/>
          </a:p>
        </p:txBody>
      </p:sp>
    </p:spTree>
    <p:extLst>
      <p:ext uri="{BB962C8B-B14F-4D97-AF65-F5344CB8AC3E}">
        <p14:creationId xmlns:p14="http://schemas.microsoft.com/office/powerpoint/2010/main" val="368174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it all about?</a:t>
            </a:r>
            <a:endParaRPr lang="en-GB" dirty="0"/>
          </a:p>
        </p:txBody>
      </p:sp>
      <p:sp>
        <p:nvSpPr>
          <p:cNvPr id="4" name="Content Placeholder 2"/>
          <p:cNvSpPr>
            <a:spLocks noGrp="1"/>
          </p:cNvSpPr>
          <p:nvPr>
            <p:ph idx="1"/>
          </p:nvPr>
        </p:nvSpPr>
        <p:spPr>
          <a:xfrm>
            <a:off x="251520" y="1556792"/>
            <a:ext cx="3960440" cy="2160240"/>
          </a:xfrm>
          <a:solidFill>
            <a:schemeClr val="tx2">
              <a:lumMod val="20000"/>
              <a:lumOff val="80000"/>
              <a:alpha val="66000"/>
            </a:schemeClr>
          </a:solidFill>
          <a:ln>
            <a:solidFill>
              <a:schemeClr val="tx1"/>
            </a:solidFill>
          </a:ln>
        </p:spPr>
        <p:txBody>
          <a:bodyPr>
            <a:normAutofit fontScale="70000" lnSpcReduction="20000"/>
          </a:bodyPr>
          <a:lstStyle/>
          <a:p>
            <a:pPr marL="0" indent="0">
              <a:buNone/>
            </a:pPr>
            <a:r>
              <a:rPr lang="en-GB" sz="2800" dirty="0" smtClean="0"/>
              <a:t>ALL ABOUT</a:t>
            </a:r>
          </a:p>
          <a:p>
            <a:pPr marL="0" indent="0" algn="ctr">
              <a:buNone/>
            </a:pPr>
            <a:r>
              <a:rPr lang="en-GB" sz="5200" dirty="0" smtClean="0">
                <a:solidFill>
                  <a:srgbClr val="FF0000"/>
                </a:solidFill>
              </a:rPr>
              <a:t>PARTIAL PRESSURE</a:t>
            </a:r>
          </a:p>
          <a:p>
            <a:pPr marL="0" indent="0" algn="ctr">
              <a:buNone/>
            </a:pPr>
            <a:r>
              <a:rPr lang="en-GB" sz="5200" dirty="0" smtClean="0">
                <a:solidFill>
                  <a:srgbClr val="FF0000"/>
                </a:solidFill>
              </a:rPr>
              <a:t>OF ONE GAS WITHIN AIR</a:t>
            </a:r>
          </a:p>
          <a:p>
            <a:pPr marL="0" indent="0">
              <a:buNone/>
            </a:pPr>
            <a:endParaRPr lang="en-GB" sz="2800" dirty="0" smtClean="0"/>
          </a:p>
          <a:p>
            <a:pPr marL="514350" indent="-514350">
              <a:buFont typeface="+mj-lt"/>
              <a:buAutoNum type="arabicPeriod"/>
            </a:pPr>
            <a:endParaRPr lang="en-GB" dirty="0" smtClean="0">
              <a:solidFill>
                <a:srgbClr val="FFFF00"/>
              </a:solidFill>
            </a:endParaRPr>
          </a:p>
          <a:p>
            <a:pPr marL="0" indent="0" algn="ctr">
              <a:buNone/>
            </a:pPr>
            <a:endParaRPr lang="en-GB" sz="5400" dirty="0" smtClean="0"/>
          </a:p>
        </p:txBody>
      </p:sp>
      <p:sp>
        <p:nvSpPr>
          <p:cNvPr id="5" name="Content Placeholder 2"/>
          <p:cNvSpPr txBox="1">
            <a:spLocks/>
          </p:cNvSpPr>
          <p:nvPr/>
        </p:nvSpPr>
        <p:spPr>
          <a:xfrm>
            <a:off x="3779912" y="1916832"/>
            <a:ext cx="5061248" cy="2880320"/>
          </a:xfrm>
          <a:prstGeom prst="rect">
            <a:avLst/>
          </a:prstGeom>
          <a:solidFill>
            <a:schemeClr val="tx2">
              <a:lumMod val="20000"/>
              <a:lumOff val="80000"/>
              <a:alpha val="66000"/>
            </a:schemeClr>
          </a:solidFill>
          <a:ln>
            <a:solidFill>
              <a:schemeClr val="tx1"/>
            </a:solidFill>
          </a:ln>
        </p:spPr>
        <p:txBody>
          <a:bodyPr vert="horz" lIns="54864" tIns="91440" rtlCol="0">
            <a:normAutofit fontScale="62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Font typeface="Wingdings 2"/>
              <a:buNone/>
            </a:pPr>
            <a:r>
              <a:rPr lang="en-GB" sz="2800" dirty="0" smtClean="0"/>
              <a:t>EXTERNAL   - OXYGEN   - REST</a:t>
            </a:r>
          </a:p>
          <a:p>
            <a:pPr marL="0" indent="0" algn="ctr">
              <a:buFont typeface="Wingdings 2"/>
              <a:buNone/>
            </a:pPr>
            <a:r>
              <a:rPr lang="en-GB" sz="5200" dirty="0" smtClean="0">
                <a:solidFill>
                  <a:srgbClr val="FF0000"/>
                </a:solidFill>
              </a:rPr>
              <a:t>HIGH PPO2 IN ALVEOLI</a:t>
            </a:r>
          </a:p>
          <a:p>
            <a:pPr marL="0" indent="0" algn="ctr">
              <a:buFont typeface="Wingdings 2"/>
              <a:buNone/>
            </a:pPr>
            <a:r>
              <a:rPr lang="en-GB" sz="5200" dirty="0" smtClean="0">
                <a:solidFill>
                  <a:srgbClr val="FF0000"/>
                </a:solidFill>
              </a:rPr>
              <a:t>LOW PPO2 IN BLOOD</a:t>
            </a:r>
          </a:p>
          <a:p>
            <a:pPr marL="0" indent="0" algn="ctr">
              <a:buFont typeface="Wingdings 2"/>
              <a:buNone/>
            </a:pPr>
            <a:r>
              <a:rPr lang="en-GB" sz="5200" dirty="0" smtClean="0">
                <a:solidFill>
                  <a:srgbClr val="FF0000"/>
                </a:solidFill>
              </a:rPr>
              <a:t>CONCENTRATION GRADIENT</a:t>
            </a:r>
          </a:p>
          <a:p>
            <a:pPr marL="0" indent="0" algn="ctr">
              <a:buFont typeface="Wingdings 2"/>
              <a:buNone/>
            </a:pPr>
            <a:r>
              <a:rPr lang="en-GB" sz="5200" dirty="0" smtClean="0">
                <a:solidFill>
                  <a:srgbClr val="FF0000"/>
                </a:solidFill>
              </a:rPr>
              <a:t>GAS ALWAYS MOVES FROM HIGH TO LOW</a:t>
            </a:r>
          </a:p>
          <a:p>
            <a:pPr marL="0" indent="0">
              <a:buFont typeface="Wingdings 2"/>
              <a:buNone/>
            </a:pPr>
            <a:endParaRPr lang="en-GB" sz="2800" dirty="0" smtClean="0"/>
          </a:p>
          <a:p>
            <a:pPr marL="514350" indent="-514350">
              <a:buFont typeface="+mj-lt"/>
              <a:buAutoNum type="arabicPeriod"/>
            </a:pPr>
            <a:endParaRPr lang="en-GB" dirty="0" smtClean="0">
              <a:solidFill>
                <a:srgbClr val="FFFF00"/>
              </a:solidFill>
            </a:endParaRPr>
          </a:p>
          <a:p>
            <a:pPr marL="0" indent="0" algn="ctr">
              <a:buFont typeface="Wingdings 2"/>
              <a:buNone/>
            </a:pPr>
            <a:endParaRPr lang="en-GB" sz="5400" dirty="0" smtClean="0"/>
          </a:p>
        </p:txBody>
      </p:sp>
      <p:sp>
        <p:nvSpPr>
          <p:cNvPr id="6" name="Content Placeholder 2"/>
          <p:cNvSpPr txBox="1">
            <a:spLocks/>
          </p:cNvSpPr>
          <p:nvPr/>
        </p:nvSpPr>
        <p:spPr>
          <a:xfrm>
            <a:off x="179512" y="4169505"/>
            <a:ext cx="5349280" cy="252028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ln>
            <a:solidFill>
              <a:schemeClr val="tx1"/>
            </a:solidFill>
          </a:ln>
        </p:spPr>
        <p:txBody>
          <a:bodyPr vert="horz" lIns="54864" tIns="91440" rtlCol="0">
            <a:normAutofit fontScale="55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Font typeface="Wingdings 2"/>
              <a:buNone/>
            </a:pPr>
            <a:r>
              <a:rPr lang="en-GB" sz="2800" dirty="0" smtClean="0"/>
              <a:t>EXTERNAL   - OXYGEN   - EXERCISE</a:t>
            </a:r>
          </a:p>
          <a:p>
            <a:pPr marL="0" indent="0" algn="ctr">
              <a:buFont typeface="Wingdings 2"/>
              <a:buNone/>
            </a:pPr>
            <a:r>
              <a:rPr lang="en-GB" sz="5200" dirty="0" smtClean="0">
                <a:solidFill>
                  <a:srgbClr val="FF0000"/>
                </a:solidFill>
              </a:rPr>
              <a:t>SAME PPO2 IN ALVEOLI</a:t>
            </a:r>
          </a:p>
          <a:p>
            <a:pPr marL="0" indent="0" algn="ctr">
              <a:buFont typeface="Wingdings 2"/>
              <a:buNone/>
            </a:pPr>
            <a:r>
              <a:rPr lang="en-GB" sz="5200" dirty="0" smtClean="0">
                <a:solidFill>
                  <a:srgbClr val="FF0000"/>
                </a:solidFill>
              </a:rPr>
              <a:t>LOWER PPO2 IN BLOOD</a:t>
            </a:r>
          </a:p>
          <a:p>
            <a:pPr marL="0" indent="0" algn="ctr">
              <a:buFont typeface="Wingdings 2"/>
              <a:buNone/>
            </a:pPr>
            <a:r>
              <a:rPr lang="en-GB" sz="5200" dirty="0" smtClean="0">
                <a:solidFill>
                  <a:srgbClr val="FF0000"/>
                </a:solidFill>
              </a:rPr>
              <a:t>GTR CONCENTRATION GRADIENT</a:t>
            </a:r>
          </a:p>
          <a:p>
            <a:pPr marL="0" indent="0" algn="ctr">
              <a:buFont typeface="Wingdings 2"/>
              <a:buNone/>
            </a:pPr>
            <a:r>
              <a:rPr lang="en-GB" sz="5200" dirty="0" smtClean="0">
                <a:solidFill>
                  <a:srgbClr val="FF0000"/>
                </a:solidFill>
              </a:rPr>
              <a:t>MORE OXYGEN ENTERS BLOOD</a:t>
            </a:r>
          </a:p>
          <a:p>
            <a:pPr marL="0" indent="0">
              <a:buFont typeface="Wingdings 2"/>
              <a:buNone/>
            </a:pPr>
            <a:endParaRPr lang="en-GB" sz="2800" dirty="0" smtClean="0"/>
          </a:p>
          <a:p>
            <a:pPr marL="514350" indent="-514350">
              <a:buFont typeface="+mj-lt"/>
              <a:buAutoNum type="arabicPeriod"/>
            </a:pPr>
            <a:endParaRPr lang="en-GB" dirty="0" smtClean="0">
              <a:solidFill>
                <a:srgbClr val="FFFF00"/>
              </a:solidFill>
            </a:endParaRPr>
          </a:p>
          <a:p>
            <a:pPr marL="0" indent="0" algn="ctr">
              <a:buFont typeface="Wingdings 2"/>
              <a:buNone/>
            </a:pPr>
            <a:endParaRPr lang="en-GB" sz="5400" dirty="0" smtClean="0"/>
          </a:p>
        </p:txBody>
      </p:sp>
    </p:spTree>
    <p:extLst>
      <p:ext uri="{BB962C8B-B14F-4D97-AF65-F5344CB8AC3E}">
        <p14:creationId xmlns:p14="http://schemas.microsoft.com/office/powerpoint/2010/main" val="358379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1000"/>
                                        <p:tgtEl>
                                          <p:spTgt spid="5">
                                            <p:txEl>
                                              <p:pRg st="1" end="1"/>
                                            </p:txEl>
                                          </p:spTgt>
                                        </p:tgtEl>
                                      </p:cBhvr>
                                    </p:animEffect>
                                    <p:anim calcmode="lin" valueType="num">
                                      <p:cBhvr>
                                        <p:cTn id="2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1000"/>
                                        <p:tgtEl>
                                          <p:spTgt spid="5">
                                            <p:txEl>
                                              <p:pRg st="2" end="2"/>
                                            </p:txEl>
                                          </p:spTgt>
                                        </p:tgtEl>
                                      </p:cBhvr>
                                    </p:animEffect>
                                    <p:anim calcmode="lin" valueType="num">
                                      <p:cBhvr>
                                        <p:cTn id="3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1000"/>
                                        <p:tgtEl>
                                          <p:spTgt spid="5">
                                            <p:txEl>
                                              <p:pRg st="3" end="3"/>
                                            </p:txEl>
                                          </p:spTgt>
                                        </p:tgtEl>
                                      </p:cBhvr>
                                    </p:animEffect>
                                    <p:anim calcmode="lin" valueType="num">
                                      <p:cBhvr>
                                        <p:cTn id="4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fade">
                                      <p:cBhvr>
                                        <p:cTn id="49" dur="1000"/>
                                        <p:tgtEl>
                                          <p:spTgt spid="5">
                                            <p:txEl>
                                              <p:pRg st="4" end="4"/>
                                            </p:txEl>
                                          </p:spTgt>
                                        </p:tgtEl>
                                      </p:cBhvr>
                                    </p:animEffect>
                                    <p:anim calcmode="lin" valueType="num">
                                      <p:cBhvr>
                                        <p:cTn id="5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0" end="0"/>
                                            </p:txEl>
                                          </p:spTgt>
                                        </p:tgtEl>
                                        <p:attrNameLst>
                                          <p:attrName>style.visibility</p:attrName>
                                        </p:attrNameLst>
                                      </p:cBhvr>
                                      <p:to>
                                        <p:strVal val="visible"/>
                                      </p:to>
                                    </p:set>
                                    <p:animEffect transition="in" filter="fade">
                                      <p:cBhvr>
                                        <p:cTn id="56" dur="1000"/>
                                        <p:tgtEl>
                                          <p:spTgt spid="5">
                                            <p:txEl>
                                              <p:pRg st="0" end="0"/>
                                            </p:txEl>
                                          </p:spTgt>
                                        </p:tgtEl>
                                      </p:cBhvr>
                                    </p:animEffect>
                                    <p:anim calcmode="lin" valueType="num">
                                      <p:cBhvr>
                                        <p:cTn id="5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ppt_x"/>
                                          </p:val>
                                        </p:tav>
                                        <p:tav tm="100000">
                                          <p:val>
                                            <p:strVal val="#ppt_x"/>
                                          </p:val>
                                        </p:tav>
                                      </p:tavLst>
                                    </p:anim>
                                    <p:anim calcmode="lin" valueType="num">
                                      <p:cBhvr additive="base">
                                        <p:cTn id="6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 </a:t>
            </a:r>
            <a:r>
              <a:rPr lang="en-GB" sz="2700" dirty="0"/>
              <a:t>(ii)	Explain how the performer is able to exchange greater volumes of oxygen and carbon dioxide between the lungs and the blood during exercise.   (4 marks)</a:t>
            </a:r>
            <a:br>
              <a:rPr lang="en-GB" sz="2700" dirty="0"/>
            </a:br>
            <a:endParaRPr lang="en-GB" sz="2700" dirty="0"/>
          </a:p>
        </p:txBody>
      </p:sp>
      <p:sp>
        <p:nvSpPr>
          <p:cNvPr id="3" name="Content Placeholder 2"/>
          <p:cNvSpPr>
            <a:spLocks noGrp="1"/>
          </p:cNvSpPr>
          <p:nvPr>
            <p:ph idx="1"/>
          </p:nvPr>
        </p:nvSpPr>
        <p:spPr/>
        <p:txBody>
          <a:bodyPr>
            <a:normAutofit fontScale="70000" lnSpcReduction="20000"/>
          </a:bodyPr>
          <a:lstStyle/>
          <a:p>
            <a:r>
              <a:rPr lang="en-GB" b="1" dirty="0"/>
              <a:t>4 marks max: </a:t>
            </a:r>
            <a:endParaRPr lang="en-GB" dirty="0"/>
          </a:p>
          <a:p>
            <a:r>
              <a:rPr lang="en-GB" dirty="0"/>
              <a:t>1.	Gas flows from area of high pressure/concentration to low pressure/concentration</a:t>
            </a:r>
          </a:p>
          <a:p>
            <a:r>
              <a:rPr lang="en-GB" dirty="0"/>
              <a:t>2.	Partial pressure of oxygen (PO2) is higher/increases in the lungs/alveoli </a:t>
            </a:r>
          </a:p>
          <a:p>
            <a:r>
              <a:rPr lang="en-GB" dirty="0"/>
              <a:t>3.	Partial pressure of oxygen (PO2) is lower/decreases in the blood </a:t>
            </a:r>
          </a:p>
          <a:p>
            <a:r>
              <a:rPr lang="en-GB" dirty="0"/>
              <a:t>4.	Partial pressure of carbon dioxide (PCO2) is lower/decreases in the lungs/alveoli </a:t>
            </a:r>
          </a:p>
          <a:p>
            <a:r>
              <a:rPr lang="en-GB" dirty="0"/>
              <a:t>5.	Partial pressure of carbon dioxide (PCO2) is higher/increases in the blood </a:t>
            </a:r>
          </a:p>
          <a:p>
            <a:r>
              <a:rPr lang="en-GB" dirty="0"/>
              <a:t>6.	During exercise there is a greater pressure gradient for oxygen/ carbon dioxide/increased diffusion gradient</a:t>
            </a:r>
          </a:p>
          <a:p>
            <a:r>
              <a:rPr lang="en-GB" dirty="0"/>
              <a:t>7.	Increased blood flow to the lungs</a:t>
            </a:r>
          </a:p>
          <a:p>
            <a:r>
              <a:rPr lang="en-GB" dirty="0"/>
              <a:t>8.	Increased surface area of lungs</a:t>
            </a:r>
          </a:p>
          <a:p>
            <a:endParaRPr lang="en-GB" dirty="0"/>
          </a:p>
        </p:txBody>
      </p:sp>
      <p:cxnSp>
        <p:nvCxnSpPr>
          <p:cNvPr id="5" name="Straight Arrow Connector 4"/>
          <p:cNvCxnSpPr/>
          <p:nvPr/>
        </p:nvCxnSpPr>
        <p:spPr>
          <a:xfrm flipH="1" flipV="1">
            <a:off x="2627784" y="836712"/>
            <a:ext cx="3816424" cy="10081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3851920" y="836712"/>
            <a:ext cx="2592288" cy="10081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Explosion 1 9"/>
          <p:cNvSpPr/>
          <p:nvPr/>
        </p:nvSpPr>
        <p:spPr>
          <a:xfrm>
            <a:off x="6732240" y="1484784"/>
            <a:ext cx="2088232" cy="136815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Have to be in the answer</a:t>
            </a:r>
            <a:endParaRPr lang="en-GB" dirty="0">
              <a:solidFill>
                <a:schemeClr val="tx1"/>
              </a:solidFill>
            </a:endParaRPr>
          </a:p>
        </p:txBody>
      </p:sp>
      <p:cxnSp>
        <p:nvCxnSpPr>
          <p:cNvPr id="11" name="Straight Arrow Connector 10"/>
          <p:cNvCxnSpPr/>
          <p:nvPr/>
        </p:nvCxnSpPr>
        <p:spPr>
          <a:xfrm flipH="1" flipV="1">
            <a:off x="7524328" y="972135"/>
            <a:ext cx="432048" cy="411304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691680" y="1340768"/>
            <a:ext cx="6264696" cy="374441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Explosion 1 14"/>
          <p:cNvSpPr/>
          <p:nvPr/>
        </p:nvSpPr>
        <p:spPr>
          <a:xfrm>
            <a:off x="6588224" y="5093552"/>
            <a:ext cx="2565470" cy="136815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Have to be in the answer</a:t>
            </a:r>
            <a:endParaRPr lang="en-GB" dirty="0">
              <a:solidFill>
                <a:schemeClr val="tx1"/>
              </a:solidFill>
            </a:endParaRPr>
          </a:p>
        </p:txBody>
      </p:sp>
    </p:spTree>
    <p:extLst>
      <p:ext uri="{BB962C8B-B14F-4D97-AF65-F5344CB8AC3E}">
        <p14:creationId xmlns:p14="http://schemas.microsoft.com/office/powerpoint/2010/main" val="7396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5"/>
                                        </p:tgtEl>
                                      </p:cBhvr>
                                    </p:animEffect>
                                    <p:set>
                                      <p:cBhvr>
                                        <p:cTn id="44" dur="1" fill="hold">
                                          <p:stCondLst>
                                            <p:cond delay="499"/>
                                          </p:stCondLst>
                                        </p:cTn>
                                        <p:tgtEl>
                                          <p:spTgt spid="1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500"/>
                                        <p:tgtEl>
                                          <p:spTgt spid="3">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 end="1"/>
                                            </p:txEl>
                                          </p:spTgt>
                                        </p:tgtEl>
                                        <p:attrNameLst>
                                          <p:attrName>style.visibility</p:attrName>
                                        </p:attrNameLst>
                                      </p:cBhvr>
                                      <p:to>
                                        <p:strVal val="visible"/>
                                      </p:to>
                                    </p:set>
                                    <p:animEffect transition="in" filter="fade">
                                      <p:cBhvr>
                                        <p:cTn id="54" dur="500"/>
                                        <p:tgtEl>
                                          <p:spTgt spid="3">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fade">
                                      <p:cBhvr>
                                        <p:cTn id="59" dur="500"/>
                                        <p:tgtEl>
                                          <p:spTgt spid="3">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fade">
                                      <p:cBhvr>
                                        <p:cTn id="64" dur="500"/>
                                        <p:tgtEl>
                                          <p:spTgt spid="3">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Effect transition="in" filter="fade">
                                      <p:cBhvr>
                                        <p:cTn id="69" dur="500"/>
                                        <p:tgtEl>
                                          <p:spTgt spid="3">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fade">
                                      <p:cBhvr>
                                        <p:cTn id="74" dur="500"/>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fade">
                                      <p:cBhvr>
                                        <p:cTn id="79" dur="500"/>
                                        <p:tgtEl>
                                          <p:spTgt spid="3">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Effect transition="in" filter="fade">
                                      <p:cBhvr>
                                        <p:cTn id="84" dur="500"/>
                                        <p:tgtEl>
                                          <p:spTgt spid="3">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
                                            <p:txEl>
                                              <p:pRg st="8" end="8"/>
                                            </p:txEl>
                                          </p:spTgt>
                                        </p:tgtEl>
                                        <p:attrNameLst>
                                          <p:attrName>style.visibility</p:attrName>
                                        </p:attrNameLst>
                                      </p:cBhvr>
                                      <p:to>
                                        <p:strVal val="visible"/>
                                      </p:to>
                                    </p:set>
                                    <p:animEffect transition="in" filter="fade">
                                      <p:cBhvr>
                                        <p:cTn id="8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0" grpId="1" animBg="1"/>
      <p:bldP spid="15" grpId="0" animBg="1"/>
      <p:bldP spid="1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2800" dirty="0"/>
              <a:t> (</a:t>
            </a:r>
            <a:r>
              <a:rPr lang="en-GB" sz="2800" dirty="0" err="1"/>
              <a:t>i</a:t>
            </a:r>
            <a:r>
              <a:rPr lang="en-GB" sz="2800" dirty="0"/>
              <a:t>) How is oxygen exchange increased at the muscle tissues (gas diffusion) during the training run? Why is this beneficial to performance?  (5 marks)</a:t>
            </a:r>
            <a:br>
              <a:rPr lang="en-GB" sz="2800" dirty="0"/>
            </a:br>
            <a:endParaRPr lang="en-GB" sz="2800" dirty="0"/>
          </a:p>
        </p:txBody>
      </p:sp>
      <p:sp>
        <p:nvSpPr>
          <p:cNvPr id="3" name="Content Placeholder 2"/>
          <p:cNvSpPr>
            <a:spLocks noGrp="1"/>
          </p:cNvSpPr>
          <p:nvPr>
            <p:ph idx="1"/>
          </p:nvPr>
        </p:nvSpPr>
        <p:spPr/>
        <p:txBody>
          <a:bodyPr>
            <a:normAutofit fontScale="62500" lnSpcReduction="20000"/>
          </a:bodyPr>
          <a:lstStyle/>
          <a:p>
            <a:pPr marL="118872" indent="0">
              <a:buNone/>
            </a:pPr>
            <a:r>
              <a:rPr lang="en-GB" b="1" dirty="0" smtClean="0"/>
              <a:t>(</a:t>
            </a:r>
            <a:r>
              <a:rPr lang="en-GB" b="1" dirty="0"/>
              <a:t>How exchanged</a:t>
            </a:r>
            <a:r>
              <a:rPr lang="en-GB" b="1" dirty="0" smtClean="0"/>
              <a:t>)</a:t>
            </a:r>
          </a:p>
          <a:p>
            <a:pPr marL="118872" indent="0">
              <a:buNone/>
            </a:pPr>
            <a:endParaRPr lang="en-GB" b="1" dirty="0"/>
          </a:p>
          <a:p>
            <a:r>
              <a:rPr lang="en-GB" dirty="0"/>
              <a:t>1	High partial pressure of oxygen (PO2) in blood</a:t>
            </a:r>
          </a:p>
          <a:p>
            <a:r>
              <a:rPr lang="en-GB" dirty="0"/>
              <a:t>2	Lower/decreased PO2 in muscle (cell)</a:t>
            </a:r>
          </a:p>
          <a:p>
            <a:r>
              <a:rPr lang="en-GB" dirty="0"/>
              <a:t>3	Increased diffusion/concentration gradient</a:t>
            </a:r>
          </a:p>
          <a:p>
            <a:r>
              <a:rPr lang="en-GB" dirty="0"/>
              <a:t>4	Increase in temperature allows increased release of oxygen from</a:t>
            </a:r>
            <a:br>
              <a:rPr lang="en-GB" dirty="0"/>
            </a:br>
            <a:r>
              <a:rPr lang="en-GB" dirty="0"/>
              <a:t>haemoglobin/increased dissociation of oxygen</a:t>
            </a:r>
          </a:p>
          <a:p>
            <a:r>
              <a:rPr lang="en-GB" dirty="0"/>
              <a:t>5	Bohr Effect/increase in acidity/increased CO2/carbonic acid/lactic</a:t>
            </a:r>
            <a:br>
              <a:rPr lang="en-GB" dirty="0"/>
            </a:br>
            <a:r>
              <a:rPr lang="en-GB" dirty="0"/>
              <a:t>acid/lower pH of blood allows greater release of oxygen from </a:t>
            </a:r>
            <a:br>
              <a:rPr lang="en-GB" dirty="0"/>
            </a:br>
            <a:r>
              <a:rPr lang="en-GB" dirty="0"/>
              <a:t>haemoglobin </a:t>
            </a:r>
          </a:p>
          <a:p>
            <a:r>
              <a:rPr lang="en-GB" dirty="0"/>
              <a:t>6	Myoglobin is used to transport/store more oxygen (to mitochondria</a:t>
            </a:r>
            <a:r>
              <a:rPr lang="en-GB" dirty="0" smtClean="0"/>
              <a:t>)</a:t>
            </a:r>
          </a:p>
          <a:p>
            <a:endParaRPr lang="en-GB" dirty="0"/>
          </a:p>
          <a:p>
            <a:pPr marL="118872" indent="0">
              <a:buNone/>
            </a:pPr>
            <a:endParaRPr lang="en-GB" dirty="0"/>
          </a:p>
          <a:p>
            <a:pPr marL="118872" indent="0">
              <a:buNone/>
            </a:pPr>
            <a:r>
              <a:rPr lang="en-GB" b="1" dirty="0" smtClean="0"/>
              <a:t>(</a:t>
            </a:r>
            <a:r>
              <a:rPr lang="en-GB" b="1" dirty="0"/>
              <a:t>Why beneficial) (2 marks sub max)</a:t>
            </a:r>
            <a:endParaRPr lang="en-GB" dirty="0"/>
          </a:p>
          <a:p>
            <a:r>
              <a:rPr lang="en-GB" dirty="0"/>
              <a:t>7	Delays OBLA/delays fatigue</a:t>
            </a:r>
          </a:p>
          <a:p>
            <a:r>
              <a:rPr lang="en-GB" dirty="0"/>
              <a:t>8	Increased energy production/increased intensity/increased duration</a:t>
            </a:r>
            <a:br>
              <a:rPr lang="en-GB" dirty="0"/>
            </a:br>
            <a:r>
              <a:rPr lang="en-GB" dirty="0"/>
              <a:t>of exercise</a:t>
            </a:r>
          </a:p>
          <a:p>
            <a:endParaRPr lang="en-GB" dirty="0"/>
          </a:p>
        </p:txBody>
      </p:sp>
      <p:sp>
        <p:nvSpPr>
          <p:cNvPr id="5" name="Flowchart: Connector 4"/>
          <p:cNvSpPr/>
          <p:nvPr/>
        </p:nvSpPr>
        <p:spPr>
          <a:xfrm>
            <a:off x="576180" y="3394364"/>
            <a:ext cx="7776864" cy="1008112"/>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41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252728"/>
          </a:xfrm>
        </p:spPr>
        <p:txBody>
          <a:bodyPr>
            <a:normAutofit fontScale="90000"/>
          </a:bodyPr>
          <a:lstStyle/>
          <a:p>
            <a:pPr lvl="0"/>
            <a:r>
              <a:rPr lang="en-US" sz="2200" dirty="0"/>
              <a:t>Efficient respiration is an important factor for effective performance in sport. Describe in detail the process of gaseous exchange either at site A i: at site B.       (4 marks)</a:t>
            </a:r>
            <a:r>
              <a:rPr lang="en-GB" dirty="0"/>
              <a:t/>
            </a:r>
            <a:br>
              <a:rPr lang="en-GB" dirty="0"/>
            </a:br>
            <a:endParaRPr lang="en-GB" dirty="0"/>
          </a:p>
        </p:txBody>
      </p:sp>
      <p:sp>
        <p:nvSpPr>
          <p:cNvPr id="3" name="Content Placeholder 2"/>
          <p:cNvSpPr>
            <a:spLocks noGrp="1"/>
          </p:cNvSpPr>
          <p:nvPr>
            <p:ph idx="1"/>
          </p:nvPr>
        </p:nvSpPr>
        <p:spPr>
          <a:xfrm>
            <a:off x="457200" y="1268761"/>
            <a:ext cx="8229600" cy="5132040"/>
          </a:xfrm>
        </p:spPr>
        <p:txBody>
          <a:bodyPr>
            <a:normAutofit fontScale="47500" lnSpcReduction="20000"/>
          </a:bodyPr>
          <a:lstStyle/>
          <a:p>
            <a:r>
              <a:rPr lang="en-US" dirty="0"/>
              <a:t> </a:t>
            </a:r>
            <a:endParaRPr lang="en-GB" dirty="0"/>
          </a:p>
          <a:p>
            <a:r>
              <a:rPr lang="en-US" sz="3800" b="1" dirty="0" smtClean="0"/>
              <a:t>At </a:t>
            </a:r>
            <a:r>
              <a:rPr lang="en-US" sz="3800" b="1" dirty="0"/>
              <a:t>site A (Lungs)</a:t>
            </a:r>
            <a:endParaRPr lang="en-GB" sz="3800" b="1" dirty="0"/>
          </a:p>
          <a:p>
            <a:pPr lvl="0"/>
            <a:r>
              <a:rPr lang="en-US" sz="3800" dirty="0"/>
              <a:t>external respiration/alveolar-capillary membrane/exchange of gases between air and blood/via diffusion</a:t>
            </a:r>
            <a:endParaRPr lang="en-GB" sz="3800" dirty="0"/>
          </a:p>
          <a:p>
            <a:pPr lvl="0"/>
            <a:r>
              <a:rPr lang="en-US" sz="3800" dirty="0"/>
              <a:t>the movement (through a semi-permeable membrane) from areas of high pressure to areas of low pressure</a:t>
            </a:r>
            <a:endParaRPr lang="en-GB" sz="3800" dirty="0"/>
          </a:p>
          <a:p>
            <a:pPr lvl="0"/>
            <a:r>
              <a:rPr lang="en-US" sz="3800" dirty="0"/>
              <a:t>the partial pressure of the oxygen in the blood is less than that in the alveoli</a:t>
            </a:r>
            <a:endParaRPr lang="en-GB" sz="3800" dirty="0"/>
          </a:p>
          <a:p>
            <a:pPr lvl="0"/>
            <a:r>
              <a:rPr lang="en-US" sz="3800" dirty="0"/>
              <a:t>oxygen travels from the alveoli to the blood</a:t>
            </a:r>
            <a:endParaRPr lang="en-GB" sz="3800" dirty="0"/>
          </a:p>
          <a:p>
            <a:pPr lvl="0"/>
            <a:r>
              <a:rPr lang="en-US" sz="3800" dirty="0"/>
              <a:t>carbon dioxide travels from the blood to the alveoli</a:t>
            </a:r>
            <a:endParaRPr lang="en-GB" sz="3800" dirty="0"/>
          </a:p>
          <a:p>
            <a:pPr lvl="0"/>
            <a:r>
              <a:rPr lang="en-US" sz="3800" dirty="0"/>
              <a:t>the partial pressure of carbon dioxide in the blood is greater than that in the alveoli</a:t>
            </a:r>
            <a:endParaRPr lang="en-GB" sz="3800" dirty="0"/>
          </a:p>
          <a:p>
            <a:r>
              <a:rPr lang="en-US" sz="3800" dirty="0"/>
              <a:t> </a:t>
            </a:r>
            <a:endParaRPr lang="en-GB" sz="3800" dirty="0"/>
          </a:p>
          <a:p>
            <a:r>
              <a:rPr lang="en-US" sz="3800" dirty="0"/>
              <a:t>OR</a:t>
            </a:r>
            <a:endParaRPr lang="en-GB" sz="3800" dirty="0"/>
          </a:p>
          <a:p>
            <a:r>
              <a:rPr lang="en-US" sz="3800" dirty="0"/>
              <a:t> </a:t>
            </a:r>
            <a:endParaRPr lang="en-GB" sz="3800" dirty="0"/>
          </a:p>
          <a:p>
            <a:r>
              <a:rPr lang="en-US" sz="3800" b="1" dirty="0"/>
              <a:t>At site B (Tissues)</a:t>
            </a:r>
            <a:endParaRPr lang="en-GB" sz="3800" b="1" dirty="0"/>
          </a:p>
          <a:p>
            <a:pPr lvl="0"/>
            <a:r>
              <a:rPr lang="en-US" sz="3800" dirty="0"/>
              <a:t>internal respiration/tissue-capillary membrane/exchange of gases between blood and tissues/via diffusion</a:t>
            </a:r>
            <a:endParaRPr lang="en-GB" sz="3800" dirty="0"/>
          </a:p>
          <a:p>
            <a:pPr lvl="0"/>
            <a:r>
              <a:rPr lang="en-US" sz="3800" dirty="0"/>
              <a:t>the movement (through a semi-permeable membrane) from areas of high pressure to areas of low pressure</a:t>
            </a:r>
            <a:endParaRPr lang="en-GB" sz="3800" dirty="0"/>
          </a:p>
          <a:p>
            <a:pPr lvl="0"/>
            <a:r>
              <a:rPr lang="en-US" sz="3800" dirty="0"/>
              <a:t>oxygen travels from the blood to the tissues</a:t>
            </a:r>
            <a:endParaRPr lang="en-GB" sz="3800" dirty="0"/>
          </a:p>
          <a:p>
            <a:pPr lvl="0"/>
            <a:r>
              <a:rPr lang="en-US" sz="3800" dirty="0"/>
              <a:t>the partial pressure of oxygen in the blood is greater than that in the tissues</a:t>
            </a:r>
            <a:endParaRPr lang="en-GB" sz="3800" dirty="0"/>
          </a:p>
          <a:p>
            <a:pPr lvl="0"/>
            <a:r>
              <a:rPr lang="en-US" sz="3800" dirty="0"/>
              <a:t>carbon dioxide travels from the tissues to the blood</a:t>
            </a:r>
            <a:endParaRPr lang="en-GB" sz="3800" dirty="0"/>
          </a:p>
          <a:p>
            <a:pPr lvl="0"/>
            <a:r>
              <a:rPr lang="en-US" dirty="0"/>
              <a:t>the partial pressure of carbon dioxide in the blood is less than that in the tissues</a:t>
            </a:r>
            <a:endParaRPr lang="en-GB" dirty="0"/>
          </a:p>
          <a:p>
            <a:endParaRPr lang="en-GB" dirty="0"/>
          </a:p>
        </p:txBody>
      </p:sp>
    </p:spTree>
    <p:extLst>
      <p:ext uri="{BB962C8B-B14F-4D97-AF65-F5344CB8AC3E}">
        <p14:creationId xmlns:p14="http://schemas.microsoft.com/office/powerpoint/2010/main" val="64063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t>How is oxygen transported in the blood to the working muscles? [2 marks]</a:t>
            </a:r>
            <a:r>
              <a:rPr lang="en-GB" dirty="0"/>
              <a:t/>
            </a:r>
            <a:br>
              <a:rPr lang="en-GB" dirty="0"/>
            </a:br>
            <a:endParaRPr lang="en-GB" dirty="0"/>
          </a:p>
        </p:txBody>
      </p:sp>
      <p:sp>
        <p:nvSpPr>
          <p:cNvPr id="3" name="Content Placeholder 2"/>
          <p:cNvSpPr>
            <a:spLocks noGrp="1"/>
          </p:cNvSpPr>
          <p:nvPr>
            <p:ph idx="1"/>
          </p:nvPr>
        </p:nvSpPr>
        <p:spPr>
          <a:xfrm>
            <a:off x="827584" y="2348880"/>
            <a:ext cx="8229600" cy="2445897"/>
          </a:xfrm>
        </p:spPr>
        <p:txBody>
          <a:bodyPr>
            <a:normAutofit fontScale="92500" lnSpcReduction="20000"/>
          </a:bodyPr>
          <a:lstStyle/>
          <a:p>
            <a:r>
              <a:rPr lang="en-US" dirty="0"/>
              <a:t> </a:t>
            </a:r>
            <a:endParaRPr lang="en-GB" dirty="0"/>
          </a:p>
          <a:p>
            <a:pPr lvl="0"/>
            <a:r>
              <a:rPr lang="en-US" dirty="0"/>
              <a:t>Dissolved in plasma</a:t>
            </a:r>
            <a:endParaRPr lang="en-GB" dirty="0"/>
          </a:p>
          <a:p>
            <a:pPr lvl="0"/>
            <a:r>
              <a:rPr lang="en-US" dirty="0"/>
              <a:t>Attaches to </a:t>
            </a:r>
            <a:r>
              <a:rPr lang="en-US" dirty="0" err="1"/>
              <a:t>haemoglobin</a:t>
            </a:r>
            <a:endParaRPr lang="en-GB" dirty="0"/>
          </a:p>
          <a:p>
            <a:pPr lvl="0"/>
            <a:r>
              <a:rPr lang="en-US" dirty="0"/>
              <a:t>Forms </a:t>
            </a:r>
            <a:r>
              <a:rPr lang="en-US" dirty="0" err="1"/>
              <a:t>oxyhaemoglobinb</a:t>
            </a:r>
            <a:r>
              <a:rPr lang="en-US" dirty="0"/>
              <a:t>/</a:t>
            </a:r>
            <a:r>
              <a:rPr lang="en-US" dirty="0" err="1"/>
              <a:t>Hb</a:t>
            </a:r>
            <a:r>
              <a:rPr lang="en-US" dirty="0"/>
              <a:t> + </a:t>
            </a:r>
            <a:r>
              <a:rPr lang="en-US" dirty="0" smtClean="0"/>
              <a:t>02</a:t>
            </a:r>
          </a:p>
          <a:p>
            <a:pPr lvl="0"/>
            <a:r>
              <a:rPr lang="en-US" dirty="0" smtClean="0"/>
              <a:t> </a:t>
            </a:r>
            <a:endParaRPr lang="en-GB" dirty="0"/>
          </a:p>
          <a:p>
            <a:r>
              <a:rPr lang="en-US" b="1" dirty="0"/>
              <a:t> </a:t>
            </a:r>
            <a:endParaRPr lang="en-GB" dirty="0"/>
          </a:p>
          <a:p>
            <a:endParaRPr lang="en-GB" dirty="0"/>
          </a:p>
        </p:txBody>
      </p:sp>
    </p:spTree>
    <p:extLst>
      <p:ext uri="{BB962C8B-B14F-4D97-AF65-F5344CB8AC3E}">
        <p14:creationId xmlns:p14="http://schemas.microsoft.com/office/powerpoint/2010/main" val="34982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1648"/>
            <a:ext cx="8229600" cy="1200329"/>
          </a:xfrm>
          <a:prstGeom prst="rect">
            <a:avLst/>
          </a:prstGeom>
        </p:spPr>
        <p:txBody>
          <a:bodyPr wrap="square">
            <a:spAutoFit/>
          </a:bodyPr>
          <a:lstStyle/>
          <a:p>
            <a:pPr marL="438912" lvl="0" indent="-320040">
              <a:buClr>
                <a:srgbClr val="F0AD00"/>
              </a:buClr>
              <a:buSzPct val="80000"/>
              <a:buFont typeface="Wingdings 2"/>
              <a:buChar char=""/>
            </a:pPr>
            <a:r>
              <a:rPr lang="en-US" sz="2400" b="1" dirty="0">
                <a:solidFill>
                  <a:schemeClr val="bg1"/>
                </a:solidFill>
              </a:rPr>
              <a:t>Carbon dioxide is a by-product of aerobic respiration</a:t>
            </a:r>
            <a:r>
              <a:rPr lang="en-US" sz="2400" b="1" dirty="0" smtClean="0">
                <a:solidFill>
                  <a:schemeClr val="bg1"/>
                </a:solidFill>
              </a:rPr>
              <a:t>.</a:t>
            </a:r>
            <a:endParaRPr lang="en-GB" sz="2400" dirty="0">
              <a:solidFill>
                <a:schemeClr val="bg1"/>
              </a:solidFill>
            </a:endParaRPr>
          </a:p>
          <a:p>
            <a:pPr marL="438912" lvl="0" indent="-320040">
              <a:buClr>
                <a:srgbClr val="F0AD00"/>
              </a:buClr>
              <a:buSzPct val="80000"/>
              <a:buFont typeface="Wingdings 2"/>
              <a:buChar char=""/>
            </a:pPr>
            <a:r>
              <a:rPr lang="en-US" sz="2400" b="1" dirty="0">
                <a:solidFill>
                  <a:schemeClr val="bg1"/>
                </a:solidFill>
              </a:rPr>
              <a:t> (</a:t>
            </a:r>
            <a:r>
              <a:rPr lang="en-US" sz="2400" b="1" dirty="0" err="1">
                <a:solidFill>
                  <a:schemeClr val="bg1"/>
                </a:solidFill>
              </a:rPr>
              <a:t>i</a:t>
            </a:r>
            <a:r>
              <a:rPr lang="en-US" sz="2400" b="1" dirty="0">
                <a:solidFill>
                  <a:schemeClr val="bg1"/>
                </a:solidFill>
              </a:rPr>
              <a:t>) 	Describe how carbon dioxide is transported in the blood.  (2 marks</a:t>
            </a:r>
            <a:r>
              <a:rPr lang="en-US" sz="2400" b="1" dirty="0">
                <a:solidFill>
                  <a:prstClr val="black"/>
                </a:solidFill>
              </a:rPr>
              <a:t>)</a:t>
            </a:r>
            <a:endParaRPr lang="en-GB" sz="2400" dirty="0">
              <a:solidFill>
                <a:prstClr val="black"/>
              </a:solidFill>
            </a:endParaRPr>
          </a:p>
        </p:txBody>
      </p:sp>
      <p:pic>
        <p:nvPicPr>
          <p:cNvPr id="5" name="Content Placeholder 4"/>
          <p:cNvPicPr>
            <a:picLocks noGrp="1"/>
          </p:cNvPicPr>
          <p:nvPr>
            <p:ph idx="1"/>
          </p:nvPr>
        </p:nvPicPr>
        <p:blipFill rotWithShape="1">
          <a:blip r:embed="rId2"/>
          <a:srcRect l="19390" t="19017" r="6411" b="58547"/>
          <a:stretch/>
        </p:blipFill>
        <p:spPr bwMode="auto">
          <a:xfrm>
            <a:off x="395536" y="1772816"/>
            <a:ext cx="8208912" cy="33843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451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1252728"/>
          </a:xfrm>
          <a:solidFill>
            <a:schemeClr val="bg1">
              <a:lumMod val="75000"/>
            </a:schemeClr>
          </a:solidFill>
          <a:ln>
            <a:solidFill>
              <a:schemeClr val="tx1"/>
            </a:solidFill>
          </a:ln>
        </p:spPr>
        <p:txBody>
          <a:bodyPr>
            <a:normAutofit fontScale="90000"/>
          </a:bodyPr>
          <a:lstStyle/>
          <a:p>
            <a:r>
              <a:rPr lang="en-GB" dirty="0" smtClean="0">
                <a:solidFill>
                  <a:schemeClr val="tx1"/>
                </a:solidFill>
              </a:rPr>
              <a:t/>
            </a:r>
            <a:br>
              <a:rPr lang="en-GB" dirty="0" smtClean="0">
                <a:solidFill>
                  <a:schemeClr val="tx1"/>
                </a:solidFill>
              </a:rPr>
            </a:br>
            <a:r>
              <a:rPr lang="en-GB" dirty="0" smtClean="0">
                <a:solidFill>
                  <a:schemeClr val="tx1"/>
                </a:solidFill>
              </a:rPr>
              <a:t>RCC You </a:t>
            </a:r>
            <a:r>
              <a:rPr lang="en-GB" dirty="0">
                <a:solidFill>
                  <a:schemeClr val="tx1"/>
                </a:solidFill>
              </a:rPr>
              <a:t>will need to identify the controls to the RCC.</a:t>
            </a:r>
            <a:r>
              <a:rPr lang="en-GB" dirty="0"/>
              <a:t/>
            </a:r>
            <a:br>
              <a:rPr lang="en-GB" dirty="0"/>
            </a:br>
            <a:endParaRPr lang="en-GB" dirty="0"/>
          </a:p>
        </p:txBody>
      </p:sp>
    </p:spTree>
    <p:extLst>
      <p:ext uri="{BB962C8B-B14F-4D97-AF65-F5344CB8AC3E}">
        <p14:creationId xmlns:p14="http://schemas.microsoft.com/office/powerpoint/2010/main" val="424530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State the muscles involved in the respiratory system.</a:t>
            </a:r>
            <a:endParaRPr lang="en-GB" dirty="0"/>
          </a:p>
        </p:txBody>
      </p:sp>
      <p:sp>
        <p:nvSpPr>
          <p:cNvPr id="3" name="Content Placeholder 2"/>
          <p:cNvSpPr>
            <a:spLocks noGrp="1"/>
          </p:cNvSpPr>
          <p:nvPr>
            <p:ph idx="1"/>
          </p:nvPr>
        </p:nvSpPr>
        <p:spPr/>
        <p:txBody>
          <a:bodyPr>
            <a:normAutofit lnSpcReduction="10000"/>
          </a:bodyPr>
          <a:lstStyle/>
          <a:p>
            <a:r>
              <a:rPr lang="en-GB" dirty="0" smtClean="0"/>
              <a:t>Diaphragm</a:t>
            </a:r>
          </a:p>
          <a:p>
            <a:r>
              <a:rPr lang="en-GB" dirty="0" smtClean="0"/>
              <a:t>Intercostal muscles</a:t>
            </a:r>
          </a:p>
          <a:p>
            <a:r>
              <a:rPr lang="en-GB" dirty="0" smtClean="0"/>
              <a:t>External intercostal muscles</a:t>
            </a:r>
          </a:p>
          <a:p>
            <a:r>
              <a:rPr lang="en-GB" dirty="0" smtClean="0"/>
              <a:t>Rectus abdominus</a:t>
            </a:r>
          </a:p>
          <a:p>
            <a:r>
              <a:rPr lang="en-GB" dirty="0" smtClean="0"/>
              <a:t>Sternocleidomastoid</a:t>
            </a:r>
          </a:p>
          <a:p>
            <a:r>
              <a:rPr lang="en-GB" dirty="0" smtClean="0"/>
              <a:t>Lungs</a:t>
            </a:r>
          </a:p>
          <a:p>
            <a:endParaRPr lang="en-GB" dirty="0"/>
          </a:p>
          <a:p>
            <a:r>
              <a:rPr lang="en-GB" dirty="0" smtClean="0"/>
              <a:t>(Plural cavity)</a:t>
            </a:r>
          </a:p>
          <a:p>
            <a:r>
              <a:rPr lang="en-GB" dirty="0" smtClean="0"/>
              <a:t>(alveoli)</a:t>
            </a:r>
          </a:p>
          <a:p>
            <a:r>
              <a:rPr lang="en-GB" dirty="0" smtClean="0"/>
              <a:t>(Bronchus, Bronchiole, trachea,) </a:t>
            </a:r>
          </a:p>
          <a:p>
            <a:endParaRPr lang="en-GB" dirty="0"/>
          </a:p>
        </p:txBody>
      </p:sp>
    </p:spTree>
    <p:extLst>
      <p:ext uri="{BB962C8B-B14F-4D97-AF65-F5344CB8AC3E}">
        <p14:creationId xmlns:p14="http://schemas.microsoft.com/office/powerpoint/2010/main" val="350159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RECEPTORS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5131127"/>
              </p:ext>
            </p:extLst>
          </p:nvPr>
        </p:nvGraphicFramePr>
        <p:xfrm>
          <a:off x="457200" y="1600200"/>
          <a:ext cx="8229600" cy="3966502"/>
        </p:xfrm>
        <a:graphic>
          <a:graphicData uri="http://schemas.openxmlformats.org/drawingml/2006/table">
            <a:tbl>
              <a:tblPr firstRow="1" bandRow="1">
                <a:tableStyleId>{5C22544A-7EE6-4342-B048-85BDC9FD1C3A}</a:tableStyleId>
              </a:tblPr>
              <a:tblGrid>
                <a:gridCol w="2057400"/>
                <a:gridCol w="2057400"/>
                <a:gridCol w="2057400"/>
                <a:gridCol w="2057400"/>
              </a:tblGrid>
              <a:tr h="1209251">
                <a:tc>
                  <a:txBody>
                    <a:bodyPr/>
                    <a:lstStyle/>
                    <a:p>
                      <a:pPr algn="ctr"/>
                      <a:endParaRPr lang="en-GB" sz="5400" dirty="0"/>
                    </a:p>
                  </a:txBody>
                  <a:tcPr/>
                </a:tc>
                <a:tc>
                  <a:txBody>
                    <a:bodyPr/>
                    <a:lstStyle/>
                    <a:p>
                      <a:pPr algn="ctr"/>
                      <a:r>
                        <a:rPr lang="en-GB" sz="4000" dirty="0" smtClean="0"/>
                        <a:t>BARO</a:t>
                      </a:r>
                      <a:endParaRPr lang="en-GB" sz="4000" dirty="0"/>
                    </a:p>
                  </a:txBody>
                  <a:tcPr anchor="ctr"/>
                </a:tc>
                <a:tc>
                  <a:txBody>
                    <a:bodyPr/>
                    <a:lstStyle/>
                    <a:p>
                      <a:pPr algn="ctr"/>
                      <a:r>
                        <a:rPr lang="en-GB" sz="4000" dirty="0" smtClean="0"/>
                        <a:t>CHEMO</a:t>
                      </a:r>
                      <a:endParaRPr lang="en-GB" sz="4000" dirty="0"/>
                    </a:p>
                  </a:txBody>
                  <a:tcPr anchor="ctr"/>
                </a:tc>
                <a:tc>
                  <a:txBody>
                    <a:bodyPr/>
                    <a:lstStyle/>
                    <a:p>
                      <a:pPr algn="ctr"/>
                      <a:r>
                        <a:rPr lang="en-GB" sz="3600" dirty="0" smtClean="0"/>
                        <a:t>PROPRIO</a:t>
                      </a:r>
                      <a:endParaRPr lang="en-GB" sz="3600" dirty="0"/>
                    </a:p>
                  </a:txBody>
                  <a:tcPr anchor="ctr"/>
                </a:tc>
              </a:tr>
              <a:tr h="1209251">
                <a:tc>
                  <a:txBody>
                    <a:bodyPr/>
                    <a:lstStyle/>
                    <a:p>
                      <a:pPr algn="ctr"/>
                      <a:r>
                        <a:rPr lang="en-GB" dirty="0" smtClean="0"/>
                        <a:t>DETECT WHAT?</a:t>
                      </a:r>
                      <a:endParaRPr lang="en-GB" dirty="0"/>
                    </a:p>
                  </a:txBody>
                  <a:tcPr anchor="ctr"/>
                </a:tc>
                <a:tc>
                  <a:txBody>
                    <a:bodyPr/>
                    <a:lstStyle/>
                    <a:p>
                      <a:pPr algn="ctr"/>
                      <a:r>
                        <a:rPr lang="en-GB" dirty="0" smtClean="0"/>
                        <a:t>INCREASE </a:t>
                      </a:r>
                    </a:p>
                    <a:p>
                      <a:pPr algn="ctr"/>
                      <a:r>
                        <a:rPr lang="en-GB" dirty="0" smtClean="0"/>
                        <a:t> IN</a:t>
                      </a:r>
                    </a:p>
                    <a:p>
                      <a:pPr algn="ctr"/>
                      <a:r>
                        <a:rPr lang="en-GB" dirty="0" smtClean="0"/>
                        <a:t>PRESSURE</a:t>
                      </a:r>
                      <a:endParaRPr lang="en-GB" dirty="0"/>
                    </a:p>
                  </a:txBody>
                  <a:tcPr anchor="ctr"/>
                </a:tc>
                <a:tc>
                  <a:txBody>
                    <a:bodyPr/>
                    <a:lstStyle/>
                    <a:p>
                      <a:pPr algn="ctr"/>
                      <a:r>
                        <a:rPr lang="en-GB" dirty="0" smtClean="0"/>
                        <a:t>INCREASE IN ACIDITY</a:t>
                      </a:r>
                      <a:endParaRPr lang="en-GB" dirty="0"/>
                    </a:p>
                  </a:txBody>
                  <a:tcPr anchor="ctr"/>
                </a:tc>
                <a:tc>
                  <a:txBody>
                    <a:bodyPr/>
                    <a:lstStyle/>
                    <a:p>
                      <a:pPr algn="ctr"/>
                      <a:r>
                        <a:rPr lang="en-GB" dirty="0" smtClean="0"/>
                        <a:t>MOVEMENT</a:t>
                      </a:r>
                      <a:endParaRPr lang="en-GB" dirty="0"/>
                    </a:p>
                  </a:txBody>
                  <a:tcPr anchor="ctr"/>
                </a:tc>
              </a:tr>
              <a:tr h="1548000">
                <a:tc>
                  <a:txBody>
                    <a:bodyPr/>
                    <a:lstStyle/>
                    <a:p>
                      <a:pPr algn="ctr"/>
                      <a:r>
                        <a:rPr lang="en-GB" dirty="0" smtClean="0"/>
                        <a:t>WHERE?</a:t>
                      </a:r>
                      <a:endParaRPr lang="en-GB" dirty="0"/>
                    </a:p>
                  </a:txBody>
                  <a:tcPr anchor="ctr"/>
                </a:tc>
                <a:tc>
                  <a:txBody>
                    <a:bodyPr/>
                    <a:lstStyle/>
                    <a:p>
                      <a:pPr algn="ctr"/>
                      <a:r>
                        <a:rPr lang="en-GB" dirty="0" smtClean="0"/>
                        <a:t>IN</a:t>
                      </a:r>
                      <a:r>
                        <a:rPr lang="en-GB" baseline="0" dirty="0" smtClean="0"/>
                        <a:t> THE BLOOD VESSELS</a:t>
                      </a:r>
                      <a:endParaRPr lang="en-GB" dirty="0"/>
                    </a:p>
                  </a:txBody>
                  <a:tcPr anchor="ctr"/>
                </a:tc>
                <a:tc>
                  <a:txBody>
                    <a:bodyPr/>
                    <a:lstStyle/>
                    <a:p>
                      <a:pPr algn="ctr"/>
                      <a:r>
                        <a:rPr lang="en-GB" dirty="0" smtClean="0"/>
                        <a:t>IN THE BLOOD</a:t>
                      </a:r>
                      <a:endParaRPr lang="en-GB" dirty="0"/>
                    </a:p>
                  </a:txBody>
                  <a:tcPr anchor="ctr"/>
                </a:tc>
                <a:tc>
                  <a:txBody>
                    <a:bodyPr/>
                    <a:lstStyle/>
                    <a:p>
                      <a:pPr algn="ctr"/>
                      <a:r>
                        <a:rPr lang="en-GB" dirty="0" smtClean="0"/>
                        <a:t>IN TENDONS AND MUSCLE FIBRES</a:t>
                      </a:r>
                      <a:endParaRPr lang="en-GB" dirty="0"/>
                    </a:p>
                  </a:txBody>
                  <a:tcPr anchor="ctr"/>
                </a:tc>
              </a:tr>
            </a:tbl>
          </a:graphicData>
        </a:graphic>
      </p:graphicFrame>
      <p:sp>
        <p:nvSpPr>
          <p:cNvPr id="5" name="Rectangle 4"/>
          <p:cNvSpPr/>
          <p:nvPr/>
        </p:nvSpPr>
        <p:spPr>
          <a:xfrm>
            <a:off x="1677313" y="5373216"/>
            <a:ext cx="5789406" cy="1200329"/>
          </a:xfrm>
          <a:prstGeom prst="rect">
            <a:avLst/>
          </a:prstGeom>
          <a:solidFill>
            <a:srgbClr val="FF0000"/>
          </a:solid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REMEMBER THE REVERSE </a:t>
            </a:r>
          </a:p>
          <a:p>
            <a:pPr algn="ctr"/>
            <a:r>
              <a:rPr lang="en-U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HAPPENS DURING RECOVERY</a:t>
            </a:r>
            <a:endParaRPr lang="en-U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50142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1" nodeType="clickEffect">
                                  <p:stCondLst>
                                    <p:cond delay="0"/>
                                  </p:stCondLst>
                                  <p:childTnLst>
                                    <p:anim calcmode="discrete" valueType="str">
                                      <p:cBhvr override="childStyle">
                                        <p:cTn id="11" dur="2000" fill="hold"/>
                                        <p:tgtEl>
                                          <p:spTgt spid="5"/>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THE RCC</a:t>
            </a:r>
            <a:endParaRPr lang="en-GB" dirty="0"/>
          </a:p>
        </p:txBody>
      </p:sp>
      <p:sp>
        <p:nvSpPr>
          <p:cNvPr id="3" name="Content Placeholder 2"/>
          <p:cNvSpPr>
            <a:spLocks noGrp="1"/>
          </p:cNvSpPr>
          <p:nvPr>
            <p:ph idx="1"/>
          </p:nvPr>
        </p:nvSpPr>
        <p:spPr>
          <a:xfrm>
            <a:off x="107504" y="1628800"/>
            <a:ext cx="3970784" cy="2539752"/>
          </a:xfrm>
          <a:solidFill>
            <a:schemeClr val="tx2">
              <a:lumMod val="20000"/>
              <a:lumOff val="80000"/>
              <a:alpha val="66000"/>
            </a:schemeClr>
          </a:solidFill>
        </p:spPr>
        <p:txBody>
          <a:bodyPr>
            <a:normAutofit fontScale="47500" lnSpcReduction="20000"/>
          </a:bodyPr>
          <a:lstStyle/>
          <a:p>
            <a:r>
              <a:rPr lang="en-GB" dirty="0" smtClean="0"/>
              <a:t>LOCATED IN THE MEDULLA OBLONGATA</a:t>
            </a:r>
          </a:p>
          <a:p>
            <a:r>
              <a:rPr lang="en-GB" dirty="0" smtClean="0"/>
              <a:t>RECEIVES MESSAGES FROM THE RECEPTORS</a:t>
            </a:r>
          </a:p>
          <a:p>
            <a:r>
              <a:rPr lang="en-GB" dirty="0" smtClean="0"/>
              <a:t>SENDS MESSAGES TO THE RESPIRATORY MUSCLES TO:</a:t>
            </a:r>
            <a:endParaRPr lang="en-GB" sz="2800" dirty="0"/>
          </a:p>
          <a:p>
            <a:pPr marL="0" indent="0" algn="ctr">
              <a:buNone/>
            </a:pPr>
            <a:r>
              <a:rPr lang="en-GB" sz="4400" dirty="0" smtClean="0">
                <a:solidFill>
                  <a:srgbClr val="FF0000"/>
                </a:solidFill>
              </a:rPr>
              <a:t>CONTRACT HARDER</a:t>
            </a:r>
          </a:p>
          <a:p>
            <a:pPr marL="0" indent="0" algn="ctr">
              <a:buNone/>
            </a:pPr>
            <a:r>
              <a:rPr lang="en-GB" sz="4400" dirty="0" smtClean="0">
                <a:solidFill>
                  <a:srgbClr val="FF0000"/>
                </a:solidFill>
              </a:rPr>
              <a:t>OR</a:t>
            </a:r>
          </a:p>
          <a:p>
            <a:pPr marL="0" indent="0" algn="ctr">
              <a:buNone/>
            </a:pPr>
            <a:r>
              <a:rPr lang="en-GB" sz="4400" dirty="0" smtClean="0">
                <a:solidFill>
                  <a:srgbClr val="FF0000"/>
                </a:solidFill>
              </a:rPr>
              <a:t>START CONTRACTING TO ASSIST IN INSPIRATION OR EXPIRATION</a:t>
            </a:r>
            <a:endParaRPr lang="en-GB" sz="4400" dirty="0">
              <a:solidFill>
                <a:srgbClr val="FF0000"/>
              </a:solidFill>
            </a:endParaRPr>
          </a:p>
        </p:txBody>
      </p:sp>
      <p:sp>
        <p:nvSpPr>
          <p:cNvPr id="4" name="Content Placeholder 2"/>
          <p:cNvSpPr txBox="1">
            <a:spLocks/>
          </p:cNvSpPr>
          <p:nvPr/>
        </p:nvSpPr>
        <p:spPr>
          <a:xfrm>
            <a:off x="4427984" y="1916832"/>
            <a:ext cx="4427984" cy="1775620"/>
          </a:xfrm>
          <a:prstGeom prst="rect">
            <a:avLst/>
          </a:prstGeom>
          <a:solidFill>
            <a:schemeClr val="tx2">
              <a:lumMod val="20000"/>
              <a:lumOff val="80000"/>
              <a:alpha val="66000"/>
            </a:schemeClr>
          </a:solidFill>
        </p:spPr>
        <p:txBody>
          <a:bodyPr vert="horz" lIns="54864" tIns="91440" rtlCol="0">
            <a:normAutofit fontScale="4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Font typeface="Wingdings 2"/>
              <a:buNone/>
            </a:pPr>
            <a:endParaRPr lang="en-GB" sz="2800" smtClean="0"/>
          </a:p>
          <a:p>
            <a:pPr marL="0" indent="0" algn="ctr">
              <a:buFont typeface="Wingdings 2"/>
              <a:buNone/>
            </a:pPr>
            <a:r>
              <a:rPr lang="en-GB" sz="4400" smtClean="0">
                <a:solidFill>
                  <a:srgbClr val="FF0000"/>
                </a:solidFill>
              </a:rPr>
              <a:t>INTERCOSTAL NERVE TRANSMITS IMPULSE TO </a:t>
            </a:r>
          </a:p>
          <a:p>
            <a:pPr marL="0" indent="0" algn="ctr">
              <a:buFont typeface="Wingdings 2"/>
              <a:buNone/>
            </a:pPr>
            <a:r>
              <a:rPr lang="en-GB" sz="6600" smtClean="0">
                <a:solidFill>
                  <a:srgbClr val="FF0000"/>
                </a:solidFill>
              </a:rPr>
              <a:t>INTERCOSTAL MUSCLES</a:t>
            </a:r>
            <a:endParaRPr lang="en-GB" sz="6600" dirty="0" smtClean="0">
              <a:solidFill>
                <a:srgbClr val="FF0000"/>
              </a:solidFill>
            </a:endParaRPr>
          </a:p>
        </p:txBody>
      </p:sp>
      <p:sp>
        <p:nvSpPr>
          <p:cNvPr id="5" name="Content Placeholder 2"/>
          <p:cNvSpPr txBox="1">
            <a:spLocks/>
          </p:cNvSpPr>
          <p:nvPr/>
        </p:nvSpPr>
        <p:spPr>
          <a:xfrm>
            <a:off x="3851920" y="4509120"/>
            <a:ext cx="4690864" cy="1977083"/>
          </a:xfrm>
          <a:prstGeom prst="rect">
            <a:avLst/>
          </a:prstGeom>
          <a:solidFill>
            <a:schemeClr val="tx2">
              <a:lumMod val="20000"/>
              <a:lumOff val="80000"/>
              <a:alpha val="66000"/>
            </a:schemeClr>
          </a:solidFill>
        </p:spPr>
        <p:txBody>
          <a:bodyPr vert="horz" lIns="54864" tIns="91440" rtlCol="0">
            <a:normAutofit fontScale="62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Font typeface="Wingdings 2"/>
              <a:buNone/>
            </a:pPr>
            <a:endParaRPr lang="en-GB" sz="2800" smtClean="0"/>
          </a:p>
          <a:p>
            <a:pPr marL="0" indent="0" algn="ctr">
              <a:buFont typeface="Wingdings 2"/>
              <a:buNone/>
            </a:pPr>
            <a:r>
              <a:rPr lang="en-GB" sz="4400" smtClean="0">
                <a:solidFill>
                  <a:srgbClr val="FF0000"/>
                </a:solidFill>
              </a:rPr>
              <a:t>PHRENIC NERVE TRANSMITS IMPULSE TO THE </a:t>
            </a:r>
          </a:p>
          <a:p>
            <a:pPr marL="0" indent="0" algn="ctr">
              <a:buFont typeface="Wingdings 2"/>
              <a:buNone/>
            </a:pPr>
            <a:r>
              <a:rPr lang="en-GB" sz="8800" smtClean="0">
                <a:solidFill>
                  <a:srgbClr val="FF0000"/>
                </a:solidFill>
              </a:rPr>
              <a:t>DIAPHRAGM</a:t>
            </a:r>
          </a:p>
          <a:p>
            <a:pPr marL="0" indent="0" algn="ctr">
              <a:buFont typeface="Wingdings 2"/>
              <a:buNone/>
            </a:pPr>
            <a:endParaRPr lang="en-GB" sz="4400" dirty="0" smtClean="0">
              <a:solidFill>
                <a:srgbClr val="FFFF00"/>
              </a:solidFill>
            </a:endParaRPr>
          </a:p>
        </p:txBody>
      </p:sp>
    </p:spTree>
    <p:extLst>
      <p:ext uri="{BB962C8B-B14F-4D97-AF65-F5344CB8AC3E}">
        <p14:creationId xmlns:p14="http://schemas.microsoft.com/office/powerpoint/2010/main" val="401165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1000"/>
                                        <p:tgtEl>
                                          <p:spTgt spid="4">
                                            <p:txEl>
                                              <p:pRg st="2" end="2"/>
                                            </p:txEl>
                                          </p:spTgt>
                                        </p:tgtEl>
                                      </p:cBhvr>
                                    </p:animEffect>
                                    <p:anim calcmode="lin" valueType="num">
                                      <p:cBhvr>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barn(inVertical)">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barn(inVertical)">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200" dirty="0"/>
              <a:t>Explain how the respiratory </a:t>
            </a:r>
            <a:r>
              <a:rPr lang="en-US" sz="3200" dirty="0" err="1"/>
              <a:t>centre</a:t>
            </a:r>
            <a:r>
              <a:rPr lang="en-US" sz="3200" dirty="0"/>
              <a:t> uses neural control to produce changes in the mechanics of breathing. [2 marks]</a:t>
            </a:r>
            <a:r>
              <a:rPr lang="en-GB" sz="3200" dirty="0"/>
              <a:t/>
            </a:r>
            <a:br>
              <a:rPr lang="en-GB" sz="3200" dirty="0"/>
            </a:br>
            <a:endParaRPr lang="en-GB" sz="3200" dirty="0"/>
          </a:p>
        </p:txBody>
      </p:sp>
      <p:sp>
        <p:nvSpPr>
          <p:cNvPr id="3" name="Content Placeholder 2"/>
          <p:cNvSpPr>
            <a:spLocks noGrp="1"/>
          </p:cNvSpPr>
          <p:nvPr>
            <p:ph idx="1"/>
          </p:nvPr>
        </p:nvSpPr>
        <p:spPr/>
        <p:txBody>
          <a:bodyPr>
            <a:normAutofit fontScale="70000" lnSpcReduction="20000"/>
          </a:bodyPr>
          <a:lstStyle/>
          <a:p>
            <a:pPr marL="118872" indent="0">
              <a:buNone/>
            </a:pPr>
            <a:endParaRPr lang="en-GB" dirty="0"/>
          </a:p>
          <a:p>
            <a:pPr lvl="0"/>
            <a:r>
              <a:rPr lang="en-US" b="1" dirty="0"/>
              <a:t>RCC stimulated by (submax 1):</a:t>
            </a:r>
            <a:endParaRPr lang="en-GB" b="1" dirty="0"/>
          </a:p>
          <a:p>
            <a:pPr lvl="0"/>
            <a:r>
              <a:rPr lang="en-US" dirty="0" err="1"/>
              <a:t>Prorioceptors</a:t>
            </a:r>
            <a:r>
              <a:rPr lang="en-US" dirty="0"/>
              <a:t> detect movement</a:t>
            </a:r>
            <a:endParaRPr lang="en-GB" dirty="0"/>
          </a:p>
          <a:p>
            <a:pPr lvl="0"/>
            <a:r>
              <a:rPr lang="en-US" dirty="0"/>
              <a:t>Baroreceptors monitor (blood) pressure! lung stretch receptors</a:t>
            </a:r>
            <a:endParaRPr lang="en-GB" dirty="0"/>
          </a:p>
          <a:p>
            <a:pPr lvl="0"/>
            <a:r>
              <a:rPr lang="en-US" dirty="0"/>
              <a:t>Chemoreceptors detect changes in pH, blood </a:t>
            </a:r>
            <a:r>
              <a:rPr lang="en-US" dirty="0" err="1"/>
              <a:t>chemistry!oxygen</a:t>
            </a:r>
            <a:r>
              <a:rPr lang="en-US" dirty="0"/>
              <a:t> tension</a:t>
            </a:r>
            <a:endParaRPr lang="en-GB" dirty="0"/>
          </a:p>
          <a:p>
            <a:pPr lvl="0"/>
            <a:r>
              <a:rPr lang="en-US" dirty="0" err="1"/>
              <a:t>Thermoreceptors</a:t>
            </a:r>
            <a:r>
              <a:rPr lang="en-US" dirty="0"/>
              <a:t> detect changes in temperature</a:t>
            </a:r>
            <a:endParaRPr lang="en-GB" dirty="0"/>
          </a:p>
          <a:p>
            <a:pPr marL="118872" indent="0">
              <a:buNone/>
            </a:pPr>
            <a:endParaRPr lang="en-US" dirty="0"/>
          </a:p>
          <a:p>
            <a:pPr marL="118872" indent="0">
              <a:buNone/>
            </a:pPr>
            <a:endParaRPr lang="en-GB" dirty="0"/>
          </a:p>
          <a:p>
            <a:r>
              <a:rPr lang="en-US" b="1" dirty="0"/>
              <a:t>RCC responds by:</a:t>
            </a:r>
            <a:endParaRPr lang="en-GB" b="1" dirty="0"/>
          </a:p>
          <a:p>
            <a:pPr lvl="0"/>
            <a:r>
              <a:rPr lang="en-US" dirty="0"/>
              <a:t>Regulated by </a:t>
            </a:r>
            <a:r>
              <a:rPr lang="en-US" dirty="0" err="1"/>
              <a:t>inspiratory!expiratory</a:t>
            </a:r>
            <a:r>
              <a:rPr lang="en-US" dirty="0"/>
              <a:t> </a:t>
            </a:r>
            <a:r>
              <a:rPr lang="en-US" dirty="0" err="1" smtClean="0"/>
              <a:t>centres</a:t>
            </a:r>
            <a:endParaRPr lang="en-GB" dirty="0"/>
          </a:p>
          <a:p>
            <a:pPr lvl="0"/>
            <a:r>
              <a:rPr lang="en-US" dirty="0"/>
              <a:t>Which sends nerve impulses (via phrenic/</a:t>
            </a:r>
            <a:r>
              <a:rPr lang="en-US" dirty="0" err="1"/>
              <a:t>intercostals</a:t>
            </a:r>
            <a:r>
              <a:rPr lang="en-US" dirty="0"/>
              <a:t> nerves)</a:t>
            </a:r>
            <a:endParaRPr lang="en-GB" dirty="0"/>
          </a:p>
          <a:p>
            <a:pPr lvl="0"/>
            <a:r>
              <a:rPr lang="en-US" dirty="0"/>
              <a:t>To the respiratory muscles</a:t>
            </a:r>
            <a:endParaRPr lang="en-GB" dirty="0"/>
          </a:p>
          <a:p>
            <a:pPr lvl="0"/>
            <a:r>
              <a:rPr lang="en-US" dirty="0"/>
              <a:t>Increased rate and depth of breathing</a:t>
            </a:r>
            <a:endParaRPr lang="en-GB" dirty="0"/>
          </a:p>
          <a:p>
            <a:endParaRPr lang="en-GB" dirty="0"/>
          </a:p>
        </p:txBody>
      </p:sp>
    </p:spTree>
    <p:extLst>
      <p:ext uri="{BB962C8B-B14F-4D97-AF65-F5344CB8AC3E}">
        <p14:creationId xmlns:p14="http://schemas.microsoft.com/office/powerpoint/2010/main" val="54273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Dynamics of Respiratory system</a:t>
            </a:r>
            <a:endParaRPr lang="en-GB" dirty="0"/>
          </a:p>
        </p:txBody>
      </p:sp>
      <p:sp>
        <p:nvSpPr>
          <p:cNvPr id="3" name="Content Placeholder 2"/>
          <p:cNvSpPr>
            <a:spLocks noGrp="1"/>
          </p:cNvSpPr>
          <p:nvPr>
            <p:ph idx="1"/>
          </p:nvPr>
        </p:nvSpPr>
        <p:spPr/>
        <p:txBody>
          <a:bodyPr/>
          <a:lstStyle/>
          <a:p>
            <a:r>
              <a:rPr lang="en-GB" sz="2400" dirty="0" smtClean="0"/>
              <a:t>Graph and chart questions.  First thing to do is not panic. Read the question (RTFQ) Ensure that you know what it wants you to interpret.</a:t>
            </a:r>
          </a:p>
          <a:p>
            <a:r>
              <a:rPr lang="en-GB" sz="2400" dirty="0" smtClean="0"/>
              <a:t>If it wants you to draw chart then ensure that you add the values on the axis.</a:t>
            </a:r>
          </a:p>
          <a:p>
            <a:endParaRPr lang="en-GB" sz="2400" dirty="0"/>
          </a:p>
          <a:p>
            <a:r>
              <a:rPr lang="en-GB" sz="2400" dirty="0" smtClean="0"/>
              <a:t>Lets look at a few.</a:t>
            </a:r>
          </a:p>
          <a:p>
            <a:endParaRPr lang="en-GB" dirty="0"/>
          </a:p>
        </p:txBody>
      </p:sp>
    </p:spTree>
    <p:extLst>
      <p:ext uri="{BB962C8B-B14F-4D97-AF65-F5344CB8AC3E}">
        <p14:creationId xmlns:p14="http://schemas.microsoft.com/office/powerpoint/2010/main" val="3187138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Dynamics of Respiratory system</a:t>
            </a:r>
          </a:p>
        </p:txBody>
      </p:sp>
      <p:sp>
        <p:nvSpPr>
          <p:cNvPr id="3" name="Content Placeholder 2"/>
          <p:cNvSpPr>
            <a:spLocks noGrp="1"/>
          </p:cNvSpPr>
          <p:nvPr>
            <p:ph idx="1"/>
          </p:nvPr>
        </p:nvSpPr>
        <p:spPr/>
        <p:txBody>
          <a:bodyPr/>
          <a:lstStyle/>
          <a:p>
            <a:pPr lvl="0"/>
            <a:r>
              <a:rPr lang="en-GB" sz="1800" dirty="0"/>
              <a:t>Minute ventilation is defined as the volume of air inspired or expired in one minute.  (4 marks)</a:t>
            </a:r>
          </a:p>
          <a:p>
            <a:r>
              <a:rPr lang="en-GB" sz="1800" dirty="0"/>
              <a:t>Sketch a graph below to show the minute ventilation of a swimmer completing a 20-minute submaximal swim. Show minute ventilation: prior to the swim, during the swim, for a ten minute recovery period.</a:t>
            </a:r>
          </a:p>
          <a:p>
            <a:r>
              <a:rPr lang="en-GB" sz="1800" dirty="0"/>
              <a:t>[4]</a:t>
            </a: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3429000"/>
            <a:ext cx="3871208" cy="2512437"/>
          </a:xfrm>
          <a:prstGeom prst="rect">
            <a:avLst/>
          </a:prstGeom>
          <a:noFill/>
          <a:ln>
            <a:noFill/>
          </a:ln>
        </p:spPr>
      </p:pic>
    </p:spTree>
    <p:extLst>
      <p:ext uri="{BB962C8B-B14F-4D97-AF65-F5344CB8AC3E}">
        <p14:creationId xmlns:p14="http://schemas.microsoft.com/office/powerpoint/2010/main" val="3088492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Dynamics of Respiratory system</a:t>
            </a:r>
          </a:p>
        </p:txBody>
      </p:sp>
      <p:sp>
        <p:nvSpPr>
          <p:cNvPr id="3" name="Content Placeholder 2"/>
          <p:cNvSpPr>
            <a:spLocks noGrp="1"/>
          </p:cNvSpPr>
          <p:nvPr>
            <p:ph idx="1"/>
          </p:nvPr>
        </p:nvSpPr>
        <p:spPr>
          <a:xfrm>
            <a:off x="467544" y="1412776"/>
            <a:ext cx="8229600" cy="2157865"/>
          </a:xfrm>
        </p:spPr>
        <p:txBody>
          <a:bodyPr>
            <a:normAutofit fontScale="77500" lnSpcReduction="20000"/>
          </a:bodyPr>
          <a:lstStyle/>
          <a:p>
            <a:r>
              <a:rPr lang="en-GB" sz="2000" b="1" dirty="0"/>
              <a:t>Prior</a:t>
            </a:r>
            <a:endParaRPr lang="en-GB" sz="2000" dirty="0"/>
          </a:p>
          <a:p>
            <a:r>
              <a:rPr lang="en-GB" sz="2000" dirty="0"/>
              <a:t>1.	Starting value below 20 L/min</a:t>
            </a:r>
          </a:p>
          <a:p>
            <a:r>
              <a:rPr lang="en-GB" sz="2000" dirty="0"/>
              <a:t>2.	Anticipatory rise prior to exercise</a:t>
            </a:r>
          </a:p>
          <a:p>
            <a:r>
              <a:rPr lang="en-GB" sz="2000" b="1" dirty="0"/>
              <a:t>	During</a:t>
            </a:r>
            <a:endParaRPr lang="en-GB" sz="2000" dirty="0"/>
          </a:p>
          <a:p>
            <a:r>
              <a:rPr lang="en-GB" sz="2000" dirty="0"/>
              <a:t>3.	Rapid rise (60-120L/min)</a:t>
            </a:r>
          </a:p>
          <a:p>
            <a:r>
              <a:rPr lang="en-GB" sz="2000" dirty="0"/>
              <a:t>4.	Slower rise/plateau (60-120L/min)</a:t>
            </a:r>
          </a:p>
          <a:p>
            <a:r>
              <a:rPr lang="en-GB" sz="2000" b="1" dirty="0"/>
              <a:t>	Recovery</a:t>
            </a:r>
            <a:endParaRPr lang="en-GB" sz="2000" dirty="0"/>
          </a:p>
          <a:p>
            <a:r>
              <a:rPr lang="en-GB" sz="2000" dirty="0"/>
              <a:t>5.	Rapid decrease at end of exercise</a:t>
            </a:r>
          </a:p>
          <a:p>
            <a:r>
              <a:rPr lang="en-GB" sz="2000" dirty="0"/>
              <a:t>6.	Slower decrease towards resting value </a:t>
            </a:r>
            <a:br>
              <a:rPr lang="en-GB" sz="2000" dirty="0"/>
            </a:br>
            <a:r>
              <a:rPr lang="en-GB" sz="2000" dirty="0"/>
              <a:t>(Refer to diagram)</a:t>
            </a: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573016"/>
            <a:ext cx="5448280" cy="2933700"/>
          </a:xfrm>
          <a:prstGeom prst="rect">
            <a:avLst/>
          </a:prstGeom>
          <a:noFill/>
          <a:ln>
            <a:noFill/>
          </a:ln>
        </p:spPr>
      </p:pic>
    </p:spTree>
    <p:extLst>
      <p:ext uri="{BB962C8B-B14F-4D97-AF65-F5344CB8AC3E}">
        <p14:creationId xmlns:p14="http://schemas.microsoft.com/office/powerpoint/2010/main" val="2435652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Dynamics of Respiratory system</a:t>
            </a:r>
          </a:p>
        </p:txBody>
      </p:sp>
      <p:sp>
        <p:nvSpPr>
          <p:cNvPr id="3" name="Content Placeholder 2"/>
          <p:cNvSpPr>
            <a:spLocks noGrp="1"/>
          </p:cNvSpPr>
          <p:nvPr>
            <p:ph idx="1"/>
          </p:nvPr>
        </p:nvSpPr>
        <p:spPr/>
        <p:txBody>
          <a:bodyPr>
            <a:normAutofit/>
          </a:bodyPr>
          <a:lstStyle/>
          <a:p>
            <a:pPr lvl="0"/>
            <a:r>
              <a:rPr lang="en-US" b="1" dirty="0"/>
              <a:t>Define minute ventilation and give an average value during maximal  exercise.             ( 2 marks</a:t>
            </a:r>
            <a:r>
              <a:rPr lang="en-US" b="1" dirty="0" smtClean="0"/>
              <a:t>)</a:t>
            </a:r>
            <a:endParaRPr lang="en-GB" dirty="0"/>
          </a:p>
          <a:p>
            <a:pPr marL="118872" indent="0">
              <a:buNone/>
            </a:pPr>
            <a:endParaRPr lang="en-GB" dirty="0"/>
          </a:p>
          <a:p>
            <a:pPr marL="118872" indent="0">
              <a:buNone/>
            </a:pPr>
            <a:r>
              <a:rPr lang="en-US" dirty="0"/>
              <a:t> </a:t>
            </a:r>
            <a:endParaRPr lang="en-GB" dirty="0"/>
          </a:p>
          <a:p>
            <a:pPr lvl="0"/>
            <a:r>
              <a:rPr lang="en-US" b="1" dirty="0"/>
              <a:t>Describe tidal volume. Explain what you would expect to happen to tidal volume during exercise.    (2 marks)</a:t>
            </a:r>
            <a:endParaRPr lang="en-GB" dirty="0"/>
          </a:p>
          <a:p>
            <a:r>
              <a:rPr lang="en-US" dirty="0"/>
              <a:t> </a:t>
            </a:r>
            <a:endParaRPr lang="en-GB" dirty="0"/>
          </a:p>
          <a:p>
            <a:endParaRPr lang="en-GB" dirty="0"/>
          </a:p>
        </p:txBody>
      </p:sp>
    </p:spTree>
    <p:extLst>
      <p:ext uri="{BB962C8B-B14F-4D97-AF65-F5344CB8AC3E}">
        <p14:creationId xmlns:p14="http://schemas.microsoft.com/office/powerpoint/2010/main" val="2418018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b="1" dirty="0"/>
              <a:t>Define minute ventilation and give an average value during maximal  exercise.             ( 2 marks)</a:t>
            </a:r>
            <a:endParaRPr lang="en-GB" dirty="0"/>
          </a:p>
          <a:p>
            <a:r>
              <a:rPr lang="en-US" dirty="0"/>
              <a:t> </a:t>
            </a:r>
            <a:endParaRPr lang="en-GB" dirty="0"/>
          </a:p>
          <a:p>
            <a:r>
              <a:rPr lang="en-US" dirty="0"/>
              <a:t>(definition) </a:t>
            </a:r>
            <a:endParaRPr lang="en-GB" dirty="0"/>
          </a:p>
          <a:p>
            <a:pPr lvl="0"/>
            <a:r>
              <a:rPr lang="en-US" dirty="0"/>
              <a:t>The volume of air inspired or expired in one minute/</a:t>
            </a:r>
            <a:r>
              <a:rPr lang="en-US" dirty="0" err="1"/>
              <a:t>TVxf</a:t>
            </a:r>
            <a:r>
              <a:rPr lang="en-US" dirty="0"/>
              <a:t>=VE (value) </a:t>
            </a:r>
            <a:endParaRPr lang="en-GB" dirty="0"/>
          </a:p>
          <a:p>
            <a:pPr lvl="0"/>
            <a:r>
              <a:rPr lang="en-US" dirty="0"/>
              <a:t>Range 80- 180 L/min </a:t>
            </a:r>
            <a:br>
              <a:rPr lang="en-US" dirty="0"/>
            </a:br>
            <a:endParaRPr lang="en-GB" dirty="0"/>
          </a:p>
          <a:p>
            <a:r>
              <a:rPr lang="en-US" dirty="0"/>
              <a:t> </a:t>
            </a:r>
            <a:endParaRPr lang="en-GB" dirty="0"/>
          </a:p>
          <a:p>
            <a:pPr lvl="0"/>
            <a:r>
              <a:rPr lang="en-US" b="1" dirty="0"/>
              <a:t>Describe tidal volume. Explain what you would expect to happen to tidal volume during exercise.    (2 marks)</a:t>
            </a:r>
            <a:endParaRPr lang="en-GB" dirty="0"/>
          </a:p>
          <a:p>
            <a:r>
              <a:rPr lang="en-US" dirty="0"/>
              <a:t> </a:t>
            </a:r>
            <a:endParaRPr lang="en-GB" dirty="0"/>
          </a:p>
          <a:p>
            <a:r>
              <a:rPr lang="en-US" dirty="0"/>
              <a:t>Description </a:t>
            </a:r>
            <a:endParaRPr lang="en-GB" dirty="0"/>
          </a:p>
          <a:p>
            <a:pPr lvl="0"/>
            <a:r>
              <a:rPr lang="en-US" dirty="0"/>
              <a:t>The volume of air inspired p expired per breath [1] </a:t>
            </a:r>
            <a:endParaRPr lang="en-GB" dirty="0"/>
          </a:p>
          <a:p>
            <a:pPr lvl="0"/>
            <a:r>
              <a:rPr lang="en-US" dirty="0"/>
              <a:t>It would increase [1] </a:t>
            </a:r>
            <a:endParaRPr lang="en-GB" dirty="0"/>
          </a:p>
          <a:p>
            <a:endParaRPr lang="en-GB" dirty="0"/>
          </a:p>
        </p:txBody>
      </p:sp>
      <p:sp>
        <p:nvSpPr>
          <p:cNvPr id="4" name="Title 1"/>
          <p:cNvSpPr>
            <a:spLocks noGrp="1"/>
          </p:cNvSpPr>
          <p:nvPr>
            <p:ph type="title"/>
          </p:nvPr>
        </p:nvSpPr>
        <p:spPr/>
        <p:txBody>
          <a:bodyPr/>
          <a:lstStyle/>
          <a:p>
            <a:r>
              <a:rPr lang="en-GB" dirty="0"/>
              <a:t>Dynamics of Respiratory system</a:t>
            </a:r>
          </a:p>
        </p:txBody>
      </p:sp>
    </p:spTree>
    <p:extLst>
      <p:ext uri="{BB962C8B-B14F-4D97-AF65-F5344CB8AC3E}">
        <p14:creationId xmlns:p14="http://schemas.microsoft.com/office/powerpoint/2010/main" val="795579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700808"/>
            <a:ext cx="6696744" cy="4107904"/>
          </a:xfrm>
          <a:solidFill>
            <a:schemeClr val="tx2">
              <a:lumMod val="20000"/>
              <a:lumOff val="80000"/>
              <a:alpha val="66000"/>
            </a:schemeClr>
          </a:solidFill>
        </p:spPr>
        <p:txBody>
          <a:bodyPr>
            <a:normAutofit fontScale="92500"/>
          </a:bodyPr>
          <a:lstStyle/>
          <a:p>
            <a:pPr marL="0" indent="0" algn="ctr">
              <a:buNone/>
            </a:pPr>
            <a:r>
              <a:rPr lang="en-GB" sz="5400" dirty="0" smtClean="0"/>
              <a:t>CRITICALLY EVALUATE THE EFFECT OF EXERCISE ON THE RESPIRATORY </a:t>
            </a:r>
            <a:r>
              <a:rPr lang="en-GB" sz="6000" dirty="0" smtClean="0"/>
              <a:t>SYSTEM</a:t>
            </a:r>
            <a:endParaRPr lang="en-GB" sz="6000" dirty="0" smtClean="0">
              <a:solidFill>
                <a:srgbClr val="FFFF00"/>
              </a:solidFill>
            </a:endParaRPr>
          </a:p>
        </p:txBody>
      </p:sp>
      <p:sp>
        <p:nvSpPr>
          <p:cNvPr id="4" name="Title 3"/>
          <p:cNvSpPr>
            <a:spLocks noGrp="1"/>
          </p:cNvSpPr>
          <p:nvPr>
            <p:ph type="title"/>
          </p:nvPr>
        </p:nvSpPr>
        <p:spPr/>
        <p:txBody>
          <a:bodyPr>
            <a:normAutofit fontScale="90000"/>
          </a:bodyPr>
          <a:lstStyle/>
          <a:p>
            <a:r>
              <a:rPr lang="en-GB" dirty="0"/>
              <a:t>Part e – RESPIRATORY QUESTION</a:t>
            </a:r>
          </a:p>
        </p:txBody>
      </p:sp>
      <p:sp>
        <p:nvSpPr>
          <p:cNvPr id="5" name="Content Placeholder 2"/>
          <p:cNvSpPr txBox="1">
            <a:spLocks/>
          </p:cNvSpPr>
          <p:nvPr/>
        </p:nvSpPr>
        <p:spPr>
          <a:xfrm>
            <a:off x="683568" y="1844824"/>
            <a:ext cx="8435102" cy="3794720"/>
          </a:xfrm>
          <a:prstGeom prst="rect">
            <a:avLst/>
          </a:prstGeom>
          <a:solidFill>
            <a:schemeClr val="tx2">
              <a:lumMod val="20000"/>
              <a:lumOff val="80000"/>
              <a:alpha val="66000"/>
            </a:schemeClr>
          </a:solidFill>
        </p:spPr>
        <p:txBody>
          <a:bodyPr vert="horz" lIns="54864" tIns="91440" rtlCol="0">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lgn="ctr">
              <a:buFont typeface="Wingdings 2"/>
              <a:buNone/>
            </a:pPr>
            <a:r>
              <a:rPr lang="en-GB" sz="5400" dirty="0" smtClean="0"/>
              <a:t>WE MUST CONSIDER:</a:t>
            </a:r>
          </a:p>
          <a:p>
            <a:pPr marL="0" indent="0" algn="ctr">
              <a:buFont typeface="Wingdings 2"/>
              <a:buNone/>
            </a:pPr>
            <a:r>
              <a:rPr lang="en-GB" sz="5400" dirty="0" smtClean="0">
                <a:solidFill>
                  <a:srgbClr val="FF0000"/>
                </a:solidFill>
              </a:rPr>
              <a:t>RESPIRATORY MUSCLES</a:t>
            </a:r>
          </a:p>
          <a:p>
            <a:pPr marL="0" indent="0" algn="ctr">
              <a:buFont typeface="Wingdings 2"/>
              <a:buNone/>
            </a:pPr>
            <a:r>
              <a:rPr lang="en-GB" sz="5400" dirty="0" smtClean="0">
                <a:solidFill>
                  <a:srgbClr val="FF0000"/>
                </a:solidFill>
              </a:rPr>
              <a:t>CAPILLARISATION OF ALVEOLI</a:t>
            </a:r>
          </a:p>
          <a:p>
            <a:pPr marL="0" indent="0" algn="ctr">
              <a:buFont typeface="Wingdings 2"/>
              <a:buNone/>
            </a:pPr>
            <a:r>
              <a:rPr lang="en-GB" sz="5400" dirty="0" smtClean="0">
                <a:solidFill>
                  <a:srgbClr val="FF0000"/>
                </a:solidFill>
              </a:rPr>
              <a:t>TIDAL VOLUMES </a:t>
            </a:r>
            <a:endParaRPr lang="en-GB" sz="6000" dirty="0" smtClean="0">
              <a:solidFill>
                <a:srgbClr val="FF0000"/>
              </a:solidFill>
            </a:endParaRPr>
          </a:p>
        </p:txBody>
      </p:sp>
      <p:sp>
        <p:nvSpPr>
          <p:cNvPr id="6" name="Content Placeholder 2"/>
          <p:cNvSpPr txBox="1">
            <a:spLocks/>
          </p:cNvSpPr>
          <p:nvPr/>
        </p:nvSpPr>
        <p:spPr>
          <a:xfrm>
            <a:off x="251520" y="1772816"/>
            <a:ext cx="7776864" cy="4925144"/>
          </a:xfrm>
          <a:prstGeom prst="rect">
            <a:avLst/>
          </a:prstGeom>
          <a:solidFill>
            <a:schemeClr val="tx2">
              <a:lumMod val="20000"/>
              <a:lumOff val="80000"/>
              <a:alpha val="66000"/>
            </a:schemeClr>
          </a:solidFill>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lgn="ctr">
              <a:buFont typeface="Wingdings 2"/>
              <a:buNone/>
            </a:pPr>
            <a:r>
              <a:rPr lang="en-GB" sz="5400" dirty="0" smtClean="0"/>
              <a:t>WE MUST CONSIDER:</a:t>
            </a:r>
          </a:p>
          <a:p>
            <a:pPr marL="0" indent="0" algn="ctr">
              <a:buFont typeface="Wingdings 2"/>
              <a:buNone/>
            </a:pPr>
            <a:r>
              <a:rPr lang="en-GB" sz="5400" dirty="0" smtClean="0">
                <a:solidFill>
                  <a:srgbClr val="FF0000"/>
                </a:solidFill>
              </a:rPr>
              <a:t>HEALTH AND PERFORMANCE</a:t>
            </a:r>
          </a:p>
          <a:p>
            <a:pPr marL="0" indent="0" algn="ctr">
              <a:buFont typeface="Wingdings 2"/>
              <a:buNone/>
            </a:pPr>
            <a:r>
              <a:rPr lang="en-GB" sz="5400" dirty="0" smtClean="0">
                <a:solidFill>
                  <a:srgbClr val="FFFF00"/>
                </a:solidFill>
                <a:hlinkClick r:id="rId2" action="ppaction://hlinkfile"/>
              </a:rPr>
              <a:t>ASTHMA</a:t>
            </a:r>
            <a:endParaRPr lang="en-GB" sz="5400" dirty="0" smtClean="0">
              <a:solidFill>
                <a:srgbClr val="FFFF00"/>
              </a:solidFill>
            </a:endParaRPr>
          </a:p>
          <a:p>
            <a:pPr marL="0" indent="0" algn="ctr">
              <a:buFont typeface="Wingdings 2"/>
              <a:buNone/>
            </a:pPr>
            <a:r>
              <a:rPr lang="en-GB" sz="5400" dirty="0" smtClean="0">
                <a:solidFill>
                  <a:srgbClr val="FF0000"/>
                </a:solidFill>
              </a:rPr>
              <a:t>SMOKING</a:t>
            </a:r>
            <a:endParaRPr lang="en-GB" sz="5400" dirty="0" smtClean="0">
              <a:solidFill>
                <a:srgbClr val="FF0000"/>
              </a:solidFill>
            </a:endParaRPr>
          </a:p>
        </p:txBody>
      </p:sp>
      <p:sp>
        <p:nvSpPr>
          <p:cNvPr id="7" name="Content Placeholder 2"/>
          <p:cNvSpPr txBox="1">
            <a:spLocks/>
          </p:cNvSpPr>
          <p:nvPr/>
        </p:nvSpPr>
        <p:spPr>
          <a:xfrm>
            <a:off x="390275" y="1520788"/>
            <a:ext cx="8358189" cy="4932548"/>
          </a:xfrm>
          <a:prstGeom prst="rect">
            <a:avLst/>
          </a:prstGeom>
          <a:solidFill>
            <a:schemeClr val="tx2">
              <a:lumMod val="20000"/>
              <a:lumOff val="80000"/>
              <a:alpha val="66000"/>
            </a:schemeClr>
          </a:solidFill>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lgn="ctr">
              <a:buFont typeface="Wingdings 2"/>
              <a:buNone/>
            </a:pPr>
            <a:r>
              <a:rPr lang="en-GB" sz="5400" dirty="0" smtClean="0"/>
              <a:t>WE MUST CONSIDER:</a:t>
            </a:r>
          </a:p>
          <a:p>
            <a:pPr marL="0" indent="0" algn="ctr">
              <a:buFont typeface="Wingdings 2"/>
              <a:buNone/>
            </a:pPr>
            <a:r>
              <a:rPr lang="en-GB" sz="5400" dirty="0" smtClean="0">
                <a:solidFill>
                  <a:srgbClr val="FF0000"/>
                </a:solidFill>
              </a:rPr>
              <a:t>EFFECT ON PERFORMANCE</a:t>
            </a:r>
          </a:p>
          <a:p>
            <a:pPr marL="0" indent="0" algn="ctr">
              <a:buFont typeface="Wingdings 2"/>
              <a:buNone/>
            </a:pPr>
            <a:r>
              <a:rPr lang="en-GB" sz="5400" dirty="0" smtClean="0">
                <a:solidFill>
                  <a:srgbClr val="FF0000"/>
                </a:solidFill>
              </a:rPr>
              <a:t>EFFECT ON ASTHMA AND </a:t>
            </a:r>
            <a:r>
              <a:rPr lang="en-GB" sz="5400" dirty="0" smtClean="0">
                <a:solidFill>
                  <a:srgbClr val="FFFF00"/>
                </a:solidFill>
                <a:hlinkClick r:id="rId3" action="ppaction://hlinkfile"/>
              </a:rPr>
              <a:t>SMOKING</a:t>
            </a:r>
            <a:r>
              <a:rPr lang="en-GB" sz="5400" dirty="0" smtClean="0">
                <a:solidFill>
                  <a:srgbClr val="FFFF00"/>
                </a:solidFill>
              </a:rPr>
              <a:t> </a:t>
            </a:r>
          </a:p>
          <a:p>
            <a:pPr marL="0" indent="0" algn="ctr">
              <a:buFont typeface="Wingdings 2"/>
              <a:buNone/>
            </a:pPr>
            <a:r>
              <a:rPr lang="en-GB" sz="5400" dirty="0" smtClean="0">
                <a:solidFill>
                  <a:srgbClr val="FF0000"/>
                </a:solidFill>
              </a:rPr>
              <a:t>THEIR EFFECT ON EXERCISE</a:t>
            </a:r>
            <a:endParaRPr lang="en-GB" sz="6000" dirty="0" smtClean="0">
              <a:solidFill>
                <a:srgbClr val="FF0000"/>
              </a:solidFill>
            </a:endParaRPr>
          </a:p>
        </p:txBody>
      </p:sp>
    </p:spTree>
    <p:extLst>
      <p:ext uri="{BB962C8B-B14F-4D97-AF65-F5344CB8AC3E}">
        <p14:creationId xmlns:p14="http://schemas.microsoft.com/office/powerpoint/2010/main" val="27097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bg/>
                                          </p:spTgt>
                                        </p:tgtEl>
                                      </p:cBhvr>
                                    </p:animEffect>
                                    <p:set>
                                      <p:cBhvr>
                                        <p:cTn id="12" dur="1" fill="hold">
                                          <p:stCondLst>
                                            <p:cond delay="499"/>
                                          </p:stCondLst>
                                        </p:cTn>
                                        <p:tgtEl>
                                          <p:spTgt spid="3">
                                            <p:bg/>
                                          </p:spTgt>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5" grpId="1" animBg="1"/>
      <p:bldP spid="6" grpId="0" animBg="1"/>
      <p:bldP spid="6" grpId="1"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critically evaluate</a:t>
            </a:r>
            <a:endParaRPr lang="en-GB" dirty="0"/>
          </a:p>
        </p:txBody>
      </p:sp>
      <p:sp>
        <p:nvSpPr>
          <p:cNvPr id="3" name="Content Placeholder 2"/>
          <p:cNvSpPr>
            <a:spLocks noGrp="1"/>
          </p:cNvSpPr>
          <p:nvPr>
            <p:ph idx="1"/>
          </p:nvPr>
        </p:nvSpPr>
        <p:spPr/>
        <p:txBody>
          <a:bodyPr/>
          <a:lstStyle/>
          <a:p>
            <a:pPr lvl="0"/>
            <a:r>
              <a:rPr lang="en-GB" b="1" dirty="0"/>
              <a:t>Evaluate critically the impact of different types of physical activity on the respiratory system with reference to lifelong involvement in an active lifestyle (to include an awareness of asthma and smoking). </a:t>
            </a:r>
            <a:endParaRPr lang="en-GB" dirty="0"/>
          </a:p>
          <a:p>
            <a:r>
              <a:rPr lang="en-US" dirty="0"/>
              <a:t> </a:t>
            </a:r>
            <a:endParaRPr lang="en-GB" dirty="0"/>
          </a:p>
          <a:p>
            <a:r>
              <a:rPr lang="en-US" b="1" dirty="0"/>
              <a:t> </a:t>
            </a:r>
            <a:endParaRPr lang="en-GB" dirty="0"/>
          </a:p>
          <a:p>
            <a:endParaRPr lang="en-GB" dirty="0"/>
          </a:p>
        </p:txBody>
      </p:sp>
    </p:spTree>
    <p:extLst>
      <p:ext uri="{BB962C8B-B14F-4D97-AF65-F5344CB8AC3E}">
        <p14:creationId xmlns:p14="http://schemas.microsoft.com/office/powerpoint/2010/main" val="13971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315200" cy="1154097"/>
          </a:xfrm>
        </p:spPr>
        <p:txBody>
          <a:bodyPr>
            <a:normAutofit fontScale="90000"/>
          </a:bodyPr>
          <a:lstStyle/>
          <a:p>
            <a:r>
              <a:rPr lang="en-GB" dirty="0" smtClean="0"/>
              <a:t>Easy way to remember the mechanics of respiration</a:t>
            </a:r>
            <a:endParaRPr lang="en-GB" dirty="0"/>
          </a:p>
        </p:txBody>
      </p:sp>
      <p:sp>
        <p:nvSpPr>
          <p:cNvPr id="3" name="Content Placeholder 2"/>
          <p:cNvSpPr>
            <a:spLocks noGrp="1"/>
          </p:cNvSpPr>
          <p:nvPr>
            <p:ph idx="1"/>
          </p:nvPr>
        </p:nvSpPr>
        <p:spPr>
          <a:xfrm>
            <a:off x="914400" y="1988841"/>
            <a:ext cx="7315200" cy="4320520"/>
          </a:xfrm>
        </p:spPr>
        <p:txBody>
          <a:bodyPr>
            <a:normAutofit/>
          </a:bodyPr>
          <a:lstStyle/>
          <a:p>
            <a:r>
              <a:rPr lang="en-GB" sz="3600" b="1" dirty="0" smtClean="0"/>
              <a:t>M</a:t>
            </a:r>
            <a:r>
              <a:rPr lang="en-GB" sz="2400" dirty="0" smtClean="0"/>
              <a:t>uscles, what are they doing, active contraction or relaxation.</a:t>
            </a:r>
          </a:p>
          <a:p>
            <a:r>
              <a:rPr lang="en-GB" sz="3600" b="1" dirty="0" smtClean="0"/>
              <a:t>M</a:t>
            </a:r>
            <a:r>
              <a:rPr lang="en-GB" sz="2400" dirty="0" smtClean="0"/>
              <a:t>ovement – of the ribs and sternum and abdomen.</a:t>
            </a:r>
          </a:p>
          <a:p>
            <a:r>
              <a:rPr lang="en-GB" sz="3600" b="1" dirty="0" smtClean="0"/>
              <a:t>T</a:t>
            </a:r>
            <a:r>
              <a:rPr lang="en-GB" sz="2400" dirty="0" smtClean="0"/>
              <a:t>horacic</a:t>
            </a:r>
            <a:r>
              <a:rPr lang="en-GB" sz="3600" b="1" dirty="0"/>
              <a:t> </a:t>
            </a:r>
            <a:r>
              <a:rPr lang="en-GB" sz="2400" dirty="0" smtClean="0"/>
              <a:t>cavity volume, either increase or decrease which causes.</a:t>
            </a:r>
          </a:p>
          <a:p>
            <a:r>
              <a:rPr lang="en-GB" sz="3600" b="1" dirty="0" smtClean="0"/>
              <a:t>L</a:t>
            </a:r>
            <a:r>
              <a:rPr lang="en-GB" sz="2400" dirty="0" smtClean="0"/>
              <a:t>ung volume to decrease or increase, which causes</a:t>
            </a:r>
          </a:p>
          <a:p>
            <a:r>
              <a:rPr lang="en-GB" sz="3600" b="1" dirty="0" smtClean="0"/>
              <a:t>I</a:t>
            </a:r>
            <a:r>
              <a:rPr lang="en-GB" sz="2400" dirty="0" smtClean="0"/>
              <a:t>nspiration or expiration</a:t>
            </a:r>
          </a:p>
          <a:p>
            <a:endParaRPr lang="en-GB" sz="2400" dirty="0" smtClean="0"/>
          </a:p>
          <a:p>
            <a:endParaRPr lang="en-GB" sz="3600" b="1" dirty="0"/>
          </a:p>
        </p:txBody>
      </p:sp>
    </p:spTree>
    <p:extLst>
      <p:ext uri="{BB962C8B-B14F-4D97-AF65-F5344CB8AC3E}">
        <p14:creationId xmlns:p14="http://schemas.microsoft.com/office/powerpoint/2010/main" val="190559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47500" lnSpcReduction="20000"/>
          </a:bodyPr>
          <a:lstStyle/>
          <a:p>
            <a:r>
              <a:rPr lang="en-GB" dirty="0"/>
              <a:t> </a:t>
            </a:r>
          </a:p>
          <a:p>
            <a:r>
              <a:rPr lang="en-GB" sz="2900" b="1" u="sng" dirty="0"/>
              <a:t>Respiratory Structures- External Respiration </a:t>
            </a:r>
            <a:endParaRPr lang="en-GB" sz="2900" dirty="0"/>
          </a:p>
          <a:p>
            <a:pPr lvl="0"/>
            <a:r>
              <a:rPr lang="en-GB" sz="2900" dirty="0"/>
              <a:t>increased surface area of alveoli </a:t>
            </a:r>
          </a:p>
          <a:p>
            <a:pPr lvl="0"/>
            <a:r>
              <a:rPr lang="en-GB" sz="2900" dirty="0"/>
              <a:t>increased elasticity of lungs </a:t>
            </a:r>
          </a:p>
          <a:p>
            <a:pPr lvl="0"/>
            <a:r>
              <a:rPr lang="en-GB" sz="2900" dirty="0"/>
              <a:t>increased capillary density around alveoli </a:t>
            </a:r>
          </a:p>
          <a:p>
            <a:pPr lvl="0"/>
            <a:r>
              <a:rPr lang="en-GB" sz="2900" dirty="0"/>
              <a:t>greater amount of O2 diffused in to blood </a:t>
            </a:r>
          </a:p>
          <a:p>
            <a:pPr lvl="0"/>
            <a:r>
              <a:rPr lang="en-GB" sz="2900" dirty="0"/>
              <a:t>greater amount of CO2 diffused in to alveoli </a:t>
            </a:r>
          </a:p>
          <a:p>
            <a:pPr lvl="0"/>
            <a:r>
              <a:rPr lang="en-GB" sz="2900" dirty="0"/>
              <a:t>greater gaseous exchange/ increase pulmonary diffusion </a:t>
            </a:r>
          </a:p>
          <a:p>
            <a:pPr lvl="0"/>
            <a:r>
              <a:rPr lang="en-GB" sz="2900" dirty="0"/>
              <a:t>greater saturation of haemoglobin with oxygen </a:t>
            </a:r>
          </a:p>
          <a:p>
            <a:r>
              <a:rPr lang="en-GB" sz="2900" dirty="0"/>
              <a:t> </a:t>
            </a:r>
          </a:p>
          <a:p>
            <a:pPr lvl="0"/>
            <a:r>
              <a:rPr lang="en-GB" sz="2900" b="1" dirty="0"/>
              <a:t>Respiratory Structures- Internal Respiration </a:t>
            </a:r>
            <a:endParaRPr lang="en-GB" sz="2900" dirty="0"/>
          </a:p>
          <a:p>
            <a:pPr lvl="0"/>
            <a:r>
              <a:rPr lang="en-GB" sz="2900" dirty="0"/>
              <a:t>increased capillary density around muscle tissue </a:t>
            </a:r>
          </a:p>
          <a:p>
            <a:pPr lvl="0"/>
            <a:r>
              <a:rPr lang="en-GB" sz="2900" dirty="0"/>
              <a:t>greater amount of O2 diffused in to muscle cell </a:t>
            </a:r>
          </a:p>
          <a:p>
            <a:pPr lvl="0"/>
            <a:r>
              <a:rPr lang="en-GB" sz="2900" dirty="0"/>
              <a:t>greater amount of CO2 diffused in to blood </a:t>
            </a:r>
          </a:p>
          <a:p>
            <a:pPr lvl="0"/>
            <a:r>
              <a:rPr lang="en-GB" sz="2900" dirty="0"/>
              <a:t>greater gaseous exchange/ increased muscle and tissue diffusion </a:t>
            </a:r>
          </a:p>
          <a:p>
            <a:pPr lvl="0"/>
            <a:r>
              <a:rPr lang="en-GB" sz="2900" dirty="0"/>
              <a:t>increased a-VO2 difference </a:t>
            </a:r>
          </a:p>
          <a:p>
            <a:pPr lvl="0"/>
            <a:r>
              <a:rPr lang="en-GB" sz="2900" dirty="0"/>
              <a:t>increased a-VCO2 difference </a:t>
            </a:r>
          </a:p>
          <a:p>
            <a:pPr marL="118872" indent="0">
              <a:buNone/>
            </a:pPr>
            <a:endParaRPr lang="en-GB" dirty="0"/>
          </a:p>
          <a:p>
            <a:endParaRPr lang="en-GB" dirty="0"/>
          </a:p>
        </p:txBody>
      </p:sp>
      <p:sp>
        <p:nvSpPr>
          <p:cNvPr id="5" name="Content Placeholder 4"/>
          <p:cNvSpPr>
            <a:spLocks noGrp="1"/>
          </p:cNvSpPr>
          <p:nvPr>
            <p:ph sz="half" idx="2"/>
          </p:nvPr>
        </p:nvSpPr>
        <p:spPr>
          <a:xfrm>
            <a:off x="4648200" y="1773936"/>
            <a:ext cx="4038600" cy="4175344"/>
          </a:xfrm>
        </p:spPr>
        <p:txBody>
          <a:bodyPr>
            <a:normAutofit fontScale="47500" lnSpcReduction="20000"/>
          </a:bodyPr>
          <a:lstStyle/>
          <a:p>
            <a:r>
              <a:rPr lang="en-GB" sz="3400" b="1" u="sng" dirty="0"/>
              <a:t>Improvements to Breathing Mechanisms </a:t>
            </a:r>
            <a:endParaRPr lang="en-GB" sz="3400" dirty="0"/>
          </a:p>
          <a:p>
            <a:pPr lvl="0"/>
            <a:r>
              <a:rPr lang="en-GB" sz="3400" dirty="0"/>
              <a:t>strengthens respiratory muscles/ respiratory muscle hypertrophy </a:t>
            </a:r>
          </a:p>
          <a:p>
            <a:pPr lvl="0"/>
            <a:r>
              <a:rPr lang="en-GB" sz="3400" dirty="0"/>
              <a:t>diaphragm, </a:t>
            </a:r>
            <a:r>
              <a:rPr lang="en-GB" sz="3400" dirty="0" err="1"/>
              <a:t>intercostals</a:t>
            </a:r>
            <a:r>
              <a:rPr lang="en-GB" sz="3400" dirty="0"/>
              <a:t>, SCM, </a:t>
            </a:r>
            <a:r>
              <a:rPr lang="en-GB" sz="3400" dirty="0" err="1"/>
              <a:t>scalenes</a:t>
            </a:r>
            <a:r>
              <a:rPr lang="en-GB" sz="3400" dirty="0"/>
              <a:t>, abdominals </a:t>
            </a:r>
          </a:p>
          <a:p>
            <a:pPr lvl="0"/>
            <a:r>
              <a:rPr lang="en-GB" sz="3400" dirty="0"/>
              <a:t>increased efficiency of the mechanics of breathing </a:t>
            </a:r>
          </a:p>
          <a:p>
            <a:pPr lvl="0"/>
            <a:r>
              <a:rPr lang="en-GB" sz="3400" dirty="0"/>
              <a:t>increased depth of breathing </a:t>
            </a:r>
          </a:p>
          <a:p>
            <a:pPr lvl="0"/>
            <a:r>
              <a:rPr lang="en-GB" sz="3400" dirty="0"/>
              <a:t>decreased breath frequency </a:t>
            </a:r>
          </a:p>
          <a:p>
            <a:pPr lvl="0"/>
            <a:r>
              <a:rPr lang="en-GB" sz="3400" dirty="0"/>
              <a:t>reduces or delays respiratory muscle fatigue </a:t>
            </a:r>
          </a:p>
          <a:p>
            <a:r>
              <a:rPr lang="en-GB" sz="3400" dirty="0"/>
              <a:t> </a:t>
            </a:r>
          </a:p>
          <a:p>
            <a:r>
              <a:rPr lang="en-GB" sz="3400" b="1" u="sng" dirty="0"/>
              <a:t>Increases in Lung Volumes or Capacities </a:t>
            </a:r>
            <a:endParaRPr lang="en-GB" sz="3400" dirty="0"/>
          </a:p>
          <a:p>
            <a:pPr lvl="0"/>
            <a:r>
              <a:rPr lang="en-GB" sz="3400" dirty="0"/>
              <a:t>increased tidal volume during maximal exercise </a:t>
            </a:r>
          </a:p>
          <a:p>
            <a:pPr lvl="0"/>
            <a:r>
              <a:rPr lang="en-GB" sz="3400" dirty="0"/>
              <a:t>increased vital capacity </a:t>
            </a:r>
          </a:p>
          <a:p>
            <a:pPr lvl="0"/>
            <a:r>
              <a:rPr lang="en-GB" sz="3400" dirty="0"/>
              <a:t> decreased residual volume </a:t>
            </a:r>
          </a:p>
          <a:p>
            <a:pPr lvl="0"/>
            <a:r>
              <a:rPr lang="en-GB" sz="3400" dirty="0"/>
              <a:t> increased inspiratory reserve volume </a:t>
            </a:r>
          </a:p>
          <a:p>
            <a:pPr lvl="0"/>
            <a:r>
              <a:rPr lang="en-GB" sz="3400" dirty="0"/>
              <a:t> increased expiratory reserve volume </a:t>
            </a:r>
          </a:p>
          <a:p>
            <a:endParaRPr lang="en-GB" dirty="0"/>
          </a:p>
        </p:txBody>
      </p:sp>
    </p:spTree>
    <p:extLst>
      <p:ext uri="{BB962C8B-B14F-4D97-AF65-F5344CB8AC3E}">
        <p14:creationId xmlns:p14="http://schemas.microsoft.com/office/powerpoint/2010/main" val="2941497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40000" lnSpcReduction="20000"/>
          </a:bodyPr>
          <a:lstStyle/>
          <a:p>
            <a:r>
              <a:rPr lang="en-GB" dirty="0"/>
              <a:t> </a:t>
            </a:r>
          </a:p>
          <a:p>
            <a:r>
              <a:rPr lang="en-GB" sz="2900" b="1" u="sng" dirty="0"/>
              <a:t>These physiological adaptations would result in: </a:t>
            </a:r>
            <a:endParaRPr lang="en-GB" sz="2900" dirty="0"/>
          </a:p>
          <a:p>
            <a:pPr lvl="0"/>
            <a:r>
              <a:rPr lang="en-GB" sz="2900" dirty="0"/>
              <a:t> increased VO2 max </a:t>
            </a:r>
          </a:p>
          <a:p>
            <a:pPr lvl="0"/>
            <a:r>
              <a:rPr lang="en-GB" sz="2900" dirty="0"/>
              <a:t> delays OBLA or lactate threshold/ increases endurance capabilities </a:t>
            </a:r>
          </a:p>
          <a:p>
            <a:pPr lvl="0"/>
            <a:r>
              <a:rPr lang="en-GB" sz="2900" dirty="0"/>
              <a:t> lifelong involvement in physical activity </a:t>
            </a:r>
          </a:p>
          <a:p>
            <a:r>
              <a:rPr lang="en-GB" sz="2900" dirty="0"/>
              <a:t> </a:t>
            </a:r>
          </a:p>
          <a:p>
            <a:r>
              <a:rPr lang="en-GB" sz="2900" b="1" u="sng" dirty="0"/>
              <a:t>Altitude Training </a:t>
            </a:r>
            <a:endParaRPr lang="en-GB" sz="2900" dirty="0"/>
          </a:p>
          <a:p>
            <a:pPr lvl="0"/>
            <a:r>
              <a:rPr lang="en-GB" sz="2900" dirty="0"/>
              <a:t> reduced ppO2 / hypoxic conditions </a:t>
            </a:r>
          </a:p>
          <a:p>
            <a:pPr lvl="0"/>
            <a:r>
              <a:rPr lang="en-GB" sz="2900" dirty="0"/>
              <a:t> initial decrease in the efficiency of the respiratory system </a:t>
            </a:r>
          </a:p>
          <a:p>
            <a:pPr lvl="0"/>
            <a:r>
              <a:rPr lang="en-GB" sz="2900" dirty="0"/>
              <a:t> BUT increase in efficiency of respiratory system when returning to sea level </a:t>
            </a:r>
          </a:p>
          <a:p>
            <a:pPr lvl="0"/>
            <a:r>
              <a:rPr lang="en-GB" sz="2900" dirty="0"/>
              <a:t>Reference to any relevant physiological response </a:t>
            </a:r>
            <a:r>
              <a:rPr lang="en-GB" sz="2900" dirty="0" err="1"/>
              <a:t>e.g</a:t>
            </a:r>
            <a:r>
              <a:rPr lang="en-GB" sz="2900" dirty="0"/>
              <a:t> increased capillary density. </a:t>
            </a:r>
          </a:p>
          <a:p>
            <a:pPr lvl="0"/>
            <a:r>
              <a:rPr lang="en-GB" sz="2900" dirty="0"/>
              <a:t> </a:t>
            </a:r>
            <a:r>
              <a:rPr lang="en-GB" sz="2900" b="1" dirty="0"/>
              <a:t>Choice </a:t>
            </a:r>
            <a:r>
              <a:rPr lang="en-GB" sz="2900" dirty="0"/>
              <a:t>to live high or use hypoxic tents but train low </a:t>
            </a:r>
          </a:p>
          <a:p>
            <a:r>
              <a:rPr lang="en-GB" sz="2900" dirty="0"/>
              <a:t> </a:t>
            </a:r>
          </a:p>
          <a:p>
            <a:r>
              <a:rPr lang="en-GB" sz="2900" b="1" u="sng" dirty="0"/>
              <a:t>Asthma </a:t>
            </a:r>
            <a:endParaRPr lang="en-GB" sz="2900" dirty="0"/>
          </a:p>
          <a:p>
            <a:pPr lvl="0"/>
            <a:r>
              <a:rPr lang="en-GB" sz="2900" dirty="0"/>
              <a:t> aerobic training can trigger EIA </a:t>
            </a:r>
          </a:p>
          <a:p>
            <a:pPr lvl="0"/>
            <a:r>
              <a:rPr lang="en-GB" sz="2900" dirty="0"/>
              <a:t> particularly in cold / dry conditions </a:t>
            </a:r>
          </a:p>
          <a:p>
            <a:pPr lvl="0"/>
            <a:r>
              <a:rPr lang="en-GB" sz="2900" dirty="0"/>
              <a:t> asthma can inhibit people from taking part in aerobic training </a:t>
            </a:r>
          </a:p>
          <a:p>
            <a:pPr lvl="0"/>
            <a:r>
              <a:rPr lang="en-GB" sz="2900" dirty="0"/>
              <a:t>Inspiratory muscle training (IMT) or aerobic training can alleviate symptoms of asthma </a:t>
            </a:r>
          </a:p>
          <a:p>
            <a:r>
              <a:rPr lang="en-GB" dirty="0"/>
              <a:t> </a:t>
            </a:r>
          </a:p>
          <a:p>
            <a:endParaRPr lang="en-GB" dirty="0"/>
          </a:p>
        </p:txBody>
      </p:sp>
      <p:sp>
        <p:nvSpPr>
          <p:cNvPr id="5" name="Content Placeholder 4"/>
          <p:cNvSpPr>
            <a:spLocks noGrp="1"/>
          </p:cNvSpPr>
          <p:nvPr>
            <p:ph sz="half" idx="2"/>
          </p:nvPr>
        </p:nvSpPr>
        <p:spPr/>
        <p:txBody>
          <a:bodyPr>
            <a:normAutofit fontScale="40000" lnSpcReduction="20000"/>
          </a:bodyPr>
          <a:lstStyle/>
          <a:p>
            <a:r>
              <a:rPr lang="en-GB" sz="3400" b="1" u="sng" dirty="0"/>
              <a:t>Smoking </a:t>
            </a:r>
            <a:endParaRPr lang="en-GB" sz="3400" dirty="0"/>
          </a:p>
          <a:p>
            <a:pPr lvl="0"/>
            <a:r>
              <a:rPr lang="en-GB" sz="3400" dirty="0"/>
              <a:t>decreases the efficiency of the respiratory system / decreases respiratory health </a:t>
            </a:r>
          </a:p>
          <a:p>
            <a:pPr lvl="0"/>
            <a:r>
              <a:rPr lang="en-GB" sz="3400" dirty="0"/>
              <a:t> decreases the efficiency to supply O2 to muscles </a:t>
            </a:r>
          </a:p>
          <a:p>
            <a:pPr lvl="0"/>
            <a:r>
              <a:rPr lang="en-GB" sz="3400" dirty="0"/>
              <a:t> carbon monoxide reduces the amount of O2 absorbed in blood/ </a:t>
            </a:r>
          </a:p>
          <a:p>
            <a:pPr lvl="0"/>
            <a:r>
              <a:rPr lang="en-GB" sz="3400" dirty="0"/>
              <a:t> </a:t>
            </a:r>
            <a:r>
              <a:rPr lang="en-GB" sz="3400" dirty="0" err="1"/>
              <a:t>Hb</a:t>
            </a:r>
            <a:r>
              <a:rPr lang="en-GB" sz="3400" dirty="0"/>
              <a:t> has greater affinity to CO than O2 </a:t>
            </a:r>
          </a:p>
          <a:p>
            <a:pPr lvl="0"/>
            <a:r>
              <a:rPr lang="en-GB" sz="3400" dirty="0"/>
              <a:t>decreased gaseous exchange or diffusion gradient </a:t>
            </a:r>
          </a:p>
          <a:p>
            <a:pPr lvl="0"/>
            <a:r>
              <a:rPr lang="en-GB" sz="3400" dirty="0"/>
              <a:t> increases likelihood of respiratory diseases </a:t>
            </a:r>
          </a:p>
          <a:p>
            <a:pPr lvl="0"/>
            <a:r>
              <a:rPr lang="en-GB" sz="3400" dirty="0"/>
              <a:t>(e.g. shortness of breath/ coughing/ lung cancer/ emphysema etc.) </a:t>
            </a:r>
          </a:p>
          <a:p>
            <a:pPr lvl="0"/>
            <a:r>
              <a:rPr lang="en-GB" sz="3400" dirty="0"/>
              <a:t> damage to respiratory structures </a:t>
            </a:r>
          </a:p>
          <a:p>
            <a:pPr lvl="0"/>
            <a:r>
              <a:rPr lang="en-GB" sz="3400" dirty="0"/>
              <a:t> tar coats the airways and inhibits gaseous exchange/tar builds up in lungs </a:t>
            </a:r>
          </a:p>
          <a:p>
            <a:pPr lvl="0"/>
            <a:r>
              <a:rPr lang="en-GB" sz="3400" dirty="0"/>
              <a:t>impairs lung function </a:t>
            </a:r>
          </a:p>
          <a:p>
            <a:pPr lvl="0"/>
            <a:r>
              <a:rPr lang="en-GB" sz="3400" dirty="0"/>
              <a:t> narrowing of air passages causing increase in respiratory resistance </a:t>
            </a:r>
          </a:p>
          <a:p>
            <a:endParaRPr lang="en-GB" dirty="0"/>
          </a:p>
        </p:txBody>
      </p:sp>
    </p:spTree>
    <p:extLst>
      <p:ext uri="{BB962C8B-B14F-4D97-AF65-F5344CB8AC3E}">
        <p14:creationId xmlns:p14="http://schemas.microsoft.com/office/powerpoint/2010/main" val="3924221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idx="1"/>
          </p:nvPr>
        </p:nvSpPr>
        <p:spPr/>
        <p:txBody>
          <a:bodyPr/>
          <a:lstStyle/>
          <a:p>
            <a:pPr algn="ctr"/>
            <a:endParaRPr lang="en-GB" b="1" dirty="0" smtClean="0"/>
          </a:p>
          <a:p>
            <a:pPr algn="ctr"/>
            <a:endParaRPr lang="en-GB" b="1" dirty="0"/>
          </a:p>
          <a:p>
            <a:pPr algn="ctr"/>
            <a:endParaRPr lang="en-GB" b="1" smtClean="0"/>
          </a:p>
          <a:p>
            <a:pPr algn="ctr"/>
            <a:r>
              <a:rPr lang="en-GB" b="1" smtClean="0"/>
              <a:t>THE </a:t>
            </a:r>
            <a:r>
              <a:rPr lang="en-GB" b="1" dirty="0" smtClean="0"/>
              <a:t>END</a:t>
            </a:r>
            <a:endParaRPr lang="en-GB" b="1" dirty="0"/>
          </a:p>
        </p:txBody>
      </p:sp>
    </p:spTree>
    <p:extLst>
      <p:ext uri="{BB962C8B-B14F-4D97-AF65-F5344CB8AC3E}">
        <p14:creationId xmlns:p14="http://schemas.microsoft.com/office/powerpoint/2010/main" val="1603460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MECHANICS OF BREATHING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86056140"/>
              </p:ext>
            </p:extLst>
          </p:nvPr>
        </p:nvGraphicFramePr>
        <p:xfrm>
          <a:off x="457200" y="1600200"/>
          <a:ext cx="8229600" cy="4133055"/>
        </p:xfrm>
        <a:graphic>
          <a:graphicData uri="http://schemas.openxmlformats.org/drawingml/2006/table">
            <a:tbl>
              <a:tblPr firstRow="1" bandRow="1">
                <a:tableStyleId>{5C22544A-7EE6-4342-B048-85BDC9FD1C3A}</a:tableStyleId>
              </a:tblPr>
              <a:tblGrid>
                <a:gridCol w="2743200"/>
                <a:gridCol w="2743200"/>
                <a:gridCol w="2743200"/>
              </a:tblGrid>
              <a:tr h="1377685">
                <a:tc>
                  <a:txBody>
                    <a:bodyPr/>
                    <a:lstStyle/>
                    <a:p>
                      <a:endParaRPr lang="en-GB" dirty="0"/>
                    </a:p>
                  </a:txBody>
                  <a:tcPr/>
                </a:tc>
                <a:tc>
                  <a:txBody>
                    <a:bodyPr/>
                    <a:lstStyle/>
                    <a:p>
                      <a:r>
                        <a:rPr lang="en-GB" dirty="0" smtClean="0"/>
                        <a:t>REST</a:t>
                      </a:r>
                      <a:endParaRPr lang="en-GB" dirty="0"/>
                    </a:p>
                  </a:txBody>
                  <a:tcPr/>
                </a:tc>
                <a:tc>
                  <a:txBody>
                    <a:bodyPr/>
                    <a:lstStyle/>
                    <a:p>
                      <a:r>
                        <a:rPr lang="en-GB" dirty="0" smtClean="0"/>
                        <a:t>EXERCISE</a:t>
                      </a:r>
                      <a:endParaRPr lang="en-GB" dirty="0"/>
                    </a:p>
                  </a:txBody>
                  <a:tcPr/>
                </a:tc>
              </a:tr>
              <a:tr h="1377685">
                <a:tc>
                  <a:txBody>
                    <a:bodyPr/>
                    <a:lstStyle/>
                    <a:p>
                      <a:r>
                        <a:rPr lang="en-GB" dirty="0" smtClean="0"/>
                        <a:t>INSPIRATION</a:t>
                      </a:r>
                      <a:endParaRPr lang="en-GB" dirty="0"/>
                    </a:p>
                  </a:txBody>
                  <a:tcPr/>
                </a:tc>
                <a:tc>
                  <a:txBody>
                    <a:bodyPr/>
                    <a:lstStyle/>
                    <a:p>
                      <a:endParaRPr lang="en-GB" sz="1400" dirty="0"/>
                    </a:p>
                  </a:txBody>
                  <a:tcPr/>
                </a:tc>
                <a:tc>
                  <a:txBody>
                    <a:bodyPr/>
                    <a:lstStyle/>
                    <a:p>
                      <a:endParaRPr lang="en-GB" sz="1400" dirty="0" smtClean="0"/>
                    </a:p>
                  </a:txBody>
                  <a:tcPr/>
                </a:tc>
              </a:tr>
              <a:tr h="1377685">
                <a:tc>
                  <a:txBody>
                    <a:bodyPr/>
                    <a:lstStyle/>
                    <a:p>
                      <a:r>
                        <a:rPr lang="en-GB" dirty="0" smtClean="0"/>
                        <a:t>EXPIRATION</a:t>
                      </a:r>
                      <a:endParaRPr lang="en-GB" dirty="0"/>
                    </a:p>
                  </a:txBody>
                  <a:tcPr/>
                </a:tc>
                <a:tc>
                  <a:txBody>
                    <a:bodyPr/>
                    <a:lstStyle/>
                    <a:p>
                      <a:endParaRPr lang="en-GB" sz="1400" dirty="0" smtClean="0"/>
                    </a:p>
                  </a:txBody>
                  <a:tcPr/>
                </a:tc>
                <a:tc>
                  <a:txBody>
                    <a:bodyPr/>
                    <a:lstStyle/>
                    <a:p>
                      <a:endParaRPr lang="en-GB" sz="1400" dirty="0" smtClean="0"/>
                    </a:p>
                  </a:txBody>
                  <a:tcPr/>
                </a:tc>
              </a:tr>
            </a:tbl>
          </a:graphicData>
        </a:graphic>
      </p:graphicFrame>
    </p:spTree>
    <p:extLst>
      <p:ext uri="{BB962C8B-B14F-4D97-AF65-F5344CB8AC3E}">
        <p14:creationId xmlns:p14="http://schemas.microsoft.com/office/powerpoint/2010/main" val="2700528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MECHANICS OF BREATHING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3392511"/>
              </p:ext>
            </p:extLst>
          </p:nvPr>
        </p:nvGraphicFramePr>
        <p:xfrm>
          <a:off x="457200" y="1600200"/>
          <a:ext cx="8229600" cy="4607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dirty="0"/>
                    </a:p>
                  </a:txBody>
                  <a:tcPr/>
                </a:tc>
                <a:tc>
                  <a:txBody>
                    <a:bodyPr/>
                    <a:lstStyle/>
                    <a:p>
                      <a:r>
                        <a:rPr lang="en-GB" dirty="0" smtClean="0"/>
                        <a:t>REST</a:t>
                      </a:r>
                      <a:endParaRPr lang="en-GB" dirty="0"/>
                    </a:p>
                  </a:txBody>
                  <a:tcPr/>
                </a:tc>
                <a:tc>
                  <a:txBody>
                    <a:bodyPr/>
                    <a:lstStyle/>
                    <a:p>
                      <a:r>
                        <a:rPr lang="en-GB" dirty="0" smtClean="0"/>
                        <a:t>EXERCISE</a:t>
                      </a:r>
                      <a:endParaRPr lang="en-GB" dirty="0"/>
                    </a:p>
                  </a:txBody>
                  <a:tcPr/>
                </a:tc>
              </a:tr>
              <a:tr h="370840">
                <a:tc>
                  <a:txBody>
                    <a:bodyPr/>
                    <a:lstStyle/>
                    <a:p>
                      <a:r>
                        <a:rPr lang="en-GB" dirty="0" smtClean="0"/>
                        <a:t>INSPIRATION</a:t>
                      </a:r>
                      <a:endParaRPr lang="en-GB" dirty="0"/>
                    </a:p>
                  </a:txBody>
                  <a:tcPr/>
                </a:tc>
                <a:tc>
                  <a:txBody>
                    <a:bodyPr/>
                    <a:lstStyle/>
                    <a:p>
                      <a:r>
                        <a:rPr lang="en-GB" sz="1400" dirty="0" smtClean="0"/>
                        <a:t>DIAPHRAGM</a:t>
                      </a:r>
                    </a:p>
                    <a:p>
                      <a:r>
                        <a:rPr lang="en-GB" sz="1400" dirty="0" smtClean="0"/>
                        <a:t>EXTERNAL</a:t>
                      </a:r>
                      <a:r>
                        <a:rPr lang="en-GB" sz="1400" baseline="0" dirty="0" smtClean="0"/>
                        <a:t> INTERCOSTALS</a:t>
                      </a:r>
                    </a:p>
                    <a:p>
                      <a:endParaRPr lang="en-GB" sz="1400" baseline="0" dirty="0" smtClean="0"/>
                    </a:p>
                    <a:p>
                      <a:r>
                        <a:rPr lang="en-GB" sz="1400" baseline="0" dirty="0" smtClean="0"/>
                        <a:t>INCREASE VOLUME OF THORACIC CAVITY</a:t>
                      </a:r>
                    </a:p>
                    <a:p>
                      <a:endParaRPr lang="en-GB" sz="1400" baseline="0" dirty="0" smtClean="0"/>
                    </a:p>
                    <a:p>
                      <a:r>
                        <a:rPr lang="en-GB" sz="1400" baseline="0" dirty="0" smtClean="0"/>
                        <a:t>DECREASE PRESSURE</a:t>
                      </a:r>
                    </a:p>
                    <a:p>
                      <a:endParaRPr lang="en-GB" sz="1400" baseline="0" dirty="0" smtClean="0"/>
                    </a:p>
                    <a:p>
                      <a:r>
                        <a:rPr lang="en-GB" sz="1400" baseline="0" dirty="0" smtClean="0"/>
                        <a:t>AIR MOVES IN</a:t>
                      </a:r>
                      <a:endParaRPr lang="en-GB" sz="1400" dirty="0"/>
                    </a:p>
                  </a:txBody>
                  <a:tcPr/>
                </a:tc>
                <a:tc>
                  <a:txBody>
                    <a:bodyPr/>
                    <a:lstStyle/>
                    <a:p>
                      <a:endParaRPr lang="en-GB" sz="1400" dirty="0" smtClean="0"/>
                    </a:p>
                  </a:txBody>
                  <a:tcPr/>
                </a:tc>
              </a:tr>
              <a:tr h="370840">
                <a:tc>
                  <a:txBody>
                    <a:bodyPr/>
                    <a:lstStyle/>
                    <a:p>
                      <a:r>
                        <a:rPr lang="en-GB" dirty="0" smtClean="0"/>
                        <a:t>EXPIRATION</a:t>
                      </a:r>
                      <a:endParaRPr lang="en-GB" dirty="0"/>
                    </a:p>
                  </a:txBody>
                  <a:tcPr/>
                </a:tc>
                <a:tc>
                  <a:txBody>
                    <a:bodyPr/>
                    <a:lstStyle/>
                    <a:p>
                      <a:r>
                        <a:rPr lang="en-GB" sz="1400" dirty="0" smtClean="0"/>
                        <a:t>PASSIVE</a:t>
                      </a:r>
                    </a:p>
                    <a:p>
                      <a:endParaRPr lang="en-GB" sz="1400" dirty="0" smtClean="0"/>
                    </a:p>
                    <a:p>
                      <a:r>
                        <a:rPr lang="en-GB" sz="1400" dirty="0" smtClean="0"/>
                        <a:t>DIAPHRAGM</a:t>
                      </a:r>
                    </a:p>
                    <a:p>
                      <a:r>
                        <a:rPr lang="en-GB" sz="1400" dirty="0" smtClean="0"/>
                        <a:t>EXTERNAL</a:t>
                      </a:r>
                      <a:r>
                        <a:rPr lang="en-GB" sz="1400" baseline="0" dirty="0" smtClean="0"/>
                        <a:t> INTERCOSTALS</a:t>
                      </a:r>
                    </a:p>
                    <a:p>
                      <a:r>
                        <a:rPr lang="en-GB" sz="1400" baseline="0" dirty="0" smtClean="0"/>
                        <a:t>DECREASE  VOLUME OF THORACIC CAVITY</a:t>
                      </a:r>
                    </a:p>
                    <a:p>
                      <a:endParaRPr lang="en-GB" sz="1400" baseline="0" dirty="0" smtClean="0"/>
                    </a:p>
                    <a:p>
                      <a:r>
                        <a:rPr lang="en-GB" sz="1400" baseline="0" dirty="0" smtClean="0"/>
                        <a:t>INCREASE PRESSURE</a:t>
                      </a:r>
                    </a:p>
                    <a:p>
                      <a:endParaRPr lang="en-GB" sz="1400" baseline="0" dirty="0" smtClean="0"/>
                    </a:p>
                    <a:p>
                      <a:r>
                        <a:rPr lang="en-GB" sz="1400" baseline="0" dirty="0" smtClean="0"/>
                        <a:t>AIR MOVES OUT</a:t>
                      </a:r>
                      <a:endParaRPr lang="en-GB" sz="1400" dirty="0" smtClean="0"/>
                    </a:p>
                  </a:txBody>
                  <a:tcPr/>
                </a:tc>
                <a:tc>
                  <a:txBody>
                    <a:bodyPr/>
                    <a:lstStyle/>
                    <a:p>
                      <a:endParaRPr lang="en-GB" sz="1400" dirty="0" smtClean="0"/>
                    </a:p>
                  </a:txBody>
                  <a:tcPr/>
                </a:tc>
              </a:tr>
            </a:tbl>
          </a:graphicData>
        </a:graphic>
      </p:graphicFrame>
    </p:spTree>
    <p:extLst>
      <p:ext uri="{BB962C8B-B14F-4D97-AF65-F5344CB8AC3E}">
        <p14:creationId xmlns:p14="http://schemas.microsoft.com/office/powerpoint/2010/main" val="2700528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alpha val="27000"/>
                </a:schemeClr>
              </a:gs>
              <a:gs pos="50000">
                <a:schemeClr val="accent1">
                  <a:tint val="44500"/>
                  <a:satMod val="160000"/>
                </a:schemeClr>
              </a:gs>
              <a:gs pos="100000">
                <a:schemeClr val="accent1">
                  <a:tint val="23500"/>
                  <a:satMod val="160000"/>
                </a:schemeClr>
              </a:gs>
            </a:gsLst>
            <a:lin ang="5400000" scaled="0"/>
          </a:gradFill>
        </p:spPr>
        <p:txBody>
          <a:bodyPr/>
          <a:lstStyle/>
          <a:p>
            <a:r>
              <a:rPr lang="en-GB" dirty="0" smtClean="0"/>
              <a:t>MECHANICS OF BREATHING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4397130"/>
              </p:ext>
            </p:extLst>
          </p:nvPr>
        </p:nvGraphicFramePr>
        <p:xfrm>
          <a:off x="251520" y="1556792"/>
          <a:ext cx="8229600" cy="5232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dirty="0"/>
                    </a:p>
                  </a:txBody>
                  <a:tcPr/>
                </a:tc>
                <a:tc>
                  <a:txBody>
                    <a:bodyPr/>
                    <a:lstStyle/>
                    <a:p>
                      <a:r>
                        <a:rPr lang="en-GB" dirty="0" smtClean="0"/>
                        <a:t>REST</a:t>
                      </a:r>
                      <a:endParaRPr lang="en-GB" dirty="0"/>
                    </a:p>
                  </a:txBody>
                  <a:tcPr/>
                </a:tc>
                <a:tc>
                  <a:txBody>
                    <a:bodyPr/>
                    <a:lstStyle/>
                    <a:p>
                      <a:r>
                        <a:rPr lang="en-GB" dirty="0" smtClean="0"/>
                        <a:t>EXERCISE</a:t>
                      </a:r>
                      <a:endParaRPr lang="en-GB" dirty="0"/>
                    </a:p>
                  </a:txBody>
                  <a:tcPr/>
                </a:tc>
              </a:tr>
              <a:tr h="370840">
                <a:tc>
                  <a:txBody>
                    <a:bodyPr/>
                    <a:lstStyle/>
                    <a:p>
                      <a:r>
                        <a:rPr lang="en-GB" dirty="0" smtClean="0"/>
                        <a:t>INSPIRATION</a:t>
                      </a:r>
                      <a:endParaRPr lang="en-GB" dirty="0"/>
                    </a:p>
                  </a:txBody>
                  <a:tcPr/>
                </a:tc>
                <a:tc>
                  <a:txBody>
                    <a:bodyPr/>
                    <a:lstStyle/>
                    <a:p>
                      <a:r>
                        <a:rPr lang="en-GB" sz="1400" dirty="0" smtClean="0"/>
                        <a:t>DIAPHRAGM</a:t>
                      </a:r>
                    </a:p>
                    <a:p>
                      <a:r>
                        <a:rPr lang="en-GB" sz="1400" dirty="0" smtClean="0"/>
                        <a:t>EXTERNAL</a:t>
                      </a:r>
                      <a:r>
                        <a:rPr lang="en-GB" sz="1400" baseline="0" dirty="0" smtClean="0"/>
                        <a:t> INTERCOSTALS</a:t>
                      </a:r>
                    </a:p>
                    <a:p>
                      <a:endParaRPr lang="en-GB" sz="1400" baseline="0" dirty="0" smtClean="0"/>
                    </a:p>
                    <a:p>
                      <a:r>
                        <a:rPr lang="en-GB" sz="1400" baseline="0" dirty="0" smtClean="0"/>
                        <a:t>INCREASE VOLUME OF THORACIC CAVITY</a:t>
                      </a:r>
                    </a:p>
                    <a:p>
                      <a:endParaRPr lang="en-GB" sz="1400" baseline="0" dirty="0" smtClean="0"/>
                    </a:p>
                    <a:p>
                      <a:r>
                        <a:rPr lang="en-GB" sz="1400" baseline="0" dirty="0" smtClean="0"/>
                        <a:t>DECREASE PRESSURE</a:t>
                      </a:r>
                    </a:p>
                    <a:p>
                      <a:endParaRPr lang="en-GB" sz="1400" baseline="0" dirty="0" smtClean="0"/>
                    </a:p>
                    <a:p>
                      <a:r>
                        <a:rPr lang="en-GB" sz="1400" baseline="0" dirty="0" smtClean="0"/>
                        <a:t>AIR MOVES IN</a:t>
                      </a:r>
                      <a:endParaRPr lang="en-GB" sz="1400" dirty="0"/>
                    </a:p>
                  </a:txBody>
                  <a:tcPr/>
                </a:tc>
                <a:tc>
                  <a:txBody>
                    <a:bodyPr/>
                    <a:lstStyle/>
                    <a:p>
                      <a:r>
                        <a:rPr lang="en-GB" sz="1400" dirty="0" smtClean="0"/>
                        <a:t>DIAPHRAGM</a:t>
                      </a:r>
                    </a:p>
                    <a:p>
                      <a:r>
                        <a:rPr lang="en-GB" sz="1400" dirty="0" smtClean="0"/>
                        <a:t>EXTERNAL</a:t>
                      </a:r>
                      <a:r>
                        <a:rPr lang="en-GB" sz="1400" baseline="0" dirty="0" smtClean="0"/>
                        <a:t> INTERCOSTALS CONTRACT HARDER</a:t>
                      </a:r>
                    </a:p>
                    <a:p>
                      <a:r>
                        <a:rPr lang="en-GB" sz="1400" baseline="0" dirty="0" smtClean="0"/>
                        <a:t>EXTRA MUSCLES</a:t>
                      </a:r>
                    </a:p>
                    <a:p>
                      <a:endParaRPr lang="en-GB" sz="1100" baseline="0" dirty="0" smtClean="0"/>
                    </a:p>
                    <a:p>
                      <a:r>
                        <a:rPr lang="en-GB" sz="1400" baseline="0" dirty="0" smtClean="0"/>
                        <a:t>GTER INCREASE VOLUME OF THORACIC CAVITY</a:t>
                      </a:r>
                    </a:p>
                    <a:p>
                      <a:endParaRPr lang="en-GB" sz="1000" baseline="0" dirty="0" smtClean="0"/>
                    </a:p>
                    <a:p>
                      <a:r>
                        <a:rPr lang="en-GB" sz="1400" baseline="0" dirty="0" smtClean="0"/>
                        <a:t>GTER DECREASE PRESSURE</a:t>
                      </a:r>
                    </a:p>
                    <a:p>
                      <a:endParaRPr lang="en-GB" sz="1200" baseline="0" dirty="0" smtClean="0"/>
                    </a:p>
                    <a:p>
                      <a:r>
                        <a:rPr lang="en-GB" sz="1400" baseline="0" dirty="0" smtClean="0"/>
                        <a:t>MORE AIR MOVES IN</a:t>
                      </a:r>
                      <a:endParaRPr lang="en-GB" sz="1400" dirty="0" smtClean="0"/>
                    </a:p>
                  </a:txBody>
                  <a:tcPr/>
                </a:tc>
              </a:tr>
              <a:tr h="370840">
                <a:tc>
                  <a:txBody>
                    <a:bodyPr/>
                    <a:lstStyle/>
                    <a:p>
                      <a:r>
                        <a:rPr lang="en-GB" dirty="0" smtClean="0"/>
                        <a:t>EXPIRATION</a:t>
                      </a:r>
                      <a:endParaRPr lang="en-GB" dirty="0"/>
                    </a:p>
                  </a:txBody>
                  <a:tcPr/>
                </a:tc>
                <a:tc>
                  <a:txBody>
                    <a:bodyPr/>
                    <a:lstStyle/>
                    <a:p>
                      <a:r>
                        <a:rPr lang="en-GB" sz="1400" dirty="0" smtClean="0"/>
                        <a:t>PASSIVE</a:t>
                      </a:r>
                    </a:p>
                    <a:p>
                      <a:endParaRPr lang="en-GB" sz="1400" dirty="0" smtClean="0"/>
                    </a:p>
                    <a:p>
                      <a:r>
                        <a:rPr lang="en-GB" sz="1400" dirty="0" smtClean="0"/>
                        <a:t>DIAPHRAGM</a:t>
                      </a:r>
                    </a:p>
                    <a:p>
                      <a:r>
                        <a:rPr lang="en-GB" sz="1400" dirty="0" smtClean="0"/>
                        <a:t>EXTERNAL</a:t>
                      </a:r>
                      <a:r>
                        <a:rPr lang="en-GB" sz="1400" baseline="0" dirty="0" smtClean="0"/>
                        <a:t> INTERCOSTALS</a:t>
                      </a:r>
                    </a:p>
                    <a:p>
                      <a:r>
                        <a:rPr lang="en-GB" sz="1400" baseline="0" dirty="0" smtClean="0"/>
                        <a:t>DECREASE  VOLUME OF THORACIC CAVITY</a:t>
                      </a:r>
                    </a:p>
                    <a:p>
                      <a:endParaRPr lang="en-GB" sz="1400" baseline="0" dirty="0" smtClean="0"/>
                    </a:p>
                    <a:p>
                      <a:r>
                        <a:rPr lang="en-GB" sz="1400" baseline="0" dirty="0" smtClean="0"/>
                        <a:t>INCREASE PRESSURE</a:t>
                      </a:r>
                    </a:p>
                    <a:p>
                      <a:endParaRPr lang="en-GB" sz="1400" baseline="0" dirty="0" smtClean="0"/>
                    </a:p>
                    <a:p>
                      <a:r>
                        <a:rPr lang="en-GB" sz="1400" baseline="0" dirty="0" smtClean="0"/>
                        <a:t>AIR MOVES OUT</a:t>
                      </a:r>
                      <a:endParaRPr lang="en-GB" sz="1400" dirty="0" smtClean="0"/>
                    </a:p>
                  </a:txBody>
                  <a:tcPr/>
                </a:tc>
                <a:tc>
                  <a:txBody>
                    <a:bodyPr/>
                    <a:lstStyle/>
                    <a:p>
                      <a:r>
                        <a:rPr lang="en-GB" sz="1400" dirty="0" smtClean="0"/>
                        <a:t>INTERNAL</a:t>
                      </a:r>
                      <a:r>
                        <a:rPr lang="en-GB" sz="1400" baseline="0" dirty="0" smtClean="0"/>
                        <a:t> INTERCOSTALS CONTRACT</a:t>
                      </a:r>
                    </a:p>
                    <a:p>
                      <a:endParaRPr lang="en-GB" sz="1400" baseline="0" dirty="0" smtClean="0"/>
                    </a:p>
                    <a:p>
                      <a:r>
                        <a:rPr lang="en-GB" sz="1400" baseline="0" dirty="0" smtClean="0"/>
                        <a:t>RECTUS ABDOMINUS CONTRACTS</a:t>
                      </a:r>
                    </a:p>
                    <a:p>
                      <a:endParaRPr lang="en-GB" sz="1400" baseline="0" dirty="0" smtClean="0"/>
                    </a:p>
                    <a:p>
                      <a:r>
                        <a:rPr lang="en-GB" sz="1400" baseline="0" dirty="0" smtClean="0"/>
                        <a:t>GTER DECREASE VOLUME OF THORACIC CAVITY</a:t>
                      </a:r>
                    </a:p>
                    <a:p>
                      <a:endParaRPr lang="en-GB" sz="1000" baseline="0" dirty="0" smtClean="0"/>
                    </a:p>
                    <a:p>
                      <a:r>
                        <a:rPr lang="en-GB" sz="1400" baseline="0" dirty="0" smtClean="0"/>
                        <a:t>GTER INCREASE PRESSURE</a:t>
                      </a:r>
                    </a:p>
                    <a:p>
                      <a:endParaRPr lang="en-GB" sz="1200" baseline="0" dirty="0" smtClean="0"/>
                    </a:p>
                    <a:p>
                      <a:r>
                        <a:rPr lang="en-GB" sz="1400" baseline="0" dirty="0" smtClean="0"/>
                        <a:t>MORE AIR MOVES OUT</a:t>
                      </a:r>
                      <a:endParaRPr lang="en-GB" sz="1400" dirty="0" smtClean="0"/>
                    </a:p>
                  </a:txBody>
                  <a:tcPr/>
                </a:tc>
              </a:tr>
            </a:tbl>
          </a:graphicData>
        </a:graphic>
      </p:graphicFrame>
    </p:spTree>
    <p:extLst>
      <p:ext uri="{BB962C8B-B14F-4D97-AF65-F5344CB8AC3E}">
        <p14:creationId xmlns:p14="http://schemas.microsoft.com/office/powerpoint/2010/main" val="165364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83568" y="908720"/>
            <a:ext cx="3364992" cy="621792"/>
          </a:xfrm>
        </p:spPr>
        <p:txBody>
          <a:bodyPr>
            <a:normAutofit fontScale="92500" lnSpcReduction="10000"/>
          </a:bodyPr>
          <a:lstStyle/>
          <a:p>
            <a:r>
              <a:rPr lang="en-GB" sz="3600" dirty="0" smtClean="0"/>
              <a:t>A</a:t>
            </a:r>
            <a:endParaRPr lang="en-GB" sz="3600" dirty="0"/>
          </a:p>
        </p:txBody>
      </p:sp>
      <p:sp>
        <p:nvSpPr>
          <p:cNvPr id="5" name="Text Placeholder 4"/>
          <p:cNvSpPr>
            <a:spLocks noGrp="1"/>
          </p:cNvSpPr>
          <p:nvPr>
            <p:ph type="body" sz="quarter" idx="3"/>
          </p:nvPr>
        </p:nvSpPr>
        <p:spPr>
          <a:xfrm>
            <a:off x="5292080" y="1484784"/>
            <a:ext cx="3362062" cy="621792"/>
          </a:xfrm>
        </p:spPr>
        <p:txBody>
          <a:bodyPr>
            <a:normAutofit fontScale="92500" lnSpcReduction="20000"/>
          </a:bodyPr>
          <a:lstStyle/>
          <a:p>
            <a:r>
              <a:rPr lang="en-GB" sz="4000" dirty="0" smtClean="0"/>
              <a:t>B</a:t>
            </a:r>
            <a:endParaRPr lang="en-GB" sz="4000" dirty="0"/>
          </a:p>
        </p:txBody>
      </p:sp>
      <p:sp>
        <p:nvSpPr>
          <p:cNvPr id="2" name="Title 1"/>
          <p:cNvSpPr>
            <a:spLocks noGrp="1"/>
          </p:cNvSpPr>
          <p:nvPr>
            <p:ph type="title"/>
          </p:nvPr>
        </p:nvSpPr>
        <p:spPr>
          <a:xfrm>
            <a:off x="899592" y="116632"/>
            <a:ext cx="7315200" cy="709972"/>
          </a:xfrm>
        </p:spPr>
        <p:txBody>
          <a:bodyPr>
            <a:normAutofit fontScale="90000"/>
          </a:bodyPr>
          <a:lstStyle/>
          <a:p>
            <a:r>
              <a:rPr lang="en-GB" dirty="0" smtClean="0"/>
              <a:t>Exam Question</a:t>
            </a:r>
            <a:endParaRPr lang="en-GB" dirty="0"/>
          </a:p>
        </p:txBody>
      </p:sp>
      <p:sp>
        <p:nvSpPr>
          <p:cNvPr id="6" name="Content Placeholder 5"/>
          <p:cNvSpPr>
            <a:spLocks noGrp="1"/>
          </p:cNvSpPr>
          <p:nvPr>
            <p:ph sz="quarter" idx="4294967295"/>
          </p:nvPr>
        </p:nvSpPr>
        <p:spPr>
          <a:xfrm>
            <a:off x="1475656" y="2420888"/>
            <a:ext cx="3566160" cy="2520280"/>
          </a:xfrm>
          <a:prstGeom prst="rect">
            <a:avLst/>
          </a:prstGeom>
        </p:spPr>
        <p:txBody>
          <a:bodyPr/>
          <a:lstStyle/>
          <a:p>
            <a:r>
              <a:rPr lang="en-GB" sz="2800" dirty="0" smtClean="0"/>
              <a:t>With </a:t>
            </a:r>
            <a:r>
              <a:rPr lang="en-GB" sz="2800" dirty="0"/>
              <a:t>reference to the mechanics of breathing describe how the cyclist is able to </a:t>
            </a:r>
            <a:r>
              <a:rPr lang="en-GB" sz="2800" b="1" dirty="0"/>
              <a:t>inspire</a:t>
            </a:r>
            <a:r>
              <a:rPr lang="en-GB" sz="2800" dirty="0"/>
              <a:t> great amounts of oxygen during the training ride.</a:t>
            </a:r>
          </a:p>
          <a:p>
            <a:r>
              <a:rPr lang="en-GB" sz="2800" dirty="0"/>
              <a:t> [4]</a:t>
            </a:r>
          </a:p>
          <a:p>
            <a:endParaRPr lang="en-GB" dirty="0"/>
          </a:p>
        </p:txBody>
      </p:sp>
      <p:sp>
        <p:nvSpPr>
          <p:cNvPr id="7" name="Content Placeholder 6"/>
          <p:cNvSpPr>
            <a:spLocks noGrp="1"/>
          </p:cNvSpPr>
          <p:nvPr>
            <p:ph sz="quarter" idx="4294967295"/>
          </p:nvPr>
        </p:nvSpPr>
        <p:spPr>
          <a:xfrm>
            <a:off x="5076056" y="2204864"/>
            <a:ext cx="3566160" cy="2953512"/>
          </a:xfrm>
          <a:prstGeom prst="rect">
            <a:avLst/>
          </a:prstGeom>
        </p:spPr>
        <p:txBody>
          <a:bodyPr/>
          <a:lstStyle/>
          <a:p>
            <a:r>
              <a:rPr lang="en-GB" sz="2800" dirty="0"/>
              <a:t>Describe how the mechanics of breathing alter during exercise to </a:t>
            </a:r>
            <a:r>
              <a:rPr lang="en-GB" sz="2800" b="1" dirty="0"/>
              <a:t>expire </a:t>
            </a:r>
            <a:r>
              <a:rPr lang="en-GB" sz="2800" dirty="0"/>
              <a:t>greater volumes of carbon dioxide.</a:t>
            </a:r>
          </a:p>
          <a:p>
            <a:r>
              <a:rPr lang="en-GB" sz="2800" dirty="0"/>
              <a:t> [4]</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52736"/>
            <a:ext cx="1527531" cy="1474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973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95536" y="1412776"/>
            <a:ext cx="3364992" cy="621792"/>
          </a:xfrm>
        </p:spPr>
        <p:txBody>
          <a:bodyPr/>
          <a:lstStyle/>
          <a:p>
            <a:r>
              <a:rPr lang="en-GB" dirty="0" smtClean="0"/>
              <a:t>A</a:t>
            </a:r>
            <a:endParaRPr lang="en-GB" dirty="0"/>
          </a:p>
        </p:txBody>
      </p:sp>
      <p:sp>
        <p:nvSpPr>
          <p:cNvPr id="3" name="Text Placeholder 2"/>
          <p:cNvSpPr>
            <a:spLocks noGrp="1"/>
          </p:cNvSpPr>
          <p:nvPr>
            <p:ph type="body" sz="quarter" idx="3"/>
          </p:nvPr>
        </p:nvSpPr>
        <p:spPr>
          <a:xfrm>
            <a:off x="5004048" y="1412776"/>
            <a:ext cx="3362062" cy="621792"/>
          </a:xfrm>
        </p:spPr>
        <p:txBody>
          <a:bodyPr/>
          <a:lstStyle/>
          <a:p>
            <a:r>
              <a:rPr lang="en-GB" dirty="0" smtClean="0"/>
              <a:t>B</a:t>
            </a:r>
            <a:endParaRPr lang="en-GB" dirty="0"/>
          </a:p>
        </p:txBody>
      </p:sp>
      <p:sp>
        <p:nvSpPr>
          <p:cNvPr id="4" name="Title 3"/>
          <p:cNvSpPr>
            <a:spLocks noGrp="1"/>
          </p:cNvSpPr>
          <p:nvPr>
            <p:ph type="title"/>
          </p:nvPr>
        </p:nvSpPr>
        <p:spPr>
          <a:xfrm>
            <a:off x="107504" y="116632"/>
            <a:ext cx="7315200" cy="1154097"/>
          </a:xfrm>
        </p:spPr>
        <p:txBody>
          <a:bodyPr/>
          <a:lstStyle/>
          <a:p>
            <a:r>
              <a:rPr lang="en-GB" dirty="0" smtClean="0"/>
              <a:t>Answer</a:t>
            </a:r>
            <a:endParaRPr lang="en-GB" dirty="0"/>
          </a:p>
        </p:txBody>
      </p:sp>
      <p:sp>
        <p:nvSpPr>
          <p:cNvPr id="5" name="Content Placeholder 4"/>
          <p:cNvSpPr>
            <a:spLocks noGrp="1"/>
          </p:cNvSpPr>
          <p:nvPr>
            <p:ph sz="quarter" idx="4294967295"/>
          </p:nvPr>
        </p:nvSpPr>
        <p:spPr>
          <a:xfrm>
            <a:off x="251520" y="2276872"/>
            <a:ext cx="4286240" cy="4176464"/>
          </a:xfrm>
          <a:prstGeom prst="rect">
            <a:avLst/>
          </a:prstGeom>
        </p:spPr>
        <p:txBody>
          <a:bodyPr>
            <a:normAutofit fontScale="70000" lnSpcReduction="20000"/>
          </a:bodyPr>
          <a:lstStyle/>
          <a:p>
            <a:r>
              <a:rPr lang="en-GB" b="1" dirty="0"/>
              <a:t>4 marks maximum (inspire)</a:t>
            </a:r>
            <a:endParaRPr lang="en-GB" dirty="0"/>
          </a:p>
          <a:p>
            <a:r>
              <a:rPr lang="en-GB" dirty="0" smtClean="0"/>
              <a:t>1External intercostal </a:t>
            </a:r>
            <a:r>
              <a:rPr lang="en-GB" dirty="0"/>
              <a:t>muscles contract with more force</a:t>
            </a:r>
          </a:p>
          <a:p>
            <a:r>
              <a:rPr lang="en-GB" dirty="0" smtClean="0"/>
              <a:t>2Diaphragm </a:t>
            </a:r>
            <a:r>
              <a:rPr lang="en-GB" dirty="0"/>
              <a:t>contracts/flattens</a:t>
            </a:r>
          </a:p>
          <a:p>
            <a:r>
              <a:rPr lang="en-GB" dirty="0" smtClean="0"/>
              <a:t>3More </a:t>
            </a:r>
            <a:r>
              <a:rPr lang="en-GB" dirty="0"/>
              <a:t>muscles involved</a:t>
            </a:r>
            <a:r>
              <a:rPr lang="en-GB" dirty="0" smtClean="0"/>
              <a:t>/ pectoralis minor</a:t>
            </a:r>
          </a:p>
          <a:p>
            <a:r>
              <a:rPr lang="en-GB" dirty="0" smtClean="0"/>
              <a:t>sternocleidomastoid/scalenes</a:t>
            </a:r>
          </a:p>
          <a:p>
            <a:r>
              <a:rPr lang="en-GB" dirty="0" smtClean="0"/>
              <a:t>4 Rib </a:t>
            </a:r>
            <a:r>
              <a:rPr lang="en-GB" dirty="0"/>
              <a:t>cage lifted further up </a:t>
            </a:r>
            <a:r>
              <a:rPr lang="en-GB" b="1" dirty="0"/>
              <a:t>and</a:t>
            </a:r>
            <a:r>
              <a:rPr lang="en-GB" dirty="0"/>
              <a:t> out</a:t>
            </a:r>
          </a:p>
          <a:p>
            <a:r>
              <a:rPr lang="en-GB" dirty="0" smtClean="0"/>
              <a:t>5Pressure </a:t>
            </a:r>
            <a:r>
              <a:rPr lang="en-GB" dirty="0"/>
              <a:t>of thoracic cavity is decreased</a:t>
            </a:r>
          </a:p>
          <a:p>
            <a:r>
              <a:rPr lang="en-GB" dirty="0" smtClean="0"/>
              <a:t>6Volume </a:t>
            </a:r>
            <a:r>
              <a:rPr lang="en-GB" dirty="0"/>
              <a:t>of thoracic cavity increased</a:t>
            </a:r>
          </a:p>
          <a:p>
            <a:endParaRPr lang="en-GB" dirty="0"/>
          </a:p>
        </p:txBody>
      </p:sp>
      <p:sp>
        <p:nvSpPr>
          <p:cNvPr id="6" name="Content Placeholder 5"/>
          <p:cNvSpPr>
            <a:spLocks noGrp="1"/>
          </p:cNvSpPr>
          <p:nvPr>
            <p:ph sz="quarter" idx="4294967295"/>
          </p:nvPr>
        </p:nvSpPr>
        <p:spPr>
          <a:xfrm>
            <a:off x="4860032" y="2276872"/>
            <a:ext cx="4032448" cy="4248472"/>
          </a:xfrm>
          <a:prstGeom prst="rect">
            <a:avLst/>
          </a:prstGeom>
        </p:spPr>
        <p:txBody>
          <a:bodyPr>
            <a:normAutofit fontScale="70000" lnSpcReduction="20000"/>
          </a:bodyPr>
          <a:lstStyle/>
          <a:p>
            <a:r>
              <a:rPr lang="en-GB" dirty="0" smtClean="0"/>
              <a:t>1.This </a:t>
            </a:r>
            <a:r>
              <a:rPr lang="en-GB" dirty="0"/>
              <a:t>process becomes active </a:t>
            </a:r>
          </a:p>
          <a:p>
            <a:r>
              <a:rPr lang="en-GB" dirty="0" smtClean="0"/>
              <a:t>2.Due </a:t>
            </a:r>
            <a:r>
              <a:rPr lang="en-GB" dirty="0"/>
              <a:t>to internal </a:t>
            </a:r>
            <a:r>
              <a:rPr lang="en-GB" dirty="0" smtClean="0"/>
              <a:t>intercostal </a:t>
            </a:r>
            <a:r>
              <a:rPr lang="en-GB" dirty="0"/>
              <a:t>contracting</a:t>
            </a:r>
          </a:p>
          <a:p>
            <a:r>
              <a:rPr lang="en-GB" dirty="0" smtClean="0"/>
              <a:t>3.Abdominal </a:t>
            </a:r>
            <a:r>
              <a:rPr lang="en-GB" dirty="0"/>
              <a:t>muscles contracting</a:t>
            </a:r>
          </a:p>
          <a:p>
            <a:r>
              <a:rPr lang="en-GB" dirty="0" smtClean="0"/>
              <a:t>4.Diaphram </a:t>
            </a:r>
            <a:r>
              <a:rPr lang="en-GB" dirty="0"/>
              <a:t>pushed up harder/rib cage pulled in and down</a:t>
            </a:r>
          </a:p>
          <a:p>
            <a:r>
              <a:rPr lang="en-GB" dirty="0" smtClean="0"/>
              <a:t>5.Decrease </a:t>
            </a:r>
            <a:r>
              <a:rPr lang="en-GB" dirty="0"/>
              <a:t>in volume of thoracic cavity</a:t>
            </a:r>
          </a:p>
          <a:p>
            <a:r>
              <a:rPr lang="en-GB" dirty="0" smtClean="0"/>
              <a:t>6.Causing </a:t>
            </a:r>
            <a:r>
              <a:rPr lang="en-GB" dirty="0"/>
              <a:t>an increased pressure within thoracic cavity</a:t>
            </a:r>
          </a:p>
          <a:p>
            <a:endParaRPr lang="en-GB" dirty="0"/>
          </a:p>
        </p:txBody>
      </p:sp>
    </p:spTree>
    <p:extLst>
      <p:ext uri="{BB962C8B-B14F-4D97-AF65-F5344CB8AC3E}">
        <p14:creationId xmlns:p14="http://schemas.microsoft.com/office/powerpoint/2010/main" val="320613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251062"/>
          </a:xfrm>
        </p:spPr>
        <p:txBody>
          <a:bodyPr>
            <a:normAutofit fontScale="90000"/>
          </a:bodyPr>
          <a:lstStyle/>
          <a:p>
            <a:pPr lvl="0"/>
            <a:r>
              <a:rPr lang="en-US" sz="3600" dirty="0"/>
              <a:t>Describe how the mechanics of breathing ensure carbon dioxide is expired during the training run. [3 marks] </a:t>
            </a:r>
            <a:r>
              <a:rPr lang="en-GB" dirty="0"/>
              <a:t/>
            </a:r>
            <a:br>
              <a:rPr lang="en-GB" dirty="0"/>
            </a:br>
            <a:endParaRPr lang="en-GB" dirty="0"/>
          </a:p>
        </p:txBody>
      </p:sp>
      <p:sp>
        <p:nvSpPr>
          <p:cNvPr id="3" name="Text Placeholder 2"/>
          <p:cNvSpPr>
            <a:spLocks noGrp="1"/>
          </p:cNvSpPr>
          <p:nvPr>
            <p:ph type="body" idx="1"/>
          </p:nvPr>
        </p:nvSpPr>
        <p:spPr/>
        <p:txBody>
          <a:bodyPr/>
          <a:lstStyle/>
          <a:p>
            <a:r>
              <a:rPr lang="en-GB" dirty="0" smtClean="0"/>
              <a:t>Answer</a:t>
            </a:r>
            <a:endParaRPr lang="en-GB" dirty="0"/>
          </a:p>
        </p:txBody>
      </p:sp>
      <p:sp>
        <p:nvSpPr>
          <p:cNvPr id="4" name="Content Placeholder 3"/>
          <p:cNvSpPr>
            <a:spLocks noGrp="1"/>
          </p:cNvSpPr>
          <p:nvPr>
            <p:ph sz="half" idx="2"/>
          </p:nvPr>
        </p:nvSpPr>
        <p:spPr>
          <a:xfrm>
            <a:off x="457200" y="2449512"/>
            <a:ext cx="7571184" cy="3951288"/>
          </a:xfrm>
        </p:spPr>
        <p:txBody>
          <a:bodyPr>
            <a:normAutofit/>
          </a:bodyPr>
          <a:lstStyle/>
          <a:p>
            <a:r>
              <a:rPr lang="en-US" dirty="0"/>
              <a:t> </a:t>
            </a:r>
            <a:endParaRPr lang="en-GB" dirty="0"/>
          </a:p>
          <a:p>
            <a:pPr lvl="0"/>
            <a:r>
              <a:rPr lang="en-US" dirty="0"/>
              <a:t>This process becomes active </a:t>
            </a:r>
            <a:endParaRPr lang="en-GB" dirty="0"/>
          </a:p>
          <a:p>
            <a:pPr lvl="0"/>
            <a:r>
              <a:rPr lang="en-US" dirty="0"/>
              <a:t>Due to internal </a:t>
            </a:r>
            <a:r>
              <a:rPr lang="en-US" dirty="0" smtClean="0"/>
              <a:t>intercostal </a:t>
            </a:r>
            <a:r>
              <a:rPr lang="en-US" dirty="0"/>
              <a:t>contracting And abdominal muscles contracting</a:t>
            </a:r>
            <a:endParaRPr lang="en-GB" dirty="0"/>
          </a:p>
          <a:p>
            <a:pPr lvl="0"/>
            <a:r>
              <a:rPr lang="en-US" dirty="0"/>
              <a:t>Diaphragm relaxes/pushed up </a:t>
            </a:r>
            <a:endParaRPr lang="en-GB" dirty="0"/>
          </a:p>
          <a:p>
            <a:pPr lvl="0"/>
            <a:r>
              <a:rPr lang="en-US" dirty="0"/>
              <a:t>Rib cage pulled in and down </a:t>
            </a:r>
            <a:endParaRPr lang="en-GB" dirty="0"/>
          </a:p>
          <a:p>
            <a:pPr lvl="0"/>
            <a:r>
              <a:rPr lang="en-US" dirty="0"/>
              <a:t>Causing a decrease in volume of thoracic cavity </a:t>
            </a:r>
            <a:endParaRPr lang="en-GB" dirty="0"/>
          </a:p>
          <a:p>
            <a:pPr lvl="0"/>
            <a:r>
              <a:rPr lang="en-US" dirty="0"/>
              <a:t>Causing an increased pressure within thoracic cavity </a:t>
            </a:r>
            <a:endParaRPr lang="en-GB" dirty="0"/>
          </a:p>
          <a:p>
            <a:r>
              <a:rPr lang="en-US" dirty="0"/>
              <a:t>More air pushed out of the lungs </a:t>
            </a:r>
            <a:endParaRPr lang="en-GB" dirty="0"/>
          </a:p>
        </p:txBody>
      </p:sp>
    </p:spTree>
    <p:extLst>
      <p:ext uri="{BB962C8B-B14F-4D97-AF65-F5344CB8AC3E}">
        <p14:creationId xmlns:p14="http://schemas.microsoft.com/office/powerpoint/2010/main" val="236356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92</TotalTime>
  <Words>1179</Words>
  <Application>Microsoft Office PowerPoint</Application>
  <PresentationFormat>On-screen Show (4:3)</PresentationFormat>
  <Paragraphs>380</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Revision of Respiratory system Mechanics-changes Gas Exchange- changes</vt:lpstr>
      <vt:lpstr>State the muscles involved in the respiratory system.</vt:lpstr>
      <vt:lpstr>Easy way to remember the mechanics of respiration</vt:lpstr>
      <vt:lpstr>MECHANICS OF BREATHING</vt:lpstr>
      <vt:lpstr>MECHANICS OF BREATHING</vt:lpstr>
      <vt:lpstr>MECHANICS OF BREATHING</vt:lpstr>
      <vt:lpstr>Exam Question</vt:lpstr>
      <vt:lpstr>Answer</vt:lpstr>
      <vt:lpstr>Describe how the mechanics of breathing ensure carbon dioxide is expired during the training run. [3 marks]  </vt:lpstr>
      <vt:lpstr>THE RESULT</vt:lpstr>
      <vt:lpstr>MOST COMMON MISTAKES</vt:lpstr>
      <vt:lpstr>State the sites of gas exchange and the gases that can transfer. </vt:lpstr>
      <vt:lpstr>What’s it all about?</vt:lpstr>
      <vt:lpstr> (ii) Explain how the performer is able to exchange greater volumes of oxygen and carbon dioxide between the lungs and the blood during exercise.   (4 marks) </vt:lpstr>
      <vt:lpstr> (i) How is oxygen exchange increased at the muscle tissues (gas diffusion) during the training run? Why is this beneficial to performance?  (5 marks) </vt:lpstr>
      <vt:lpstr>Efficient respiration is an important factor for effective performance in sport. Describe in detail the process of gaseous exchange either at site A i: at site B.       (4 marks) </vt:lpstr>
      <vt:lpstr>How is oxygen transported in the blood to the working muscles? [2 marks] </vt:lpstr>
      <vt:lpstr>Carbon dioxide is a by-product of aerobic respiration.  (i)  Describe how carbon dioxide is transported in the blood.  (2 marks)</vt:lpstr>
      <vt:lpstr> RCC You will need to identify the controls to the RCC. </vt:lpstr>
      <vt:lpstr>RECEPTORS</vt:lpstr>
      <vt:lpstr>THE RCC</vt:lpstr>
      <vt:lpstr>Explain how the respiratory centre uses neural control to produce changes in the mechanics of breathing. [2 marks] </vt:lpstr>
      <vt:lpstr>Dynamics of Respiratory system</vt:lpstr>
      <vt:lpstr>Dynamics of Respiratory system</vt:lpstr>
      <vt:lpstr>Dynamics of Respiratory system</vt:lpstr>
      <vt:lpstr>Dynamics of Respiratory system</vt:lpstr>
      <vt:lpstr>Dynamics of Respiratory system</vt:lpstr>
      <vt:lpstr>Part e – RESPIRATORY QUESTION</vt:lpstr>
      <vt:lpstr>So critically evaluate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Respiratory system Mechanics-changes Gas Exchange- changes</dc:title>
  <dc:creator>USER</dc:creator>
  <cp:lastModifiedBy>USER</cp:lastModifiedBy>
  <cp:revision>9</cp:revision>
  <dcterms:created xsi:type="dcterms:W3CDTF">2015-05-22T08:12:00Z</dcterms:created>
  <dcterms:modified xsi:type="dcterms:W3CDTF">2015-05-22T09:44:45Z</dcterms:modified>
</cp:coreProperties>
</file>