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31"/>
  </p:normalViewPr>
  <p:slideViewPr>
    <p:cSldViewPr>
      <p:cViewPr varScale="1">
        <p:scale>
          <a:sx n="66" d="100"/>
          <a:sy n="66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D5917-C00B-4A28-85B5-A46AE5872A7A}" type="datetimeFigureOut">
              <a:rPr lang="en-GB" smtClean="0"/>
              <a:t>23/03/2017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ACED1-661D-458B-A3A1-CA568D0B2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9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8FC93-23BB-4367-AFC0-9FEF0F7ED007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22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9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4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073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2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7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6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68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0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7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9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3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7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5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7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2702920-5900-A945-8719-FC7ED4ACFD90}" type="datetimeFigureOut">
              <a:rPr lang="en-GB" smtClean="0">
                <a:solidFill>
                  <a:prstClr val="black"/>
                </a:solidFill>
              </a:rPr>
              <a:pPr/>
              <a:t>23/03/2017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89FB33D-6FDC-9340-9FCA-E31B5B91889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4v0CdBqUmN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3" y="127676"/>
            <a:ext cx="7773338" cy="80196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 smtClean="0"/>
              <a:t>Sport and society 21</a:t>
            </a:r>
            <a:r>
              <a:rPr lang="en-GB" baseline="30000" dirty="0" smtClean="0"/>
              <a:t>st</a:t>
            </a:r>
            <a:r>
              <a:rPr lang="en-GB" dirty="0" smtClean="0"/>
              <a:t> Century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4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338" cy="4342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education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959288" cy="18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70452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Describe the basic outline of the education structure that you have just been through.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61341"/>
              </p:ext>
            </p:extLst>
          </p:nvPr>
        </p:nvGraphicFramePr>
        <p:xfrm>
          <a:off x="2771800" y="1480115"/>
          <a:ext cx="609600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3647728"/>
              </a:tblGrid>
              <a:tr h="30720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AGE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QUALIFICATION/ESTABLISHMENT</a:t>
                      </a:r>
                      <a:endParaRPr lang="en-GB" sz="1600" dirty="0"/>
                    </a:p>
                  </a:txBody>
                  <a:tcPr/>
                </a:tc>
              </a:tr>
              <a:tr h="30720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5-11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PRIMARY SCHOOL</a:t>
                      </a:r>
                      <a:endParaRPr lang="en-GB" sz="1600" dirty="0"/>
                    </a:p>
                  </a:txBody>
                  <a:tcPr/>
                </a:tc>
              </a:tr>
              <a:tr h="30720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11-16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COMPREHENSIVE SCHOOL (GCSE)</a:t>
                      </a:r>
                      <a:endParaRPr lang="en-GB" sz="1600" dirty="0"/>
                    </a:p>
                  </a:txBody>
                  <a:tcPr/>
                </a:tc>
              </a:tr>
              <a:tr h="30720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16+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(GCE)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2384" y="2078848"/>
            <a:ext cx="2304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</a:t>
            </a:r>
          </a:p>
          <a:p>
            <a:r>
              <a:rPr lang="en-GB" dirty="0" smtClean="0"/>
              <a:t>Examinations and qualifications in PE and sport have increased in the 21</a:t>
            </a:r>
            <a:r>
              <a:rPr lang="en-GB" baseline="30000" dirty="0" smtClean="0"/>
              <a:t>st</a:t>
            </a:r>
            <a:r>
              <a:rPr lang="en-GB" dirty="0" smtClean="0"/>
              <a:t> Century.</a:t>
            </a:r>
          </a:p>
          <a:p>
            <a:r>
              <a:rPr lang="en-GB" dirty="0" smtClean="0"/>
              <a:t>GCSE</a:t>
            </a:r>
          </a:p>
          <a:p>
            <a:r>
              <a:rPr lang="en-GB" dirty="0" smtClean="0"/>
              <a:t>GCE</a:t>
            </a:r>
          </a:p>
          <a:p>
            <a:r>
              <a:rPr lang="en-GB" dirty="0" smtClean="0"/>
              <a:t>BTEC Sport</a:t>
            </a:r>
          </a:p>
          <a:p>
            <a:r>
              <a:rPr lang="en-GB" dirty="0" smtClean="0"/>
              <a:t>BTEC Sport science</a:t>
            </a:r>
          </a:p>
          <a:p>
            <a:r>
              <a:rPr lang="en-GB" dirty="0" smtClean="0"/>
              <a:t>Degree in sports/ sports science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61480" y="5373216"/>
            <a:ext cx="227516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88% of pupils attend state school.</a:t>
            </a:r>
          </a:p>
          <a:p>
            <a:r>
              <a:rPr lang="en-GB" dirty="0" smtClean="0"/>
              <a:t>7% of population public school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4048">
            <a:off x="5499366" y="4372938"/>
            <a:ext cx="3449836" cy="23234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71800" y="3717032"/>
            <a:ext cx="2304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Public schools accounted for more than a third.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State comprehensive accounted less than a third.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Grammar school rest.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8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260648"/>
            <a:ext cx="7773338" cy="50622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Time money transport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124745"/>
            <a:ext cx="1944216" cy="46664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en-GB" dirty="0" smtClean="0"/>
              <a:t>Increase in technology most people better off.</a:t>
            </a:r>
          </a:p>
          <a:p>
            <a:r>
              <a:rPr lang="en-GB" dirty="0" smtClean="0"/>
              <a:t>Some still struggle to make ends meet.</a:t>
            </a:r>
          </a:p>
          <a:p>
            <a:r>
              <a:rPr lang="en-GB" dirty="0" smtClean="0"/>
              <a:t>Real terms, less people participation in sport.</a:t>
            </a:r>
          </a:p>
          <a:p>
            <a:r>
              <a:rPr lang="en-GB" dirty="0" smtClean="0"/>
              <a:t>125,000 down on 2013.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" y="0"/>
            <a:ext cx="9096900" cy="7312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4" y="0"/>
            <a:ext cx="9149304" cy="7101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0" y="-387424"/>
            <a:ext cx="9096900" cy="7749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260648"/>
            <a:ext cx="446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Participation rates are higher than rest of Europe 41%   48% in U</a:t>
            </a:r>
            <a:r>
              <a:rPr lang="en-GB" sz="2800" dirty="0"/>
              <a:t>K</a:t>
            </a:r>
            <a:r>
              <a:rPr lang="en-GB" sz="2800" dirty="0" smtClean="0"/>
              <a:t>.</a:t>
            </a:r>
          </a:p>
          <a:p>
            <a:r>
              <a:rPr lang="en-GB" sz="2800" dirty="0" smtClean="0"/>
              <a:t>Not as high as the highest 70% Sweden.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5791201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Transport: Cars and trains now provide the opportunity to access more sports</a:t>
            </a:r>
            <a:r>
              <a:rPr lang="en-GB" smtClean="0"/>
              <a:t>, either to take take part or watch.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9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773338" cy="1596177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46" y="-1"/>
            <a:ext cx="4481255" cy="3520931"/>
          </a:xfr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4" y="3520931"/>
            <a:ext cx="4673880" cy="333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46" y="3520931"/>
            <a:ext cx="4481254" cy="333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" y="0"/>
            <a:ext cx="457755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62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3338" cy="43421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class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2291" y="332656"/>
            <a:ext cx="2940925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Class system was less pronounced and more fluid than ever before, but there was still social division.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Lower class could gain social mobility.</a:t>
            </a:r>
            <a:r>
              <a:rPr lang="en-GB" sz="1600" dirty="0" smtClean="0"/>
              <a:t>  </a:t>
            </a:r>
          </a:p>
          <a:p>
            <a:r>
              <a:rPr lang="en-GB" sz="1600" dirty="0" smtClean="0"/>
              <a:t>The term used to describe this is </a:t>
            </a:r>
            <a:r>
              <a:rPr lang="en-GB" sz="1600" b="1" dirty="0" smtClean="0"/>
              <a:t>rags to riches.</a:t>
            </a:r>
          </a:p>
          <a:p>
            <a:r>
              <a:rPr lang="en-GB" sz="1600" dirty="0" smtClean="0"/>
              <a:t>Creating fame and fortune, however, is this really the case?</a:t>
            </a:r>
            <a:endParaRPr lang="en-GB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2405" y="5013176"/>
            <a:ext cx="308579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Is tennis just for the middle class?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320">
            <a:off x="4597496" y="913166"/>
            <a:ext cx="4218458" cy="26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06" y="4005064"/>
            <a:ext cx="4615689" cy="24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2291" y="5787103"/>
            <a:ext cx="308579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How many of the GB medals were made in private schools?</a:t>
            </a:r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05" y="223134"/>
            <a:ext cx="2412190" cy="349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7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338" cy="4342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Class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1584176" cy="50405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 smtClean="0"/>
              <a:t>research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551956"/>
              </p:ext>
            </p:extLst>
          </p:nvPr>
        </p:nvGraphicFramePr>
        <p:xfrm>
          <a:off x="323528" y="764704"/>
          <a:ext cx="8544272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2136"/>
                <a:gridCol w="4272136"/>
              </a:tblGrid>
              <a:tr h="423709">
                <a:tc>
                  <a:txBody>
                    <a:bodyPr/>
                    <a:lstStyle/>
                    <a:p>
                      <a:r>
                        <a:rPr lang="en-GB" dirty="0" smtClean="0"/>
                        <a:t>Sport/issue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Class issue</a:t>
                      </a:r>
                      <a:endParaRPr lang="en-GB" dirty="0"/>
                    </a:p>
                  </a:txBody>
                  <a:tcPr/>
                </a:tc>
              </a:tr>
              <a:tr h="12730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Tennis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Top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120 male players  37%</a:t>
                      </a:r>
                      <a:r>
                        <a:rPr lang="en-GB" baseline="0" dirty="0" smtClean="0"/>
                        <a:t> were from middle class background.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</a:tr>
              <a:tr h="1273008">
                <a:tc>
                  <a:txBody>
                    <a:bodyPr/>
                    <a:lstStyle/>
                    <a:p>
                      <a:r>
                        <a:rPr lang="en-GB" dirty="0" smtClean="0"/>
                        <a:t>Young</a:t>
                      </a:r>
                      <a:r>
                        <a:rPr lang="en-GB" baseline="0" dirty="0" smtClean="0"/>
                        <a:t> males participate in equal measures compared to the middle/upper class.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Women in lower</a:t>
                      </a:r>
                      <a:r>
                        <a:rPr lang="en-GB" baseline="0" dirty="0" smtClean="0"/>
                        <a:t> class participated in less sport than the middle/upper class women.</a:t>
                      </a:r>
                      <a:endParaRPr lang="en-GB" dirty="0"/>
                    </a:p>
                  </a:txBody>
                  <a:tcPr/>
                </a:tc>
              </a:tr>
              <a:tr h="1566779">
                <a:tc>
                  <a:txBody>
                    <a:bodyPr/>
                    <a:lstStyle/>
                    <a:p>
                      <a:r>
                        <a:rPr lang="en-GB" dirty="0" smtClean="0"/>
                        <a:t>16+ there is less participation for lower class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</a:t>
                      </a:r>
                      <a:r>
                        <a:rPr lang="en-GB" baseline="0" dirty="0" smtClean="0"/>
                        <a:t> 2015   there was </a:t>
                      </a:r>
                      <a:r>
                        <a:rPr lang="en-GB" b="1" baseline="0" dirty="0" smtClean="0"/>
                        <a:t>38% </a:t>
                      </a:r>
                      <a:r>
                        <a:rPr lang="en-GB" baseline="0" dirty="0" smtClean="0"/>
                        <a:t>participation from higher socio-economic groups, compared to </a:t>
                      </a:r>
                      <a:r>
                        <a:rPr lang="en-GB" b="1" baseline="0" dirty="0" smtClean="0"/>
                        <a:t>25% </a:t>
                      </a:r>
                      <a:r>
                        <a:rPr lang="en-GB" baseline="0" dirty="0" smtClean="0"/>
                        <a:t>for lower class groups.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4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3528" y="908719"/>
            <a:ext cx="1656184" cy="2808313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GB" sz="1600" dirty="0" smtClean="0"/>
              <a:t>The association of sport are still similar.  Have a look at these pictures and determine the class.  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0688"/>
            <a:ext cx="3348654" cy="16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21206"/>
            <a:ext cx="3348654" cy="233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3348654" cy="173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34864"/>
            <a:ext cx="3117726" cy="169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3147425" cy="224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7"/>
            <a:ext cx="3161377" cy="16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7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4536504" cy="4342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More gender equality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573">
            <a:off x="5732346" y="943173"/>
            <a:ext cx="2642144" cy="203720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52">
            <a:off x="5462425" y="3650407"/>
            <a:ext cx="2958639" cy="19739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5" y="688706"/>
            <a:ext cx="2376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Still differences in women and male participation, however, more women involved in sport and sport coverage.</a:t>
            </a:r>
          </a:p>
          <a:p>
            <a:endParaRPr lang="en-GB" dirty="0"/>
          </a:p>
          <a:p>
            <a:r>
              <a:rPr lang="en-GB" dirty="0" smtClean="0"/>
              <a:t>Participation in football and rugby for women is large and  still growing.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030271"/>
            <a:ext cx="310549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FACT</a:t>
            </a:r>
          </a:p>
          <a:p>
            <a:r>
              <a:rPr lang="en-GB" dirty="0" smtClean="0"/>
              <a:t>Twenty rugby players were handed professional contracts, women’s hockey, cricket are already professional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6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338" cy="2902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More gender equality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sz="quarter" idx="13"/>
          </p:nvPr>
        </p:nvSpPr>
        <p:spPr>
          <a:xfrm>
            <a:off x="539750" y="836613"/>
            <a:ext cx="2736850" cy="576163"/>
          </a:xfrm>
        </p:spPr>
        <p:txBody>
          <a:bodyPr>
            <a:normAutofit fontScale="97500"/>
          </a:bodyPr>
          <a:lstStyle/>
          <a:p>
            <a:r>
              <a:rPr lang="en-GB" dirty="0" smtClean="0"/>
              <a:t>Debate: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412776"/>
            <a:ext cx="3600400" cy="230832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There is an increase in women presenters however, there is a debate whether this is a positive thing.</a:t>
            </a:r>
          </a:p>
          <a:p>
            <a:r>
              <a:rPr lang="en-GB" dirty="0" smtClean="0"/>
              <a:t>“it is no coincidence that the majority of women presenters, are very young attractive people with one or two exceptions”.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074">
            <a:off x="6306120" y="836712"/>
            <a:ext cx="2030325" cy="280662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33056"/>
            <a:ext cx="1985267" cy="236793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149080"/>
            <a:ext cx="25202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26 women over 50 on air out of 481 presenters!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84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3338" cy="50622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Law and order</a:t>
            </a:r>
            <a:endParaRPr lang="en-GB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80" y="3140968"/>
            <a:ext cx="3006080" cy="18687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566">
            <a:off x="5524050" y="830414"/>
            <a:ext cx="3325341" cy="199520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84784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Legislation affected sport.</a:t>
            </a:r>
          </a:p>
          <a:p>
            <a:r>
              <a:rPr lang="en-GB" dirty="0" smtClean="0"/>
              <a:t>Negligence was accountable by players, officials and clubs.</a:t>
            </a:r>
          </a:p>
          <a:p>
            <a:r>
              <a:rPr lang="en-GB" dirty="0" smtClean="0"/>
              <a:t>Law used increasingly to protect players, spectators.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99720"/>
            <a:ext cx="2978274" cy="15525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3429000"/>
            <a:ext cx="228600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/>
            <a:r>
              <a:rPr lang="en-GB" b="1" dirty="0">
                <a:solidFill>
                  <a:prstClr val="black"/>
                </a:solidFill>
              </a:rPr>
              <a:t>Duty of care.</a:t>
            </a:r>
          </a:p>
          <a:p>
            <a:pPr lvl="0"/>
            <a:endParaRPr lang="en-GB" b="1" dirty="0">
              <a:solidFill>
                <a:prstClr val="black"/>
              </a:solidFill>
            </a:endParaRPr>
          </a:p>
          <a:p>
            <a:pPr lvl="0"/>
            <a:r>
              <a:rPr lang="en-GB" b="1" dirty="0">
                <a:solidFill>
                  <a:prstClr val="black"/>
                </a:solidFill>
              </a:rPr>
              <a:t>Football banning order</a:t>
            </a:r>
          </a:p>
        </p:txBody>
      </p:sp>
    </p:spTree>
    <p:extLst>
      <p:ext uri="{BB962C8B-B14F-4D97-AF65-F5344CB8AC3E}">
        <p14:creationId xmlns:p14="http://schemas.microsoft.com/office/powerpoint/2010/main" val="16129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3338" cy="2902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Law and order 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655">
            <a:off x="6300193" y="174183"/>
            <a:ext cx="2529300" cy="218915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26876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law has been involved in misuse of drugs?</a:t>
            </a:r>
          </a:p>
          <a:p>
            <a:r>
              <a:rPr lang="en-GB" dirty="0" smtClean="0"/>
              <a:t>Can you think of examples?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26" y="2495717"/>
            <a:ext cx="2963123" cy="195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481" y="1995364"/>
            <a:ext cx="4608512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How else has the law been used in sport?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66653" y="2718209"/>
            <a:ext cx="4608512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Match fixing?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8481" y="3521327"/>
            <a:ext cx="4608512" cy="64633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Discrimination/ comments or policies</a:t>
            </a:r>
          </a:p>
          <a:p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921">
            <a:off x="5952834" y="4867920"/>
            <a:ext cx="2983192" cy="167976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36" y="2641695"/>
            <a:ext cx="3155172" cy="20407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1" y="4324445"/>
            <a:ext cx="49149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7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525</Words>
  <Application>Microsoft Office PowerPoint</Application>
  <PresentationFormat>On-screen Show (4:3)</PresentationFormat>
  <Paragraphs>75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Droplet</vt:lpstr>
      <vt:lpstr>Sport and society 21st Century</vt:lpstr>
      <vt:lpstr>PowerPoint Presentation</vt:lpstr>
      <vt:lpstr>class</vt:lpstr>
      <vt:lpstr>Class</vt:lpstr>
      <vt:lpstr>PowerPoint Presentation</vt:lpstr>
      <vt:lpstr>More gender equality</vt:lpstr>
      <vt:lpstr>More gender equality</vt:lpstr>
      <vt:lpstr>Law and order</vt:lpstr>
      <vt:lpstr>Law and order </vt:lpstr>
      <vt:lpstr>education</vt:lpstr>
      <vt:lpstr>Time money transport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and society 21st Century</dc:title>
  <dc:creator>D.Ashleighmorris</dc:creator>
  <cp:lastModifiedBy>D.Ashleighmorris</cp:lastModifiedBy>
  <cp:revision>18</cp:revision>
  <dcterms:created xsi:type="dcterms:W3CDTF">2017-03-22T07:18:03Z</dcterms:created>
  <dcterms:modified xsi:type="dcterms:W3CDTF">2017-03-23T10:38:02Z</dcterms:modified>
</cp:coreProperties>
</file>