
<file path=[Content_Types].xml><?xml version="1.0" encoding="utf-8"?>
<Types xmlns="http://schemas.openxmlformats.org/package/2006/content-types">
  <Default Extension="bmp" ContentType="image/bmp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</p:sldMasterIdLst>
  <p:sldIdLst>
    <p:sldId id="358" r:id="rId3"/>
    <p:sldId id="260" r:id="rId4"/>
    <p:sldId id="261" r:id="rId5"/>
    <p:sldId id="263" r:id="rId6"/>
    <p:sldId id="264" r:id="rId7"/>
    <p:sldId id="265" r:id="rId8"/>
    <p:sldId id="266" r:id="rId9"/>
    <p:sldId id="270" r:id="rId10"/>
    <p:sldId id="272" r:id="rId11"/>
    <p:sldId id="273" r:id="rId12"/>
    <p:sldId id="279" r:id="rId13"/>
    <p:sldId id="280" r:id="rId14"/>
    <p:sldId id="353" r:id="rId15"/>
    <p:sldId id="354" r:id="rId16"/>
    <p:sldId id="355" r:id="rId17"/>
    <p:sldId id="356" r:id="rId18"/>
    <p:sldId id="357" r:id="rId19"/>
    <p:sldId id="286" r:id="rId20"/>
    <p:sldId id="287" r:id="rId21"/>
    <p:sldId id="288" r:id="rId22"/>
    <p:sldId id="359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67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01" r:id="rId41"/>
    <p:sldId id="302" r:id="rId42"/>
    <p:sldId id="303" r:id="rId43"/>
    <p:sldId id="304" r:id="rId44"/>
    <p:sldId id="305" r:id="rId45"/>
    <p:sldId id="309" r:id="rId46"/>
    <p:sldId id="402" r:id="rId47"/>
    <p:sldId id="378" r:id="rId48"/>
    <p:sldId id="379" r:id="rId49"/>
    <p:sldId id="380" r:id="rId50"/>
    <p:sldId id="381" r:id="rId51"/>
    <p:sldId id="386" r:id="rId52"/>
    <p:sldId id="387" r:id="rId53"/>
    <p:sldId id="392" r:id="rId54"/>
    <p:sldId id="317" r:id="rId55"/>
    <p:sldId id="318" r:id="rId56"/>
    <p:sldId id="393" r:id="rId57"/>
    <p:sldId id="394" r:id="rId58"/>
    <p:sldId id="403" r:id="rId59"/>
    <p:sldId id="395" r:id="rId60"/>
    <p:sldId id="401" r:id="rId61"/>
    <p:sldId id="396" r:id="rId62"/>
    <p:sldId id="397" r:id="rId63"/>
    <p:sldId id="319" r:id="rId64"/>
    <p:sldId id="320" r:id="rId65"/>
    <p:sldId id="398" r:id="rId66"/>
    <p:sldId id="399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88" r:id="rId75"/>
    <p:sldId id="389" r:id="rId76"/>
    <p:sldId id="390" r:id="rId77"/>
    <p:sldId id="391" r:id="rId78"/>
    <p:sldId id="400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7" autoAdjust="0"/>
    <p:restoredTop sz="94660"/>
  </p:normalViewPr>
  <p:slideViewPr>
    <p:cSldViewPr>
      <p:cViewPr varScale="1">
        <p:scale>
          <a:sx n="71" d="100"/>
          <a:sy n="71" d="100"/>
        </p:scale>
        <p:origin x="-7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A404F-5D25-4331-9815-F505DC97826F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2EAE09-D5F2-4535-9B7D-FD2A5F2B8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A404F-5D25-4331-9815-F505DC97826F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2EAE09-D5F2-4535-9B7D-FD2A5F2B8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5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E2F0-58BC-4675-900B-0E608FC116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5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FD10-049D-4F99-ABE0-3A12E0389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5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9CBE-08D5-4853-A007-087621E5F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4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19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453BE-469E-474C-92B2-1FFDC26ECC6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DEA933-8FDC-4E7E-A730-B61749E20A44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59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F5D20C-4A8A-476F-AD6B-1691CAA68779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9D914-187B-4A9D-A0C4-B06511C3227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FE65E-5546-4169-8C45-0A3DBC9CCF61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DA1A7-F280-4BAB-BF7E-AB9BD2974244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4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783E9-7BC5-4C76-B3EA-33380D549A6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646B7-8073-4B41-814D-1B1D3B9C4902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61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75788-2B8F-4876-B0E1-FBE153A1D3BF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32426-26CA-47AE-B710-EDD446DFEAB6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4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0B552-4565-4964-B798-48AA75A2D6C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FFA4-70AD-4FAC-AAC3-63C157C56C2F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97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CBB21-8756-4ABA-AC5F-A0F0C41BE72F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77CB2-1943-4159-BFE4-A20A7D56A0B2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88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59619-8013-407C-9556-E8832A5A36E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A4012-03BC-441A-816C-70401BA19510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55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FBD15-1C82-4619-95D0-8B2D8A276E87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0A324-C41E-4FAD-AD4B-7C1889C9F286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35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40495-9F2E-49AD-A40E-4A0B15707938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15659-CC27-4C56-8375-9885E505BC6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37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050AC-1C87-464F-AA83-C13EF3C2F3A4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9/26/2013</a:t>
            </a:fld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5EFA6-0C1A-467A-ADDC-54966896C68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68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72FE-B14A-4801-864B-DAF34C05DE37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53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399F-1DCE-49DF-8FB3-09372CBBED8E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01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9CBE-08D5-4853-A007-087621E5F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591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A14D-6717-482A-B3F4-4D1C27EF1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1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0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4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A404F-5D25-4331-9815-F505DC97826F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2EAE09-D5F2-4535-9B7D-FD2A5F2B8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4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A404F-5D25-4331-9815-F505DC97826F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2EAE09-D5F2-4535-9B7D-FD2A5F2B8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0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A404F-5D25-4331-9815-F505DC97826F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2EAE09-D5F2-4535-9B7D-FD2A5F2B8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bmp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619672" y="6322470"/>
            <a:ext cx="7416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</a:t>
            </a:r>
            <a:r>
              <a:rPr lang="en-GB" baseline="0" dirty="0" smtClean="0"/>
              <a:t> PE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16132"/>
            <a:ext cx="1584176" cy="3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4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3817-304E-4FA8-A7E2-9217AAC94633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9/26/2013</a:t>
            </a:fld>
            <a:endParaRPr lang="en-GB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white"/>
                </a:solidFill>
              </a:rPr>
              <a:t>Anatomy and Physiology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white"/>
                </a:solidFill>
              </a:rPr>
              <a:t>Ash Morris AS Physical Education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579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6.wmf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eroids.com/bodybuilding/training_pictures/crunches.jpg" TargetMode="Externa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lmvmu6Mlqw&amp;feature=fvw" TargetMode="Externa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3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0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register?jump_to=http://www.dreamstime.com/royalty-free-stock-photo-tommy-haas-tennis-backhand-image4236395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youtube.com/watch?v=pgGPuf_w0gE" TargetMode="Externa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8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laimimages.com/usepolicy.html" TargetMode="Externa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9.xml"/><Relationship Id="rId4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1.xml"/><Relationship Id="rId4" Type="http://schemas.openxmlformats.org/officeDocument/2006/relationships/image" Target="../media/image5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3.xml"/><Relationship Id="rId4" Type="http://schemas.openxmlformats.org/officeDocument/2006/relationships/image" Target="../media/image5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Muscles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Anatomy and Physiology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4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Voluntary (skeletal) Muscle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435600" y="1268413"/>
            <a:ext cx="3494088" cy="1512515"/>
          </a:xfrm>
        </p:spPr>
        <p:txBody>
          <a:bodyPr/>
          <a:lstStyle/>
          <a:p>
            <a:pPr marL="609600" indent="-609600" eaLnBrk="1" hangingPunct="1"/>
            <a:r>
              <a:rPr lang="en-US" dirty="0" smtClean="0"/>
              <a:t>Skeletal muscle is attached to bones by tendons</a:t>
            </a:r>
          </a:p>
        </p:txBody>
      </p:sp>
      <p:pic>
        <p:nvPicPr>
          <p:cNvPr id="24580" name="Picture 5" descr="8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49688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508104" y="2780928"/>
            <a:ext cx="34575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REMEMBER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Ligaments -Bone to Bone</a:t>
            </a:r>
          </a:p>
          <a:p>
            <a:pPr eaLnBrk="1" hangingPunct="1">
              <a:spcBef>
                <a:spcPct val="50000"/>
              </a:spcBef>
            </a:pPr>
            <a:endParaRPr lang="en-US" sz="2000" b="1" dirty="0"/>
          </a:p>
          <a:p>
            <a:pPr eaLnBrk="1" hangingPunct="1">
              <a:spcBef>
                <a:spcPct val="50000"/>
              </a:spcBef>
            </a:pPr>
            <a:r>
              <a:rPr lang="en-US" sz="2000" b="1" dirty="0"/>
              <a:t>Tendons – Muscle to Bone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6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417528"/>
            <a:ext cx="7315200" cy="115409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On the Pull!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285750" y="1916832"/>
            <a:ext cx="4643438" cy="42267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Muscles can only pull</a:t>
            </a:r>
          </a:p>
          <a:p>
            <a:pPr eaLnBrk="1" hangingPunct="1">
              <a:lnSpc>
                <a:spcPct val="90000"/>
              </a:lnSpc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During contractions muscle pull on bone to cause movement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8373" name="Picture 5" descr="p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571625"/>
            <a:ext cx="381635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6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Tendons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786188" y="1617663"/>
            <a:ext cx="5122862" cy="381158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Tough but flexible tissue that connects muscle to bone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dirty="0" smtClean="0"/>
              <a:t>Tendon transmits the force of muscle contraction to the bone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57349" name="Picture 5" descr="tendons_in_w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31686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79512" y="5651956"/>
            <a:ext cx="871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The white, cord-like </a:t>
            </a:r>
            <a:r>
              <a:rPr lang="en-US" dirty="0" smtClean="0"/>
              <a:t>structures are </a:t>
            </a:r>
            <a:r>
              <a:rPr lang="en-US" dirty="0"/>
              <a:t>the tendons in your wrist </a:t>
            </a:r>
            <a:r>
              <a:rPr lang="en-US" dirty="0" smtClean="0"/>
              <a:t>that move </a:t>
            </a:r>
            <a:r>
              <a:rPr lang="en-US" dirty="0"/>
              <a:t>your fingers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7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MUSCLE ATTACHM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  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P30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5770" y="1700808"/>
            <a:ext cx="8464426" cy="4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3300"/>
                </a:solidFill>
              </a:rPr>
              <a:t>TENDONS attach muscle to bone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400" b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/>
              <a:t>There are two ends to a muscle: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3300"/>
                </a:solidFill>
              </a:rPr>
              <a:t>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3300"/>
                </a:solidFill>
              </a:rPr>
              <a:t>INSERTION</a:t>
            </a:r>
          </a:p>
          <a:p>
            <a:pPr marL="342900" indent="-342900">
              <a:spcBef>
                <a:spcPct val="20000"/>
              </a:spcBef>
            </a:pPr>
            <a:endParaRPr lang="en-US" sz="1600" b="1" dirty="0">
              <a:solidFill>
                <a:srgbClr val="FF33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i="1" dirty="0"/>
              <a:t>The insertion moves towards the origin</a:t>
            </a:r>
            <a:endParaRPr lang="en-US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120883"/>
              </p:ext>
            </p:extLst>
          </p:nvPr>
        </p:nvGraphicFramePr>
        <p:xfrm>
          <a:off x="6156176" y="3162061"/>
          <a:ext cx="2800498" cy="217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Bitmap Image" r:id="rId4" imgW="2800759" imgH="2733930" progId="PBrush">
                  <p:embed/>
                </p:oleObj>
              </mc:Choice>
              <mc:Fallback>
                <p:oleObj name="Bitmap Image" r:id="rId4" imgW="2800759" imgH="273393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162061"/>
                        <a:ext cx="2800498" cy="2170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873584"/>
              </p:ext>
            </p:extLst>
          </p:nvPr>
        </p:nvGraphicFramePr>
        <p:xfrm>
          <a:off x="2267744" y="2967110"/>
          <a:ext cx="762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Clip" r:id="rId6" imgW="1039277" imgH="1342257" progId="MS_ClipArt_Gallery.2">
                  <p:embed/>
                </p:oleObj>
              </mc:Choice>
              <mc:Fallback>
                <p:oleObj name="Clip" r:id="rId6" imgW="1039277" imgH="1342257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967110"/>
                        <a:ext cx="7620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2886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72" y="54868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ORIGIN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983" y="1683928"/>
            <a:ext cx="7315200" cy="3539527"/>
          </a:xfrm>
        </p:spPr>
        <p:txBody>
          <a:bodyPr/>
          <a:lstStyle/>
          <a:p>
            <a:r>
              <a:rPr lang="en-US" b="1" dirty="0"/>
              <a:t>The end of the muscle attached to a relatively immovable bone, as a sort of anchor point</a:t>
            </a:r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8625" y="3357563"/>
          <a:ext cx="1889125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Clip" r:id="rId4" imgW="1039277" imgH="1342257" progId="MS_ClipArt_Gallery.2">
                  <p:embed/>
                </p:oleObj>
              </mc:Choice>
              <mc:Fallback>
                <p:oleObj name="Clip" r:id="rId4" imgW="1039277" imgH="1342257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357563"/>
                        <a:ext cx="1889125" cy="244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275856" y="2924944"/>
            <a:ext cx="4392488" cy="3095377"/>
            <a:chOff x="1008" y="2448"/>
            <a:chExt cx="1776" cy="1686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056" y="2448"/>
            <a:ext cx="1728" cy="1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4" name="Bitmap Image" r:id="rId6" imgW="2800759" imgH="2733930" progId="Paint.Picture">
                    <p:embed/>
                  </p:oleObj>
                </mc:Choice>
                <mc:Fallback>
                  <p:oleObj name="Bitmap Image" r:id="rId6" imgW="2800759" imgH="273393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448"/>
                          <a:ext cx="1728" cy="16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160" y="2736"/>
              <a:ext cx="480" cy="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Bicep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1968" y="283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08" y="3504"/>
              <a:ext cx="480" cy="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Tricep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392" y="345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429125" y="2357438"/>
            <a:ext cx="647700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638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154097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INSERTION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315200" cy="3539527"/>
          </a:xfrm>
        </p:spPr>
        <p:txBody>
          <a:bodyPr/>
          <a:lstStyle/>
          <a:p>
            <a:r>
              <a:rPr lang="en-US" b="1" dirty="0"/>
              <a:t>The other end of the muscle that is attached to the bone that is moving</a:t>
            </a:r>
            <a:endParaRPr lang="en-GB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535171"/>
              </p:ext>
            </p:extLst>
          </p:nvPr>
        </p:nvGraphicFramePr>
        <p:xfrm>
          <a:off x="3599656" y="3645024"/>
          <a:ext cx="371320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Bitmap Image" r:id="rId4" imgW="2800759" imgH="2733930" progId="Paint.Picture">
                  <p:embed/>
                </p:oleObj>
              </mc:Choice>
              <mc:Fallback>
                <p:oleObj name="Bitmap Image" r:id="rId4" imgW="2800759" imgH="273393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656" y="3645024"/>
                        <a:ext cx="371320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9"/>
          <p:cNvSpPr>
            <a:spLocks noChangeShapeType="1"/>
          </p:cNvSpPr>
          <p:nvPr/>
        </p:nvSpPr>
        <p:spPr bwMode="auto">
          <a:xfrm rot="1888912">
            <a:off x="1009782" y="4197035"/>
            <a:ext cx="5073391" cy="772387"/>
          </a:xfrm>
          <a:prstGeom prst="line">
            <a:avLst/>
          </a:prstGeom>
          <a:ln w="381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064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834880" cy="464137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itchFamily="34" charset="0"/>
              </a:rPr>
              <a:t>The biceps muscle bends or flexes the arm at the elbow.  The biceps is attached at the scapula which acts as the anchor point.  </a:t>
            </a:r>
          </a:p>
          <a:p>
            <a:endParaRPr lang="en-US" dirty="0">
              <a:latin typeface="Century Gothic" pitchFamily="34" charset="0"/>
            </a:endParaRPr>
          </a:p>
          <a:p>
            <a:r>
              <a:rPr lang="en-US" dirty="0">
                <a:latin typeface="Century Gothic" pitchFamily="34" charset="0"/>
              </a:rPr>
              <a:t>It is also attached to the radius bone, which is the bone being moved.</a:t>
            </a:r>
            <a:endParaRPr lang="en-US" sz="4000" dirty="0">
              <a:latin typeface="Century Gothic" pitchFamily="34" charset="0"/>
            </a:endParaRPr>
          </a:p>
          <a:p>
            <a:endParaRPr lang="en-GB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725583"/>
              </p:ext>
            </p:extLst>
          </p:nvPr>
        </p:nvGraphicFramePr>
        <p:xfrm>
          <a:off x="5580112" y="1844824"/>
          <a:ext cx="3221016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Bitmap Image" r:id="rId4" imgW="2800759" imgH="2733930" progId="Paint.Picture">
                  <p:embed/>
                </p:oleObj>
              </mc:Choice>
              <mc:Fallback>
                <p:oleObj name="Bitmap Image" r:id="rId4" imgW="2800759" imgH="273393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844824"/>
                        <a:ext cx="3221016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673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SYNERGISTS &amp; </a:t>
            </a:r>
            <a:r>
              <a:rPr lang="en-US" dirty="0" smtClean="0"/>
              <a:t>FIXATORS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0849"/>
            <a:ext cx="7315200" cy="424851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rgbClr val="FF3300"/>
                </a:solidFill>
              </a:rPr>
              <a:t>Synergists</a:t>
            </a:r>
            <a:r>
              <a:rPr lang="en-US" b="1" dirty="0"/>
              <a:t> -  when other muscles assist the agonist in creating a movement = HELPER MUSCLES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Modify or alter the pull of the agonist to the most advantageous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>
                <a:solidFill>
                  <a:srgbClr val="FF3300"/>
                </a:solidFill>
              </a:rPr>
              <a:t>Fixators</a:t>
            </a:r>
            <a:r>
              <a:rPr lang="en-US" b="1" dirty="0"/>
              <a:t> – stop any unwanted movement throughout the whole body by fixing or STABILISING the joint or joints involved</a:t>
            </a:r>
          </a:p>
          <a:p>
            <a:pPr>
              <a:buFontTx/>
              <a:buChar char="•"/>
            </a:pP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Help with posture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0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n-GB" smtClean="0"/>
              <a:t>Key terms     </a:t>
            </a:r>
            <a:r>
              <a:rPr lang="en-GB" sz="2000" smtClean="0"/>
              <a:t>p30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3528" y="1315651"/>
            <a:ext cx="8643937" cy="4821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GB" sz="1600" b="1" dirty="0">
                <a:solidFill>
                  <a:schemeClr val="bg1"/>
                </a:solidFill>
                <a:latin typeface="Tw Cen MT" pitchFamily="34" charset="0"/>
              </a:rPr>
              <a:t>ORIGIN</a:t>
            </a:r>
            <a:r>
              <a:rPr lang="en-GB" sz="1600" dirty="0">
                <a:solidFill>
                  <a:schemeClr val="bg1"/>
                </a:solidFill>
                <a:latin typeface="Tw Cen MT" pitchFamily="34" charset="0"/>
              </a:rPr>
              <a:t> - attachment of a muscle that remains  - Point of relatively fixed during muscular contraction</a:t>
            </a:r>
          </a:p>
          <a:p>
            <a:pPr eaLnBrk="1" hangingPunct="1">
              <a:spcAft>
                <a:spcPts val="1000"/>
              </a:spcAft>
            </a:pPr>
            <a:endParaRPr lang="en-GB" sz="16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GB" sz="1600" b="1" dirty="0">
                <a:solidFill>
                  <a:schemeClr val="bg1"/>
                </a:solidFill>
                <a:latin typeface="Tw Cen MT" pitchFamily="34" charset="0"/>
              </a:rPr>
              <a:t>INSERTION</a:t>
            </a:r>
            <a:r>
              <a:rPr lang="en-GB" sz="1600" dirty="0">
                <a:solidFill>
                  <a:schemeClr val="bg1"/>
                </a:solidFill>
                <a:latin typeface="Tw Cen MT" pitchFamily="34" charset="0"/>
              </a:rPr>
              <a:t> – Point of attachment of a muscle that tends to move toward the origin during muscular contraction.</a:t>
            </a:r>
          </a:p>
          <a:p>
            <a:pPr eaLnBrk="1" hangingPunct="1">
              <a:spcAft>
                <a:spcPts val="1000"/>
              </a:spcAft>
            </a:pPr>
            <a:endParaRPr lang="en-GB" sz="1600" b="1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GB" sz="1600" b="1" dirty="0">
                <a:solidFill>
                  <a:schemeClr val="bg1"/>
                </a:solidFill>
                <a:latin typeface="Tw Cen MT" pitchFamily="34" charset="0"/>
              </a:rPr>
              <a:t>AGONIST MUSCLE</a:t>
            </a:r>
            <a:r>
              <a:rPr lang="en-GB" sz="1600" dirty="0">
                <a:solidFill>
                  <a:schemeClr val="bg1"/>
                </a:solidFill>
                <a:latin typeface="Tw Cen MT" pitchFamily="34" charset="0"/>
              </a:rPr>
              <a:t> – The muscle directly responsible for the movement at a joint.</a:t>
            </a:r>
          </a:p>
          <a:p>
            <a:pPr eaLnBrk="1" hangingPunct="1">
              <a:spcAft>
                <a:spcPts val="1000"/>
              </a:spcAft>
            </a:pPr>
            <a:endParaRPr lang="en-GB" sz="1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GB" sz="1600" b="1" dirty="0">
                <a:solidFill>
                  <a:schemeClr val="bg1"/>
                </a:solidFill>
                <a:latin typeface="Tw Cen MT" pitchFamily="34" charset="0"/>
              </a:rPr>
              <a:t>ANTAGONISTIC MUSCLE</a:t>
            </a:r>
            <a:r>
              <a:rPr lang="en-GB" sz="1600" dirty="0">
                <a:solidFill>
                  <a:schemeClr val="bg1"/>
                </a:solidFill>
                <a:latin typeface="Tw Cen MT" pitchFamily="34" charset="0"/>
              </a:rPr>
              <a:t> – The muscle that has an action opposite to that of the agonist and helps the movement occur.</a:t>
            </a:r>
          </a:p>
          <a:p>
            <a:pPr eaLnBrk="1" hangingPunct="1">
              <a:spcAft>
                <a:spcPts val="1000"/>
              </a:spcAft>
            </a:pPr>
            <a:endParaRPr lang="en-GB" sz="1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GB" sz="1600" b="1" dirty="0">
                <a:solidFill>
                  <a:schemeClr val="bg1"/>
                </a:solidFill>
                <a:latin typeface="Tw Cen MT" pitchFamily="34" charset="0"/>
              </a:rPr>
              <a:t>SYNERGIST</a:t>
            </a:r>
            <a:r>
              <a:rPr lang="en-GB" sz="1600" dirty="0">
                <a:solidFill>
                  <a:schemeClr val="bg1"/>
                </a:solidFill>
                <a:latin typeface="Tw Cen MT" pitchFamily="34" charset="0"/>
              </a:rPr>
              <a:t> – A muscle that ‘assists’ the agonist create the movement.</a:t>
            </a:r>
          </a:p>
          <a:p>
            <a:pPr eaLnBrk="1" hangingPunct="1">
              <a:spcAft>
                <a:spcPts val="1000"/>
              </a:spcAft>
            </a:pPr>
            <a:endParaRPr lang="en-GB" sz="1600" dirty="0">
              <a:solidFill>
                <a:schemeClr val="bg1"/>
              </a:solidFill>
              <a:latin typeface="Tw Cen MT" pitchFamily="34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GB" sz="1600" b="1" dirty="0">
                <a:solidFill>
                  <a:schemeClr val="bg1"/>
                </a:solidFill>
                <a:latin typeface="Tw Cen MT" pitchFamily="34" charset="0"/>
              </a:rPr>
              <a:t>FIXATOR</a:t>
            </a:r>
            <a:r>
              <a:rPr lang="en-GB" sz="1600" dirty="0">
                <a:solidFill>
                  <a:schemeClr val="bg1"/>
                </a:solidFill>
                <a:latin typeface="Tw Cen MT" pitchFamily="34" charset="0"/>
              </a:rPr>
              <a:t> – A muscle that stabilises the body so maximise efficiency of the intended movement – </a:t>
            </a:r>
            <a:r>
              <a:rPr lang="en-GB" sz="1600" dirty="0">
                <a:latin typeface="Tw Cen MT" pitchFamily="34" charset="0"/>
              </a:rPr>
              <a:t>prevents unwanted movements.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8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Antagonistic Pairs   </a:t>
            </a:r>
            <a:r>
              <a:rPr lang="en-US" sz="2000" smtClean="0"/>
              <a:t>(Task 24)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sz="quarter" idx="13"/>
          </p:nvPr>
        </p:nvSpPr>
        <p:spPr>
          <a:xfrm>
            <a:off x="4786313" y="200025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Antagonistic (partner)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This muscle works with the prime mover but is an ‘opposing’ (necessary) action – by </a:t>
            </a:r>
            <a:r>
              <a:rPr lang="en-US" sz="2800" b="1" dirty="0" smtClean="0">
                <a:solidFill>
                  <a:srgbClr val="FFFF00"/>
                </a:solidFill>
              </a:rPr>
              <a:t>relaxing &amp; lengthening </a:t>
            </a:r>
          </a:p>
          <a:p>
            <a:pPr eaLnBrk="1" hangingPunct="1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61449" name="Rectangle 9"/>
          <p:cNvSpPr>
            <a:spLocks noGrp="1" noChangeArrowheads="1"/>
          </p:cNvSpPr>
          <p:nvPr>
            <p:ph sz="quarter" idx="14"/>
          </p:nvPr>
        </p:nvSpPr>
        <p:spPr>
          <a:xfrm>
            <a:off x="428625" y="2000250"/>
            <a:ext cx="40719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B0F0"/>
                </a:solidFill>
              </a:rPr>
              <a:t>Prime mover (agonist)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00B0F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B0F0"/>
                </a:solidFill>
              </a:rPr>
              <a:t>This muscle determines the movement of an action –by  </a:t>
            </a:r>
            <a:r>
              <a:rPr lang="en-US" sz="2800" b="1" dirty="0" smtClean="0">
                <a:solidFill>
                  <a:srgbClr val="00B0F0"/>
                </a:solidFill>
              </a:rPr>
              <a:t>contracting &amp; shortening</a:t>
            </a:r>
          </a:p>
          <a:p>
            <a:pPr eaLnBrk="1" hangingPunct="1"/>
            <a:endParaRPr lang="en-US" dirty="0" smtClean="0">
              <a:solidFill>
                <a:srgbClr val="7030A0"/>
              </a:solidFill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500063" y="214313"/>
          <a:ext cx="150018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lip" r:id="rId4" imgW="1343160" imgH="1438200" progId="MS_ClipArt_Gallery.2">
                  <p:embed/>
                </p:oleObj>
              </mc:Choice>
              <mc:Fallback>
                <p:oleObj name="Clip" r:id="rId4" imgW="1343160" imgH="1438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14313"/>
                        <a:ext cx="1500187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467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5278" y="30342"/>
            <a:ext cx="7315200" cy="6379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Muscle Facts 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572500" cy="557783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Smallest muscle in the body?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Stapedius</a:t>
            </a:r>
            <a:r>
              <a:rPr lang="en-US" sz="2400" dirty="0" smtClean="0"/>
              <a:t>: the muscle that activates the stirrup, the small bone that sends vibrations from the eardrum to the inner ear. It measures just 0.05 inch (0.13 centimeter) in length.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Largest muscle in the body?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Latissimus</a:t>
            </a:r>
            <a:r>
              <a:rPr lang="en-US" sz="2400" dirty="0" smtClean="0"/>
              <a:t> </a:t>
            </a:r>
            <a:r>
              <a:rPr lang="en-US" sz="2400" dirty="0" err="1" smtClean="0"/>
              <a:t>dorsi</a:t>
            </a:r>
            <a:r>
              <a:rPr lang="en-US" sz="2400" dirty="0" smtClean="0"/>
              <a:t>: the large, flat muscle pair that covers the middle and lower back.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Longest muscle in the body?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Sartorius: the strap-like muscle that runs diagonally from the waist down across the front of the thigh to the knee.</a:t>
            </a:r>
            <a:endParaRPr lang="en-US" sz="24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43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Antagonistic pairs – Bicep Curl</a:t>
            </a:r>
          </a:p>
        </p:txBody>
      </p:sp>
      <p:pic>
        <p:nvPicPr>
          <p:cNvPr id="64522" name="Picture 10" descr="1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785938"/>
            <a:ext cx="3200400" cy="3646487"/>
          </a:xfrm>
          <a:noFill/>
        </p:spPr>
      </p:pic>
      <p:pic>
        <p:nvPicPr>
          <p:cNvPr id="64518" name="Picture 6" descr="123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7150" y="1785938"/>
            <a:ext cx="2736850" cy="3527425"/>
          </a:xfrm>
          <a:noFill/>
        </p:spPr>
      </p:pic>
      <p:sp>
        <p:nvSpPr>
          <p:cNvPr id="34821" name="Text Box 13"/>
          <p:cNvSpPr txBox="1">
            <a:spLocks noChangeArrowheads="1"/>
          </p:cNvSpPr>
          <p:nvPr/>
        </p:nvSpPr>
        <p:spPr bwMode="auto">
          <a:xfrm>
            <a:off x="539750" y="4868863"/>
            <a:ext cx="3960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714375" y="5643563"/>
            <a:ext cx="30956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Biceps – Prime mover 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Triceps – Antagonistic 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715000" y="5572125"/>
            <a:ext cx="28082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Biceps – Antagonistic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Triceps – Prime Mover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  <p:bldP spid="645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AGONIST WORK CARDS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8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solidFill>
                  <a:srgbClr val="FFFF00"/>
                </a:solidFill>
              </a:rPr>
              <a:t>Muscle Pairings</a:t>
            </a:r>
            <a:endParaRPr lang="en-GB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38538" cy="922337"/>
          </a:xfrm>
        </p:spPr>
        <p:txBody>
          <a:bodyPr/>
          <a:lstStyle/>
          <a:p>
            <a:pPr eaLnBrk="1" hangingPunct="1"/>
            <a:r>
              <a:rPr lang="en-GB" smtClean="0"/>
              <a:t>The BACK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4186238" cy="4879999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en-GB" sz="1800" b="1" dirty="0" smtClean="0"/>
              <a:t>Include :</a:t>
            </a:r>
            <a:r>
              <a:rPr lang="en-GB" dirty="0" smtClean="0"/>
              <a:t> </a:t>
            </a:r>
          </a:p>
          <a:p>
            <a:pPr marL="609600" indent="-609600" eaLnBrk="1" hangingPunct="1"/>
            <a:endParaRPr lang="en-GB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dirty="0" smtClean="0"/>
              <a:t>Gluteus Maximus</a:t>
            </a:r>
          </a:p>
          <a:p>
            <a:pPr marL="609600" indent="-609600" eaLnBrk="1" hangingPunct="1">
              <a:buFontTx/>
              <a:buAutoNum type="arabicPeriod"/>
            </a:pPr>
            <a:endParaRPr lang="en-GB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dirty="0" err="1" smtClean="0"/>
              <a:t>Errector</a:t>
            </a:r>
            <a:r>
              <a:rPr lang="en-GB" dirty="0" smtClean="0"/>
              <a:t> </a:t>
            </a:r>
            <a:r>
              <a:rPr lang="en-GB" dirty="0" err="1" smtClean="0"/>
              <a:t>Spinae</a:t>
            </a:r>
            <a:endParaRPr lang="en-GB" dirty="0" smtClean="0"/>
          </a:p>
          <a:p>
            <a:pPr marL="609600" indent="-609600" eaLnBrk="1" hangingPunct="1">
              <a:buFontTx/>
              <a:buAutoNum type="arabicPeriod"/>
            </a:pPr>
            <a:endParaRPr lang="en-GB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dirty="0" smtClean="0"/>
              <a:t>Trapezius</a:t>
            </a:r>
          </a:p>
          <a:p>
            <a:pPr marL="609600" indent="-609600" eaLnBrk="1" hangingPunct="1">
              <a:buFontTx/>
              <a:buAutoNum type="arabicPeriod"/>
            </a:pPr>
            <a:endParaRPr lang="en-GB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dirty="0" err="1" smtClean="0"/>
              <a:t>Latissimus</a:t>
            </a:r>
            <a:r>
              <a:rPr lang="en-GB" dirty="0" smtClean="0"/>
              <a:t> </a:t>
            </a:r>
            <a:r>
              <a:rPr lang="en-GB" dirty="0" err="1" smtClean="0"/>
              <a:t>Dorsi</a:t>
            </a:r>
            <a:endParaRPr lang="en-GB" dirty="0" smtClean="0"/>
          </a:p>
        </p:txBody>
      </p:sp>
      <p:pic>
        <p:nvPicPr>
          <p:cNvPr id="37892" name="Picture 5" descr="musclefigure_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184650" cy="604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9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4717643" cy="35350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2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54438" cy="1209675"/>
          </a:xfrm>
        </p:spPr>
        <p:txBody>
          <a:bodyPr/>
          <a:lstStyle/>
          <a:p>
            <a:pPr eaLnBrk="1" hangingPunct="1"/>
            <a:r>
              <a:rPr lang="en-GB" smtClean="0"/>
              <a:t>The FRONT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4392612" cy="3341688"/>
          </a:xfrm>
        </p:spPr>
        <p:txBody>
          <a:bodyPr/>
          <a:lstStyle/>
          <a:p>
            <a:pPr marL="609600" indent="-609600" eaLnBrk="1" hangingPunct="1"/>
            <a:r>
              <a:rPr lang="en-GB" sz="1800" smtClean="0"/>
              <a:t>Include :</a:t>
            </a:r>
            <a:r>
              <a:rPr lang="en-GB" smtClean="0"/>
              <a:t> </a:t>
            </a:r>
          </a:p>
          <a:p>
            <a:pPr marL="609600" indent="-609600" eaLnBrk="1" hangingPunct="1"/>
            <a:endParaRPr lang="en-GB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smtClean="0"/>
              <a:t>Pectoralis major</a:t>
            </a:r>
          </a:p>
          <a:p>
            <a:pPr marL="609600" indent="-609600" eaLnBrk="1" hangingPunct="1">
              <a:buFontTx/>
              <a:buAutoNum type="arabicPeriod"/>
            </a:pPr>
            <a:endParaRPr lang="en-GB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smtClean="0"/>
              <a:t>Rectus Abdominus</a:t>
            </a:r>
          </a:p>
        </p:txBody>
      </p:sp>
      <p:pic>
        <p:nvPicPr>
          <p:cNvPr id="39940" name="Picture 5" descr="musclefigure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4100512" cy="59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8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22638" cy="1209675"/>
          </a:xfrm>
        </p:spPr>
        <p:txBody>
          <a:bodyPr/>
          <a:lstStyle/>
          <a:p>
            <a:pPr eaLnBrk="1" hangingPunct="1"/>
            <a:r>
              <a:rPr lang="en-GB" smtClean="0"/>
              <a:t>The LEG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700808"/>
            <a:ext cx="3321050" cy="46561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sz="1800" dirty="0"/>
              <a:t>Include : </a:t>
            </a:r>
          </a:p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r>
              <a:rPr lang="en-GB" sz="2800" dirty="0" err="1"/>
              <a:t>Quadricep</a:t>
            </a:r>
            <a:r>
              <a:rPr lang="en-GB" sz="2800" dirty="0"/>
              <a:t> </a:t>
            </a:r>
            <a:r>
              <a:rPr lang="en-GB" sz="2800" dirty="0" smtClean="0"/>
              <a:t>group</a:t>
            </a:r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/>
              <a:t>Hamstring </a:t>
            </a:r>
            <a:r>
              <a:rPr lang="en-GB" sz="2800" dirty="0" smtClean="0"/>
              <a:t>group</a:t>
            </a:r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/>
              <a:t>Anterior </a:t>
            </a:r>
            <a:r>
              <a:rPr lang="en-GB" sz="2800" dirty="0" err="1" smtClean="0"/>
              <a:t>Tibialis</a:t>
            </a:r>
            <a:endParaRPr lang="en-GB" sz="2800" dirty="0" smtClean="0"/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 err="1" smtClean="0"/>
              <a:t>Gastrocnemius</a:t>
            </a:r>
            <a:endParaRPr lang="en-GB" sz="2800" dirty="0" smtClean="0"/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 err="1"/>
              <a:t>Soleus</a:t>
            </a:r>
            <a:endParaRPr lang="en-GB" sz="2800" dirty="0"/>
          </a:p>
        </p:txBody>
      </p:sp>
      <p:pic>
        <p:nvPicPr>
          <p:cNvPr id="41988" name="Picture 5" descr="400px-Muscle_posterior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31289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9" descr="400px-Muscles_anterior_labe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141663"/>
            <a:ext cx="3205162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73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3322638" cy="1209675"/>
          </a:xfrm>
        </p:spPr>
        <p:txBody>
          <a:bodyPr/>
          <a:lstStyle/>
          <a:p>
            <a:pPr eaLnBrk="1" hangingPunct="1"/>
            <a:r>
              <a:rPr lang="en-GB" smtClean="0"/>
              <a:t>The ARM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85938"/>
            <a:ext cx="3240087" cy="48117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/>
              <a:t>Include : 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 smtClean="0"/>
              <a:t>Deltoid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Biceps </a:t>
            </a:r>
            <a:r>
              <a:rPr lang="en-GB" dirty="0" err="1" smtClean="0"/>
              <a:t>Brachii</a:t>
            </a:r>
            <a:endParaRPr lang="en-GB" dirty="0" smtClean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Triceps </a:t>
            </a:r>
            <a:r>
              <a:rPr lang="en-GB" dirty="0" err="1" smtClean="0"/>
              <a:t>Brachii</a:t>
            </a:r>
            <a:endParaRPr lang="en-GB" dirty="0" smtClean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 err="1"/>
              <a:t>Teres</a:t>
            </a:r>
            <a:r>
              <a:rPr lang="en-GB" dirty="0"/>
              <a:t> major</a:t>
            </a:r>
          </a:p>
        </p:txBody>
      </p:sp>
      <p:pic>
        <p:nvPicPr>
          <p:cNvPr id="43012" name="Picture 4" descr="400px-Muscle_posterior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188913"/>
            <a:ext cx="3417887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400px-Muscles_anterior_labe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492375"/>
            <a:ext cx="37655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04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Muscle PAIRS - 1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075481"/>
              </p:ext>
            </p:extLst>
          </p:nvPr>
        </p:nvGraphicFramePr>
        <p:xfrm>
          <a:off x="571500" y="1556791"/>
          <a:ext cx="7929564" cy="486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782"/>
                <a:gridCol w="3964782"/>
              </a:tblGrid>
              <a:tr h="37632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Antagonistic Pairings</a:t>
                      </a:r>
                      <a:endParaRPr lang="en-GB" sz="1800" dirty="0"/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632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Middle Deltoids</a:t>
                      </a:r>
                      <a:endParaRPr lang="en-GB" sz="1800" b="1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 smtClean="0"/>
                        <a:t>Latissimus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Dorsi</a:t>
                      </a:r>
                      <a:endParaRPr lang="en-GB" sz="1800" b="1" dirty="0"/>
                    </a:p>
                  </a:txBody>
                  <a:tcPr marL="91439" marR="91439" marT="45717" marB="45717"/>
                </a:tc>
              </a:tr>
              <a:tr h="5287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 deltoids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Posterior deltoids</a:t>
                      </a:r>
                    </a:p>
                  </a:txBody>
                  <a:tcPr marL="68580" marR="68580" marT="0" marB="0"/>
                </a:tc>
              </a:tr>
              <a:tr h="5287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Trapezius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Deltoids </a:t>
                      </a:r>
                    </a:p>
                  </a:txBody>
                  <a:tcPr marL="68580" marR="68580" marT="0" marB="0"/>
                </a:tc>
              </a:tr>
              <a:tr h="5287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Rectus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abdominis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Erector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spinae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123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Quadriceps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Rectus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femoris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Vastus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medialis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Vastus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intermedius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Vastus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lateralis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Hamstrings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Biceps femoris           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Semimembranosus    semitendanosus</a:t>
                      </a:r>
                    </a:p>
                  </a:txBody>
                  <a:tcPr marL="68580" marR="68580" marT="0" marB="0"/>
                </a:tc>
              </a:tr>
              <a:tr h="5287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Wrist flexors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Wrist extensors</a:t>
                      </a:r>
                    </a:p>
                  </a:txBody>
                  <a:tcPr marL="68580" marR="68580" marT="0" marB="0"/>
                </a:tc>
              </a:tr>
              <a:tr h="5287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Pronator teres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Supinator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59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Muscle PAIRS - 2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726094"/>
              </p:ext>
            </p:extLst>
          </p:nvPr>
        </p:nvGraphicFramePr>
        <p:xfrm>
          <a:off x="500063" y="1484784"/>
          <a:ext cx="7972426" cy="469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213"/>
                <a:gridCol w="3986213"/>
              </a:tblGrid>
              <a:tr h="4257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Antagonistic Pairings</a:t>
                      </a: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8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entury Gothic"/>
                          <a:ea typeface="Times New Roman"/>
                          <a:cs typeface="Times New Roman"/>
                        </a:rPr>
                        <a:t>Biceps </a:t>
                      </a:r>
                      <a:r>
                        <a:rPr lang="en-GB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brachii</a:t>
                      </a: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entury Gothic"/>
                          <a:ea typeface="Times New Roman"/>
                          <a:cs typeface="Times New Roman"/>
                        </a:rPr>
                        <a:t>Triceps brachii</a:t>
                      </a: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entury Gothic"/>
                          <a:ea typeface="Times New Roman"/>
                          <a:cs typeface="Times New Roman"/>
                        </a:rPr>
                        <a:t>Pectoralis major</a:t>
                      </a: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entury Gothic"/>
                          <a:ea typeface="Times New Roman"/>
                          <a:cs typeface="Times New Roman"/>
                        </a:rPr>
                        <a:t>Trapezius</a:t>
                      </a: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Teres</a:t>
                      </a:r>
                      <a:r>
                        <a:rPr lang="en-GB" sz="2000" b="1" dirty="0">
                          <a:latin typeface="Century Gothic"/>
                          <a:ea typeface="Times New Roman"/>
                          <a:cs typeface="Times New Roman"/>
                        </a:rPr>
                        <a:t> minor &amp; </a:t>
                      </a:r>
                      <a:r>
                        <a:rPr lang="en-GB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infraspinatus</a:t>
                      </a: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entury Gothic"/>
                          <a:ea typeface="Times New Roman"/>
                          <a:cs typeface="Times New Roman"/>
                        </a:rPr>
                        <a:t>Teres major &amp; subscapularis</a:t>
                      </a: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entury Gothic"/>
                          <a:ea typeface="Times New Roman"/>
                          <a:cs typeface="Times New Roman"/>
                        </a:rPr>
                        <a:t>Rectus abdominis</a:t>
                      </a: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entury Gothic"/>
                          <a:ea typeface="Times New Roman"/>
                          <a:cs typeface="Times New Roman"/>
                        </a:rPr>
                        <a:t>Erector </a:t>
                      </a:r>
                      <a:r>
                        <a:rPr lang="en-GB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spinae</a:t>
                      </a: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entury Gothic"/>
                          <a:ea typeface="Times New Roman"/>
                          <a:cs typeface="Times New Roman"/>
                        </a:rPr>
                        <a:t>External obliques</a:t>
                      </a: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entury Gothic"/>
                          <a:ea typeface="Times New Roman"/>
                          <a:cs typeface="Times New Roman"/>
                        </a:rPr>
                        <a:t>Internal </a:t>
                      </a:r>
                      <a:r>
                        <a:rPr lang="en-GB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obliques</a:t>
                      </a: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7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entury Gothic"/>
                          <a:ea typeface="Times New Roman"/>
                          <a:cs typeface="Times New Roman"/>
                        </a:rPr>
                        <a:t>Iliopsoas</a:t>
                      </a:r>
                      <a:endParaRPr lang="en-GB" sz="1200" b="1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entury Gothic"/>
                          <a:ea typeface="Times New Roman"/>
                          <a:cs typeface="Times New Roman"/>
                        </a:rPr>
                        <a:t>Gluteus </a:t>
                      </a:r>
                      <a:r>
                        <a:rPr lang="en-GB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maximus</a:t>
                      </a: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1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entury Gothic"/>
                          <a:ea typeface="Times New Roman"/>
                          <a:cs typeface="Times New Roman"/>
                        </a:rPr>
                        <a:t>Gluteus </a:t>
                      </a:r>
                      <a:r>
                        <a:rPr lang="en-GB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medius</a:t>
                      </a:r>
                      <a:r>
                        <a:rPr lang="en-GB" sz="2000" b="1" dirty="0">
                          <a:latin typeface="Century Gothic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n-GB" sz="2000" b="1" dirty="0" err="1">
                          <a:latin typeface="Century Gothic"/>
                          <a:ea typeface="Times New Roman"/>
                          <a:cs typeface="Times New Roman"/>
                        </a:rPr>
                        <a:t>minimus</a:t>
                      </a: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entury Gothic"/>
                          <a:ea typeface="Times New Roman"/>
                          <a:cs typeface="Times New Roman"/>
                        </a:rPr>
                        <a:t>Adductors</a:t>
                      </a: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latin typeface="Century Gothic"/>
                          <a:ea typeface="Times New Roman"/>
                          <a:cs typeface="Times New Roman"/>
                        </a:rPr>
                        <a:t>Longus</a:t>
                      </a:r>
                      <a:r>
                        <a:rPr lang="en-GB" sz="1600" b="1" dirty="0">
                          <a:latin typeface="Century Gothic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1600" b="1" dirty="0" err="1">
                          <a:latin typeface="Century Gothic"/>
                          <a:ea typeface="Times New Roman"/>
                          <a:cs typeface="Times New Roman"/>
                        </a:rPr>
                        <a:t>brevis</a:t>
                      </a:r>
                      <a:r>
                        <a:rPr lang="en-GB" sz="1600" b="1" dirty="0">
                          <a:latin typeface="Century Gothic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en-GB" sz="1600" b="1" dirty="0" err="1">
                          <a:latin typeface="Century Gothic"/>
                          <a:ea typeface="Times New Roman"/>
                          <a:cs typeface="Times New Roman"/>
                        </a:rPr>
                        <a:t>magnus</a:t>
                      </a:r>
                      <a:endParaRPr lang="en-GB" sz="1200" b="1" dirty="0"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1" kern="1200" dirty="0">
                        <a:solidFill>
                          <a:schemeClr val="dk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dirty="0" err="1">
                          <a:solidFill>
                            <a:schemeClr val="dk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Tibialis</a:t>
                      </a:r>
                      <a:r>
                        <a:rPr lang="en-GB" sz="2000" b="1" kern="1200" dirty="0">
                          <a:solidFill>
                            <a:schemeClr val="dk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anterior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1" kern="1200" dirty="0">
                        <a:solidFill>
                          <a:schemeClr val="dk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kern="1200" dirty="0" err="1" smtClean="0">
                          <a:solidFill>
                            <a:schemeClr val="dk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Gastrocnemius</a:t>
                      </a:r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en-GB" sz="2000" b="1" kern="1200" dirty="0" err="1" smtClean="0">
                          <a:solidFill>
                            <a:schemeClr val="dk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soleus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34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620688"/>
            <a:ext cx="8391277" cy="55054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Strongest muscle in the body?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Gluteus Maximus: the muscle pair of the hip that form most of the flesh of the buttocks.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Fastest-reacting muscle in the body?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Orbicularis oculi: the muscle that encircles the eye and closes the eyelid. It contracts in less than 0.01 second.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Number of muscles used to make a smile?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Seventeen 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Number of muscles used to make a frown?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Forty-three  </a:t>
            </a:r>
            <a:r>
              <a:rPr lang="en-US" sz="2400" dirty="0" smtClean="0">
                <a:sym typeface="Wingdings" pitchFamily="2" charset="2"/>
              </a:rPr>
              <a:t>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3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275388" cy="863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3300"/>
                </a:solidFill>
              </a:rPr>
              <a:t>TASK</a:t>
            </a:r>
            <a:r>
              <a:rPr lang="en-GB" smtClean="0"/>
              <a:t>	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0165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GB" dirty="0"/>
              <a:t>Analyse the following </a:t>
            </a:r>
            <a:r>
              <a:rPr lang="en-GB" dirty="0" smtClean="0"/>
              <a:t>4 movements </a:t>
            </a:r>
            <a:r>
              <a:rPr lang="en-GB" dirty="0"/>
              <a:t>to determine the agonist and antagonist muscles</a:t>
            </a:r>
          </a:p>
          <a:p>
            <a:pPr algn="ctr" eaLnBrk="1" hangingPunct="1">
              <a:buFontTx/>
              <a:buNone/>
              <a:defRPr/>
            </a:pPr>
            <a:endParaRPr lang="en-GB" dirty="0"/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en-GB" dirty="0" err="1"/>
              <a:t>BBall</a:t>
            </a:r>
            <a:r>
              <a:rPr lang="en-GB" dirty="0"/>
              <a:t> set shot – ball </a:t>
            </a:r>
            <a:r>
              <a:rPr lang="en-GB" dirty="0" smtClean="0"/>
              <a:t>execution phase </a:t>
            </a:r>
            <a:r>
              <a:rPr lang="en-GB" dirty="0"/>
              <a:t>- arm</a:t>
            </a: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en-GB" dirty="0"/>
              <a:t>Kicking in rugby – preparation back and strike forward - legs </a:t>
            </a: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en-GB" dirty="0"/>
              <a:t>Rowing – arms – pull and push phase</a:t>
            </a:r>
          </a:p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en-GB" dirty="0"/>
              <a:t>Backhand in tennis – shoulder – preparation backswing and striking forward phase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9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contractions.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0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contracti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260648"/>
            <a:ext cx="6215062" cy="5851525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6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</a:t>
            </a:r>
            <a:r>
              <a:rPr lang="en-US" b="1" u="sng" smtClean="0"/>
              <a:t>oncentric</a:t>
            </a:r>
            <a:r>
              <a:rPr lang="en-US" smtClean="0"/>
              <a:t> Contraction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7375"/>
            <a:ext cx="4471988" cy="42687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800" smtClean="0"/>
              <a:t>	This where the muscle shortens when performing an action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   Muscle ends get </a:t>
            </a:r>
            <a:r>
              <a:rPr lang="en-US" sz="2800" b="1" smtClean="0">
                <a:solidFill>
                  <a:srgbClr val="FF0000"/>
                </a:solidFill>
              </a:rPr>
              <a:t>C</a:t>
            </a:r>
            <a:r>
              <a:rPr lang="en-US" sz="2800" smtClean="0"/>
              <a:t>LOSER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000" b="1" smtClean="0">
                <a:solidFill>
                  <a:srgbClr val="FF0000"/>
                </a:solidFill>
              </a:rPr>
              <a:t>Name other SPECIFIC sports actions where isometric contraction occurs?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8294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2949" name="Picture 7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09" y="4164995"/>
            <a:ext cx="2897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Pau+Gasol+shoots+a+free+th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2145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9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E</a:t>
            </a:r>
            <a:r>
              <a:rPr lang="en-US" b="1" u="sng" dirty="0" smtClean="0">
                <a:solidFill>
                  <a:srgbClr val="FFFF00"/>
                </a:solidFill>
              </a:rPr>
              <a:t>ccentric</a:t>
            </a:r>
            <a:r>
              <a:rPr lang="en-US" u="sng" dirty="0" smtClean="0">
                <a:solidFill>
                  <a:srgbClr val="FFFF00"/>
                </a:solidFill>
              </a:rPr>
              <a:t> Contraction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428750"/>
            <a:ext cx="45005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Where the muscle lengthens under tension – ends of the muscle move further away during an action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    Muscle ends </a:t>
            </a: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XTEND apart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Name other SPECIFIC sports actions where isometric contraction occurs?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83972" name="Picture 7" descr="9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35718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5400000">
            <a:off x="7573190" y="3999710"/>
            <a:ext cx="1571636" cy="158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429918" y="4285462"/>
            <a:ext cx="1571636" cy="158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38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 smtClean="0">
                <a:solidFill>
                  <a:srgbClr val="FFFF00"/>
                </a:solidFill>
              </a:rPr>
              <a:t>Arm Wrestle challenge   </a:t>
            </a:r>
            <a:r>
              <a:rPr lang="en-GB" sz="2000" dirty="0" smtClean="0">
                <a:solidFill>
                  <a:schemeClr val="tx1"/>
                </a:solidFill>
              </a:rPr>
              <a:t>(Task 34)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788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8853" name="Picture 2" descr="Arm-Wrestling-World-W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57375"/>
            <a:ext cx="76342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9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FF00"/>
                </a:solidFill>
              </a:rPr>
              <a:t>Isometric</a:t>
            </a:r>
            <a:r>
              <a:rPr lang="en-US" dirty="0" smtClean="0">
                <a:solidFill>
                  <a:srgbClr val="FFFF00"/>
                </a:solidFill>
              </a:rPr>
              <a:t> Contraction (Static)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00184"/>
            <a:ext cx="3971925" cy="4071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Century Gothic" pitchFamily="34" charset="0"/>
              </a:rPr>
              <a:t>	Muscle stays the </a:t>
            </a:r>
            <a:r>
              <a:rPr lang="en-US" sz="2800" u="sng" dirty="0" smtClean="0">
                <a:latin typeface="Century Gothic" pitchFamily="34" charset="0"/>
              </a:rPr>
              <a:t>same length </a:t>
            </a:r>
            <a:r>
              <a:rPr lang="en-US" sz="2800" dirty="0" smtClean="0">
                <a:latin typeface="Century Gothic" pitchFamily="34" charset="0"/>
              </a:rPr>
              <a:t>during contraction.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entury Gothic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  <a:latin typeface="Century Gothic" pitchFamily="34" charset="0"/>
              </a:rPr>
              <a:t>Name other SPECIFIC sports actions where isometric contraction occurs?</a:t>
            </a:r>
          </a:p>
          <a:p>
            <a:pPr eaLnBrk="1" hangingPunct="1"/>
            <a:endParaRPr lang="en-US" sz="2000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entury Gothic" pitchFamily="34" charset="0"/>
              </a:rPr>
              <a:t>METRIC = LENGTH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Century Gothic" pitchFamily="34" charset="0"/>
            </a:endParaRPr>
          </a:p>
          <a:p>
            <a:pPr eaLnBrk="1" hangingPunct="1"/>
            <a:endParaRPr lang="en-US" sz="2800" dirty="0" smtClean="0">
              <a:latin typeface="Century Gothic" pitchFamily="34" charset="0"/>
            </a:endParaRPr>
          </a:p>
          <a:p>
            <a:pPr eaLnBrk="1" hangingPunct="1"/>
            <a:endParaRPr lang="en-US" sz="2800" dirty="0" smtClean="0">
              <a:latin typeface="Century Gothic" pitchFamily="34" charset="0"/>
            </a:endParaRPr>
          </a:p>
        </p:txBody>
      </p:sp>
      <p:sp>
        <p:nvSpPr>
          <p:cNvPr id="80900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0901" name="Picture 10" descr="http://bradrants.com/blog/uploaded/BradRants/Images/Misc/GymnasticsDamianIstria.jpg">
            <a:hlinkClick r:id="rId3" tooltip="Isometric contraction exercise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71" y="1988840"/>
            <a:ext cx="40719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6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contracti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260648"/>
            <a:ext cx="6215062" cy="5851525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2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214313"/>
            <a:ext cx="5786437" cy="7778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400" smtClean="0"/>
              <a:t>TYPES OF CONTRACTION      </a:t>
            </a:r>
            <a:r>
              <a:rPr lang="en-GB" sz="2000" smtClean="0"/>
              <a:t>(Task 32)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60852569"/>
              </p:ext>
            </p:extLst>
          </p:nvPr>
        </p:nvGraphicFramePr>
        <p:xfrm>
          <a:off x="285750" y="1052736"/>
          <a:ext cx="8640762" cy="5112567"/>
        </p:xfrm>
        <a:graphic>
          <a:graphicData uri="http://schemas.openxmlformats.org/drawingml/2006/table">
            <a:tbl>
              <a:tblPr/>
              <a:tblGrid>
                <a:gridCol w="2879716"/>
                <a:gridCol w="2881330"/>
                <a:gridCol w="2879716"/>
              </a:tblGrid>
              <a:tr h="9771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ISOTONIC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movement /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dynamic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ISOMETRIC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static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CONCENTRIC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ECCENTRIC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ISOMETRIC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1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Contraction – muscle length shortens against a resistance (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Closer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Contraction – muscle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lengthens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against a resistance (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Extends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controlling or lowering – negative phase of contraction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 for strength gain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Contraction – muscle length stays the same (equal length) – no movement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Rapidly fatigues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Strength gain at that angle only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 – UP phase of bicep curl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 – DOWN phase of bicep curl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wall sit or tug of war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313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15200" cy="1154097"/>
          </a:xfrm>
        </p:spPr>
        <p:txBody>
          <a:bodyPr/>
          <a:lstStyle/>
          <a:p>
            <a:pPr eaLnBrk="1" hangingPunct="1"/>
            <a:r>
              <a:rPr lang="en-GB" dirty="0" smtClean="0"/>
              <a:t>Rotator Cuff Muscle group  </a:t>
            </a:r>
            <a:r>
              <a:rPr lang="en-GB" sz="2000" dirty="0" smtClean="0"/>
              <a:t>(Task 25)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714875" y="2143125"/>
            <a:ext cx="3971925" cy="4240213"/>
          </a:xfrm>
        </p:spPr>
        <p:txBody>
          <a:bodyPr/>
          <a:lstStyle/>
          <a:p>
            <a:pPr eaLnBrk="1" hangingPunct="1"/>
            <a:r>
              <a:rPr lang="en-GB" sz="2800" smtClean="0"/>
              <a:t>The </a:t>
            </a:r>
            <a:r>
              <a:rPr lang="en-GB" sz="2800" b="1" smtClean="0"/>
              <a:t>SUPRASPINATUS, INFRASPINATUS, TERES MINOR</a:t>
            </a:r>
            <a:r>
              <a:rPr lang="en-GB" sz="2800" smtClean="0"/>
              <a:t> and </a:t>
            </a:r>
            <a:r>
              <a:rPr lang="en-GB" sz="2800" b="1" smtClean="0"/>
              <a:t>SUBSCAPULARIS</a:t>
            </a:r>
            <a:r>
              <a:rPr lang="en-GB" sz="2800" smtClean="0"/>
              <a:t> muscles make up the rotator cuff.</a:t>
            </a:r>
          </a:p>
          <a:p>
            <a:pPr eaLnBrk="1" hangingPunct="1"/>
            <a:endParaRPr lang="en-GB" sz="2800" smtClean="0"/>
          </a:p>
        </p:txBody>
      </p:sp>
      <p:pic>
        <p:nvPicPr>
          <p:cNvPr id="48132" name="Picture 3" descr="Rotator%20Cu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09416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en-US" sz="4000" b="1" u="sng" smtClean="0"/>
              <a:t>Three</a:t>
            </a:r>
            <a:r>
              <a:rPr lang="en-US" sz="4000" smtClean="0"/>
              <a:t> Types of Muscle Tissue   </a:t>
            </a:r>
            <a:r>
              <a:rPr lang="en-US" sz="2000" smtClean="0"/>
              <a:t>(Task 20)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en-US" sz="2800" smtClean="0"/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FF0000"/>
                </a:solidFill>
              </a:rPr>
              <a:t>Heart (cardiac) Muscle</a:t>
            </a:r>
          </a:p>
          <a:p>
            <a:pPr eaLnBrk="1" hangingPunct="1">
              <a:buFontTx/>
              <a:buAutoNum type="arabicPeriod"/>
            </a:pPr>
            <a:endParaRPr lang="en-US" sz="28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FF0000"/>
                </a:solidFill>
              </a:rPr>
              <a:t>Involuntary Muscle</a:t>
            </a:r>
          </a:p>
          <a:p>
            <a:pPr eaLnBrk="1" hangingPunct="1">
              <a:buFontTx/>
              <a:buAutoNum type="arabicPeriod"/>
            </a:pPr>
            <a:endParaRPr lang="en-US" sz="28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sz="2800" b="1" smtClean="0">
                <a:solidFill>
                  <a:srgbClr val="FF0000"/>
                </a:solidFill>
              </a:rPr>
              <a:t>Voluntary</a:t>
            </a:r>
          </a:p>
          <a:p>
            <a:pPr eaLnBrk="1" hangingPunct="1">
              <a:buFontTx/>
              <a:buAutoNum type="arabicPeriod"/>
            </a:pPr>
            <a:endParaRPr lang="en-US" sz="2800" b="1" smtClean="0"/>
          </a:p>
          <a:p>
            <a:pPr algn="ctr" eaLnBrk="1" hangingPunct="1">
              <a:buFontTx/>
              <a:buNone/>
            </a:pPr>
            <a:r>
              <a:rPr lang="en-US" sz="2400" smtClean="0"/>
              <a:t>Structure and function of these muscle tissues are very different and controlled by very different methods</a:t>
            </a:r>
          </a:p>
        </p:txBody>
      </p:sp>
      <p:pic>
        <p:nvPicPr>
          <p:cNvPr id="4" name="Picture 2" descr="19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7" y="1484784"/>
            <a:ext cx="846137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0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6" y="274638"/>
            <a:ext cx="6362626" cy="47385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5169628" cy="382857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4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25" cy="1143000"/>
          </a:xfrm>
        </p:spPr>
        <p:txBody>
          <a:bodyPr/>
          <a:lstStyle/>
          <a:p>
            <a:r>
              <a:rPr lang="en-GB" smtClean="0"/>
              <a:t>Generic role of rotator cuff muscles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8786812" cy="5026025"/>
          </a:xfrm>
        </p:spPr>
        <p:txBody>
          <a:bodyPr/>
          <a:lstStyle/>
          <a:p>
            <a:r>
              <a:rPr lang="en-GB" smtClean="0"/>
              <a:t>Provide shoulder joint with </a:t>
            </a:r>
            <a:r>
              <a:rPr lang="en-GB" smtClean="0">
                <a:solidFill>
                  <a:srgbClr val="FF0000"/>
                </a:solidFill>
              </a:rPr>
              <a:t>‘dynamic’ stability</a:t>
            </a:r>
            <a:r>
              <a:rPr lang="en-GB" smtClean="0"/>
              <a:t> – helping control the joint during ‘</a:t>
            </a:r>
            <a:r>
              <a:rPr lang="en-GB" smtClean="0">
                <a:solidFill>
                  <a:srgbClr val="FF0000"/>
                </a:solidFill>
              </a:rPr>
              <a:t>rotation</a:t>
            </a:r>
            <a:r>
              <a:rPr lang="en-GB" smtClean="0"/>
              <a:t>’  (hence ‘rotator’ cuff)</a:t>
            </a:r>
          </a:p>
          <a:p>
            <a:endParaRPr lang="en-GB" sz="1400" smtClean="0"/>
          </a:p>
          <a:p>
            <a:r>
              <a:rPr lang="en-GB" smtClean="0">
                <a:solidFill>
                  <a:srgbClr val="FF0000"/>
                </a:solidFill>
              </a:rPr>
              <a:t>Important</a:t>
            </a:r>
            <a:r>
              <a:rPr lang="en-GB" smtClean="0"/>
              <a:t> = throwing events (massive force during throw – then suddenly resistance gone = stress on joint to slow limb movement down</a:t>
            </a:r>
          </a:p>
          <a:p>
            <a:endParaRPr lang="en-GB" sz="1800" smtClean="0"/>
          </a:p>
          <a:p>
            <a:r>
              <a:rPr lang="en-GB" smtClean="0"/>
              <a:t>Need training to maintain strength &amp; stability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6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85992" cy="709972"/>
          </a:xfrm>
        </p:spPr>
        <p:txBody>
          <a:bodyPr/>
          <a:lstStyle/>
          <a:p>
            <a:r>
              <a:rPr lang="en-GB" dirty="0" smtClean="0"/>
              <a:t>USE OF Rotator Cuff Muscles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762310" y="1700808"/>
            <a:ext cx="3999880" cy="792088"/>
          </a:xfrm>
        </p:spPr>
        <p:txBody>
          <a:bodyPr>
            <a:normAutofit lnSpcReduction="10000"/>
          </a:bodyPr>
          <a:lstStyle/>
          <a:p>
            <a:r>
              <a:rPr lang="en-GB" sz="2400" dirty="0" err="1" smtClean="0"/>
              <a:t>Eg</a:t>
            </a:r>
            <a:r>
              <a:rPr lang="en-GB" sz="2400" dirty="0" smtClean="0"/>
              <a:t>.  Bowling, softball, swimming, table tennis</a:t>
            </a:r>
          </a:p>
          <a:p>
            <a:endParaRPr lang="en-GB" dirty="0" smtClean="0"/>
          </a:p>
        </p:txBody>
      </p:sp>
      <p:pic>
        <p:nvPicPr>
          <p:cNvPr id="52228" name="Picture 2" descr="http://optimumtennis.net/images/2367763256_eec88842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484784"/>
            <a:ext cx="34004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http://static.guim.co.uk/sys-images/Sport/Pix/pictures/2010/8/8/1281290685747/Graeme-Swann-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29000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3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571875" y="274638"/>
            <a:ext cx="5114925" cy="654050"/>
          </a:xfrm>
        </p:spPr>
        <p:txBody>
          <a:bodyPr>
            <a:normAutofit fontScale="90000"/>
          </a:bodyPr>
          <a:lstStyle/>
          <a:p>
            <a:r>
              <a:rPr lang="en-GB" smtClean="0">
                <a:solidFill>
                  <a:srgbClr val="FF0000"/>
                </a:solidFill>
              </a:rPr>
              <a:t>In sport ...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000500" y="1285875"/>
            <a:ext cx="5000625" cy="5357813"/>
          </a:xfrm>
        </p:spPr>
        <p:txBody>
          <a:bodyPr/>
          <a:lstStyle/>
          <a:p>
            <a:r>
              <a:rPr lang="en-GB" sz="2000" smtClean="0"/>
              <a:t>Act as </a:t>
            </a:r>
            <a:r>
              <a:rPr lang="en-GB" sz="2000" smtClean="0">
                <a:solidFill>
                  <a:srgbClr val="FF0000"/>
                </a:solidFill>
              </a:rPr>
              <a:t>stabilisers</a:t>
            </a:r>
            <a:r>
              <a:rPr lang="en-GB" sz="2000" smtClean="0"/>
              <a:t>, </a:t>
            </a:r>
            <a:r>
              <a:rPr lang="en-GB" sz="2000" b="1" u="sng" smtClean="0"/>
              <a:t>prior</a:t>
            </a:r>
            <a:r>
              <a:rPr lang="en-GB" sz="2000" smtClean="0"/>
              <a:t> to arm and leg movements, to help stabilise the trunk / pelvis.</a:t>
            </a:r>
          </a:p>
          <a:p>
            <a:pPr>
              <a:buFontTx/>
              <a:buNone/>
            </a:pPr>
            <a:endParaRPr lang="en-GB" sz="2000" smtClean="0"/>
          </a:p>
          <a:p>
            <a:r>
              <a:rPr lang="en-GB" sz="2000" smtClean="0"/>
              <a:t>More stable platform so movements are more efficient for arms / legs</a:t>
            </a:r>
          </a:p>
          <a:p>
            <a:endParaRPr lang="en-GB" sz="2000" smtClean="0"/>
          </a:p>
          <a:p>
            <a:r>
              <a:rPr lang="en-GB" sz="2000" smtClean="0"/>
              <a:t>Can </a:t>
            </a:r>
            <a:r>
              <a:rPr lang="en-GB" sz="2000" smtClean="0">
                <a:solidFill>
                  <a:srgbClr val="FF0000"/>
                </a:solidFill>
              </a:rPr>
              <a:t>transfer more muscular force </a:t>
            </a:r>
            <a:r>
              <a:rPr lang="en-GB" sz="2000" smtClean="0"/>
              <a:t>to the action.</a:t>
            </a:r>
          </a:p>
          <a:p>
            <a:endParaRPr lang="en-GB" sz="2000" smtClean="0"/>
          </a:p>
          <a:p>
            <a:r>
              <a:rPr lang="en-GB" sz="2000" smtClean="0"/>
              <a:t>Rotator cuff muscles need to be strengthened for sports requiring regular rotational / throwing / hitting pulling actions (rackets, cricket)</a:t>
            </a:r>
          </a:p>
        </p:txBody>
      </p:sp>
      <p:pic>
        <p:nvPicPr>
          <p:cNvPr id="56324" name="Picture 2" descr="Tommy Haas Tennis Backha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328612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http://media.gamerevolution.com/images/misc/Image/punch_own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7032"/>
            <a:ext cx="36306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Muscles Fibre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0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315200" cy="115409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chemeClr val="tx1"/>
                </a:solidFill>
              </a:rPr>
              <a:t>Muscle Fibre Type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Squat Jumps FAST </a:t>
            </a:r>
            <a:r>
              <a:rPr lang="en-GB" sz="2400" dirty="0" err="1" smtClean="0"/>
              <a:t>vs</a:t>
            </a:r>
            <a:r>
              <a:rPr lang="en-GB" sz="2400" dirty="0" smtClean="0"/>
              <a:t> squats (1 per 10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Half – 1 every 10 seconds</a:t>
            </a:r>
          </a:p>
          <a:p>
            <a:pPr eaLnBrk="1" hangingPunct="1"/>
            <a:r>
              <a:rPr lang="en-GB" sz="2400" dirty="0" smtClean="0"/>
              <a:t>Half – 1 every 5 seconds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err="1" smtClean="0"/>
              <a:t>Til</a:t>
            </a:r>
            <a:r>
              <a:rPr lang="en-GB" sz="2400" dirty="0" smtClean="0"/>
              <a:t> failure!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8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3328988" cy="4454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/>
              <a:t>What differences are there in physique and event demand between these 2 athletes?</a:t>
            </a:r>
          </a:p>
        </p:txBody>
      </p:sp>
      <p:pic>
        <p:nvPicPr>
          <p:cNvPr id="70660" name="Picture 2" descr="marathoner_sprin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48680"/>
            <a:ext cx="5000625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5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Muscle Fibre Type     </a:t>
            </a:r>
            <a:r>
              <a:rPr lang="en-GB" sz="2000" smtClean="0"/>
              <a:t>(Task 29)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1684" name="Picture 2" descr="Fibers-dif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571625"/>
            <a:ext cx="65039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428625" y="2357438"/>
            <a:ext cx="1714500" cy="250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endParaRPr lang="en-GB" sz="1100">
              <a:latin typeface="Times New Roman" pitchFamily="18" charset="0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en-GB" sz="1400">
                <a:latin typeface="Calibri" pitchFamily="34" charset="0"/>
              </a:rPr>
              <a:t>Fibres under a microscope</a:t>
            </a:r>
            <a:r>
              <a:rPr lang="en-GB" sz="1600">
                <a:latin typeface="Times New Roman" pitchFamily="18" charset="0"/>
              </a:rPr>
              <a:t>.</a:t>
            </a:r>
          </a:p>
          <a:p>
            <a:pPr algn="ctr" eaLnBrk="1" hangingPunct="1">
              <a:spcAft>
                <a:spcPts val="1000"/>
              </a:spcAft>
            </a:pPr>
            <a:endParaRPr lang="en-GB" sz="1600">
              <a:latin typeface="Times New Roman" pitchFamily="18" charset="0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en-GB" sz="1600" b="1">
                <a:latin typeface="Calibri" pitchFamily="34" charset="0"/>
              </a:rPr>
              <a:t>Dark = SO</a:t>
            </a:r>
          </a:p>
          <a:p>
            <a:pPr algn="ctr" eaLnBrk="1" hangingPunct="1">
              <a:spcAft>
                <a:spcPts val="1000"/>
              </a:spcAft>
            </a:pPr>
            <a:endParaRPr lang="en-GB" sz="1600" b="1">
              <a:latin typeface="Calibri" pitchFamily="34" charset="0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en-GB" sz="1600" b="1">
                <a:latin typeface="Calibri" pitchFamily="34" charset="0"/>
              </a:rPr>
              <a:t>Light = FG</a:t>
            </a:r>
            <a:endParaRPr lang="en-US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1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4824413" cy="66833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/>
              <a:t>MUSCLE FIBRES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98953197"/>
              </p:ext>
            </p:extLst>
          </p:nvPr>
        </p:nvGraphicFramePr>
        <p:xfrm>
          <a:off x="250825" y="1093788"/>
          <a:ext cx="8642350" cy="5826453"/>
        </p:xfrm>
        <a:graphic>
          <a:graphicData uri="http://schemas.openxmlformats.org/drawingml/2006/table">
            <a:tbl>
              <a:tblPr/>
              <a:tblGrid>
                <a:gridCol w="2320911"/>
                <a:gridCol w="6321439"/>
              </a:tblGrid>
              <a:tr h="7667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TYPE of MUSCLE FIBRE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SUMMARY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596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SLOW OXIDATIVE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ST / Type 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Smaller and contract less rapidly.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More resistant to fatigue.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Used under aerobic conditions.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Better capillary supply.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More mitochondria,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myoglobin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and respiratory enzymes.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Endurance events.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Smaller motor neurone serving them.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39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FAST OXIDATIVE GLYCOLYTIC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FOG / Type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IIa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Greater myoglobin content than Fast twitch, so more fatigue resistant than FT.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Don’t contract as forcefully as Fast Twitch.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Capacity to contribute in both ways.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67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FAST GLYCOLYTIC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FT /; Type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IIb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Greater creatine content than Slow twitch.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Explosive events and speed.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Fatigue rapidly due to poor capillary supply, low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myglobin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 and mitochondria.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Large in diameter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Arial" charset="0"/>
                        </a:rPr>
                        <a:t>Used under anaerobic conditions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en-GB" sz="1400" dirty="0" smtClean="0">
                          <a:latin typeface="Century Gothic"/>
                          <a:ea typeface="Times New Roman"/>
                          <a:cs typeface="Times New Roman"/>
                        </a:rPr>
                        <a:t>More fibres in a motor unit means more fibres contracting per stimulus and greater force generated.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457200" algn="l"/>
                        </a:tabLst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2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14313"/>
            <a:ext cx="74295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1)  Heart/Cardiac Muscle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3571875" y="1571625"/>
            <a:ext cx="5429250" cy="5000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Built in Pacemaker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Myocardium ONLY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Heartbeat is involuntary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entury Gothic" pitchFamily="34" charset="0"/>
            </a:endParaRPr>
          </a:p>
          <a:p>
            <a:pPr eaLnBrk="1" hangingPunct="1"/>
            <a:r>
              <a:rPr lang="en-US" sz="2000" dirty="0" smtClean="0">
                <a:latin typeface="Century Gothic" pitchFamily="34" charset="0"/>
              </a:rPr>
              <a:t>Does not tire</a:t>
            </a:r>
          </a:p>
          <a:p>
            <a:pPr eaLnBrk="1" hangingPunct="1"/>
            <a:endParaRPr lang="en-US" sz="2000" dirty="0" smtClean="0">
              <a:latin typeface="Century Gothic" pitchFamily="34" charset="0"/>
            </a:endParaRPr>
          </a:p>
          <a:p>
            <a:pPr eaLnBrk="1" hangingPunct="1"/>
            <a:r>
              <a:rPr lang="en-US" sz="2000" dirty="0" smtClean="0">
                <a:latin typeface="Century Gothic" pitchFamily="34" charset="0"/>
              </a:rPr>
              <a:t>Average adult 60-80 </a:t>
            </a:r>
            <a:r>
              <a:rPr lang="en-US" sz="2000" dirty="0" err="1" smtClean="0">
                <a:latin typeface="Century Gothic" pitchFamily="34" charset="0"/>
              </a:rPr>
              <a:t>bts</a:t>
            </a:r>
            <a:r>
              <a:rPr lang="en-US" sz="2000" dirty="0" smtClean="0">
                <a:latin typeface="Century Gothic" pitchFamily="34" charset="0"/>
              </a:rPr>
              <a:t> pm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1029" name="Picture 5" descr="Humhr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57438"/>
            <a:ext cx="3281362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429500" y="142875"/>
          <a:ext cx="1546225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5" imgW="2476440" imgH="2600280" progId="MS_ClipArt_Gallery.2">
                  <p:embed/>
                </p:oleObj>
              </mc:Choice>
              <mc:Fallback>
                <p:oleObj name="Clip" r:id="rId5" imgW="2476440" imgH="2600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142875"/>
                        <a:ext cx="1546225" cy="139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439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143000"/>
          </a:xfrm>
        </p:spPr>
        <p:txBody>
          <a:bodyPr/>
          <a:lstStyle/>
          <a:p>
            <a:pPr eaLnBrk="1" hangingPunct="1"/>
            <a:r>
              <a:rPr lang="en-GB" smtClean="0"/>
              <a:t>Muscle Fibre Recruitment?  </a:t>
            </a:r>
            <a:r>
              <a:rPr lang="en-GB" sz="2000" smtClean="0"/>
              <a:t>(Task 31)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6804" name="Picture 2" descr="fitjum1">
            <a:hlinkClick r:id="rId3" tooltip="SAQ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284984"/>
            <a:ext cx="29464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3" descr="row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28575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2" descr="large_fieldhock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61048"/>
            <a:ext cx="27305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3" descr="94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857625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" descr="TourDeFranceES_468x3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412776"/>
            <a:ext cx="2870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20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562725" cy="5969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>
                <a:solidFill>
                  <a:srgbClr val="FF3300"/>
                </a:solidFill>
              </a:rPr>
              <a:t>TASK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28625" y="1285875"/>
            <a:ext cx="85010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Century Gothic" pitchFamily="34" charset="0"/>
              </a:rPr>
              <a:t>Identify the muscle fibres being recruited predominantly in these sporting actions and be able top justify WHY you think this 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entury Gothic" pitchFamily="34" charset="0"/>
              </a:rPr>
              <a:t>Javelin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entury Gothic" pitchFamily="34" charset="0"/>
              </a:rPr>
              <a:t>Marathon running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entury Gothic" pitchFamily="34" charset="0"/>
              </a:rPr>
              <a:t>Triple jump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entury Gothic" pitchFamily="34" charset="0"/>
              </a:rPr>
              <a:t>Cross channel swim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entury Gothic" pitchFamily="34" charset="0"/>
              </a:rPr>
              <a:t>100m sprint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entury Gothic" pitchFamily="34" charset="0"/>
              </a:rPr>
              <a:t>800m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entury Gothic" pitchFamily="34" charset="0"/>
              </a:rPr>
              <a:t>Kicking ball in football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b="1">
                <a:latin typeface="Century Gothic" pitchFamily="34" charset="0"/>
              </a:rPr>
              <a:t>Rowing a mile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rgbClr val="FFFF00"/>
                </a:solidFill>
              </a:rPr>
              <a:t>Posture alignment and The impact of physical activity on the muscular skeletal system</a:t>
            </a:r>
            <a:endParaRPr lang="en-GB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FFFF00"/>
                </a:solidFill>
              </a:rPr>
              <a:t>Posture &amp; Lifelong BAHL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1285875"/>
            <a:ext cx="6588224" cy="5239469"/>
          </a:xfrm>
        </p:spPr>
        <p:txBody>
          <a:bodyPr/>
          <a:lstStyle/>
          <a:p>
            <a:r>
              <a:rPr lang="en-GB" dirty="0" smtClean="0"/>
              <a:t>Even at rest, there is ‘partial contraction’ of these muscles = </a:t>
            </a:r>
            <a:r>
              <a:rPr lang="en-GB" dirty="0" smtClean="0">
                <a:solidFill>
                  <a:srgbClr val="FFFF00"/>
                </a:solidFill>
              </a:rPr>
              <a:t>MUSCLE TONE</a:t>
            </a:r>
          </a:p>
          <a:p>
            <a:endParaRPr lang="en-GB" sz="1400" dirty="0" smtClean="0"/>
          </a:p>
          <a:p>
            <a:r>
              <a:rPr lang="en-GB" dirty="0" smtClean="0"/>
              <a:t>Greater tone = better core stability and greater protection and posture</a:t>
            </a:r>
          </a:p>
          <a:p>
            <a:endParaRPr lang="en-GB" sz="1800" dirty="0" smtClean="0"/>
          </a:p>
          <a:p>
            <a:r>
              <a:rPr lang="en-GB" dirty="0" smtClean="0"/>
              <a:t>Prevents excessive stress and pressure on lumbar spine – pain – throughout a lifetime of activity!</a:t>
            </a:r>
          </a:p>
        </p:txBody>
      </p:sp>
      <p:pic>
        <p:nvPicPr>
          <p:cNvPr id="64516" name="Picture 2" descr="http://3.bp.blogspot.com/_ZgZ9wXSsqUA/Sce_swzacQI/AAAAAAAAC7s/VvqqxnD-9pk/s320/pd_elderly_exercise_070428_m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26106"/>
            <a:ext cx="223837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 descr="http://www.eorthopod.com/sites/default/files/images/child_back_pain_intro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25" y="1556792"/>
            <a:ext cx="2647751" cy="26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41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Muscle Tone</a:t>
            </a:r>
          </a:p>
        </p:txBody>
      </p:sp>
      <p:sp>
        <p:nvSpPr>
          <p:cNvPr id="65539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43125"/>
            <a:ext cx="4257675" cy="3983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mtClean="0"/>
              <a:t>Muscle tissue never really relaxes and is in constant partial contraction – this gives muscle its shape or tone.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65540" name="Picture 29" descr="Stock Photo: Muscular Shirtless Asian Man on Stanley Beach, Hong Kong, Chi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714500"/>
            <a:ext cx="30718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6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2664296" cy="445536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Working at a desk</a:t>
            </a:r>
            <a:br>
              <a:rPr lang="en-GB" dirty="0" smtClean="0"/>
            </a:br>
            <a:r>
              <a:rPr lang="en-GB" dirty="0" smtClean="0"/>
              <a:t>Sedentary lifestyle</a:t>
            </a:r>
            <a:br>
              <a:rPr lang="en-GB" dirty="0" smtClean="0"/>
            </a:br>
            <a:r>
              <a:rPr lang="en-GB" dirty="0" smtClean="0"/>
              <a:t>Excessive exercise of a group of muscles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1988840"/>
            <a:ext cx="4038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 groups note the things that can impact on your posture or alignment.</a:t>
            </a:r>
            <a:endParaRPr lang="en-GB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40" y="332656"/>
            <a:ext cx="370769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67" y="3501008"/>
            <a:ext cx="43352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vertebral-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65240"/>
            <a:ext cx="543083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4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709972"/>
          </a:xfrm>
        </p:spPr>
        <p:txBody>
          <a:bodyPr/>
          <a:lstStyle/>
          <a:p>
            <a:r>
              <a:rPr lang="en-GB" dirty="0" smtClean="0"/>
              <a:t>What is ‘core stability’?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786813" cy="615218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- Core stability muscles contract to act as stabilisers, prior to arm / leg movements.</a:t>
            </a:r>
          </a:p>
          <a:p>
            <a:endParaRPr lang="en-GB" sz="2800" dirty="0" smtClean="0"/>
          </a:p>
          <a:p>
            <a:r>
              <a:rPr lang="en-GB" sz="2800" dirty="0" smtClean="0"/>
              <a:t>Where - They help </a:t>
            </a:r>
            <a:r>
              <a:rPr lang="en-GB" sz="2800" dirty="0" smtClean="0">
                <a:solidFill>
                  <a:srgbClr val="FFFF00"/>
                </a:solidFill>
              </a:rPr>
              <a:t>stabilise</a:t>
            </a:r>
            <a:r>
              <a:rPr lang="en-GB" sz="2800" dirty="0" smtClean="0"/>
              <a:t> the trunk, pelvis and lower vertebrae </a:t>
            </a:r>
          </a:p>
          <a:p>
            <a:endParaRPr lang="en-GB" sz="2800" dirty="0" smtClean="0"/>
          </a:p>
          <a:p>
            <a:r>
              <a:rPr lang="en-GB" sz="2800" dirty="0" smtClean="0"/>
              <a:t>Your body’s core = area around your trunk and pelvis – where your </a:t>
            </a:r>
            <a:r>
              <a:rPr lang="en-GB" sz="2800" dirty="0" smtClean="0">
                <a:solidFill>
                  <a:srgbClr val="FFFF00"/>
                </a:solidFill>
              </a:rPr>
              <a:t>CENTRE OF GRAVITY </a:t>
            </a:r>
            <a:r>
              <a:rPr lang="en-GB" sz="2800" dirty="0" smtClean="0"/>
              <a:t>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714625" y="274638"/>
            <a:ext cx="5972175" cy="1143000"/>
          </a:xfrm>
        </p:spPr>
        <p:txBody>
          <a:bodyPr/>
          <a:lstStyle/>
          <a:p>
            <a:pPr eaLnBrk="1" hangingPunct="1"/>
            <a:r>
              <a:rPr lang="en-GB" smtClean="0"/>
              <a:t>Core Stability   </a:t>
            </a:r>
            <a:r>
              <a:rPr lang="en-GB" sz="2000" smtClean="0"/>
              <a:t>(Task 26)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050"/>
            <a:ext cx="4441125" cy="40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6"/>
          <p:cNvPicPr>
            <a:picLocks noChangeAspect="1" noChangeArrowheads="1"/>
          </p:cNvPicPr>
          <p:nvPr/>
        </p:nvPicPr>
        <p:blipFill>
          <a:blip r:embed="rId4">
            <a:lum contras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08050"/>
            <a:ext cx="3987169" cy="350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54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34627"/>
              </p:ext>
            </p:extLst>
          </p:nvPr>
        </p:nvGraphicFramePr>
        <p:xfrm>
          <a:off x="285750" y="214313"/>
          <a:ext cx="8572500" cy="578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762"/>
                <a:gridCol w="4732738"/>
              </a:tblGrid>
              <a:tr h="86777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rgbClr val="FF0000"/>
                          </a:solidFill>
                        </a:rPr>
                        <a:t>Deep muscles</a:t>
                      </a:r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rgbClr val="FF0000"/>
                          </a:solidFill>
                        </a:rPr>
                        <a:t>Superficial muscles</a:t>
                      </a:r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>
                    <a:noFill/>
                  </a:tcPr>
                </a:tc>
              </a:tr>
              <a:tr h="4918663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2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2800" dirty="0" err="1" smtClean="0"/>
                        <a:t>Tranverse</a:t>
                      </a:r>
                      <a:r>
                        <a:rPr lang="en-GB" sz="2800" dirty="0" smtClean="0"/>
                        <a:t> </a:t>
                      </a:r>
                      <a:r>
                        <a:rPr lang="en-GB" sz="2800" dirty="0" err="1" smtClean="0"/>
                        <a:t>abdominus</a:t>
                      </a:r>
                      <a:r>
                        <a:rPr lang="en-GB" sz="2800" baseline="0" dirty="0" smtClean="0"/>
                        <a:t> (internal weight training belt!)</a:t>
                      </a:r>
                      <a:endParaRPr lang="en-GB" sz="28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28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2800" dirty="0" err="1" smtClean="0"/>
                        <a:t>Multifidis</a:t>
                      </a:r>
                      <a:r>
                        <a:rPr lang="en-GB" sz="2800" dirty="0" smtClean="0"/>
                        <a:t> (spine)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28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Pelvic Floor Muscles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4000" dirty="0" smtClean="0"/>
                        <a:t>Rectus </a:t>
                      </a:r>
                      <a:r>
                        <a:rPr lang="en-GB" sz="4000" dirty="0" err="1" smtClean="0"/>
                        <a:t>abdominus</a:t>
                      </a:r>
                      <a:endParaRPr lang="en-GB" sz="40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40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4000" dirty="0" smtClean="0"/>
                        <a:t>Internal</a:t>
                      </a:r>
                      <a:r>
                        <a:rPr lang="en-GB" sz="4000" baseline="0" dirty="0" smtClean="0"/>
                        <a:t> </a:t>
                      </a:r>
                      <a:r>
                        <a:rPr lang="en-GB" sz="4000" baseline="0" dirty="0" err="1" smtClean="0"/>
                        <a:t>obliques</a:t>
                      </a:r>
                      <a:endParaRPr lang="en-GB" sz="4000" baseline="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4000" baseline="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4000" baseline="0" dirty="0" smtClean="0"/>
                        <a:t>External </a:t>
                      </a:r>
                      <a:r>
                        <a:rPr lang="en-GB" sz="4000" baseline="0" dirty="0" err="1" smtClean="0"/>
                        <a:t>obliques</a:t>
                      </a:r>
                      <a:endParaRPr lang="en-GB" sz="4000" baseline="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4000" baseline="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4000" baseline="0" dirty="0" smtClean="0"/>
                        <a:t>Erector </a:t>
                      </a:r>
                      <a:r>
                        <a:rPr lang="en-GB" sz="4000" baseline="0" dirty="0" err="1" smtClean="0"/>
                        <a:t>Spinae</a:t>
                      </a:r>
                      <a:endParaRPr lang="en-GB" sz="4000" dirty="0"/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55310" name="Picture 6"/>
          <p:cNvPicPr>
            <a:picLocks noChangeAspect="1" noChangeArrowheads="1"/>
          </p:cNvPicPr>
          <p:nvPr/>
        </p:nvPicPr>
        <p:blipFill>
          <a:blip r:embed="rId3">
            <a:lum contras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" y="4807442"/>
            <a:ext cx="4070928" cy="22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5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315200" cy="115409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2) Involuntary (Smooth) Muscle</a:t>
            </a:r>
          </a:p>
        </p:txBody>
      </p:sp>
      <p:pic>
        <p:nvPicPr>
          <p:cNvPr id="2053" name="Picture 5" descr="Colon%20crasum%20%20equ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857375"/>
            <a:ext cx="3714750" cy="4168775"/>
          </a:xfrm>
          <a:noFill/>
        </p:spPr>
      </p:pic>
      <p:sp>
        <p:nvSpPr>
          <p:cNvPr id="2052" name="Rectangle 9"/>
          <p:cNvSpPr>
            <a:spLocks noGrp="1" noChangeArrowheads="1"/>
          </p:cNvSpPr>
          <p:nvPr>
            <p:ph sz="quarter" idx="14"/>
          </p:nvPr>
        </p:nvSpPr>
        <p:spPr>
          <a:xfrm>
            <a:off x="4214813" y="1700808"/>
            <a:ext cx="4714875" cy="456823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entury Gothic" pitchFamily="34" charset="0"/>
              </a:rPr>
              <a:t>Found in visceral organs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Century Gothic" pitchFamily="34" charset="0"/>
              </a:rPr>
              <a:t>	(Hollow organs)</a:t>
            </a:r>
          </a:p>
          <a:p>
            <a:pPr eaLnBrk="1" hangingPunct="1">
              <a:buFontTx/>
              <a:buNone/>
            </a:pPr>
            <a:endParaRPr lang="en-US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entury Gothic" pitchFamily="34" charset="0"/>
              </a:rPr>
              <a:t>Not under conscious control – ANS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entury Gothic" pitchFamily="34" charset="0"/>
              </a:rPr>
              <a:t>Does not tire</a:t>
            </a:r>
          </a:p>
          <a:p>
            <a:pPr eaLnBrk="1" hangingPunct="1">
              <a:buFontTx/>
              <a:buNone/>
            </a:pPr>
            <a:endParaRPr lang="en-US" dirty="0" smtClean="0">
              <a:latin typeface="Century Gothic" pitchFamily="34" charset="0"/>
            </a:endParaRPr>
          </a:p>
          <a:p>
            <a:pPr eaLnBrk="1" hangingPunct="1"/>
            <a:r>
              <a:rPr lang="en-US" sz="2000" dirty="0" smtClean="0">
                <a:latin typeface="Century Gothic" pitchFamily="34" charset="0"/>
              </a:rPr>
              <a:t>Name three Locations where you would find Smooth muscle?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45205"/>
              </p:ext>
            </p:extLst>
          </p:nvPr>
        </p:nvGraphicFramePr>
        <p:xfrm>
          <a:off x="6804248" y="5085184"/>
          <a:ext cx="1917700" cy="149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5" imgW="2876400" imgH="2571840" progId="MS_ClipArt_Gallery.2">
                  <p:embed/>
                </p:oleObj>
              </mc:Choice>
              <mc:Fallback>
                <p:oleObj name="Clip" r:id="rId5" imgW="2876400" imgH="2571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085184"/>
                        <a:ext cx="1917700" cy="1498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167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42888" y="274638"/>
            <a:ext cx="8686800" cy="1143000"/>
          </a:xfrm>
        </p:spPr>
        <p:txBody>
          <a:bodyPr/>
          <a:lstStyle/>
          <a:p>
            <a:r>
              <a:rPr lang="en-GB" smtClean="0"/>
              <a:t>Exercises to train ‘core stability’?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8372" name="Picture 5" descr="bic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56792"/>
            <a:ext cx="314325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 descr="side+p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928813"/>
            <a:ext cx="51355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0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25488"/>
          </a:xfrm>
        </p:spPr>
        <p:txBody>
          <a:bodyPr>
            <a:normAutofit/>
          </a:bodyPr>
          <a:lstStyle/>
          <a:p>
            <a:r>
              <a:rPr lang="en-GB" smtClean="0"/>
              <a:t>Benefits of a strong ‘core’ 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000125" y="1928813"/>
            <a:ext cx="8143875" cy="4429125"/>
          </a:xfrm>
        </p:spPr>
        <p:txBody>
          <a:bodyPr/>
          <a:lstStyle/>
          <a:p>
            <a:r>
              <a:rPr lang="en-GB" sz="2400" dirty="0" smtClean="0"/>
              <a:t>Stable centre of gravity</a:t>
            </a:r>
          </a:p>
          <a:p>
            <a:endParaRPr lang="en-GB" sz="2400" dirty="0" smtClean="0"/>
          </a:p>
          <a:p>
            <a:r>
              <a:rPr lang="en-GB" sz="2400" dirty="0" smtClean="0"/>
              <a:t>Reduced risk of injury and pain (lower back)</a:t>
            </a:r>
          </a:p>
          <a:p>
            <a:endParaRPr lang="en-GB" sz="2400" dirty="0" smtClean="0"/>
          </a:p>
          <a:p>
            <a:r>
              <a:rPr lang="en-GB" sz="2400" dirty="0" smtClean="0"/>
              <a:t>Improved posture and body / spine alignment</a:t>
            </a:r>
          </a:p>
          <a:p>
            <a:endParaRPr lang="en-GB" sz="2400" dirty="0" smtClean="0"/>
          </a:p>
          <a:p>
            <a:r>
              <a:rPr lang="en-GB" sz="2400" dirty="0" smtClean="0"/>
              <a:t>Weak core muscles can make you susceptible to poor posture and muscular instability, nerve irritation and lower back pain.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0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34307037"/>
              </p:ext>
            </p:extLst>
          </p:nvPr>
        </p:nvGraphicFramePr>
        <p:xfrm>
          <a:off x="142875" y="357188"/>
          <a:ext cx="8858250" cy="351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/>
                <a:gridCol w="4429125"/>
              </a:tblGrid>
              <a:tr h="3707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Impact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Repetitive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/ Low Impact Activities on MUSCLES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2" marB="4571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7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General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Positive Impact</a:t>
                      </a:r>
                      <a:endParaRPr lang="en-GB" sz="1600" dirty="0"/>
                    </a:p>
                  </a:txBody>
                  <a:tcPr marL="91439" marR="91439" marT="45712" marB="457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General Negative Impact</a:t>
                      </a:r>
                      <a:endParaRPr lang="en-GB" sz="1600" dirty="0"/>
                    </a:p>
                  </a:txBody>
                  <a:tcPr marL="91439" marR="91439" marT="45712" marB="45712">
                    <a:solidFill>
                      <a:srgbClr val="0070C0"/>
                    </a:solidFill>
                  </a:tcPr>
                </a:tc>
              </a:tr>
              <a:tr h="2773179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Less load-bearing and therefore less stress on muscles to maintain position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Core strength training (</a:t>
                      </a:r>
                      <a:r>
                        <a:rPr lang="en-GB" sz="1600" dirty="0" err="1" smtClean="0"/>
                        <a:t>swiss</a:t>
                      </a:r>
                      <a:r>
                        <a:rPr lang="en-GB" sz="1600" dirty="0" smtClean="0"/>
                        <a:t> ball can greatly improve core strength of </a:t>
                      </a:r>
                      <a:r>
                        <a:rPr lang="en-GB" sz="1600" dirty="0" err="1" smtClean="0"/>
                        <a:t>multifidis</a:t>
                      </a:r>
                      <a:r>
                        <a:rPr lang="en-GB" sz="1600" baseline="0" dirty="0" smtClean="0"/>
                        <a:t> and transverse </a:t>
                      </a:r>
                      <a:r>
                        <a:rPr lang="en-GB" sz="1600" baseline="0" dirty="0" err="1" smtClean="0"/>
                        <a:t>abdominus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and general posture)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Yoga and flexibility training or Pilates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Make sure</a:t>
                      </a:r>
                      <a:r>
                        <a:rPr lang="en-GB" sz="1600" baseline="0" dirty="0" smtClean="0"/>
                        <a:t> actions and muscles are used BOTH sides of body – not just dominant side (imbalance) – many daily actions DON’T work the pairs!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/>
                        <a:t>Effect on organ function and movement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/>
                    </a:p>
                  </a:txBody>
                  <a:tcPr marL="91439" marR="91439" marT="45712" marB="45712"/>
                </a:tc>
              </a:tr>
            </a:tbl>
          </a:graphicData>
        </a:graphic>
      </p:graphicFrame>
      <p:pic>
        <p:nvPicPr>
          <p:cNvPr id="66575" name="Picture 31" descr="http://starfishtherapies.files.wordpress.com/2010/02/pos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68523"/>
            <a:ext cx="424847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9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/>
          </p:nvPr>
        </p:nvSpPr>
        <p:spPr>
          <a:xfrm>
            <a:off x="214313" y="4286250"/>
            <a:ext cx="8786812" cy="2428875"/>
          </a:xfrm>
        </p:spPr>
        <p:txBody>
          <a:bodyPr>
            <a:normAutofit/>
          </a:bodyPr>
          <a:lstStyle/>
          <a:p>
            <a:pPr algn="ctr"/>
            <a:r>
              <a:rPr lang="en-GB" sz="1800" dirty="0" smtClean="0"/>
              <a:t>To avoid damage – progressively overload muscle demands in training.</a:t>
            </a:r>
          </a:p>
          <a:p>
            <a:pPr algn="ctr"/>
            <a:endParaRPr lang="en-GB" sz="1800" dirty="0" smtClean="0"/>
          </a:p>
          <a:p>
            <a:pPr algn="ctr"/>
            <a:r>
              <a:rPr lang="en-GB" sz="1800" dirty="0" smtClean="0"/>
              <a:t>Plan to spread out demanding sessions</a:t>
            </a:r>
          </a:p>
          <a:p>
            <a:pPr algn="ctr"/>
            <a:endParaRPr lang="en-GB" sz="1800" dirty="0" smtClean="0"/>
          </a:p>
          <a:p>
            <a:pPr algn="ctr"/>
            <a:r>
              <a:rPr lang="en-GB" sz="1800" dirty="0" smtClean="0"/>
              <a:t>Flexibility training to avoid poor </a:t>
            </a:r>
            <a:r>
              <a:rPr lang="en-GB" sz="1800" dirty="0" err="1" smtClean="0"/>
              <a:t>RoM</a:t>
            </a:r>
            <a:r>
              <a:rPr lang="en-GB" sz="1800" dirty="0" smtClean="0"/>
              <a:t> and tears of soft tissues &amp; muscles</a:t>
            </a:r>
          </a:p>
          <a:p>
            <a:pPr algn="ctr"/>
            <a:endParaRPr lang="en-GB" sz="1800" dirty="0" smtClean="0"/>
          </a:p>
          <a:p>
            <a:pPr algn="ctr"/>
            <a:r>
              <a:rPr lang="en-GB" sz="1800" dirty="0" smtClean="0"/>
              <a:t>Ensure train EQUALLY on BOTH sides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01722"/>
              </p:ext>
            </p:extLst>
          </p:nvPr>
        </p:nvGraphicFramePr>
        <p:xfrm>
          <a:off x="295275" y="509588"/>
          <a:ext cx="8858250" cy="351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/>
                <a:gridCol w="4429125"/>
              </a:tblGrid>
              <a:tr h="37077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Impact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of High Impact Activities on MUSCLES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2" marB="4571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7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General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Positive Impact</a:t>
                      </a:r>
                      <a:endParaRPr lang="en-GB" sz="1600" dirty="0"/>
                    </a:p>
                  </a:txBody>
                  <a:tcPr marL="91439" marR="91439" marT="45712" marB="457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General Negative Impact</a:t>
                      </a:r>
                      <a:endParaRPr lang="en-GB" sz="1600" dirty="0"/>
                    </a:p>
                  </a:txBody>
                  <a:tcPr marL="91439" marR="91439" marT="45712" marB="45712">
                    <a:solidFill>
                      <a:srgbClr val="0070C0"/>
                    </a:solidFill>
                  </a:tcPr>
                </a:tc>
              </a:tr>
              <a:tr h="2773179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Hypertrophy</a:t>
                      </a:r>
                      <a:r>
                        <a:rPr lang="en-GB" sz="1600" baseline="0" dirty="0" smtClean="0"/>
                        <a:t> – thickening of muscle fibres and therefore muscle mass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Thicker, stronger tendons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Hyperplasia – splitting and increase of muscle fibres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Increase in muscle elasticity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</a:txBody>
                  <a:tcPr marL="91439" marR="91439" marT="45712" marB="45712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Can damage muscle tendons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GB" sz="1600" dirty="0" smtClean="0"/>
                        <a:t>Risk of tearing or straining muscles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en-GB" sz="1600" dirty="0" smtClean="0"/>
                    </a:p>
                  </a:txBody>
                  <a:tcPr marL="91439" marR="91439" marT="45712" marB="45712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767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562" cy="1052512"/>
          </a:xfrm>
        </p:spPr>
        <p:txBody>
          <a:bodyPr/>
          <a:lstStyle/>
          <a:p>
            <a:pPr eaLnBrk="1" hangingPunct="1"/>
            <a:r>
              <a:rPr lang="en-GB" dirty="0" smtClean="0"/>
              <a:t>Exam Question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786687" cy="3789362"/>
          </a:xfrm>
        </p:spPr>
        <p:txBody>
          <a:bodyPr/>
          <a:lstStyle/>
          <a:p>
            <a:pPr eaLnBrk="1" hangingPunct="1"/>
            <a:r>
              <a:rPr lang="en-GB" dirty="0" smtClean="0"/>
              <a:t>Explain the importance of good posture and alignment to lifelong involvement in an active lifestyle. 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(5 marks</a:t>
            </a:r>
            <a:r>
              <a:rPr lang="en-GB" dirty="0" smtClean="0"/>
              <a:t>)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Complete bullet points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Then PEEE on the paragraphs.</a:t>
            </a:r>
            <a:endParaRPr lang="en-GB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44008" y="2636912"/>
            <a:ext cx="3888432" cy="33843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Core to support stability during skills</a:t>
            </a:r>
          </a:p>
          <a:p>
            <a:r>
              <a:rPr lang="en-GB" dirty="0" smtClean="0"/>
              <a:t>Core stability to aid posture (state names of muscles)</a:t>
            </a:r>
          </a:p>
          <a:p>
            <a:r>
              <a:rPr lang="en-GB" dirty="0" smtClean="0"/>
              <a:t>Sedentary lifestyle can reduce muscle tone/ stability.</a:t>
            </a:r>
          </a:p>
          <a:p>
            <a:r>
              <a:rPr lang="en-GB" dirty="0" smtClean="0"/>
              <a:t>Can develop spinal issues </a:t>
            </a:r>
            <a:r>
              <a:rPr lang="en-GB" dirty="0" err="1" smtClean="0"/>
              <a:t>i.e</a:t>
            </a:r>
            <a:r>
              <a:rPr lang="en-GB" dirty="0" smtClean="0"/>
              <a:t> </a:t>
            </a:r>
            <a:r>
              <a:rPr lang="en-GB" dirty="0" err="1" smtClean="0"/>
              <a:t>kyposis</a:t>
            </a:r>
            <a:r>
              <a:rPr lang="en-GB" dirty="0" smtClean="0"/>
              <a:t>.</a:t>
            </a:r>
          </a:p>
          <a:p>
            <a:r>
              <a:rPr lang="en-GB" dirty="0" smtClean="0"/>
              <a:t>Excessive activity can cause tendon damage.</a:t>
            </a:r>
          </a:p>
          <a:p>
            <a:r>
              <a:rPr lang="en-GB" dirty="0" smtClean="0"/>
              <a:t>Excessive unbalanced activity can increase strain on bones,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0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H.W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notes on Short and long term affects of exercise on muscles.</a:t>
            </a:r>
          </a:p>
          <a:p>
            <a:r>
              <a:rPr lang="en-GB" dirty="0" smtClean="0"/>
              <a:t>Complete both movement pattern sheets on Ashpe.weebly.com</a:t>
            </a:r>
          </a:p>
          <a:p>
            <a:r>
              <a:rPr lang="en-GB" dirty="0" smtClean="0"/>
              <a:t>Complete </a:t>
            </a:r>
          </a:p>
          <a:p>
            <a:r>
              <a:rPr lang="en-GB" dirty="0" smtClean="0"/>
              <a:t>Complete screencast and notes on skill application.</a:t>
            </a:r>
          </a:p>
          <a:p>
            <a:r>
              <a:rPr lang="en-GB" dirty="0" smtClean="0"/>
              <a:t>Complete 5 mark Q on posture and alignment.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796925"/>
          </a:xfrm>
        </p:spPr>
        <p:txBody>
          <a:bodyPr/>
          <a:lstStyle/>
          <a:p>
            <a:r>
              <a:rPr lang="en-GB" sz="3200" smtClean="0"/>
              <a:t>Effects of Warm-up on Performance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572500" cy="5214937"/>
          </a:xfrm>
        </p:spPr>
        <p:txBody>
          <a:bodyPr/>
          <a:lstStyle/>
          <a:p>
            <a:r>
              <a:rPr lang="en-GB" sz="2000" u="sng" dirty="0" smtClean="0">
                <a:solidFill>
                  <a:srgbClr val="FFFF00"/>
                </a:solidFill>
              </a:rPr>
              <a:t>Increase in core / muscle temperature </a:t>
            </a:r>
            <a:r>
              <a:rPr lang="en-GB" sz="2000" dirty="0" smtClean="0"/>
              <a:t>(muscles by-product) </a:t>
            </a:r>
          </a:p>
          <a:p>
            <a:endParaRPr lang="en-GB" sz="2000" dirty="0" smtClean="0"/>
          </a:p>
          <a:p>
            <a:r>
              <a:rPr lang="en-GB" sz="2000" dirty="0" smtClean="0"/>
              <a:t>Controlled stretching to lengthen muscles and tendons – improve extensibility and </a:t>
            </a:r>
            <a:r>
              <a:rPr lang="en-GB" sz="2000" dirty="0" smtClean="0">
                <a:solidFill>
                  <a:srgbClr val="FFFF00"/>
                </a:solidFill>
              </a:rPr>
              <a:t>maintenance </a:t>
            </a:r>
            <a:r>
              <a:rPr lang="en-GB" sz="2000" dirty="0" smtClean="0">
                <a:solidFill>
                  <a:srgbClr val="FFFF00"/>
                </a:solidFill>
              </a:rPr>
              <a:t>flexibility </a:t>
            </a:r>
            <a:r>
              <a:rPr lang="en-GB" sz="2000" dirty="0" smtClean="0"/>
              <a:t>for full </a:t>
            </a:r>
            <a:r>
              <a:rPr lang="en-GB" sz="2000" dirty="0" err="1" smtClean="0"/>
              <a:t>RoM</a:t>
            </a:r>
            <a:r>
              <a:rPr lang="en-GB" sz="2000" dirty="0" smtClean="0"/>
              <a:t> – so better performance</a:t>
            </a:r>
          </a:p>
          <a:p>
            <a:endParaRPr lang="en-GB" sz="2000" dirty="0" smtClean="0"/>
          </a:p>
          <a:p>
            <a:r>
              <a:rPr lang="en-GB" sz="2000" dirty="0" smtClean="0"/>
              <a:t>Decrease muscular tension so faster contraction and nerve transmission possible</a:t>
            </a:r>
          </a:p>
          <a:p>
            <a:endParaRPr lang="en-GB" sz="2000" dirty="0" smtClean="0"/>
          </a:p>
          <a:p>
            <a:r>
              <a:rPr lang="en-GB" sz="2000" dirty="0" smtClean="0">
                <a:solidFill>
                  <a:srgbClr val="FFFF00"/>
                </a:solidFill>
              </a:rPr>
              <a:t>Produce synovial fluid to lubricate joints</a:t>
            </a:r>
          </a:p>
          <a:p>
            <a:endParaRPr lang="en-GB" sz="2000" dirty="0" smtClean="0"/>
          </a:p>
          <a:p>
            <a:r>
              <a:rPr lang="en-GB" sz="2000" dirty="0" smtClean="0"/>
              <a:t>Increased blood flow to muscles - </a:t>
            </a:r>
            <a:r>
              <a:rPr lang="en-GB" sz="2000" dirty="0" smtClean="0">
                <a:solidFill>
                  <a:srgbClr val="FFFF00"/>
                </a:solidFill>
              </a:rPr>
              <a:t>so O2 and fuel available for contractions </a:t>
            </a:r>
          </a:p>
          <a:p>
            <a:r>
              <a:rPr lang="en-GB" sz="2000" dirty="0" smtClean="0"/>
              <a:t>More enzyme activity (better speed and strength of contraction)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6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/>
          <a:lstStyle/>
          <a:p>
            <a:r>
              <a:rPr lang="en-GB" sz="3600" dirty="0" smtClean="0"/>
              <a:t>Effects of Cool Down on Recovery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186737" cy="2985195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Increased speed of removal of LA and CO2</a:t>
            </a:r>
            <a:r>
              <a:rPr lang="en-GB" sz="2800" i="1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/>
              <a:t>(cause increased acidity and pain)</a:t>
            </a:r>
          </a:p>
          <a:p>
            <a:endParaRPr lang="en-GB" sz="2800" dirty="0" smtClean="0"/>
          </a:p>
          <a:p>
            <a:r>
              <a:rPr lang="en-GB" sz="2800" dirty="0" smtClean="0">
                <a:solidFill>
                  <a:srgbClr val="FFFF00"/>
                </a:solidFill>
              </a:rPr>
              <a:t>Decrease DOMS </a:t>
            </a:r>
            <a:r>
              <a:rPr lang="en-GB" sz="2800" dirty="0" smtClean="0"/>
              <a:t>(Delayed Onset Muscle Soreness) = muscular pain 24-48hrs after intense exercise (microscopic tears in muscle fibres)</a:t>
            </a:r>
          </a:p>
          <a:p>
            <a:endParaRPr lang="en-GB" sz="2800" dirty="0" smtClean="0"/>
          </a:p>
          <a:p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5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 &amp; LT EFFECTS OF EXERCISE ON MUSCLES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13"/>
          </p:nvPr>
        </p:nvSpPr>
        <p:spPr>
          <a:xfrm>
            <a:off x="428625" y="1700808"/>
            <a:ext cx="3900488" cy="452596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2400" b="1" dirty="0" smtClean="0">
                <a:solidFill>
                  <a:srgbClr val="FFFF00"/>
                </a:solidFill>
                <a:latin typeface="Century Gothic" pitchFamily="34" charset="0"/>
              </a:rPr>
              <a:t>SHORT TERM EFFECTS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entury Gothic" pitchFamily="34" charset="0"/>
              </a:rPr>
              <a:t>Increase in temperature and metabolic activity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entury Gothic" pitchFamily="34" charset="0"/>
              </a:rPr>
              <a:t>Greater demand for O2 – via respiratory and circulatory system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entury Gothic" pitchFamily="34" charset="0"/>
              </a:rPr>
              <a:t>Blood temperature increase = muscles are more </a:t>
            </a:r>
            <a:r>
              <a:rPr lang="en-GB" sz="2000" dirty="0" smtClean="0">
                <a:latin typeface="Century Gothic" pitchFamily="34" charset="0"/>
              </a:rPr>
              <a:t>pliable</a:t>
            </a:r>
            <a:endParaRPr lang="en-GB" sz="2000" dirty="0" smtClean="0">
              <a:latin typeface="Century Gothic" pitchFamily="34" charset="0"/>
            </a:endParaRPr>
          </a:p>
        </p:txBody>
      </p:sp>
      <p:sp>
        <p:nvSpPr>
          <p:cNvPr id="95236" name="Content Placeholder 3"/>
          <p:cNvSpPr>
            <a:spLocks noGrp="1"/>
          </p:cNvSpPr>
          <p:nvPr>
            <p:ph sz="quarter" idx="14"/>
          </p:nvPr>
        </p:nvSpPr>
        <p:spPr>
          <a:xfrm>
            <a:off x="4500563" y="1700808"/>
            <a:ext cx="4357687" cy="4525962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2400" b="1" dirty="0" smtClean="0">
                <a:solidFill>
                  <a:srgbClr val="FFFF00"/>
                </a:solidFill>
                <a:latin typeface="Century Gothic" pitchFamily="34" charset="0"/>
              </a:rPr>
              <a:t>LONG TERM ADAPTATIONS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entury Gothic" pitchFamily="34" charset="0"/>
              </a:rPr>
              <a:t>Depends on training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entury Gothic" pitchFamily="34" charset="0"/>
              </a:rPr>
              <a:t>Muscle strength and bulk increased – more contractile proteins – thicker fibres = HYPERTROPHY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entury Gothic" pitchFamily="34" charset="0"/>
              </a:rPr>
              <a:t>Flexibility – increased ROM at joints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entury Gothic" pitchFamily="34" charset="0"/>
              </a:rPr>
              <a:t>Endurance – work longer before fatigue. Better tone, shape and posture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latin typeface="Century Gothic" pitchFamily="34" charset="0"/>
              </a:rPr>
              <a:t>ATROPHY??</a:t>
            </a:r>
          </a:p>
          <a:p>
            <a:endParaRPr lang="en-GB" sz="2000" dirty="0" smtClean="0"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7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GB" smtClean="0"/>
              <a:t>Muscular Adaptation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484313"/>
            <a:ext cx="7839075" cy="46085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b="1" dirty="0" smtClean="0">
                <a:solidFill>
                  <a:srgbClr val="FFFF00"/>
                </a:solidFill>
              </a:rPr>
              <a:t>Health related benefits</a:t>
            </a:r>
          </a:p>
          <a:p>
            <a:endParaRPr lang="en-GB" dirty="0" smtClean="0"/>
          </a:p>
          <a:p>
            <a:r>
              <a:rPr lang="en-GB" sz="2800" dirty="0" smtClean="0"/>
              <a:t>Everyday function</a:t>
            </a:r>
          </a:p>
          <a:p>
            <a:r>
              <a:rPr lang="en-GB" sz="2800" dirty="0" smtClean="0"/>
              <a:t>Static posture</a:t>
            </a:r>
          </a:p>
          <a:p>
            <a:r>
              <a:rPr lang="en-GB" sz="2800" dirty="0" smtClean="0"/>
              <a:t>Stability of joints</a:t>
            </a:r>
          </a:p>
          <a:p>
            <a:r>
              <a:rPr lang="en-GB" sz="2800" dirty="0" smtClean="0"/>
              <a:t>Bone density</a:t>
            </a:r>
          </a:p>
          <a:p>
            <a:r>
              <a:rPr lang="en-GB" sz="2800" dirty="0" smtClean="0"/>
              <a:t>Lean body mass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1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Structure</a:t>
            </a:r>
          </a:p>
        </p:txBody>
      </p:sp>
      <p:sp>
        <p:nvSpPr>
          <p:cNvPr id="17411" name="Rectangle 9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Smooth</a:t>
            </a:r>
          </a:p>
        </p:txBody>
      </p:sp>
      <p:sp>
        <p:nvSpPr>
          <p:cNvPr id="17412" name="Rectangle 10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Striated </a:t>
            </a:r>
          </a:p>
        </p:txBody>
      </p:sp>
      <p:pic>
        <p:nvPicPr>
          <p:cNvPr id="17413" name="Picture 7" descr="a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39592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A section of striated muscle tissue. Skeletal muscles are composed of tissue fibers that are striated or striped. (Photograph by M. Abbey. Reproduced by permission of Photo Researchers, Inc.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8275"/>
            <a:ext cx="40671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5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en-GB" smtClean="0"/>
              <a:t>Muscular Adaptation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7529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b="1" dirty="0" smtClean="0">
                <a:solidFill>
                  <a:srgbClr val="FFFF00"/>
                </a:solidFill>
              </a:rPr>
              <a:t>Anatomical </a:t>
            </a:r>
          </a:p>
          <a:p>
            <a:pPr>
              <a:buFont typeface="Wingdings" pitchFamily="2" charset="2"/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An increase in the cross sectional diameter of muscle fibres (hypertrophy)</a:t>
            </a:r>
          </a:p>
          <a:p>
            <a:r>
              <a:rPr lang="en-GB" sz="2800" dirty="0" smtClean="0"/>
              <a:t>Increased number of myofibrils (actin and myosin)</a:t>
            </a:r>
          </a:p>
          <a:p>
            <a:r>
              <a:rPr lang="en-GB" sz="2800" dirty="0" smtClean="0"/>
              <a:t>Increased strength and cross sectional diameter of ligaments and tendons</a:t>
            </a:r>
          </a:p>
          <a:p>
            <a:r>
              <a:rPr lang="en-GB" sz="2800" dirty="0" smtClean="0"/>
              <a:t>An increased bone mineral density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5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023938"/>
          </a:xfrm>
        </p:spPr>
        <p:txBody>
          <a:bodyPr/>
          <a:lstStyle/>
          <a:p>
            <a:r>
              <a:rPr lang="en-GB" smtClean="0"/>
              <a:t>Muscular Adaptation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362950" cy="50403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FFFF00"/>
                </a:solidFill>
              </a:rPr>
              <a:t>Physiological Adaptations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smtClean="0"/>
              <a:t>More efficient recruitment patterns of motor units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Increased CNS activation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Improved intramuscular synchronisation of motor unit activation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Improved reciprocal inhibition of antagonists and inhibition of GTO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Increased levels of enzymes within the muscles to aid re-synthesis of ATP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Increased levels of ATP, CP and glycogen fuel within muscles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9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GB" smtClean="0"/>
              <a:t>Muscular Adaptation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928813"/>
            <a:ext cx="7767638" cy="40719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b="1" dirty="0" smtClean="0">
                <a:solidFill>
                  <a:srgbClr val="FFFF00"/>
                </a:solidFill>
              </a:rPr>
              <a:t>Health related benefits</a:t>
            </a:r>
          </a:p>
          <a:p>
            <a:pPr>
              <a:buFont typeface="Wingdings" pitchFamily="2" charset="2"/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Everyday function</a:t>
            </a:r>
          </a:p>
          <a:p>
            <a:r>
              <a:rPr lang="en-GB" sz="2800" dirty="0" smtClean="0"/>
              <a:t>Static posture</a:t>
            </a:r>
          </a:p>
          <a:p>
            <a:r>
              <a:rPr lang="en-GB" sz="2800" dirty="0" smtClean="0"/>
              <a:t>Stability of joints</a:t>
            </a:r>
          </a:p>
          <a:p>
            <a:r>
              <a:rPr lang="en-GB" sz="2800" dirty="0" smtClean="0"/>
              <a:t>Bone density</a:t>
            </a:r>
          </a:p>
          <a:p>
            <a:r>
              <a:rPr lang="en-GB" sz="2800" dirty="0" smtClean="0"/>
              <a:t>Lean body mass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1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69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4000" smtClean="0">
                <a:solidFill>
                  <a:srgbClr val="FF0000"/>
                </a:solidFill>
              </a:rPr>
              <a:t>TASK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71625"/>
            <a:ext cx="7572375" cy="442912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GB" sz="2400"/>
              <a:t>Analyse the following sporting actions and to determine what type of contraction is performed by which muscles</a:t>
            </a:r>
          </a:p>
          <a:p>
            <a:pPr>
              <a:buFontTx/>
              <a:buNone/>
              <a:defRPr/>
            </a:pPr>
            <a:endParaRPr lang="en-GB" sz="2400"/>
          </a:p>
          <a:p>
            <a:pPr>
              <a:buFontTx/>
              <a:buNone/>
              <a:defRPr/>
            </a:pPr>
            <a:endParaRPr lang="en-GB" sz="2400"/>
          </a:p>
          <a:p>
            <a:pPr algn="ctr">
              <a:buFontTx/>
              <a:buNone/>
              <a:defRPr/>
            </a:pPr>
            <a:r>
              <a:rPr lang="en-GB"/>
              <a:t>Press-up – preparation position, downward and upward movements</a:t>
            </a:r>
          </a:p>
          <a:p>
            <a:pPr algn="ctr">
              <a:buFontTx/>
              <a:buNone/>
              <a:defRPr/>
            </a:pPr>
            <a:endParaRPr lang="en-GB"/>
          </a:p>
          <a:p>
            <a:pPr algn="ctr">
              <a:buFontTx/>
              <a:buNone/>
              <a:defRPr/>
            </a:pPr>
            <a:r>
              <a:rPr lang="en-GB"/>
              <a:t>Chin-up – holding preparation position, upward and downward movement</a:t>
            </a:r>
          </a:p>
          <a:p>
            <a:pPr algn="ctr">
              <a:buFontTx/>
              <a:buNone/>
              <a:defRPr/>
            </a:pPr>
            <a:endParaRPr lang="en-GB"/>
          </a:p>
          <a:p>
            <a:pPr algn="ctr">
              <a:buFontTx/>
              <a:buNone/>
              <a:defRPr/>
            </a:pPr>
            <a:r>
              <a:rPr lang="en-GB"/>
              <a:t>Squat – downward, holding half way and upward movements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7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Squats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9092" name="Picture 7" descr="squ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484784"/>
            <a:ext cx="44291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Press-ups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90116" name="Picture 2" descr="press_up_norm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7313"/>
            <a:ext cx="64452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1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Task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0063" y="1124744"/>
            <a:ext cx="4071937" cy="5357813"/>
          </a:xfrm>
        </p:spPr>
        <p:txBody>
          <a:bodyPr/>
          <a:lstStyle/>
          <a:p>
            <a:pPr algn="ctr"/>
            <a:r>
              <a:rPr lang="en-GB" sz="2800" dirty="0" smtClean="0"/>
              <a:t>Hurdle jumps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Bench jumps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Press ups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SVJ  &amp; SBJ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9216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24744"/>
            <a:ext cx="4114800" cy="5429250"/>
          </a:xfrm>
        </p:spPr>
        <p:txBody>
          <a:bodyPr/>
          <a:lstStyle/>
          <a:p>
            <a:pPr algn="ctr"/>
            <a:r>
              <a:rPr lang="en-GB" sz="2800" dirty="0" err="1" smtClean="0"/>
              <a:t>Dumbell</a:t>
            </a:r>
            <a:r>
              <a:rPr lang="en-GB" sz="2800" dirty="0" smtClean="0"/>
              <a:t> biceps curls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Barbell squats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Lunges </a:t>
            </a:r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Pull ups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0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Structure</a:t>
            </a:r>
          </a:p>
        </p:txBody>
      </p:sp>
      <p:graphicFrame>
        <p:nvGraphicFramePr>
          <p:cNvPr id="36888" name="Group 24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45259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Muscle type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Muscle Structure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Heart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(Cardiac)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Striated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 Smooth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Involuntary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Skeletal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Muscle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Striated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92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tx1"/>
                </a:solidFill>
              </a:rPr>
              <a:t>Functions of Skeletal Muscles    </a:t>
            </a:r>
            <a:r>
              <a:rPr lang="en-US" sz="2000" b="1" smtClean="0">
                <a:solidFill>
                  <a:schemeClr val="tx1"/>
                </a:solidFill>
              </a:rPr>
              <a:t>(Task 22)</a:t>
            </a:r>
            <a:endParaRPr lang="en-GB" sz="2000" b="1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43063"/>
            <a:ext cx="8286750" cy="478631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Producing movement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Maintaining posture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Generating heat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Storage of muscle glycogen</a:t>
            </a:r>
          </a:p>
          <a:p>
            <a:pPr marL="609600" indent="-609600" eaLnBrk="1" hangingPunct="1"/>
            <a:endParaRPr lang="en-GB" sz="3600" dirty="0" smtClean="0"/>
          </a:p>
        </p:txBody>
      </p:sp>
      <p:pic>
        <p:nvPicPr>
          <p:cNvPr id="23556" name="Picture 2" descr="shivering%20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571625"/>
            <a:ext cx="2574925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70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2306</Words>
  <Application>Microsoft Office PowerPoint</Application>
  <PresentationFormat>On-screen Show (4:3)</PresentationFormat>
  <Paragraphs>560</Paragraphs>
  <Slides>77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1_Office Theme</vt:lpstr>
      <vt:lpstr>1_Perspective</vt:lpstr>
      <vt:lpstr>Clip</vt:lpstr>
      <vt:lpstr>Bitmap Image</vt:lpstr>
      <vt:lpstr>Muscles</vt:lpstr>
      <vt:lpstr>Muscle Facts 1</vt:lpstr>
      <vt:lpstr>PowerPoint Presentation</vt:lpstr>
      <vt:lpstr>Three Types of Muscle Tissue   (Task 20)</vt:lpstr>
      <vt:lpstr>1)  Heart/Cardiac Muscle</vt:lpstr>
      <vt:lpstr>2) Involuntary (Smooth) Muscle</vt:lpstr>
      <vt:lpstr>Muscle Structure</vt:lpstr>
      <vt:lpstr>Muscle Structure</vt:lpstr>
      <vt:lpstr>Functions of Skeletal Muscles    (Task 22)</vt:lpstr>
      <vt:lpstr>Voluntary (skeletal) Muscle</vt:lpstr>
      <vt:lpstr>On the Pull!</vt:lpstr>
      <vt:lpstr>Tendons</vt:lpstr>
      <vt:lpstr>MUSCLE ATTACHMENT    P30</vt:lpstr>
      <vt:lpstr>ORIGIN</vt:lpstr>
      <vt:lpstr>INSERTION</vt:lpstr>
      <vt:lpstr>PowerPoint Presentation</vt:lpstr>
      <vt:lpstr>SYNERGISTS &amp; FIXATORS</vt:lpstr>
      <vt:lpstr>Key terms     p30</vt:lpstr>
      <vt:lpstr>Antagonistic Pairs   (Task 24)</vt:lpstr>
      <vt:lpstr>Antagonistic pairs – Bicep Curl</vt:lpstr>
      <vt:lpstr>AGONIST WORK CARDS</vt:lpstr>
      <vt:lpstr>Muscle Pairings</vt:lpstr>
      <vt:lpstr>The BACK</vt:lpstr>
      <vt:lpstr>PowerPoint Presentation</vt:lpstr>
      <vt:lpstr>The FRONT</vt:lpstr>
      <vt:lpstr>The LEG</vt:lpstr>
      <vt:lpstr>The ARM</vt:lpstr>
      <vt:lpstr>Muscle PAIRS - 1</vt:lpstr>
      <vt:lpstr>Muscle PAIRS - 2</vt:lpstr>
      <vt:lpstr>TASK </vt:lpstr>
      <vt:lpstr>Types of contractions.</vt:lpstr>
      <vt:lpstr>PowerPoint Presentation</vt:lpstr>
      <vt:lpstr>Concentric Contraction</vt:lpstr>
      <vt:lpstr>Eccentric Contraction</vt:lpstr>
      <vt:lpstr>Arm Wrestle challenge   (Task 34)</vt:lpstr>
      <vt:lpstr>Isometric Contraction (Static)</vt:lpstr>
      <vt:lpstr>PowerPoint Presentation</vt:lpstr>
      <vt:lpstr>TYPES OF CONTRACTION      (Task 32)</vt:lpstr>
      <vt:lpstr>Rotator Cuff Muscle group  (Task 25)</vt:lpstr>
      <vt:lpstr>PowerPoint Presentation</vt:lpstr>
      <vt:lpstr>PowerPoint Presentation</vt:lpstr>
      <vt:lpstr>Generic role of rotator cuff muscles</vt:lpstr>
      <vt:lpstr>USE OF Rotator Cuff Muscles</vt:lpstr>
      <vt:lpstr>In sport ...</vt:lpstr>
      <vt:lpstr>Muscles Fibre types</vt:lpstr>
      <vt:lpstr>Muscle Fibre Type</vt:lpstr>
      <vt:lpstr>PowerPoint Presentation</vt:lpstr>
      <vt:lpstr>Muscle Fibre Type     (Task 29)</vt:lpstr>
      <vt:lpstr>MUSCLE FIBRES</vt:lpstr>
      <vt:lpstr>Muscle Fibre Recruitment?  (Task 31)</vt:lpstr>
      <vt:lpstr>TASK</vt:lpstr>
      <vt:lpstr>PowerPoint Presentation</vt:lpstr>
      <vt:lpstr>Posture &amp; Lifelong BAHL</vt:lpstr>
      <vt:lpstr>Muscle Tone</vt:lpstr>
      <vt:lpstr>Working at a desk Sedentary lifestyle Excessive exercise of a group of muscles</vt:lpstr>
      <vt:lpstr>PowerPoint Presentation</vt:lpstr>
      <vt:lpstr>What is ‘core stability’?</vt:lpstr>
      <vt:lpstr>Core Stability   (Task 26)</vt:lpstr>
      <vt:lpstr>PowerPoint Presentation</vt:lpstr>
      <vt:lpstr>Exercises to train ‘core stability’?</vt:lpstr>
      <vt:lpstr>Benefits of a strong ‘core’ </vt:lpstr>
      <vt:lpstr>PowerPoint Presentation</vt:lpstr>
      <vt:lpstr>PowerPoint Presentation</vt:lpstr>
      <vt:lpstr>Exam Question</vt:lpstr>
      <vt:lpstr>H.W</vt:lpstr>
      <vt:lpstr>Effects of Warm-up on Performance</vt:lpstr>
      <vt:lpstr>Effects of Cool Down on Recovery</vt:lpstr>
      <vt:lpstr>ST &amp; LT EFFECTS OF EXERCISE ON MUSCLES</vt:lpstr>
      <vt:lpstr>Muscular Adaptation</vt:lpstr>
      <vt:lpstr>Muscular Adaptation</vt:lpstr>
      <vt:lpstr>Muscular Adaptation</vt:lpstr>
      <vt:lpstr>Muscular Adaptation</vt:lpstr>
      <vt:lpstr>TASK </vt:lpstr>
      <vt:lpstr>Squats</vt:lpstr>
      <vt:lpstr>Press-ups</vt:lpstr>
      <vt:lpstr>Task</vt:lpstr>
      <vt:lpstr>PowerPoint Presentation</vt:lpstr>
    </vt:vector>
  </TitlesOfParts>
  <Company>BHASVIC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LJT</dc:creator>
  <cp:lastModifiedBy>USER</cp:lastModifiedBy>
  <cp:revision>28</cp:revision>
  <dcterms:created xsi:type="dcterms:W3CDTF">2012-09-18T07:29:07Z</dcterms:created>
  <dcterms:modified xsi:type="dcterms:W3CDTF">2013-09-26T11:39:15Z</dcterms:modified>
</cp:coreProperties>
</file>