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2"/>
  </p:notesMasterIdLst>
  <p:handoutMasterIdLst>
    <p:handoutMasterId r:id="rId43"/>
  </p:handoutMasterIdLst>
  <p:sldIdLst>
    <p:sldId id="294" r:id="rId2"/>
    <p:sldId id="302" r:id="rId3"/>
    <p:sldId id="260" r:id="rId4"/>
    <p:sldId id="356" r:id="rId5"/>
    <p:sldId id="366" r:id="rId6"/>
    <p:sldId id="369" r:id="rId7"/>
    <p:sldId id="385" r:id="rId8"/>
    <p:sldId id="344" r:id="rId9"/>
    <p:sldId id="389" r:id="rId10"/>
    <p:sldId id="390" r:id="rId11"/>
    <p:sldId id="391" r:id="rId12"/>
    <p:sldId id="367" r:id="rId13"/>
    <p:sldId id="368" r:id="rId14"/>
    <p:sldId id="380" r:id="rId15"/>
    <p:sldId id="330" r:id="rId16"/>
    <p:sldId id="318" r:id="rId17"/>
    <p:sldId id="371" r:id="rId18"/>
    <p:sldId id="372" r:id="rId19"/>
    <p:sldId id="392" r:id="rId20"/>
    <p:sldId id="335" r:id="rId21"/>
    <p:sldId id="386" r:id="rId22"/>
    <p:sldId id="351" r:id="rId23"/>
    <p:sldId id="362" r:id="rId24"/>
    <p:sldId id="374" r:id="rId25"/>
    <p:sldId id="394" r:id="rId26"/>
    <p:sldId id="393" r:id="rId27"/>
    <p:sldId id="375" r:id="rId28"/>
    <p:sldId id="359" r:id="rId29"/>
    <p:sldId id="388" r:id="rId30"/>
    <p:sldId id="387" r:id="rId31"/>
    <p:sldId id="377" r:id="rId32"/>
    <p:sldId id="378" r:id="rId33"/>
    <p:sldId id="384" r:id="rId34"/>
    <p:sldId id="396" r:id="rId35"/>
    <p:sldId id="395" r:id="rId36"/>
    <p:sldId id="383" r:id="rId37"/>
    <p:sldId id="382" r:id="rId38"/>
    <p:sldId id="360" r:id="rId39"/>
    <p:sldId id="361" r:id="rId40"/>
    <p:sldId id="397" r:id="rId4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6CF"/>
    <a:srgbClr val="F6DCCE"/>
    <a:srgbClr val="00FF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4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6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312ED5F-B290-46DC-8673-F9A764C152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79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651B4BB-6508-46F8-9B11-4FD026242D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935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DDDB7-7D13-4254-9DC1-7B23BDC79CD5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615" tIns="44307" rIns="88615" bIns="44307"/>
          <a:lstStyle/>
          <a:p>
            <a:r>
              <a:rPr lang="en-US" sz="2000" dirty="0"/>
              <a:t>NOTES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1F760-42B9-4927-AB11-3BF60CC9001F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5DE2788-1A93-49AD-9ACB-673608E4F0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82F9-3CAB-462E-8865-ECE7B1C061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303D-6A85-4E71-A891-D42A083CFD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1F1F-09D3-44E3-A5E3-9B115016F0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8666FC2-BB47-4269-BE12-27F224BA09A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00E67BA-D36C-4E32-A120-BF942925F6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342B13-D92D-401A-9D53-8CC038060C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4CEB-F216-4511-9280-EE7334DE81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0DDD8D-96B4-4806-9E87-3CEE80C7BD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E30024C-6940-49B5-BC91-961577A7B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D4FC907-7CDD-4D6B-B7EB-9E804B4691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83BC213-1E8B-410B-8BB6-DF22C57ADD1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d/Ball_players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o03FDBx8wQ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spartans.com/index-main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hyperlink" Target="http://www.youtube.com/watch?v=No87oVr_rtE&amp;feature=related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zyp4qOW0F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k.youtube.com/watch?v=vO0BJMv58fc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31.jpeg"/><Relationship Id="rId4" Type="http://schemas.openxmlformats.org/officeDocument/2006/relationships/hyperlink" Target="http://bp1.blogger.com/_ECA7BQRoHic/Rbz1TXLOaGI/AAAAAAAAAAY/rv9uUEZaKyk/s320/AmericanDream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qo3PzcpiEc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#q=superbowl+half+time+show&amp;hl=en&amp;safe=vss&amp;prmd=imvnsu&amp;source=univ&amp;tbm=nws&amp;tbo=u&amp;sa=X&amp;ei=f3bgTojmDYX-8gPRrMTcBA&amp;ved=0CD0QqAI&amp;bav=on.2,or.r_gc.r_pw.,cf.osb&amp;fp=487d19b4fcfbadef&amp;biw=1280&amp;bih=705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main/www/popclock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America fla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057400"/>
            <a:ext cx="6257925" cy="4505325"/>
          </a:xfrm>
          <a:prstGeom prst="rect">
            <a:avLst/>
          </a:prstGeom>
          <a:noFill/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3338" y="836613"/>
            <a:ext cx="8956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USA – Historical &amp; Cultural Background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e-star-spangled-banner-milit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4310"/>
            <a:ext cx="2664296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24873"/>
            <a:ext cx="2469680" cy="158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8" y="4293096"/>
            <a:ext cx="2311479" cy="139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02531"/>
            <a:ext cx="2489082" cy="13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2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Nature of Sport in USA today.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lets look at their sports.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0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7" y="2928933"/>
            <a:ext cx="7572404" cy="1714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400" dirty="0" smtClean="0"/>
              <a:t>NAME THREE  SPORTS THAT ORIGINATE IN THE USA</a:t>
            </a:r>
            <a:br>
              <a:rPr lang="en-GB" sz="3400" dirty="0" smtClean="0"/>
            </a:br>
            <a:r>
              <a:rPr lang="en-GB" sz="3400" dirty="0" smtClean="0"/>
              <a:t/>
            </a:r>
            <a:br>
              <a:rPr lang="en-GB" sz="3400" dirty="0" smtClean="0"/>
            </a:br>
            <a:endParaRPr lang="en-GB" sz="3400" dirty="0" smtClean="0"/>
          </a:p>
        </p:txBody>
      </p:sp>
      <p:pic>
        <p:nvPicPr>
          <p:cNvPr id="14339" name="Picture 2" descr="File:Ball player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863" y="142875"/>
            <a:ext cx="54260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34" y="4214818"/>
            <a:ext cx="7572404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Ice Hockey- Canada</a:t>
            </a:r>
            <a:br>
              <a:rPr kumimoji="0" lang="en-GB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Basketball – 1891</a:t>
            </a:r>
            <a:br>
              <a:rPr kumimoji="0" lang="en-GB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Lacrosse – (</a:t>
            </a:r>
            <a:r>
              <a:rPr kumimoji="0" lang="en-GB" sz="3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bagatoway</a:t>
            </a:r>
            <a:r>
              <a:rPr kumimoji="0" lang="en-GB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en-GB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3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Name sports that originated from the settlers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American Football (gridiron)</a:t>
            </a:r>
          </a:p>
          <a:p>
            <a:r>
              <a:rPr lang="en-GB" dirty="0" smtClean="0"/>
              <a:t>Came from – Rugby.</a:t>
            </a:r>
          </a:p>
          <a:p>
            <a:r>
              <a:rPr lang="en-GB" dirty="0" smtClean="0"/>
              <a:t>Baseball – came from rounder's 19</a:t>
            </a:r>
            <a:r>
              <a:rPr lang="en-GB" baseline="30000" dirty="0" smtClean="0"/>
              <a:t>th</a:t>
            </a:r>
            <a:r>
              <a:rPr lang="en-GB" dirty="0" smtClean="0"/>
              <a:t> century, was developed from earlier folk games.</a:t>
            </a:r>
          </a:p>
          <a:p>
            <a:r>
              <a:rPr lang="en-GB" dirty="0" smtClean="0"/>
              <a:t>Golf – Scotland.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Frontier Spirit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0634"/>
            <a:ext cx="4114800" cy="45720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As the new settlers arrived there was a desire for new land.</a:t>
            </a:r>
          </a:p>
          <a:p>
            <a:endParaRPr lang="en-GB" dirty="0" smtClean="0"/>
          </a:p>
          <a:p>
            <a:r>
              <a:rPr lang="en-GB" dirty="0" smtClean="0"/>
              <a:t>A drive for land began from the East across to the ‘wild west’.</a:t>
            </a:r>
          </a:p>
          <a:p>
            <a:endParaRPr lang="en-GB" dirty="0" smtClean="0"/>
          </a:p>
          <a:p>
            <a:r>
              <a:rPr lang="en-GB" dirty="0" smtClean="0"/>
              <a:t>People who set out for land were seen as pioneers.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52475"/>
            <a:ext cx="3560763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0" y="914400"/>
            <a:ext cx="91440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There have always been frontiers in American life. The taming of the WILD WEST, the CROSSING OF THE ROCKIES and SURVIVAL IN HARSH ENVIRONMENTS.</a:t>
            </a:r>
          </a:p>
        </p:txBody>
      </p:sp>
      <p:pic>
        <p:nvPicPr>
          <p:cNvPr id="98307" name="Picture 3" descr="msotw9_temp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133600"/>
            <a:ext cx="8497887" cy="4483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zh-CN" b="1" dirty="0" smtClean="0">
                <a:ea typeface="宋体" pitchFamily="2" charset="-122"/>
              </a:rPr>
              <a:t>CHARACTERISTICS OF THE </a:t>
            </a:r>
            <a:r>
              <a:rPr lang="en-GB" altLang="zh-CN" b="1" dirty="0" smtClean="0">
                <a:ea typeface="宋体" pitchFamily="2" charset="-122"/>
              </a:rPr>
              <a:t> </a:t>
            </a:r>
            <a:r>
              <a:rPr lang="en-GB" altLang="zh-CN" b="1" dirty="0" smtClean="0">
                <a:ea typeface="宋体" pitchFamily="2" charset="-122"/>
              </a:rPr>
              <a:t>‘FRONTIER SPIRIT’ </a:t>
            </a:r>
            <a:endParaRPr lang="en-GB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4968229" cy="3340967"/>
          </a:xfrm>
        </p:spPr>
        <p:txBody>
          <a:bodyPr>
            <a:normAutofit fontScale="85000" lnSpcReduction="20000"/>
          </a:bodyPr>
          <a:lstStyle/>
          <a:p>
            <a:pPr marL="64008" indent="0" eaLnBrk="1" hangingPunct="1">
              <a:lnSpc>
                <a:spcPct val="90000"/>
              </a:lnSpc>
              <a:buNone/>
            </a:pPr>
            <a:endParaRPr lang="en-GB" altLang="zh-CN" sz="24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CN" sz="2400" dirty="0" smtClean="0">
                <a:ea typeface="宋体" pitchFamily="2" charset="-122"/>
              </a:rPr>
              <a:t>Romantic view of US history -  </a:t>
            </a:r>
            <a:r>
              <a:rPr lang="en-GB" altLang="zh-CN" sz="2400" b="1" dirty="0" smtClean="0">
                <a:ea typeface="宋体" pitchFamily="2" charset="-122"/>
              </a:rPr>
              <a:t>built the nation with their own ‘sweat and blood</a:t>
            </a:r>
            <a:r>
              <a:rPr lang="en-GB" altLang="zh-CN" sz="2400" b="1" dirty="0" smtClean="0">
                <a:ea typeface="宋体" pitchFamily="2" charset="-122"/>
              </a:rPr>
              <a:t>’</a:t>
            </a:r>
            <a:endParaRPr lang="en-GB" altLang="zh-CN" sz="24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3900" dirty="0" smtClean="0"/>
              <a:t>Toughness</a:t>
            </a:r>
          </a:p>
          <a:p>
            <a:pPr eaLnBrk="1" hangingPunct="1">
              <a:lnSpc>
                <a:spcPct val="90000"/>
              </a:lnSpc>
            </a:pPr>
            <a:r>
              <a:rPr lang="en-GB" sz="3900" dirty="0" smtClean="0"/>
              <a:t>Endeavour</a:t>
            </a:r>
          </a:p>
          <a:p>
            <a:pPr eaLnBrk="1" hangingPunct="1">
              <a:lnSpc>
                <a:spcPct val="90000"/>
              </a:lnSpc>
            </a:pPr>
            <a:r>
              <a:rPr lang="en-GB" sz="3900" dirty="0" smtClean="0"/>
              <a:t>Courage</a:t>
            </a:r>
          </a:p>
          <a:p>
            <a:pPr eaLnBrk="1" hangingPunct="1">
              <a:lnSpc>
                <a:spcPct val="90000"/>
              </a:lnSpc>
            </a:pPr>
            <a:r>
              <a:rPr lang="en-GB" sz="3900" dirty="0" smtClean="0"/>
              <a:t>Physicality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772816"/>
            <a:ext cx="3367982" cy="50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4437112"/>
            <a:ext cx="5112569" cy="204482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GB" altLang="zh-CN" sz="24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GB" altLang="zh-CN" sz="24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ea typeface="宋体" pitchFamily="2" charset="-122"/>
              </a:rPr>
              <a:t>Where else would you see these characteristics</a:t>
            </a:r>
            <a:r>
              <a:rPr lang="en-GB" sz="2400" dirty="0">
                <a:ea typeface="宋体" pitchFamily="2" charset="-122"/>
              </a:rPr>
              <a:t>?</a:t>
            </a: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lacros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88913"/>
            <a:ext cx="4211638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C:\Documents and Settings\laptop\My Documents\My Pictures\lacros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8453" y="2428868"/>
            <a:ext cx="4117221" cy="3990815"/>
          </a:xfrm>
          <a:prstGeom prst="rect">
            <a:avLst/>
          </a:prstGeom>
          <a:noFill/>
        </p:spPr>
      </p:pic>
      <p:pic>
        <p:nvPicPr>
          <p:cNvPr id="4" name="Picture 9" descr="N:\My Pictures\PE physical images\michael-jordan-slam-dunk-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9735"/>
            <a:ext cx="2199702" cy="2666306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0801"/>
            <a:ext cx="4405764" cy="266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2" y="3194115"/>
            <a:ext cx="2917478" cy="354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56197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Slowly the native </a:t>
            </a:r>
            <a:r>
              <a:rPr lang="en-GB" dirty="0"/>
              <a:t>A</a:t>
            </a:r>
            <a:r>
              <a:rPr lang="en-GB" dirty="0" smtClean="0"/>
              <a:t>merican sports were wiped out and the settlers sports became accepted as ‘American sport’.</a:t>
            </a:r>
            <a:endParaRPr lang="en-GB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45" y="2915938"/>
            <a:ext cx="5425910" cy="250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9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dirty="0"/>
              <a:t>Learning Objectives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/>
              <a:t>By the end of this section of the unit, students will have a good specific knowledge of the USA, and will understand:</a:t>
            </a:r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/>
              <a:t>The historical background to sport in the US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The factors that shaped the development of sport throughout history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The impact of industrialisation on society and sport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The ethics that are present in US culture and how they affect sport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The influence of topographic factors on sport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INFLUENCES ON CHANGES IN SPORTING ATTITUDES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Originally American ethics in sport were the same as UK.  </a:t>
            </a:r>
            <a:endParaRPr lang="en-GB" sz="3600" dirty="0" smtClean="0"/>
          </a:p>
          <a:p>
            <a:endParaRPr lang="en-GB" sz="3600" b="1" dirty="0"/>
          </a:p>
          <a:p>
            <a:endParaRPr lang="en-GB" sz="3600" b="1" dirty="0" smtClean="0"/>
          </a:p>
          <a:p>
            <a:r>
              <a:rPr lang="en-GB" sz="3600" b="1" dirty="0" smtClean="0"/>
              <a:t>Ethics have changed.</a:t>
            </a:r>
            <a:endParaRPr lang="en-GB" sz="3600" b="1" dirty="0"/>
          </a:p>
          <a:p>
            <a:pPr>
              <a:buNone/>
            </a:pPr>
            <a:endParaRPr lang="en-GB" sz="2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544515" cy="16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880261" y="2564904"/>
            <a:ext cx="3384376" cy="20882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‘It’s about the taking part and not the winning that counts”</a:t>
            </a:r>
          </a:p>
          <a:p>
            <a:pPr algn="ctr"/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American Football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6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GB" dirty="0" smtClean="0"/>
              <a:t>Vince Lombardi, </a:t>
            </a:r>
          </a:p>
          <a:p>
            <a:pPr>
              <a:buNone/>
            </a:pPr>
            <a:r>
              <a:rPr lang="en-GB" dirty="0" smtClean="0"/>
              <a:t>National football league coach of an American football team.  </a:t>
            </a:r>
            <a:endParaRPr lang="en-GB" dirty="0"/>
          </a:p>
        </p:txBody>
      </p:sp>
      <p:pic>
        <p:nvPicPr>
          <p:cNvPr id="151557" name="Picture 5" descr="vince_lombar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" y="46038"/>
            <a:ext cx="3476625" cy="4638675"/>
          </a:xfrm>
          <a:prstGeom prst="rect">
            <a:avLst/>
          </a:prstGeom>
          <a:noFill/>
        </p:spPr>
      </p:pic>
      <p:pic>
        <p:nvPicPr>
          <p:cNvPr id="151559" name="Picture 7" descr="lombar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0"/>
            <a:ext cx="5130800" cy="2700338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 bwMode="auto">
          <a:xfrm>
            <a:off x="3500430" y="2928934"/>
            <a:ext cx="5286412" cy="1785950"/>
          </a:xfrm>
          <a:prstGeom prst="wedgeRoundRectCallout">
            <a:avLst>
              <a:gd name="adj1" fmla="val -87342"/>
              <a:gd name="adj2" fmla="val -72350"/>
              <a:gd name="adj3" fmla="val 16667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Winning isn’t everything,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IT’S THE ONLY THING!!!!!!!!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sotw9_temp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Which sport goes with which ethic?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Booklet task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Essay Question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dirty="0"/>
              <a:t>Winners Takes all!</a:t>
            </a:r>
          </a:p>
          <a:p>
            <a:pPr algn="ctr">
              <a:buFont typeface="Wingdings" pitchFamily="2" charset="2"/>
              <a:buNone/>
            </a:pPr>
            <a:r>
              <a:rPr lang="en-GB" dirty="0"/>
              <a:t>There </a:t>
            </a:r>
            <a:r>
              <a:rPr lang="en-GB" dirty="0" err="1"/>
              <a:t>ain’t</a:t>
            </a:r>
            <a:r>
              <a:rPr lang="en-GB" dirty="0"/>
              <a:t> no prizes for second!</a:t>
            </a:r>
          </a:p>
          <a:p>
            <a:pPr algn="ctr">
              <a:buFont typeface="Wingdings" pitchFamily="2" charset="2"/>
              <a:buNone/>
            </a:pPr>
            <a:r>
              <a:rPr lang="en-GB" dirty="0"/>
              <a:t>Nice guy’s win nothing!</a:t>
            </a:r>
          </a:p>
          <a:p>
            <a:r>
              <a:rPr lang="en-GB" dirty="0"/>
              <a:t>How do these statements reflect the attitude in American society?              (6)</a:t>
            </a:r>
          </a:p>
          <a:p>
            <a:r>
              <a:rPr lang="en-GB" dirty="0"/>
              <a:t>Can this </a:t>
            </a:r>
            <a:r>
              <a:rPr lang="en-GB" dirty="0" err="1"/>
              <a:t>Lombardian</a:t>
            </a:r>
            <a:r>
              <a:rPr lang="en-GB" dirty="0"/>
              <a:t> attitude be seen in sports in UK?                                      (4)</a:t>
            </a:r>
          </a:p>
          <a:p>
            <a:r>
              <a:rPr lang="en-GB" dirty="0"/>
              <a:t>One side of A4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5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8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Commercialism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http://www.youtube.com/watch?v=6o03FDBx8wQ</a:t>
            </a:r>
            <a:endParaRPr lang="en-GB" dirty="0" smtClean="0"/>
          </a:p>
          <a:p>
            <a:r>
              <a:rPr lang="en-GB" dirty="0" smtClean="0"/>
              <a:t>Stars endorsing products.</a:t>
            </a:r>
          </a:p>
          <a:p>
            <a:r>
              <a:rPr lang="en-GB" dirty="0" smtClean="0"/>
              <a:t>Are our stars now just walking advertising boards.</a:t>
            </a:r>
          </a:p>
        </p:txBody>
      </p:sp>
      <p:pic>
        <p:nvPicPr>
          <p:cNvPr id="45058" name="Picture 2" descr="N:\My Pictures\USA AUS\endorsing produc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8640"/>
            <a:ext cx="4801716" cy="6402288"/>
          </a:xfrm>
          <a:prstGeom prst="rect">
            <a:avLst/>
          </a:prstGeom>
          <a:noFill/>
        </p:spPr>
      </p:pic>
      <p:pic>
        <p:nvPicPr>
          <p:cNvPr id="45059" name="Picture 3" descr="N:\My Pictures\USA AUS\gilet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630" y="1268759"/>
            <a:ext cx="6925722" cy="4337925"/>
          </a:xfrm>
          <a:prstGeom prst="rect">
            <a:avLst/>
          </a:prstGeom>
          <a:noFill/>
        </p:spPr>
      </p:pic>
      <p:pic>
        <p:nvPicPr>
          <p:cNvPr id="45060" name="Picture 4" descr="N:\My Pictures\USA AUS\P1010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6672"/>
            <a:ext cx="8210267" cy="61577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4" dur="1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b="1" dirty="0" smtClean="0"/>
              <a:t>We have a Win ethic, and a desire to create profit (capitalism) and a desire to turn everything into a profit (commercialism)!  No wonder they are very competitive.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Spartan news and sponsor/ facilities.</a:t>
            </a:r>
          </a:p>
          <a:p>
            <a:pPr marL="64008" indent="0">
              <a:buNone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www.msuspartans.com/index-main.html</a:t>
            </a:r>
            <a:endParaRPr lang="en-GB" dirty="0" smtClean="0"/>
          </a:p>
          <a:p>
            <a:pPr marL="64008" indent="0">
              <a:buNone/>
            </a:pPr>
            <a:endParaRPr lang="en-GB" dirty="0" smtClean="0"/>
          </a:p>
          <a:p>
            <a:r>
              <a:rPr lang="en-GB" dirty="0" smtClean="0">
                <a:hlinkClick r:id="rId4"/>
              </a:rPr>
              <a:t>http://www.youtube.com/watch?v=No87oVr_rtE&amp;feature=related</a:t>
            </a:r>
            <a:endParaRPr lang="en-GB" dirty="0" smtClean="0"/>
          </a:p>
          <a:p>
            <a:r>
              <a:rPr lang="en-GB" dirty="0" smtClean="0"/>
              <a:t>NBA Draft.</a:t>
            </a:r>
            <a:endParaRPr lang="en-GB" dirty="0"/>
          </a:p>
          <a:p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Commercialism gives us….What do you think?  Pairs task come up with a list of Advantages as well as disadvantages.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6114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Advantages</a:t>
            </a:r>
          </a:p>
          <a:p>
            <a:r>
              <a:rPr lang="en-GB" dirty="0" smtClean="0"/>
              <a:t>Funding  which gives athletes a better chance at success</a:t>
            </a:r>
          </a:p>
          <a:p>
            <a:r>
              <a:rPr lang="en-GB" dirty="0" smtClean="0"/>
              <a:t>Promotes events that might not happen</a:t>
            </a:r>
            <a:r>
              <a:rPr lang="en-GB" dirty="0" smtClean="0"/>
              <a:t>	</a:t>
            </a:r>
          </a:p>
          <a:p>
            <a:r>
              <a:rPr lang="en-GB" dirty="0" smtClean="0"/>
              <a:t>Performers can earn huge amounts of cash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368349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Disadvantages </a:t>
            </a:r>
          </a:p>
          <a:p>
            <a:r>
              <a:rPr lang="en-GB" dirty="0" smtClean="0"/>
              <a:t>Only very few sports get seen.</a:t>
            </a:r>
          </a:p>
          <a:p>
            <a:r>
              <a:rPr lang="en-GB" dirty="0" smtClean="0"/>
              <a:t>Do athletes just become walking adverts?</a:t>
            </a:r>
          </a:p>
          <a:p>
            <a:r>
              <a:rPr lang="en-GB" dirty="0" smtClean="0"/>
              <a:t>Loss of traditional values of sports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1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7772400" cy="5219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Young country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World’s 4th largest country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51 Autonomous </a:t>
            </a:r>
            <a:r>
              <a:rPr lang="en-US" dirty="0" smtClean="0"/>
              <a:t>states (each looks after itself)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Very rich mineral resources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Capitalist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5486400" y="4940300"/>
          <a:ext cx="36449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Clip" r:id="rId5" imgW="4501080" imgH="2768760" progId="">
                  <p:embed/>
                </p:oleObj>
              </mc:Choice>
              <mc:Fallback>
                <p:oleObj name="Clip" r:id="rId5" imgW="4501080" imgH="27687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40300"/>
                        <a:ext cx="36449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 night 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“You may not matter as much as you do know”. (coach)</a:t>
            </a:r>
          </a:p>
          <a:p>
            <a:endParaRPr lang="en-GB" dirty="0" smtClean="0"/>
          </a:p>
          <a:p>
            <a:r>
              <a:rPr lang="en-GB" dirty="0" smtClean="0"/>
              <a:t>“The hopes and dreams of a town are resting on your shoulders”. (coach)</a:t>
            </a:r>
          </a:p>
          <a:p>
            <a:endParaRPr lang="en-GB" dirty="0" smtClean="0"/>
          </a:p>
          <a:p>
            <a:r>
              <a:rPr lang="en-GB" dirty="0" smtClean="0"/>
              <a:t>“Why can’t you just give me one touch down?” (girlfriend)</a:t>
            </a:r>
          </a:p>
          <a:p>
            <a:endParaRPr lang="en-GB" dirty="0" smtClean="0"/>
          </a:p>
          <a:p>
            <a:r>
              <a:rPr lang="en-GB" dirty="0" smtClean="0"/>
              <a:t>“Why can’t you hold onto the football?” (Father).</a:t>
            </a:r>
          </a:p>
          <a:p>
            <a:endParaRPr lang="en-GB" dirty="0" smtClean="0"/>
          </a:p>
          <a:p>
            <a:r>
              <a:rPr lang="en-GB" dirty="0" smtClean="0"/>
              <a:t>“Some of you will never play football after this game.” (coach)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www.youtube.com/watch?v=Qzyp4qOW0F0</a:t>
            </a:r>
            <a:endParaRPr lang="en-GB" dirty="0" smtClean="0"/>
          </a:p>
          <a:p>
            <a:r>
              <a:rPr lang="en-GB" dirty="0"/>
              <a:t>Friday night </a:t>
            </a:r>
            <a:r>
              <a:rPr lang="en-GB" dirty="0" smtClean="0"/>
              <a:t>lights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9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AMERICAN DREAM</a:t>
            </a:r>
            <a:br>
              <a:rPr lang="en-GB" dirty="0" smtClean="0"/>
            </a:br>
            <a:r>
              <a:rPr lang="en-GB" sz="1800" dirty="0" smtClean="0"/>
              <a:t>(theory)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57298"/>
            <a:ext cx="8642350" cy="516732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GB" altLang="zh-CN" sz="18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GB" altLang="zh-CN" sz="18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GB" altLang="zh-CN" sz="24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CN" sz="2400" dirty="0" smtClean="0">
                <a:ea typeface="宋体" pitchFamily="2" charset="-122"/>
              </a:rPr>
              <a:t>New competitive, capitalist economy aimed at providing opportunity to those with drive, determination and talent.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zh-CN" sz="24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CN" sz="2400" dirty="0" smtClean="0">
                <a:ea typeface="宋体" pitchFamily="2" charset="-122"/>
              </a:rPr>
              <a:t>Not class system based success – </a:t>
            </a:r>
            <a:r>
              <a:rPr lang="en-GB" altLang="zh-CN" sz="2400" b="1" dirty="0" smtClean="0">
                <a:ea typeface="宋体" pitchFamily="2" charset="-122"/>
              </a:rPr>
              <a:t>anyone can!</a:t>
            </a:r>
          </a:p>
          <a:p>
            <a:pPr eaLnBrk="1" hangingPunct="1">
              <a:lnSpc>
                <a:spcPct val="90000"/>
              </a:lnSpc>
            </a:pPr>
            <a:endParaRPr lang="en-GB" altLang="zh-CN" sz="2400" b="1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CN" sz="2400" dirty="0" smtClean="0">
                <a:ea typeface="宋体" pitchFamily="2" charset="-122"/>
              </a:rPr>
              <a:t>Regardless of social class = ‘</a:t>
            </a:r>
            <a:r>
              <a:rPr lang="en-GB" altLang="zh-CN" sz="2400" b="1" dirty="0" smtClean="0">
                <a:ea typeface="宋体" pitchFamily="2" charset="-122"/>
              </a:rPr>
              <a:t>rags to riches</a:t>
            </a:r>
            <a:r>
              <a:rPr lang="en-GB" altLang="zh-CN" sz="2400" dirty="0" smtClean="0">
                <a:ea typeface="宋体" pitchFamily="2" charset="-122"/>
              </a:rPr>
              <a:t>’ in ‘land of opportunity’. (little league to pro and Olympics)  </a:t>
            </a:r>
          </a:p>
          <a:p>
            <a:pPr eaLnBrk="1" hangingPunct="1">
              <a:lnSpc>
                <a:spcPct val="90000"/>
              </a:lnSpc>
            </a:pPr>
            <a:endParaRPr lang="en-GB" altLang="zh-CN" sz="24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GB" altLang="zh-CN" sz="2400" dirty="0" smtClean="0">
                <a:ea typeface="宋体" pitchFamily="2" charset="-122"/>
              </a:rPr>
              <a:t>American Dream – Will Smith as Chris Gardner  </a:t>
            </a:r>
            <a:r>
              <a:rPr lang="en-GB" altLang="zh-CN" sz="2400" dirty="0" smtClean="0">
                <a:ea typeface="宋体" pitchFamily="2" charset="-122"/>
                <a:hlinkClick r:id="rId3" tooltip="blocked::http://uk.youtube.com/watch?v=vO0BJMv58fc"/>
              </a:rPr>
              <a:t>http://uk.youtube.com/watch?v=vO0BJMv58fc</a:t>
            </a:r>
            <a:endParaRPr lang="en-GB" altLang="zh-CN" sz="2400" dirty="0" smtClean="0">
              <a:ea typeface="宋体" pitchFamily="2" charset="-122"/>
            </a:endParaRPr>
          </a:p>
        </p:txBody>
      </p:sp>
      <p:pic>
        <p:nvPicPr>
          <p:cNvPr id="40964" name="Picture 6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7822" y="260350"/>
            <a:ext cx="1947866" cy="181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en-GB" dirty="0" smtClean="0"/>
              <a:t>Sporting examples of rags to riches</a:t>
            </a:r>
            <a:endParaRPr lang="en-GB" dirty="0"/>
          </a:p>
        </p:txBody>
      </p:sp>
      <p:pic>
        <p:nvPicPr>
          <p:cNvPr id="46082" name="Picture 2" descr="C:\Documents and Settings\laptop\My Documents\My Pictures\rock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36096" y="3663532"/>
            <a:ext cx="2143125" cy="214312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00034" y="2071678"/>
            <a:ext cx="8229600" cy="15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8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Michael Jordan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8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Michael Johnson</a:t>
            </a:r>
            <a:endParaRPr kumimoji="0" lang="en-GB" sz="3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American football Ivy League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Injuries due to the brutal nature of the game</a:t>
            </a:r>
          </a:p>
          <a:p>
            <a:r>
              <a:rPr lang="en-GB" dirty="0" smtClean="0"/>
              <a:t>1910 six players were killed</a:t>
            </a:r>
          </a:p>
          <a:p>
            <a:r>
              <a:rPr lang="en-GB" dirty="0" smtClean="0"/>
              <a:t>The rules had to be changed.</a:t>
            </a:r>
          </a:p>
          <a:p>
            <a:r>
              <a:rPr lang="en-GB" dirty="0" smtClean="0"/>
              <a:t>The president at the time stepped in to ensure that game was cleaned up.</a:t>
            </a:r>
          </a:p>
          <a:p>
            <a:endParaRPr lang="en-GB" dirty="0"/>
          </a:p>
        </p:txBody>
      </p:sp>
      <p:pic>
        <p:nvPicPr>
          <p:cNvPr id="47106" name="Picture 2" descr="N:\My Pictures\USA AUS\ivy leagu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093344" cy="2736085"/>
          </a:xfrm>
          <a:prstGeom prst="rect">
            <a:avLst/>
          </a:prstGeom>
          <a:noFill/>
        </p:spPr>
      </p:pic>
      <p:pic>
        <p:nvPicPr>
          <p:cNvPr id="47107" name="Picture 3" descr="N:\My Pictures\USA AUS\ivy leag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7560840" cy="600816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" dur="1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tough is American Football?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www.youtube.com/watch?v=Fqo3PzcpiEc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 the beginning it was rough</a:t>
            </a:r>
          </a:p>
          <a:p>
            <a:r>
              <a:rPr lang="en-GB" dirty="0" smtClean="0"/>
              <a:t>Serious injury and even death were not uncommon.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38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Characteristic's to play American Football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Toughness</a:t>
            </a:r>
          </a:p>
          <a:p>
            <a:r>
              <a:rPr lang="en-GB" dirty="0" smtClean="0"/>
              <a:t>Endeavour</a:t>
            </a:r>
          </a:p>
          <a:p>
            <a:r>
              <a:rPr lang="en-GB" dirty="0" smtClean="0"/>
              <a:t>Courage.</a:t>
            </a:r>
          </a:p>
          <a:p>
            <a:endParaRPr lang="en-GB" dirty="0"/>
          </a:p>
          <a:p>
            <a:r>
              <a:rPr lang="en-GB" dirty="0" smtClean="0"/>
              <a:t>The same characteristics as the………</a:t>
            </a:r>
          </a:p>
          <a:p>
            <a:r>
              <a:rPr lang="en-GB" dirty="0" smtClean="0"/>
              <a:t>Frontier spirit.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265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American Football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University football teams.</a:t>
            </a:r>
          </a:p>
          <a:p>
            <a:r>
              <a:rPr lang="en-GB" dirty="0" smtClean="0"/>
              <a:t>Very rough</a:t>
            </a:r>
          </a:p>
          <a:p>
            <a:r>
              <a:rPr lang="en-GB" dirty="0" smtClean="0"/>
              <a:t>Simple rules </a:t>
            </a:r>
          </a:p>
          <a:p>
            <a:r>
              <a:rPr lang="en-GB" dirty="0" smtClean="0"/>
              <a:t>Originated from Mob football</a:t>
            </a:r>
          </a:p>
          <a:p>
            <a:r>
              <a:rPr lang="en-GB" dirty="0" smtClean="0"/>
              <a:t>Adapted to suit America</a:t>
            </a:r>
            <a:endParaRPr lang="en-GB" dirty="0"/>
          </a:p>
        </p:txBody>
      </p:sp>
      <p:pic>
        <p:nvPicPr>
          <p:cNvPr id="46082" name="Picture 2" descr="N:\My Pictures\USA AUS\Ivy%20League%20Foot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400" y="0"/>
            <a:ext cx="27686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American Football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conferences (leagues) </a:t>
            </a:r>
          </a:p>
          <a:p>
            <a:r>
              <a:rPr lang="en-GB" dirty="0" smtClean="0"/>
              <a:t>Split into four sections.</a:t>
            </a:r>
          </a:p>
          <a:p>
            <a:endParaRPr lang="en-GB" dirty="0"/>
          </a:p>
        </p:txBody>
      </p:sp>
      <p:pic>
        <p:nvPicPr>
          <p:cNvPr id="48130" name="Picture 2" descr="N:\My Pictures\USA AUS\map of football leagu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85392"/>
            <a:ext cx="8100392" cy="547260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 Bowl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850448"/>
          </a:xfrm>
        </p:spPr>
        <p:txBody>
          <a:bodyPr>
            <a:normAutofit/>
          </a:bodyPr>
          <a:lstStyle/>
          <a:p>
            <a:r>
              <a:rPr lang="en-GB" dirty="0" smtClean="0"/>
              <a:t>Half time show. </a:t>
            </a:r>
          </a:p>
          <a:p>
            <a:r>
              <a:rPr lang="en-GB" dirty="0">
                <a:hlinkClick r:id="rId3"/>
              </a:rPr>
              <a:t>http://www.google.co.uk/#q=superbowl+half+time+show&amp;hl=en&amp;safe=vss&amp;prmd=imvnsu&amp;source=univ&amp;tbm=nws&amp;tbo=u&amp;sa=X&amp;ei=f3bgTojmDYX-8gPRrMTcBA&amp;ved=0CD0QqAI&amp;bav=on.2,or.r_gc.r_pw.,</a:t>
            </a:r>
            <a:r>
              <a:rPr lang="en-GB" dirty="0" smtClean="0">
                <a:hlinkClick r:id="rId3"/>
              </a:rPr>
              <a:t>cf.osb&amp;fp=487d19b4fcfbadef&amp;biw=1280&amp;bih=705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Largest consumption of food other than thanksgiving.</a:t>
            </a:r>
          </a:p>
          <a:p>
            <a:r>
              <a:rPr lang="en-GB" dirty="0"/>
              <a:t>How much for a 30 second </a:t>
            </a:r>
            <a:r>
              <a:rPr lang="en-GB" dirty="0" smtClean="0"/>
              <a:t>advert?</a:t>
            </a:r>
          </a:p>
          <a:p>
            <a:endParaRPr lang="en-GB" dirty="0"/>
          </a:p>
          <a:p>
            <a:r>
              <a:rPr lang="en-GB" b="1" dirty="0" smtClean="0"/>
              <a:t>2.6 million for a 30sec advert.</a:t>
            </a:r>
          </a:p>
          <a:p>
            <a:endParaRPr lang="en-GB" dirty="0"/>
          </a:p>
          <a:p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Young country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200 years ago only owned a small strip of land on the east coast of America.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With the promise of lots of land between 1800-1900 large amounts of Europeans settled in the land of opportunity.  </a:t>
            </a:r>
          </a:p>
          <a:p>
            <a:pPr>
              <a:buNone/>
            </a:pP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understanding of the origins of USA</a:t>
            </a:r>
          </a:p>
          <a:p>
            <a:r>
              <a:rPr lang="en-GB" dirty="0" smtClean="0"/>
              <a:t>The nature of sport (win ethic)</a:t>
            </a:r>
          </a:p>
          <a:p>
            <a:r>
              <a:rPr lang="en-GB" dirty="0" smtClean="0"/>
              <a:t>Commercialism and sport</a:t>
            </a:r>
          </a:p>
          <a:p>
            <a:r>
              <a:rPr lang="en-GB" dirty="0" smtClean="0"/>
              <a:t>American Dream</a:t>
            </a:r>
          </a:p>
          <a:p>
            <a:r>
              <a:rPr lang="en-GB" dirty="0" smtClean="0"/>
              <a:t>American football origins and nature of the game</a:t>
            </a:r>
          </a:p>
          <a:p>
            <a:r>
              <a:rPr lang="en-GB" dirty="0" smtClean="0"/>
              <a:t>American football and commercial impact.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9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Large Population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U.S. </a:t>
            </a:r>
            <a:r>
              <a:rPr lang="en-GB" dirty="0" smtClean="0"/>
              <a:t>312,739,572</a:t>
            </a:r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www.census.gov/main/www/popclock.html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Immigrants from Ireland after famine,</a:t>
            </a:r>
          </a:p>
          <a:p>
            <a:endParaRPr lang="en-GB" dirty="0" smtClean="0"/>
          </a:p>
          <a:p>
            <a:r>
              <a:rPr lang="en-GB" dirty="0" smtClean="0"/>
              <a:t>Jewish immigrants fleeing persecution.</a:t>
            </a:r>
          </a:p>
          <a:p>
            <a:r>
              <a:rPr lang="en-GB" dirty="0" smtClean="0"/>
              <a:t>What would be the knock on effect to sports?</a:t>
            </a:r>
          </a:p>
          <a:p>
            <a:endParaRPr lang="en-GB" dirty="0" smtClean="0"/>
          </a:p>
          <a:p>
            <a:r>
              <a:rPr lang="en-GB" dirty="0" smtClean="0"/>
              <a:t>New sports adapted and adopted by the new settlers.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 descr="N:\My Pictures\AS sterotypes images\map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214554"/>
            <a:ext cx="1096436" cy="140017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51 autonomous states 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 smtClean="0"/>
              <a:t>The country is too large to have a centralised system like the national curriculum.</a:t>
            </a:r>
          </a:p>
          <a:p>
            <a:r>
              <a:rPr lang="en-GB" sz="2800" dirty="0" smtClean="0"/>
              <a:t>De-centralised system with each state looks after itself.</a:t>
            </a:r>
          </a:p>
          <a:p>
            <a:r>
              <a:rPr lang="en-GB" sz="2800" dirty="0" smtClean="0"/>
              <a:t>What are the implications on sport?</a:t>
            </a:r>
          </a:p>
          <a:p>
            <a:pPr eaLnBrk="1" hangingPunct="1">
              <a:buNone/>
            </a:pPr>
            <a:endParaRPr lang="en-GB" sz="2800" dirty="0" smtClean="0">
              <a:latin typeface="Century Gothic" pitchFamily="34" charset="0"/>
            </a:endParaRPr>
          </a:p>
          <a:p>
            <a:pPr eaLnBrk="1" hangingPunct="1"/>
            <a:r>
              <a:rPr lang="en-GB" sz="2800" b="1" dirty="0" smtClean="0"/>
              <a:t>TOWNS TOO FAR APART SO HARD FOR FIXTURES</a:t>
            </a:r>
          </a:p>
          <a:p>
            <a:pPr eaLnBrk="1" hangingPunct="1"/>
            <a:r>
              <a:rPr lang="en-GB" sz="2800" b="1" dirty="0" smtClean="0"/>
              <a:t>A STATE MAY NOT BE INTO SPORTS SO REDIRECT FUNDING TO A DIFFERENT AREA.</a:t>
            </a:r>
            <a:endParaRPr lang="en-GB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23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Capitalist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What is a capitalist</a:t>
            </a:r>
            <a:r>
              <a:rPr lang="en-GB" dirty="0" smtClean="0"/>
              <a:t>?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sz="2400" dirty="0"/>
              <a:t>An economic term referring to the gain of </a:t>
            </a:r>
            <a:r>
              <a:rPr lang="en-GB" sz="2400" dirty="0" smtClean="0"/>
              <a:t>capital. Property, land but mainly money.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America developed the ideal that the more you can gain the higher your status in society. Wealth, and the means of producing wealth, are privately owned and controlled. 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This includes their sports teams, each one is owned.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An owner moved his team from LA to Oakland, why, because he could!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Capitalism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Creation of profit:</a:t>
            </a:r>
          </a:p>
          <a:p>
            <a:r>
              <a:rPr lang="en-GB" dirty="0" smtClean="0"/>
              <a:t>Milton Keynes Dons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Used to be Wimbledon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2132062" cy="21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19550"/>
            <a:ext cx="1836415" cy="230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0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766</TotalTime>
  <Words>1038</Words>
  <Application>Microsoft Office PowerPoint</Application>
  <PresentationFormat>On-screen Show (4:3)</PresentationFormat>
  <Paragraphs>200</Paragraphs>
  <Slides>40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Verve</vt:lpstr>
      <vt:lpstr>Clip</vt:lpstr>
      <vt:lpstr>PowerPoint Presentation</vt:lpstr>
      <vt:lpstr>Learning Objectives</vt:lpstr>
      <vt:lpstr>PowerPoint Presentation</vt:lpstr>
      <vt:lpstr>Young country</vt:lpstr>
      <vt:lpstr>Large Population</vt:lpstr>
      <vt:lpstr>PowerPoint Presentation</vt:lpstr>
      <vt:lpstr>51 autonomous states   </vt:lpstr>
      <vt:lpstr>Capitalist</vt:lpstr>
      <vt:lpstr>Capitalism</vt:lpstr>
      <vt:lpstr>PowerPoint Presentation</vt:lpstr>
      <vt:lpstr>Nature of Sport in USA today.</vt:lpstr>
      <vt:lpstr>NAME THREE  SPORTS THAT ORIGINATE IN THE USA  </vt:lpstr>
      <vt:lpstr>Name sports that originated from the settlers</vt:lpstr>
      <vt:lpstr>Frontier Spirit</vt:lpstr>
      <vt:lpstr>PowerPoint Presentation</vt:lpstr>
      <vt:lpstr>PowerPoint Presentation</vt:lpstr>
      <vt:lpstr>CHARACTERISTICS OF THE  ‘FRONTIER SPIRIT’ </vt:lpstr>
      <vt:lpstr>PowerPoint Presentation</vt:lpstr>
      <vt:lpstr>Slowly the native American sports were wiped out and the settlers sports became accepted as ‘American sport’.</vt:lpstr>
      <vt:lpstr>INFLUENCES ON CHANGES IN SPORTING ATTITUDES</vt:lpstr>
      <vt:lpstr>American Football</vt:lpstr>
      <vt:lpstr>PowerPoint Presentation</vt:lpstr>
      <vt:lpstr>PowerPoint Presentation</vt:lpstr>
      <vt:lpstr>Which sport goes with which ethic?</vt:lpstr>
      <vt:lpstr>Essay Question </vt:lpstr>
      <vt:lpstr>PowerPoint Presentation</vt:lpstr>
      <vt:lpstr>Commercialism </vt:lpstr>
      <vt:lpstr>  We have a Win ethic, and a desire to create profit (capitalism) and a desire to turn everything into a profit (commercialism)!  No wonder they are very competitive.  </vt:lpstr>
      <vt:lpstr> Commercialism gives us….What do you think?  Pairs task come up with a list of Advantages as well as disadvantages.</vt:lpstr>
      <vt:lpstr>Friday night lights</vt:lpstr>
      <vt:lpstr>AMERICAN DREAM (theory)</vt:lpstr>
      <vt:lpstr>Sporting examples of rags to riches</vt:lpstr>
      <vt:lpstr>American football Ivy League</vt:lpstr>
      <vt:lpstr>How tough is American Football?</vt:lpstr>
      <vt:lpstr>Characteristic's to play American Football</vt:lpstr>
      <vt:lpstr>American Football </vt:lpstr>
      <vt:lpstr>American Football </vt:lpstr>
      <vt:lpstr>Super Bowl 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USER</cp:lastModifiedBy>
  <cp:revision>116</cp:revision>
  <cp:lastPrinted>1601-01-01T00:00:00Z</cp:lastPrinted>
  <dcterms:created xsi:type="dcterms:W3CDTF">2002-02-21T13:32:54Z</dcterms:created>
  <dcterms:modified xsi:type="dcterms:W3CDTF">2012-11-15T13:42:27Z</dcterms:modified>
</cp:coreProperties>
</file>