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9" r:id="rId3"/>
    <p:sldId id="273" r:id="rId4"/>
    <p:sldId id="271" r:id="rId5"/>
    <p:sldId id="258" r:id="rId6"/>
    <p:sldId id="260" r:id="rId7"/>
    <p:sldId id="261" r:id="rId8"/>
    <p:sldId id="272" r:id="rId9"/>
    <p:sldId id="262" r:id="rId10"/>
    <p:sldId id="264" r:id="rId11"/>
    <p:sldId id="274" r:id="rId12"/>
    <p:sldId id="263" r:id="rId13"/>
    <p:sldId id="265" r:id="rId14"/>
    <p:sldId id="266" r:id="rId15"/>
    <p:sldId id="267" r:id="rId16"/>
    <p:sldId id="269" r:id="rId17"/>
    <p:sldId id="270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4" autoAdjust="0"/>
    <p:restoredTop sz="94631"/>
  </p:normalViewPr>
  <p:slideViewPr>
    <p:cSldViewPr snapToGrid="0" snapToObjects="1">
      <p:cViewPr>
        <p:scale>
          <a:sx n="73" d="100"/>
          <a:sy n="73" d="100"/>
        </p:scale>
        <p:origin x="-4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FCF61F9-1634-4543-A1A6-29D3483BDC24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82635F0-8C30-8048-A71E-2EE869FD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T1vGX8gt8" TargetMode="External"/><Relationship Id="rId2" Type="http://schemas.openxmlformats.org/officeDocument/2006/relationships/hyperlink" Target="https://www.youtube.com/watch?v=MvGUnmKP6W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5FlDy3YmD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x_-eDv7qSrc&amp;feature=rela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268397" y="138047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</a:rPr>
              <a:t>Vascular shunt</a:t>
            </a:r>
            <a:endParaRPr lang="en-US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54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0474" y="150955"/>
            <a:ext cx="8216326" cy="1257221"/>
          </a:xfrm>
        </p:spPr>
        <p:txBody>
          <a:bodyPr tIns="32146" bIns="32146">
            <a:normAutofit/>
          </a:bodyPr>
          <a:lstStyle/>
          <a:p>
            <a:r>
              <a:rPr lang="en-GB" dirty="0">
                <a:latin typeface="Corbel"/>
                <a:ea typeface="ヒラギノ角ゴ ProN W3" charset="0"/>
                <a:cs typeface="Corbel"/>
              </a:rPr>
              <a:t>Vasomotor </a:t>
            </a:r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Control </a:t>
            </a:r>
            <a:r>
              <a:rPr lang="en-GB" dirty="0">
                <a:latin typeface="Corbel"/>
                <a:ea typeface="ヒラギノ角ゴ ProN W3" charset="0"/>
                <a:cs typeface="Corbel"/>
              </a:rPr>
              <a:t>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505" y="1555667"/>
            <a:ext cx="8860359" cy="5063063"/>
          </a:xfrm>
        </p:spPr>
        <p:txBody>
          <a:bodyPr rIns="64291" bIns="32146">
            <a:normAutofit fontScale="85000" lnSpcReduction="20000"/>
          </a:bodyPr>
          <a:lstStyle/>
          <a:p>
            <a:pPr marL="119431" indent="0">
              <a:buNone/>
            </a:pPr>
            <a:r>
              <a:rPr lang="en-GB" sz="2800" dirty="0">
                <a:latin typeface="Corbel"/>
                <a:ea typeface="ヒラギノ角ゴ ProN W3" charset="0"/>
                <a:cs typeface="Corbel"/>
              </a:rPr>
              <a:t>The </a:t>
            </a:r>
            <a:r>
              <a:rPr lang="en-GB" sz="2800" b="1" dirty="0">
                <a:solidFill>
                  <a:srgbClr val="C00000"/>
                </a:solidFill>
                <a:latin typeface="Corbel"/>
                <a:ea typeface="ヒラギノ角ゴ ProN W3" charset="0"/>
                <a:cs typeface="Corbel"/>
              </a:rPr>
              <a:t>Vascular Shunt 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mechanism redistributes Q (Cardiac Output) during rest and during exercise.</a:t>
            </a:r>
          </a:p>
          <a:p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r>
              <a:rPr lang="en-GB" sz="2800" dirty="0">
                <a:latin typeface="Corbel"/>
                <a:ea typeface="ヒラギノ角ゴ ProN W3" charset="0"/>
                <a:cs typeface="Corbel"/>
              </a:rPr>
              <a:t>This is controlled by the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Vasomotor Control Centre (VCC)</a:t>
            </a:r>
            <a:endParaRPr lang="en-GB" sz="2800" dirty="0">
              <a:solidFill>
                <a:srgbClr val="FFC000"/>
              </a:solidFill>
              <a:latin typeface="Corbel"/>
              <a:ea typeface="ヒラギノ角ゴ ProN W3" charset="0"/>
              <a:cs typeface="Corbel"/>
            </a:endParaRPr>
          </a:p>
          <a:p>
            <a:endParaRPr lang="en-GB" sz="2800" dirty="0">
              <a:solidFill>
                <a:srgbClr val="FFC000"/>
              </a:solidFill>
              <a:latin typeface="Corbel"/>
              <a:ea typeface="ヒラギノ角ゴ ProN W3" charset="0"/>
              <a:cs typeface="Corbel"/>
            </a:endParaRPr>
          </a:p>
          <a:p>
            <a:r>
              <a:rPr lang="en-GB" sz="2800" dirty="0">
                <a:latin typeface="Corbel"/>
                <a:ea typeface="ヒラギノ角ゴ ProN W3" charset="0"/>
                <a:cs typeface="Corbel"/>
              </a:rPr>
              <a:t>The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VCC is located in the Medulla Oblongata 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(the brain).</a:t>
            </a:r>
          </a:p>
          <a:p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r>
              <a:rPr lang="en-GB" sz="2800" dirty="0">
                <a:latin typeface="Corbel"/>
                <a:ea typeface="ヒラギノ角ゴ ProN W3" charset="0"/>
                <a:cs typeface="Corbel"/>
              </a:rPr>
              <a:t> The VCC stimulates the sympathetic nervous system to </a:t>
            </a:r>
            <a:r>
              <a:rPr lang="en-GB" sz="2800" b="1" dirty="0" err="1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vasodilate</a:t>
            </a:r>
            <a:r>
              <a:rPr lang="en-GB" sz="2800" b="1" dirty="0">
                <a:solidFill>
                  <a:srgbClr val="B48200"/>
                </a:solidFill>
                <a:latin typeface="Corbel"/>
                <a:ea typeface="ヒラギノ角ゴ ProN W3" charset="0"/>
                <a:cs typeface="Corbel"/>
              </a:rPr>
              <a:t> 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or </a:t>
            </a:r>
            <a:r>
              <a:rPr lang="en-GB" sz="2800" b="1" dirty="0" err="1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vasoconstrict</a:t>
            </a:r>
            <a:r>
              <a:rPr lang="en-GB" sz="2800" b="1" dirty="0">
                <a:latin typeface="Corbel"/>
                <a:ea typeface="ヒラギノ角ゴ ProN W3" charset="0"/>
                <a:cs typeface="Corbel"/>
              </a:rPr>
              <a:t> 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blood vessels.</a:t>
            </a:r>
          </a:p>
        </p:txBody>
      </p:sp>
    </p:spTree>
    <p:extLst>
      <p:ext uri="{BB962C8B-B14F-4D97-AF65-F5344CB8AC3E}">
        <p14:creationId xmlns:p14="http://schemas.microsoft.com/office/powerpoint/2010/main" val="43928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766560"/>
          </a:xfrm>
        </p:spPr>
      </p:pic>
    </p:spTree>
    <p:extLst>
      <p:ext uri="{BB962C8B-B14F-4D97-AF65-F5344CB8AC3E}">
        <p14:creationId xmlns:p14="http://schemas.microsoft.com/office/powerpoint/2010/main" val="76076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tIns="32146" bIns="32146">
            <a:normAutofit/>
          </a:bodyPr>
          <a:lstStyle/>
          <a:p>
            <a:r>
              <a:rPr lang="en-GB" dirty="0">
                <a:latin typeface="Corbel"/>
                <a:ea typeface="ヒラギノ角ゴ ProN W3" charset="0"/>
                <a:cs typeface="Corbel"/>
              </a:rPr>
              <a:t>Sympathetic </a:t>
            </a:r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Nervous </a:t>
            </a:r>
            <a:r>
              <a:rPr lang="en-GB" dirty="0">
                <a:latin typeface="Corbel"/>
                <a:ea typeface="ヒラギノ角ゴ ProN W3" charset="0"/>
                <a:cs typeface="Corbel"/>
              </a:rPr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137" y="1606298"/>
            <a:ext cx="4404864" cy="4794056"/>
          </a:xfrm>
        </p:spPr>
        <p:txBody>
          <a:bodyPr rIns="64291" bIns="32146">
            <a:normAutofit fontScale="85000" lnSpcReduction="20000"/>
          </a:bodyPr>
          <a:lstStyle/>
          <a:p>
            <a:pPr marL="119431" indent="0">
              <a:buNone/>
            </a:pPr>
            <a:r>
              <a:rPr lang="en-GB" sz="2500" dirty="0">
                <a:latin typeface="Corbel"/>
                <a:ea typeface="ヒラギノ角ゴ ProN W3" charset="0"/>
                <a:cs typeface="Corbel"/>
              </a:rPr>
              <a:t>The </a:t>
            </a:r>
            <a:r>
              <a:rPr lang="en-GB" sz="2500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VCC only sends information via the sympathetic nervous system</a:t>
            </a:r>
          </a:p>
          <a:p>
            <a:pPr marL="119431" indent="0">
              <a:buNone/>
            </a:pPr>
            <a:endParaRPr lang="en-GB" sz="2500" dirty="0"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500" b="1" dirty="0">
                <a:solidFill>
                  <a:srgbClr val="FF0000"/>
                </a:solidFill>
                <a:latin typeface="Corbel"/>
                <a:ea typeface="ヒラギノ角ゴ ProN W3" charset="0"/>
                <a:cs typeface="Corbel"/>
              </a:rPr>
              <a:t>Arterioles</a:t>
            </a:r>
            <a:r>
              <a:rPr lang="en-GB" sz="2500" dirty="0">
                <a:solidFill>
                  <a:srgbClr val="FF0000"/>
                </a:solidFill>
                <a:latin typeface="Corbel"/>
                <a:ea typeface="ヒラギノ角ゴ ProN W3" charset="0"/>
                <a:cs typeface="Corbel"/>
              </a:rPr>
              <a:t> </a:t>
            </a:r>
            <a:r>
              <a:rPr lang="en-GB" sz="2500" dirty="0">
                <a:latin typeface="Corbel"/>
                <a:ea typeface="ヒラギノ角ゴ ProN W3" charset="0"/>
                <a:cs typeface="Corbel"/>
              </a:rPr>
              <a:t>are the blood vessels primarily responsible for the vascular shunt mechanism</a:t>
            </a:r>
          </a:p>
          <a:p>
            <a:pPr marL="119431" indent="0">
              <a:buNone/>
            </a:pPr>
            <a:endParaRPr lang="en-GB" sz="2500" dirty="0"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500" dirty="0">
                <a:latin typeface="Corbel"/>
                <a:ea typeface="ヒラギノ角ゴ ProN W3" charset="0"/>
                <a:cs typeface="Corbel"/>
              </a:rPr>
              <a:t>The smooth muscle in the arterioles are always in a state of contraction, known as </a:t>
            </a:r>
            <a:r>
              <a:rPr lang="en-GB" sz="2500" b="1" dirty="0">
                <a:solidFill>
                  <a:srgbClr val="FF0000"/>
                </a:solidFill>
                <a:latin typeface="Corbel"/>
                <a:ea typeface="ヒラギノ角ゴ ProN W3" charset="0"/>
                <a:cs typeface="Corbel"/>
              </a:rPr>
              <a:t>vasomotor tone</a:t>
            </a:r>
          </a:p>
        </p:txBody>
      </p:sp>
      <p:pic>
        <p:nvPicPr>
          <p:cNvPr id="2" name="Picture 1" descr="ven1_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" t="48030"/>
          <a:stretch/>
        </p:blipFill>
        <p:spPr>
          <a:xfrm>
            <a:off x="4572001" y="2770802"/>
            <a:ext cx="4541316" cy="24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US" dirty="0" smtClean="0"/>
              <a:t>Pre-Capillary Sphincters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505" y="1707559"/>
            <a:ext cx="4114354" cy="4625578"/>
          </a:xfrm>
        </p:spPr>
        <p:txBody>
          <a:bodyPr rIns="64291" bIns="32146">
            <a:normAutofit fontScale="77500" lnSpcReduction="20000"/>
          </a:bodyPr>
          <a:lstStyle/>
          <a:p>
            <a:pPr marL="119431" indent="0">
              <a:buNone/>
            </a:pPr>
            <a:r>
              <a:rPr lang="en-US" sz="2200" dirty="0"/>
              <a:t>Q can be redistributed due to: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Arterioles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vasodilating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or </a:t>
            </a:r>
            <a:r>
              <a:rPr lang="en-US" sz="2200" b="1" dirty="0" err="1">
                <a:solidFill>
                  <a:schemeClr val="accent2">
                    <a:lumMod val="75000"/>
                  </a:schemeClr>
                </a:solidFill>
              </a:rPr>
              <a:t>vasoconstricting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200" dirty="0"/>
              <a:t>to increase / restrict  blood flow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Pre-Capillary Sphincters opening / closing </a:t>
            </a:r>
            <a:r>
              <a:rPr lang="en-US" sz="2200" dirty="0"/>
              <a:t>up the capillary beds</a:t>
            </a:r>
          </a:p>
          <a:p>
            <a:endParaRPr lang="en-US" sz="2200" dirty="0"/>
          </a:p>
          <a:p>
            <a:pPr marL="119431" indent="0">
              <a:buNone/>
            </a:pP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</a:rPr>
              <a:t>The Pre-Capillary Sphincter is a ring of smooth muscle at the junction between the arterioles and capillaries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 descr="screen_shot_2012-11-12_at_83922_pm13527707738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23" y="1505036"/>
            <a:ext cx="4037875" cy="53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VCC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505" y="1505036"/>
            <a:ext cx="8910990" cy="5164324"/>
          </a:xfrm>
        </p:spPr>
        <p:txBody>
          <a:bodyPr rIns="64291" bIns="32146">
            <a:normAutofit fontScale="85000" lnSpcReduction="20000"/>
          </a:bodyPr>
          <a:lstStyle/>
          <a:p>
            <a:pPr marL="119431" indent="0">
              <a:buNone/>
            </a:pPr>
            <a:r>
              <a:rPr lang="en-GB" sz="2800" dirty="0">
                <a:latin typeface="Corbel"/>
                <a:ea typeface="ヒラギノ角ゴ ProN W3" charset="0"/>
                <a:cs typeface="Corbel"/>
              </a:rPr>
              <a:t>VCC controls the blood flow to both the organs and the muscles</a:t>
            </a:r>
          </a:p>
          <a:p>
            <a:pPr marL="119431" indent="0">
              <a:buNone/>
            </a:pPr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800" b="1" dirty="0">
                <a:solidFill>
                  <a:srgbClr val="3792AA"/>
                </a:solidFill>
                <a:latin typeface="Corbel"/>
                <a:ea typeface="ヒラギノ角ゴ ProN W3" charset="0"/>
                <a:cs typeface="Corbel"/>
              </a:rPr>
              <a:t>Organs (during exercise) 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– The VCC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increases sympathetic stimulation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. This </a:t>
            </a:r>
            <a:r>
              <a:rPr lang="en-GB" sz="2800" dirty="0" err="1">
                <a:latin typeface="Corbel"/>
                <a:ea typeface="ヒラギノ角ゴ ProN W3" charset="0"/>
                <a:cs typeface="Corbel"/>
              </a:rPr>
              <a:t>vasoconstricts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 the arterioles which decreases blood flow away from the non-essential capillaries of the organs.</a:t>
            </a:r>
          </a:p>
          <a:p>
            <a:pPr marL="119431" indent="0">
              <a:buNone/>
            </a:pPr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Muscles (during exercise) 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– The VCC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decreases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 </a:t>
            </a:r>
            <a:r>
              <a:rPr lang="en-GB" sz="2800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sympathetic stimulation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. This </a:t>
            </a:r>
            <a:r>
              <a:rPr lang="en-GB" sz="2800" dirty="0" err="1">
                <a:latin typeface="Corbel"/>
                <a:ea typeface="ヒラギノ角ゴ ProN W3" charset="0"/>
                <a:cs typeface="Corbel"/>
              </a:rPr>
              <a:t>vasodilates</a:t>
            </a:r>
            <a:r>
              <a:rPr lang="en-GB" sz="2800" dirty="0">
                <a:latin typeface="Corbel"/>
                <a:ea typeface="ヒラギノ角ゴ ProN W3" charset="0"/>
                <a:cs typeface="Corbel"/>
              </a:rPr>
              <a:t> the arterioles and therefore increases the blood flow to the working muscles.</a:t>
            </a:r>
          </a:p>
          <a:p>
            <a:pPr>
              <a:buFontTx/>
              <a:buNone/>
            </a:pPr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endParaRPr lang="en-GB" sz="2800" dirty="0">
              <a:latin typeface="Corbel"/>
              <a:ea typeface="ヒラギノ角ゴ ProN W3" charset="0"/>
              <a:cs typeface="Corbel"/>
            </a:endParaRPr>
          </a:p>
          <a:p>
            <a:endParaRPr lang="en-GB" sz="2800" dirty="0">
              <a:latin typeface="Corbel"/>
              <a:ea typeface="ヒラギノ角ゴ ProN W3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00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 tIns="32146" bIns="32146">
            <a:normAutofit fontScale="90000"/>
          </a:bodyPr>
          <a:lstStyle/>
          <a:p>
            <a:pPr lvl="0"/>
            <a:r>
              <a:rPr lang="en-GB" sz="2700" b="1" dirty="0"/>
              <a:t>The skeletal pump mechanism is one way of helping to maintain venous return.  (5 marks)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latin typeface="Corbel"/>
              <a:ea typeface="ヒラギノ角ゴ ProN W3" charset="0"/>
              <a:cs typeface="Corbel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3900"/>
            <a:ext cx="8454044" cy="1028700"/>
          </a:xfrm>
        </p:spPr>
      </p:pic>
    </p:spTree>
    <p:extLst>
      <p:ext uri="{BB962C8B-B14F-4D97-AF65-F5344CB8AC3E}">
        <p14:creationId xmlns:p14="http://schemas.microsoft.com/office/powerpoint/2010/main" val="10585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4800" dirty="0">
                <a:solidFill>
                  <a:schemeClr val="accent4">
                    <a:lumMod val="75000"/>
                  </a:schemeClr>
                </a:solidFill>
                <a:ea typeface="ヒラギノ角ゴ ProN W3" charset="0"/>
                <a:cs typeface="Corbel"/>
              </a:rPr>
              <a:t>G451 May 2011 (p2) Q(c)</a:t>
            </a:r>
            <a:br>
              <a:rPr lang="en-GB" sz="4800" dirty="0">
                <a:solidFill>
                  <a:schemeClr val="accent4">
                    <a:lumMod val="75000"/>
                  </a:schemeClr>
                </a:solidFill>
                <a:ea typeface="ヒラギノ角ゴ ProN W3" charset="0"/>
                <a:cs typeface="Corbel"/>
              </a:rPr>
            </a:br>
            <a:r>
              <a:rPr lang="en-GB" sz="2000" b="1" dirty="0"/>
              <a:t>The skeletal pump mechanism is one way of helping to maintain venous return.  (5 marks)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6945"/>
            <a:ext cx="7772400" cy="2864273"/>
          </a:xfrm>
        </p:spPr>
      </p:pic>
    </p:spTree>
    <p:extLst>
      <p:ext uri="{BB962C8B-B14F-4D97-AF65-F5344CB8AC3E}">
        <p14:creationId xmlns:p14="http://schemas.microsoft.com/office/powerpoint/2010/main" val="3075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Explain how the body controls the increased distribution of blood to the working muscles during exercise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4695"/>
            <a:ext cx="8425543" cy="4171328"/>
          </a:xfrm>
        </p:spPr>
      </p:pic>
    </p:spTree>
    <p:extLst>
      <p:ext uri="{BB962C8B-B14F-4D97-AF65-F5344CB8AC3E}">
        <p14:creationId xmlns:p14="http://schemas.microsoft.com/office/powerpoint/2010/main" val="87027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pPr>
              <a:defRPr/>
            </a:pPr>
            <a:r>
              <a:rPr lang="en-GB" dirty="0" smtClean="0"/>
              <a:t>Rethink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Ins="64291" bIns="32146">
            <a:normAutofit fontScale="62500" lnSpcReduction="20000"/>
          </a:bodyPr>
          <a:lstStyle/>
          <a:p>
            <a:pPr marL="119431" indent="0">
              <a:buNone/>
              <a:defRPr/>
            </a:pPr>
            <a:r>
              <a:rPr lang="en-GB" sz="2500" dirty="0"/>
              <a:t>Watch the following three clips:</a:t>
            </a:r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 marL="119431" indent="0">
              <a:buNone/>
              <a:defRPr/>
            </a:pPr>
            <a:r>
              <a:rPr lang="en-GB" sz="2500" dirty="0"/>
              <a:t>Zoe Smith: </a:t>
            </a:r>
            <a:r>
              <a:rPr lang="en-GB" sz="2500" dirty="0">
                <a:hlinkClick r:id="rId2"/>
              </a:rPr>
              <a:t>https://www.youtube.com/watch?v=MvGUnmKP6WQ</a:t>
            </a: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 marL="119431" indent="0">
              <a:buNone/>
              <a:defRPr/>
            </a:pPr>
            <a:r>
              <a:rPr lang="en-GB" sz="2500" dirty="0"/>
              <a:t>Christine </a:t>
            </a:r>
            <a:r>
              <a:rPr lang="en-GB" sz="2500" dirty="0" err="1"/>
              <a:t>Ohuruogu</a:t>
            </a:r>
            <a:r>
              <a:rPr lang="en-GB" sz="2500" dirty="0"/>
              <a:t>: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GB" sz="2500" dirty="0">
                <a:hlinkClick r:id="rId3"/>
              </a:rPr>
              <a:t>https://www.youtube.com/watch?v=VXT1vGX8gt8</a:t>
            </a: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 marL="119431" indent="0">
              <a:buNone/>
              <a:defRPr/>
            </a:pPr>
            <a:r>
              <a:rPr lang="en-GB" sz="2500" dirty="0"/>
              <a:t>Sun Yang:</a:t>
            </a:r>
          </a:p>
          <a:p>
            <a:pPr>
              <a:buFont typeface="Wingdings 2" pitchFamily="18" charset="2"/>
              <a:buChar char=""/>
              <a:defRPr/>
            </a:pPr>
            <a:r>
              <a:rPr lang="en-GB" sz="2500" dirty="0">
                <a:hlinkClick r:id="rId4"/>
              </a:rPr>
              <a:t>https://www.youtube.com/watch?v=T5FlDy3YmDQ</a:t>
            </a: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  <a:p>
            <a:pPr>
              <a:buFont typeface="Wingdings 2" pitchFamily="18" charset="2"/>
              <a:buChar char=""/>
              <a:defRPr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74097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tIns="32146" bIns="32146">
            <a:normAutofit/>
          </a:bodyPr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Distribution of Cardiac Output at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8397" y="1707559"/>
            <a:ext cx="3442883" cy="4961801"/>
          </a:xfrm>
        </p:spPr>
        <p:txBody>
          <a:bodyPr rIns="64291" bIns="32146">
            <a:normAutofit fontScale="85000" lnSpcReduction="10000"/>
          </a:bodyPr>
          <a:lstStyle/>
          <a:p>
            <a:pPr marL="119431" indent="0">
              <a:buNone/>
            </a:pPr>
            <a:r>
              <a:rPr lang="en-GB" sz="3800" b="1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15-20% resting Q </a:t>
            </a:r>
            <a:r>
              <a:rPr lang="en-GB" sz="3800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is supplied to the muscles</a:t>
            </a:r>
          </a:p>
          <a:p>
            <a:pPr marL="119431" indent="0">
              <a:buNone/>
            </a:pPr>
            <a:endParaRPr lang="en-GB" sz="3800" dirty="0">
              <a:solidFill>
                <a:schemeClr val="accent1">
                  <a:lumMod val="75000"/>
                </a:schemeClr>
              </a:solidFill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3800" b="1" dirty="0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80-85% is supplied to the body organs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t="17005" r="50656" b="30219"/>
          <a:stretch/>
        </p:blipFill>
        <p:spPr>
          <a:xfrm>
            <a:off x="4116324" y="2011343"/>
            <a:ext cx="4872970" cy="41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800365"/>
            <a:ext cx="5447211" cy="579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6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27856" y="289902"/>
            <a:ext cx="7773338" cy="633364"/>
          </a:xfrm>
        </p:spPr>
        <p:txBody>
          <a:bodyPr/>
          <a:lstStyle/>
          <a:p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Vascular shunt</a:t>
            </a:r>
            <a:endParaRPr lang="en-GB" dirty="0">
              <a:latin typeface="Corbel"/>
              <a:ea typeface="ヒラギノ角ゴ ProN W3" charset="0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506" y="1071155"/>
            <a:ext cx="4455495" cy="5329200"/>
          </a:xfrm>
        </p:spPr>
        <p:txBody>
          <a:bodyPr>
            <a:normAutofit/>
          </a:bodyPr>
          <a:lstStyle/>
          <a:p>
            <a:pPr marL="119431" indent="0">
              <a:buNone/>
            </a:pPr>
            <a:r>
              <a:rPr lang="en-GB" dirty="0">
                <a:latin typeface="Corbel"/>
                <a:ea typeface="ヒラギノ角ゴ ProN W3" charset="0"/>
                <a:cs typeface="Corbel"/>
                <a:hlinkClick r:id="rId2"/>
              </a:rPr>
              <a:t>http://www.youtube.com/watch?v=x_-eDv7qSrc&amp;feature=related</a:t>
            </a:r>
            <a:endParaRPr lang="en-GB" dirty="0">
              <a:latin typeface="Corbel"/>
              <a:ea typeface="ヒラギノ角ゴ ProN W3" charset="0"/>
              <a:cs typeface="Corbel"/>
            </a:endParaRPr>
          </a:p>
          <a:p>
            <a:endParaRPr lang="en-GB" dirty="0" smtClean="0">
              <a:latin typeface="Corbel"/>
              <a:ea typeface="ヒラギノ角ゴ ProN W3" charset="0"/>
              <a:cs typeface="Corbel"/>
            </a:endParaRPr>
          </a:p>
          <a:p>
            <a:pPr marL="0" indent="0">
              <a:buNone/>
            </a:pPr>
            <a:r>
              <a:rPr lang="en-GB" b="1" dirty="0" smtClean="0">
                <a:latin typeface="Corbel"/>
                <a:ea typeface="ヒラギノ角ゴ ProN W3" charset="0"/>
                <a:cs typeface="Corbel"/>
              </a:rPr>
              <a:t>As she increases the intensity how does the blood know it needs to go to the working muscles?</a:t>
            </a:r>
          </a:p>
          <a:p>
            <a:pPr marL="0" indent="0">
              <a:buNone/>
            </a:pPr>
            <a:endParaRPr lang="en-GB" b="1" dirty="0">
              <a:latin typeface="Corbel"/>
              <a:ea typeface="ヒラギノ角ゴ ProN W3" charset="0"/>
              <a:cs typeface="Corbel"/>
            </a:endParaRPr>
          </a:p>
          <a:p>
            <a:pPr marL="0" indent="0">
              <a:buNone/>
            </a:pPr>
            <a:r>
              <a:rPr lang="en-GB" b="1" dirty="0" smtClean="0">
                <a:latin typeface="Corbel"/>
                <a:ea typeface="ヒラギノ角ゴ ProN W3" charset="0"/>
                <a:cs typeface="Corbel"/>
              </a:rPr>
              <a:t>How does the body distribute the blood?</a:t>
            </a:r>
          </a:p>
          <a:p>
            <a:pPr marL="0" indent="0">
              <a:buNone/>
            </a:pPr>
            <a:endParaRPr lang="en-GB" b="1" dirty="0">
              <a:solidFill>
                <a:schemeClr val="accent4">
                  <a:lumMod val="75000"/>
                </a:schemeClr>
              </a:solidFill>
              <a:latin typeface="Corbel"/>
              <a:ea typeface="ヒラギノ角ゴ ProN W3" charset="0"/>
              <a:cs typeface="Corbel"/>
            </a:endParaRPr>
          </a:p>
        </p:txBody>
      </p:sp>
      <p:pic>
        <p:nvPicPr>
          <p:cNvPr id="2" name="Picture 1" descr="promo285845650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1707" r="29844" b="707"/>
          <a:stretch/>
        </p:blipFill>
        <p:spPr>
          <a:xfrm>
            <a:off x="4723892" y="1555667"/>
            <a:ext cx="4295223" cy="52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tIns="32146" bIns="32146">
            <a:normAutofit/>
          </a:bodyPr>
          <a:lstStyle/>
          <a:p>
            <a:r>
              <a:rPr lang="en-GB" dirty="0">
                <a:latin typeface="Corbel"/>
                <a:ea typeface="ヒラギノ角ゴ ProN W3" charset="0"/>
                <a:cs typeface="Corbel"/>
              </a:rPr>
              <a:t>Distribution of </a:t>
            </a:r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Cardiac </a:t>
            </a:r>
            <a:r>
              <a:rPr lang="en-GB" dirty="0">
                <a:latin typeface="Corbel"/>
                <a:ea typeface="ヒラギノ角ゴ ProN W3" charset="0"/>
                <a:cs typeface="Corbel"/>
              </a:rPr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136" y="1606297"/>
            <a:ext cx="4506125" cy="5012432"/>
          </a:xfrm>
        </p:spPr>
        <p:txBody>
          <a:bodyPr rIns="64291" bIns="32146">
            <a:normAutofit fontScale="85000" lnSpcReduction="20000"/>
          </a:bodyPr>
          <a:lstStyle/>
          <a:p>
            <a:pPr marL="119431" indent="0">
              <a:buNone/>
            </a:pPr>
            <a:r>
              <a:rPr lang="en-GB" sz="2800" dirty="0">
                <a:latin typeface="Corbel"/>
                <a:ea typeface="ヒラギノ角ゴ ProN W3" charset="0"/>
                <a:cs typeface="Corbel"/>
              </a:rPr>
              <a:t>Cardiac Output increases during exercise, but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how does the cardiovascular system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re-distribute the blood </a:t>
            </a:r>
            <a:r>
              <a:rPr lang="en-GB" sz="2800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to the working muscles when they need more oxygen?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800" dirty="0">
                <a:latin typeface="Corbel"/>
                <a:ea typeface="ヒラギノ角ゴ ProN W3" charset="0"/>
                <a:cs typeface="Corbel"/>
              </a:rPr>
              <a:t>The distribution of Q is controlled by the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Vascular Shunt mechanism</a:t>
            </a:r>
            <a:r>
              <a:rPr lang="en-GB" sz="2800" dirty="0">
                <a:solidFill>
                  <a:srgbClr val="00B0F0"/>
                </a:solidFill>
                <a:latin typeface="Corbel"/>
                <a:ea typeface="ヒラギノ角ゴ ProN W3" charset="0"/>
                <a:cs typeface="Corbel"/>
              </a:rPr>
              <a:t>.</a:t>
            </a:r>
          </a:p>
        </p:txBody>
      </p:sp>
      <p:pic>
        <p:nvPicPr>
          <p:cNvPr id="2" name="Picture 1" descr="screen_shot_2012-11-12_at_83922_pm13527707738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14" y="1606298"/>
            <a:ext cx="3893344" cy="51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41982"/>
          </a:xfrm>
        </p:spPr>
        <p:txBody>
          <a:bodyPr tIns="32146" bIns="32146">
            <a:normAutofit fontScale="90000"/>
          </a:bodyPr>
          <a:lstStyle/>
          <a:p>
            <a:r>
              <a:rPr lang="en-GB">
                <a:latin typeface="Corbel"/>
                <a:ea typeface="ヒラギノ角ゴ ProN W3" charset="0"/>
                <a:cs typeface="Corbel"/>
              </a:rPr>
              <a:t>Distribution of Cardiac Output During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7766" y="1606298"/>
            <a:ext cx="4114354" cy="4625578"/>
          </a:xfrm>
        </p:spPr>
        <p:txBody>
          <a:bodyPr rIns="64291" bIns="32146">
            <a:normAutofit fontScale="77500" lnSpcReduction="20000"/>
          </a:bodyPr>
          <a:lstStyle/>
          <a:p>
            <a:pPr marL="119431" indent="0">
              <a:buNone/>
            </a:pPr>
            <a:r>
              <a:rPr lang="en-GB" sz="2500" b="1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80-85% Q</a:t>
            </a:r>
            <a:r>
              <a:rPr lang="en-GB" sz="2500" dirty="0">
                <a:solidFill>
                  <a:schemeClr val="accent3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 is supplied to the working muscles as exercise increases</a:t>
            </a:r>
          </a:p>
          <a:p>
            <a:pPr marL="119431" indent="0">
              <a:buNone/>
            </a:pPr>
            <a:endParaRPr lang="en-GB" sz="2500" dirty="0">
              <a:solidFill>
                <a:schemeClr val="accent3">
                  <a:lumMod val="75000"/>
                </a:schemeClr>
              </a:solidFill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500" b="1" dirty="0">
                <a:solidFill>
                  <a:srgbClr val="00B0F0"/>
                </a:solidFill>
                <a:latin typeface="Corbel"/>
                <a:ea typeface="ヒラギノ角ゴ ProN W3" charset="0"/>
                <a:cs typeface="Corbel"/>
              </a:rPr>
              <a:t>15-20% </a:t>
            </a:r>
            <a:r>
              <a:rPr lang="en-GB" sz="2500" dirty="0">
                <a:solidFill>
                  <a:srgbClr val="00B0F0"/>
                </a:solidFill>
                <a:latin typeface="Corbel"/>
                <a:ea typeface="ヒラギノ角ゴ ProN W3" charset="0"/>
                <a:cs typeface="Corbel"/>
              </a:rPr>
              <a:t>is supplied to the body organs</a:t>
            </a:r>
          </a:p>
          <a:p>
            <a:pPr marL="119431" indent="0">
              <a:buNone/>
            </a:pPr>
            <a:endParaRPr lang="en-GB" sz="2500" dirty="0">
              <a:solidFill>
                <a:srgbClr val="00B0F0"/>
              </a:solidFill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500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Blood supply to the </a:t>
            </a:r>
            <a:r>
              <a:rPr lang="en-GB" sz="2500" b="1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brain</a:t>
            </a:r>
            <a:r>
              <a:rPr lang="en-GB" sz="2500" dirty="0">
                <a:solidFill>
                  <a:schemeClr val="accent4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 is maintained</a:t>
            </a:r>
          </a:p>
          <a:p>
            <a:endParaRPr lang="en-GB" sz="2500" dirty="0">
              <a:solidFill>
                <a:srgbClr val="92D050"/>
              </a:solidFill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sz="2500" b="1" dirty="0">
                <a:solidFill>
                  <a:schemeClr val="accent5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Increased blood supply to the skin </a:t>
            </a:r>
            <a:r>
              <a:rPr lang="en-GB" sz="2500" dirty="0">
                <a:solidFill>
                  <a:schemeClr val="accent5">
                    <a:lumMod val="75000"/>
                  </a:schemeClr>
                </a:solidFill>
                <a:latin typeface="Corbel"/>
                <a:ea typeface="ヒラギノ角ゴ ProN W3" charset="0"/>
                <a:cs typeface="Corbel"/>
              </a:rPr>
              <a:t>surface for lighter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6" t="17335" r="3088" b="30793"/>
          <a:stretch/>
        </p:blipFill>
        <p:spPr>
          <a:xfrm>
            <a:off x="4291706" y="2011342"/>
            <a:ext cx="4654838" cy="39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67" y="804863"/>
            <a:ext cx="58229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7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8" y="492693"/>
            <a:ext cx="5973094" cy="555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854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tIns="32146" bIns="32146"/>
          <a:lstStyle/>
          <a:p>
            <a:r>
              <a:rPr lang="en-GB" dirty="0">
                <a:latin typeface="Corbel"/>
                <a:ea typeface="ヒラギノ角ゴ ProN W3" charset="0"/>
                <a:cs typeface="Corbel"/>
              </a:rPr>
              <a:t>Vasomotor </a:t>
            </a:r>
            <a:r>
              <a:rPr lang="en-GB" dirty="0" smtClean="0">
                <a:latin typeface="Corbel"/>
                <a:ea typeface="ヒラギノ角ゴ ProN W3" charset="0"/>
                <a:cs typeface="Corbel"/>
              </a:rPr>
              <a:t>Control Centre</a:t>
            </a:r>
            <a:endParaRPr lang="en-GB" dirty="0">
              <a:latin typeface="Corbel"/>
              <a:ea typeface="ヒラギノ角ゴ ProN W3" charset="0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rIns="64291" bIns="32146"/>
          <a:lstStyle/>
          <a:p>
            <a:pPr marL="119431" indent="0">
              <a:buNone/>
            </a:pPr>
            <a:r>
              <a:rPr lang="en-GB" b="1" dirty="0">
                <a:latin typeface="Corbel"/>
                <a:ea typeface="ヒラギノ角ゴ ProN W3" charset="0"/>
                <a:cs typeface="Corbel"/>
              </a:rPr>
              <a:t>The VCC works in a similar way to the </a:t>
            </a:r>
            <a:r>
              <a:rPr lang="en-GB" b="1" dirty="0" smtClean="0">
                <a:latin typeface="Corbel"/>
                <a:ea typeface="ヒラギノ角ゴ ProN W3" charset="0"/>
                <a:cs typeface="Corbel"/>
              </a:rPr>
              <a:t>CCC:</a:t>
            </a:r>
            <a:endParaRPr lang="en-GB" b="1" dirty="0">
              <a:latin typeface="Corbel"/>
              <a:ea typeface="ヒラギノ角ゴ ProN W3" charset="0"/>
              <a:cs typeface="Corbel"/>
            </a:endParaRPr>
          </a:p>
          <a:p>
            <a:endParaRPr lang="en-GB" b="1" dirty="0">
              <a:latin typeface="Corbel"/>
              <a:ea typeface="ヒラギノ角ゴ ProN W3" charset="0"/>
              <a:cs typeface="Corbel"/>
            </a:endParaRPr>
          </a:p>
          <a:p>
            <a:pPr marL="119431" indent="0">
              <a:buNone/>
            </a:pPr>
            <a:r>
              <a:rPr lang="en-GB" b="1" dirty="0">
                <a:latin typeface="Corbel"/>
                <a:ea typeface="ヒラギノ角ゴ ProN W3" charset="0"/>
                <a:cs typeface="Corbel"/>
              </a:rPr>
              <a:t>The VCC receives info from</a:t>
            </a:r>
            <a:r>
              <a:rPr lang="en-GB" b="1" dirty="0" smtClean="0">
                <a:latin typeface="Corbel"/>
                <a:ea typeface="ヒラギノ角ゴ ProN W3" charset="0"/>
                <a:cs typeface="Corbel"/>
              </a:rPr>
              <a:t>:</a:t>
            </a:r>
          </a:p>
          <a:p>
            <a:pPr marL="119431" indent="0">
              <a:buNone/>
            </a:pPr>
            <a:endParaRPr lang="en-GB" b="1" dirty="0">
              <a:latin typeface="Corbel"/>
              <a:ea typeface="ヒラギノ角ゴ ProN W3" charset="0"/>
              <a:cs typeface="Corbel"/>
            </a:endParaRPr>
          </a:p>
          <a:p>
            <a:r>
              <a:rPr lang="en-GB" b="1" dirty="0">
                <a:solidFill>
                  <a:srgbClr val="FF0000"/>
                </a:solidFill>
                <a:latin typeface="Corbel"/>
                <a:ea typeface="ヒラギノ角ゴ ProN W3" charset="0"/>
                <a:cs typeface="Corbel"/>
              </a:rPr>
              <a:t>Chemoreceptors </a:t>
            </a:r>
            <a:r>
              <a:rPr lang="en-GB" b="1" dirty="0">
                <a:latin typeface="Corbel"/>
                <a:ea typeface="ヒラギノ角ゴ ProN W3" charset="0"/>
                <a:cs typeface="Corbel"/>
              </a:rPr>
              <a:t>– Lactic Acid / CO</a:t>
            </a:r>
            <a:r>
              <a:rPr lang="en-GB" sz="1400" b="1" dirty="0">
                <a:latin typeface="Corbel"/>
                <a:ea typeface="ヒラギノ角ゴ ProN W3" charset="0"/>
                <a:cs typeface="Corbel"/>
              </a:rPr>
              <a:t>2</a:t>
            </a:r>
            <a:r>
              <a:rPr lang="en-GB" b="1" dirty="0">
                <a:latin typeface="Corbel"/>
                <a:ea typeface="ヒラギノ角ゴ ProN W3" charset="0"/>
                <a:cs typeface="Corbel"/>
              </a:rPr>
              <a:t> or O</a:t>
            </a:r>
            <a:r>
              <a:rPr lang="en-GB" sz="1400" b="1" dirty="0">
                <a:latin typeface="Corbel"/>
                <a:ea typeface="ヒラギノ角ゴ ProN W3" charset="0"/>
                <a:cs typeface="Corbel"/>
              </a:rPr>
              <a:t>2</a:t>
            </a:r>
            <a:r>
              <a:rPr lang="en-GB" b="1" dirty="0">
                <a:latin typeface="Corbel"/>
                <a:ea typeface="ヒラギノ角ゴ ProN W3" charset="0"/>
                <a:cs typeface="Corbel"/>
              </a:rPr>
              <a:t> and PH</a:t>
            </a:r>
          </a:p>
          <a:p>
            <a:r>
              <a:rPr lang="en-GB" b="1" dirty="0">
                <a:solidFill>
                  <a:srgbClr val="FF0000"/>
                </a:solidFill>
                <a:latin typeface="Corbel"/>
                <a:ea typeface="ヒラギノ角ゴ ProN W3" charset="0"/>
                <a:cs typeface="Corbel"/>
              </a:rPr>
              <a:t>Baroreceptors</a:t>
            </a:r>
            <a:r>
              <a:rPr lang="en-GB" b="1" dirty="0">
                <a:latin typeface="Corbel"/>
                <a:ea typeface="ヒラギノ角ゴ ProN W3" charset="0"/>
                <a:cs typeface="Corbel"/>
              </a:rPr>
              <a:t> – Systolic Blood Pressure (increase or decrease)</a:t>
            </a:r>
          </a:p>
          <a:p>
            <a:endParaRPr lang="en-GB" dirty="0">
              <a:latin typeface="Corbel"/>
              <a:ea typeface="ヒラギノ角ゴ ProN W3" charset="0"/>
              <a:cs typeface="Corbel"/>
            </a:endParaRPr>
          </a:p>
          <a:p>
            <a:endParaRPr lang="en-GB" dirty="0">
              <a:latin typeface="Corbel"/>
              <a:ea typeface="ヒラギノ角ゴ ProN W3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20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105</TotalTime>
  <Words>465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Vascular shunt</vt:lpstr>
      <vt:lpstr>Distribution of Cardiac Output at Rest</vt:lpstr>
      <vt:lpstr>PowerPoint Presentation</vt:lpstr>
      <vt:lpstr>Vascular shunt</vt:lpstr>
      <vt:lpstr>Distribution of Cardiac Output</vt:lpstr>
      <vt:lpstr>Distribution of Cardiac Output During Exercise</vt:lpstr>
      <vt:lpstr>PowerPoint Presentation</vt:lpstr>
      <vt:lpstr>PowerPoint Presentation</vt:lpstr>
      <vt:lpstr>Vasomotor Control Centre</vt:lpstr>
      <vt:lpstr>Vasomotor Control Centre</vt:lpstr>
      <vt:lpstr>PowerPoint Presentation</vt:lpstr>
      <vt:lpstr>Sympathetic Nervous System</vt:lpstr>
      <vt:lpstr>Pre-Capillary Sphincters</vt:lpstr>
      <vt:lpstr>VCC Control</vt:lpstr>
      <vt:lpstr>The skeletal pump mechanism is one way of helping to maintain venous return.  (5 marks) </vt:lpstr>
      <vt:lpstr>G451 May 2011 (p2) Q(c) The skeletal pump mechanism is one way of helping to maintain venous return.  (5 marks) </vt:lpstr>
      <vt:lpstr>Explain how the body controls the increased distribution of blood to the working muscles during exercise</vt:lpstr>
      <vt:lpstr>Rethink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Anatomy and Physiology</dc:title>
  <dc:creator>R</dc:creator>
  <cp:lastModifiedBy>D.Ashleighmorris</cp:lastModifiedBy>
  <cp:revision>11</cp:revision>
  <dcterms:created xsi:type="dcterms:W3CDTF">2017-02-26T07:32:13Z</dcterms:created>
  <dcterms:modified xsi:type="dcterms:W3CDTF">2017-03-06T11:49:41Z</dcterms:modified>
</cp:coreProperties>
</file>