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219" r:id="rId1"/>
  </p:sldMasterIdLst>
  <p:notesMasterIdLst>
    <p:notesMasterId r:id="rId20"/>
  </p:notesMasterIdLst>
  <p:handoutMasterIdLst>
    <p:handoutMasterId r:id="rId21"/>
  </p:handoutMasterIdLst>
  <p:sldIdLst>
    <p:sldId id="256" r:id="rId2"/>
    <p:sldId id="335" r:id="rId3"/>
    <p:sldId id="336" r:id="rId4"/>
    <p:sldId id="338" r:id="rId5"/>
    <p:sldId id="367" r:id="rId6"/>
    <p:sldId id="359" r:id="rId7"/>
    <p:sldId id="360" r:id="rId8"/>
    <p:sldId id="361" r:id="rId9"/>
    <p:sldId id="342" r:id="rId10"/>
    <p:sldId id="362" r:id="rId11"/>
    <p:sldId id="343" r:id="rId12"/>
    <p:sldId id="363" r:id="rId13"/>
    <p:sldId id="366" r:id="rId14"/>
    <p:sldId id="345" r:id="rId15"/>
    <p:sldId id="364" r:id="rId16"/>
    <p:sldId id="346" r:id="rId17"/>
    <p:sldId id="347" r:id="rId18"/>
    <p:sldId id="348" r:id="rId19"/>
  </p:sldIdLst>
  <p:sldSz cx="13004800" cy="9753600"/>
  <p:notesSz cx="6797675" cy="992822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Chalkboard" charset="0"/>
        <a:ea typeface="ヒラギノ角ゴ ProN W3" charset="0"/>
        <a:cs typeface="ヒラギノ角ゴ ProN W3" charset="0"/>
        <a:sym typeface="Chalkboard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Chalkboard" charset="0"/>
        <a:ea typeface="ヒラギノ角ゴ ProN W3" charset="0"/>
        <a:cs typeface="ヒラギノ角ゴ ProN W3" charset="0"/>
        <a:sym typeface="Chalkboard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Chalkboard" charset="0"/>
        <a:ea typeface="ヒラギノ角ゴ ProN W3" charset="0"/>
        <a:cs typeface="ヒラギノ角ゴ ProN W3" charset="0"/>
        <a:sym typeface="Chalkboard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Chalkboard" charset="0"/>
        <a:ea typeface="ヒラギノ角ゴ ProN W3" charset="0"/>
        <a:cs typeface="ヒラギノ角ゴ ProN W3" charset="0"/>
        <a:sym typeface="Chalkboard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Chalkboard" charset="0"/>
        <a:ea typeface="ヒラギノ角ゴ ProN W3" charset="0"/>
        <a:cs typeface="ヒラギノ角ゴ ProN W3" charset="0"/>
        <a:sym typeface="Chalkboard" charset="0"/>
      </a:defRPr>
    </a:lvl5pPr>
    <a:lvl6pPr marL="2286000" algn="l" defTabSz="457200" rtl="0" eaLnBrk="1" latinLnBrk="0" hangingPunct="1">
      <a:defRPr sz="4200" kern="1200">
        <a:solidFill>
          <a:srgbClr val="FFFFFF"/>
        </a:solidFill>
        <a:latin typeface="Chalkboard" charset="0"/>
        <a:ea typeface="ヒラギノ角ゴ ProN W3" charset="0"/>
        <a:cs typeface="ヒラギノ角ゴ ProN W3" charset="0"/>
        <a:sym typeface="Chalkboard" charset="0"/>
      </a:defRPr>
    </a:lvl6pPr>
    <a:lvl7pPr marL="2743200" algn="l" defTabSz="457200" rtl="0" eaLnBrk="1" latinLnBrk="0" hangingPunct="1">
      <a:defRPr sz="4200" kern="1200">
        <a:solidFill>
          <a:srgbClr val="FFFFFF"/>
        </a:solidFill>
        <a:latin typeface="Chalkboard" charset="0"/>
        <a:ea typeface="ヒラギノ角ゴ ProN W3" charset="0"/>
        <a:cs typeface="ヒラギノ角ゴ ProN W3" charset="0"/>
        <a:sym typeface="Chalkboard" charset="0"/>
      </a:defRPr>
    </a:lvl7pPr>
    <a:lvl8pPr marL="3200400" algn="l" defTabSz="457200" rtl="0" eaLnBrk="1" latinLnBrk="0" hangingPunct="1">
      <a:defRPr sz="4200" kern="1200">
        <a:solidFill>
          <a:srgbClr val="FFFFFF"/>
        </a:solidFill>
        <a:latin typeface="Chalkboard" charset="0"/>
        <a:ea typeface="ヒラギノ角ゴ ProN W3" charset="0"/>
        <a:cs typeface="ヒラギノ角ゴ ProN W3" charset="0"/>
        <a:sym typeface="Chalkboard" charset="0"/>
      </a:defRPr>
    </a:lvl8pPr>
    <a:lvl9pPr marL="3657600" algn="l" defTabSz="457200" rtl="0" eaLnBrk="1" latinLnBrk="0" hangingPunct="1">
      <a:defRPr sz="4200" kern="1200">
        <a:solidFill>
          <a:srgbClr val="FFFFFF"/>
        </a:solidFill>
        <a:latin typeface="Chalkboard" charset="0"/>
        <a:ea typeface="ヒラギノ角ゴ ProN W3" charset="0"/>
        <a:cs typeface="ヒラギノ角ゴ ProN W3" charset="0"/>
        <a:sym typeface="Chalkboard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592"/>
  </p:normalViewPr>
  <p:slideViewPr>
    <p:cSldViewPr>
      <p:cViewPr>
        <p:scale>
          <a:sx n="51" d="100"/>
          <a:sy n="51" d="100"/>
        </p:scale>
        <p:origin x="-450" y="17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D5852E-A874-4C46-8C67-EF394F13B43B}" type="doc">
      <dgm:prSet loTypeId="urn:microsoft.com/office/officeart/2005/8/layout/radial4" loCatId="cycl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C12989F-EB32-49E1-A55E-EC2334F917EA}">
      <dgm:prSet phldrT="[Text]"/>
      <dgm:spPr/>
      <dgm:t>
        <a:bodyPr/>
        <a:lstStyle/>
        <a:p>
          <a:r>
            <a:rPr lang="en-GB" dirty="0" smtClean="0"/>
            <a:t>Venous Return is Supported by…</a:t>
          </a:r>
          <a:endParaRPr lang="en-GB" dirty="0"/>
        </a:p>
      </dgm:t>
    </dgm:pt>
    <dgm:pt modelId="{1F3846B0-7806-4FA2-A4A5-630BAA85B5AA}" type="parTrans" cxnId="{D7E866C2-E5E0-48BC-BE43-6A1E310C39EF}">
      <dgm:prSet/>
      <dgm:spPr/>
      <dgm:t>
        <a:bodyPr/>
        <a:lstStyle/>
        <a:p>
          <a:endParaRPr lang="en-GB"/>
        </a:p>
      </dgm:t>
    </dgm:pt>
    <dgm:pt modelId="{0F6590B9-0BCC-4116-9424-C9475BAED572}" type="sibTrans" cxnId="{D7E866C2-E5E0-48BC-BE43-6A1E310C39EF}">
      <dgm:prSet/>
      <dgm:spPr/>
      <dgm:t>
        <a:bodyPr/>
        <a:lstStyle/>
        <a:p>
          <a:endParaRPr lang="en-GB"/>
        </a:p>
      </dgm:t>
    </dgm:pt>
    <dgm:pt modelId="{D2D0C5C8-C0FD-4168-A965-F222872C9506}">
      <dgm:prSet phldrT="[Text]"/>
      <dgm:spPr/>
      <dgm:t>
        <a:bodyPr/>
        <a:lstStyle/>
        <a:p>
          <a:r>
            <a:rPr lang="en-GB" dirty="0" smtClean="0"/>
            <a:t>Muscle Pump</a:t>
          </a:r>
          <a:endParaRPr lang="en-GB" dirty="0"/>
        </a:p>
      </dgm:t>
    </dgm:pt>
    <dgm:pt modelId="{5C85ACA7-3944-41F5-9D0A-0D6641760CD2}" type="parTrans" cxnId="{ACE8EB60-43DB-4422-8090-E1CE66F55CF6}">
      <dgm:prSet/>
      <dgm:spPr/>
      <dgm:t>
        <a:bodyPr/>
        <a:lstStyle/>
        <a:p>
          <a:endParaRPr lang="en-GB"/>
        </a:p>
      </dgm:t>
    </dgm:pt>
    <dgm:pt modelId="{0662F20D-FDCD-478D-B0F4-6F7CFEF9A840}" type="sibTrans" cxnId="{ACE8EB60-43DB-4422-8090-E1CE66F55CF6}">
      <dgm:prSet/>
      <dgm:spPr/>
      <dgm:t>
        <a:bodyPr/>
        <a:lstStyle/>
        <a:p>
          <a:endParaRPr lang="en-GB"/>
        </a:p>
      </dgm:t>
    </dgm:pt>
    <dgm:pt modelId="{639D72B0-B05C-43F5-B797-0B8BE21FD831}">
      <dgm:prSet phldrT="[Text]"/>
      <dgm:spPr/>
      <dgm:t>
        <a:bodyPr/>
        <a:lstStyle/>
        <a:p>
          <a:r>
            <a:rPr lang="en-GB" dirty="0" smtClean="0"/>
            <a:t>Pocket Valves</a:t>
          </a:r>
          <a:endParaRPr lang="en-GB" dirty="0"/>
        </a:p>
      </dgm:t>
    </dgm:pt>
    <dgm:pt modelId="{1DF66B6A-6F89-4DDE-8AA8-7AD1DFCF2591}" type="parTrans" cxnId="{06227486-2364-434E-B2F0-7ED9EBAE1C60}">
      <dgm:prSet/>
      <dgm:spPr/>
      <dgm:t>
        <a:bodyPr/>
        <a:lstStyle/>
        <a:p>
          <a:endParaRPr lang="en-GB"/>
        </a:p>
      </dgm:t>
    </dgm:pt>
    <dgm:pt modelId="{09B70C3F-3755-43A2-828A-4082204937BF}" type="sibTrans" cxnId="{06227486-2364-434E-B2F0-7ED9EBAE1C60}">
      <dgm:prSet/>
      <dgm:spPr/>
      <dgm:t>
        <a:bodyPr/>
        <a:lstStyle/>
        <a:p>
          <a:endParaRPr lang="en-GB"/>
        </a:p>
      </dgm:t>
    </dgm:pt>
    <dgm:pt modelId="{ADC37541-A9C9-473F-9729-00EB9D359CD1}">
      <dgm:prSet phldrT="[Text]"/>
      <dgm:spPr/>
      <dgm:t>
        <a:bodyPr/>
        <a:lstStyle/>
        <a:p>
          <a:r>
            <a:rPr lang="en-GB" dirty="0" smtClean="0"/>
            <a:t>Respiratory Pump</a:t>
          </a:r>
          <a:endParaRPr lang="en-GB" dirty="0"/>
        </a:p>
      </dgm:t>
    </dgm:pt>
    <dgm:pt modelId="{DBB500FD-B9F5-498F-AF99-6E0408911C2C}" type="parTrans" cxnId="{EE95D9B4-0997-4E24-9A66-4767B1241BDB}">
      <dgm:prSet/>
      <dgm:spPr/>
      <dgm:t>
        <a:bodyPr/>
        <a:lstStyle/>
        <a:p>
          <a:endParaRPr lang="en-GB"/>
        </a:p>
      </dgm:t>
    </dgm:pt>
    <dgm:pt modelId="{B0F81C47-F9A1-4092-AC2A-D5F4457F9596}" type="sibTrans" cxnId="{EE95D9B4-0997-4E24-9A66-4767B1241BDB}">
      <dgm:prSet/>
      <dgm:spPr/>
      <dgm:t>
        <a:bodyPr/>
        <a:lstStyle/>
        <a:p>
          <a:endParaRPr lang="en-GB"/>
        </a:p>
      </dgm:t>
    </dgm:pt>
    <dgm:pt modelId="{29DCEA3A-9FD6-498C-A8F8-E443D23C28F7}">
      <dgm:prSet phldrT="[Text]"/>
      <dgm:spPr/>
      <dgm:t>
        <a:bodyPr/>
        <a:lstStyle/>
        <a:p>
          <a:r>
            <a:rPr lang="en-GB" dirty="0" smtClean="0"/>
            <a:t>Smooth Muscle</a:t>
          </a:r>
          <a:endParaRPr lang="en-GB" dirty="0"/>
        </a:p>
      </dgm:t>
    </dgm:pt>
    <dgm:pt modelId="{243B7E51-4555-452A-BDCC-871DB65CE8BA}" type="parTrans" cxnId="{57888137-3662-4C56-A6FE-415652BCC58C}">
      <dgm:prSet/>
      <dgm:spPr/>
      <dgm:t>
        <a:bodyPr/>
        <a:lstStyle/>
        <a:p>
          <a:endParaRPr lang="en-GB"/>
        </a:p>
      </dgm:t>
    </dgm:pt>
    <dgm:pt modelId="{FE35C0FC-4AD9-4644-81DE-A86107C42B98}" type="sibTrans" cxnId="{57888137-3662-4C56-A6FE-415652BCC58C}">
      <dgm:prSet/>
      <dgm:spPr/>
      <dgm:t>
        <a:bodyPr/>
        <a:lstStyle/>
        <a:p>
          <a:endParaRPr lang="en-GB"/>
        </a:p>
      </dgm:t>
    </dgm:pt>
    <dgm:pt modelId="{E16AD5C0-C072-4768-97D2-E71960733672}">
      <dgm:prSet phldrT="[Text]"/>
      <dgm:spPr/>
      <dgm:t>
        <a:bodyPr/>
        <a:lstStyle/>
        <a:p>
          <a:r>
            <a:rPr lang="en-GB" dirty="0" smtClean="0"/>
            <a:t>Gravity</a:t>
          </a:r>
          <a:endParaRPr lang="en-GB" dirty="0"/>
        </a:p>
      </dgm:t>
    </dgm:pt>
    <dgm:pt modelId="{7A105D39-6B5B-4050-94E4-28D8B2BC3AF1}" type="parTrans" cxnId="{4F31EEDF-D7AA-43DD-B2BB-C1F83ACF13A9}">
      <dgm:prSet/>
      <dgm:spPr/>
      <dgm:t>
        <a:bodyPr/>
        <a:lstStyle/>
        <a:p>
          <a:endParaRPr lang="en-GB"/>
        </a:p>
      </dgm:t>
    </dgm:pt>
    <dgm:pt modelId="{30F2DE31-6070-4EC0-879C-2413CE650DD2}" type="sibTrans" cxnId="{4F31EEDF-D7AA-43DD-B2BB-C1F83ACF13A9}">
      <dgm:prSet/>
      <dgm:spPr/>
      <dgm:t>
        <a:bodyPr/>
        <a:lstStyle/>
        <a:p>
          <a:endParaRPr lang="en-GB"/>
        </a:p>
      </dgm:t>
    </dgm:pt>
    <dgm:pt modelId="{4AD8FF2F-7EB1-B043-85DB-2ECD72E4F106}" type="pres">
      <dgm:prSet presAssocID="{73D5852E-A874-4C46-8C67-EF394F13B43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007DD1-8820-4D41-884F-5425FB45074E}" type="pres">
      <dgm:prSet presAssocID="{CC12989F-EB32-49E1-A55E-EC2334F917EA}" presName="centerShape" presStyleLbl="node0" presStyleIdx="0" presStyleCnt="1"/>
      <dgm:spPr/>
      <dgm:t>
        <a:bodyPr/>
        <a:lstStyle/>
        <a:p>
          <a:endParaRPr lang="en-US"/>
        </a:p>
      </dgm:t>
    </dgm:pt>
    <dgm:pt modelId="{B03658B6-DEEA-0A48-BEEA-2F2766AC9302}" type="pres">
      <dgm:prSet presAssocID="{5C85ACA7-3944-41F5-9D0A-0D6641760CD2}" presName="parTrans" presStyleLbl="bgSibTrans2D1" presStyleIdx="0" presStyleCnt="5"/>
      <dgm:spPr/>
      <dgm:t>
        <a:bodyPr/>
        <a:lstStyle/>
        <a:p>
          <a:endParaRPr lang="en-US"/>
        </a:p>
      </dgm:t>
    </dgm:pt>
    <dgm:pt modelId="{C8E54B67-3B29-324E-94DA-B8ED6D549455}" type="pres">
      <dgm:prSet presAssocID="{D2D0C5C8-C0FD-4168-A965-F222872C950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F965ED-FE1A-1C4C-8306-1F324D9CD7CF}" type="pres">
      <dgm:prSet presAssocID="{1DF66B6A-6F89-4DDE-8AA8-7AD1DFCF2591}" presName="parTrans" presStyleLbl="bgSibTrans2D1" presStyleIdx="1" presStyleCnt="5"/>
      <dgm:spPr/>
      <dgm:t>
        <a:bodyPr/>
        <a:lstStyle/>
        <a:p>
          <a:endParaRPr lang="en-US"/>
        </a:p>
      </dgm:t>
    </dgm:pt>
    <dgm:pt modelId="{1B55FECE-C71F-E049-8496-01B1A2201D7D}" type="pres">
      <dgm:prSet presAssocID="{639D72B0-B05C-43F5-B797-0B8BE21FD83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06CBDA-5A1F-9442-B36B-34C981A49EAF}" type="pres">
      <dgm:prSet presAssocID="{DBB500FD-B9F5-498F-AF99-6E0408911C2C}" presName="parTrans" presStyleLbl="bgSibTrans2D1" presStyleIdx="2" presStyleCnt="5"/>
      <dgm:spPr/>
      <dgm:t>
        <a:bodyPr/>
        <a:lstStyle/>
        <a:p>
          <a:endParaRPr lang="en-US"/>
        </a:p>
      </dgm:t>
    </dgm:pt>
    <dgm:pt modelId="{B5E9A15F-6B66-C146-9445-99EC75DBBA62}" type="pres">
      <dgm:prSet presAssocID="{ADC37541-A9C9-473F-9729-00EB9D359CD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B911CB-35CB-9A4A-B127-707FF7AF2836}" type="pres">
      <dgm:prSet presAssocID="{243B7E51-4555-452A-BDCC-871DB65CE8BA}" presName="parTrans" presStyleLbl="bgSibTrans2D1" presStyleIdx="3" presStyleCnt="5"/>
      <dgm:spPr/>
      <dgm:t>
        <a:bodyPr/>
        <a:lstStyle/>
        <a:p>
          <a:endParaRPr lang="en-US"/>
        </a:p>
      </dgm:t>
    </dgm:pt>
    <dgm:pt modelId="{091F303C-C348-0141-BFEA-78F3B774C6F7}" type="pres">
      <dgm:prSet presAssocID="{29DCEA3A-9FD6-498C-A8F8-E443D23C28F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452E3A-4865-4849-A6A5-C55757FFCD95}" type="pres">
      <dgm:prSet presAssocID="{7A105D39-6B5B-4050-94E4-28D8B2BC3AF1}" presName="parTrans" presStyleLbl="bgSibTrans2D1" presStyleIdx="4" presStyleCnt="5"/>
      <dgm:spPr/>
      <dgm:t>
        <a:bodyPr/>
        <a:lstStyle/>
        <a:p>
          <a:endParaRPr lang="en-US"/>
        </a:p>
      </dgm:t>
    </dgm:pt>
    <dgm:pt modelId="{F3B97A7F-F5BC-1F48-A32A-67A8ED847505}" type="pres">
      <dgm:prSet presAssocID="{E16AD5C0-C072-4768-97D2-E7196073367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FA2088-3866-B040-BF8E-F876B4EE9A11}" type="presOf" srcId="{E16AD5C0-C072-4768-97D2-E71960733672}" destId="{F3B97A7F-F5BC-1F48-A32A-67A8ED847505}" srcOrd="0" destOrd="0" presId="urn:microsoft.com/office/officeart/2005/8/layout/radial4"/>
    <dgm:cxn modelId="{5E02C6FA-06D9-CB42-923C-D771736E500D}" type="presOf" srcId="{DBB500FD-B9F5-498F-AF99-6E0408911C2C}" destId="{5C06CBDA-5A1F-9442-B36B-34C981A49EAF}" srcOrd="0" destOrd="0" presId="urn:microsoft.com/office/officeart/2005/8/layout/radial4"/>
    <dgm:cxn modelId="{B6F6F6A1-DEE2-3C4D-ACF9-DA253328324D}" type="presOf" srcId="{7A105D39-6B5B-4050-94E4-28D8B2BC3AF1}" destId="{DD452E3A-4865-4849-A6A5-C55757FFCD95}" srcOrd="0" destOrd="0" presId="urn:microsoft.com/office/officeart/2005/8/layout/radial4"/>
    <dgm:cxn modelId="{C9753004-9FE1-D947-89E8-1915939B0CB9}" type="presOf" srcId="{639D72B0-B05C-43F5-B797-0B8BE21FD831}" destId="{1B55FECE-C71F-E049-8496-01B1A2201D7D}" srcOrd="0" destOrd="0" presId="urn:microsoft.com/office/officeart/2005/8/layout/radial4"/>
    <dgm:cxn modelId="{94C6B959-186C-9143-A16A-25E99D02E5CD}" type="presOf" srcId="{29DCEA3A-9FD6-498C-A8F8-E443D23C28F7}" destId="{091F303C-C348-0141-BFEA-78F3B774C6F7}" srcOrd="0" destOrd="0" presId="urn:microsoft.com/office/officeart/2005/8/layout/radial4"/>
    <dgm:cxn modelId="{D7E866C2-E5E0-48BC-BE43-6A1E310C39EF}" srcId="{73D5852E-A874-4C46-8C67-EF394F13B43B}" destId="{CC12989F-EB32-49E1-A55E-EC2334F917EA}" srcOrd="0" destOrd="0" parTransId="{1F3846B0-7806-4FA2-A4A5-630BAA85B5AA}" sibTransId="{0F6590B9-0BCC-4116-9424-C9475BAED572}"/>
    <dgm:cxn modelId="{DF9CA3D8-4C5A-D74F-A065-B2B0A915E01F}" type="presOf" srcId="{5C85ACA7-3944-41F5-9D0A-0D6641760CD2}" destId="{B03658B6-DEEA-0A48-BEEA-2F2766AC9302}" srcOrd="0" destOrd="0" presId="urn:microsoft.com/office/officeart/2005/8/layout/radial4"/>
    <dgm:cxn modelId="{1033FC15-F86C-A540-AED9-017352539ABA}" type="presOf" srcId="{243B7E51-4555-452A-BDCC-871DB65CE8BA}" destId="{56B911CB-35CB-9A4A-B127-707FF7AF2836}" srcOrd="0" destOrd="0" presId="urn:microsoft.com/office/officeart/2005/8/layout/radial4"/>
    <dgm:cxn modelId="{55279F5C-7CF8-8547-BAB4-C034D809D676}" type="presOf" srcId="{D2D0C5C8-C0FD-4168-A965-F222872C9506}" destId="{C8E54B67-3B29-324E-94DA-B8ED6D549455}" srcOrd="0" destOrd="0" presId="urn:microsoft.com/office/officeart/2005/8/layout/radial4"/>
    <dgm:cxn modelId="{EE95D9B4-0997-4E24-9A66-4767B1241BDB}" srcId="{CC12989F-EB32-49E1-A55E-EC2334F917EA}" destId="{ADC37541-A9C9-473F-9729-00EB9D359CD1}" srcOrd="2" destOrd="0" parTransId="{DBB500FD-B9F5-498F-AF99-6E0408911C2C}" sibTransId="{B0F81C47-F9A1-4092-AC2A-D5F4457F9596}"/>
    <dgm:cxn modelId="{78D72F89-2576-E049-9F97-6E955270BFC0}" type="presOf" srcId="{ADC37541-A9C9-473F-9729-00EB9D359CD1}" destId="{B5E9A15F-6B66-C146-9445-99EC75DBBA62}" srcOrd="0" destOrd="0" presId="urn:microsoft.com/office/officeart/2005/8/layout/radial4"/>
    <dgm:cxn modelId="{57888137-3662-4C56-A6FE-415652BCC58C}" srcId="{CC12989F-EB32-49E1-A55E-EC2334F917EA}" destId="{29DCEA3A-9FD6-498C-A8F8-E443D23C28F7}" srcOrd="3" destOrd="0" parTransId="{243B7E51-4555-452A-BDCC-871DB65CE8BA}" sibTransId="{FE35C0FC-4AD9-4644-81DE-A86107C42B98}"/>
    <dgm:cxn modelId="{06227486-2364-434E-B2F0-7ED9EBAE1C60}" srcId="{CC12989F-EB32-49E1-A55E-EC2334F917EA}" destId="{639D72B0-B05C-43F5-B797-0B8BE21FD831}" srcOrd="1" destOrd="0" parTransId="{1DF66B6A-6F89-4DDE-8AA8-7AD1DFCF2591}" sibTransId="{09B70C3F-3755-43A2-828A-4082204937BF}"/>
    <dgm:cxn modelId="{F6C9C52B-3974-8543-9F2E-9DF3A7CEAAD9}" type="presOf" srcId="{73D5852E-A874-4C46-8C67-EF394F13B43B}" destId="{4AD8FF2F-7EB1-B043-85DB-2ECD72E4F106}" srcOrd="0" destOrd="0" presId="urn:microsoft.com/office/officeart/2005/8/layout/radial4"/>
    <dgm:cxn modelId="{10D5E59B-B48B-2B47-BE17-22F1EC2949FC}" type="presOf" srcId="{CC12989F-EB32-49E1-A55E-EC2334F917EA}" destId="{F0007DD1-8820-4D41-884F-5425FB45074E}" srcOrd="0" destOrd="0" presId="urn:microsoft.com/office/officeart/2005/8/layout/radial4"/>
    <dgm:cxn modelId="{ACE8EB60-43DB-4422-8090-E1CE66F55CF6}" srcId="{CC12989F-EB32-49E1-A55E-EC2334F917EA}" destId="{D2D0C5C8-C0FD-4168-A965-F222872C9506}" srcOrd="0" destOrd="0" parTransId="{5C85ACA7-3944-41F5-9D0A-0D6641760CD2}" sibTransId="{0662F20D-FDCD-478D-B0F4-6F7CFEF9A840}"/>
    <dgm:cxn modelId="{33F0CEF5-0C6A-644A-8A5A-509CFE533B2B}" type="presOf" srcId="{1DF66B6A-6F89-4DDE-8AA8-7AD1DFCF2591}" destId="{86F965ED-FE1A-1C4C-8306-1F324D9CD7CF}" srcOrd="0" destOrd="0" presId="urn:microsoft.com/office/officeart/2005/8/layout/radial4"/>
    <dgm:cxn modelId="{4F31EEDF-D7AA-43DD-B2BB-C1F83ACF13A9}" srcId="{CC12989F-EB32-49E1-A55E-EC2334F917EA}" destId="{E16AD5C0-C072-4768-97D2-E71960733672}" srcOrd="4" destOrd="0" parTransId="{7A105D39-6B5B-4050-94E4-28D8B2BC3AF1}" sibTransId="{30F2DE31-6070-4EC0-879C-2413CE650DD2}"/>
    <dgm:cxn modelId="{0BD5246E-44E2-6243-B3FF-E08004995550}" type="presParOf" srcId="{4AD8FF2F-7EB1-B043-85DB-2ECD72E4F106}" destId="{F0007DD1-8820-4D41-884F-5425FB45074E}" srcOrd="0" destOrd="0" presId="urn:microsoft.com/office/officeart/2005/8/layout/radial4"/>
    <dgm:cxn modelId="{47404BA6-2C75-0C40-9DAD-2B5F39EFA385}" type="presParOf" srcId="{4AD8FF2F-7EB1-B043-85DB-2ECD72E4F106}" destId="{B03658B6-DEEA-0A48-BEEA-2F2766AC9302}" srcOrd="1" destOrd="0" presId="urn:microsoft.com/office/officeart/2005/8/layout/radial4"/>
    <dgm:cxn modelId="{D45F013F-375D-B84C-95C6-B6BEA117A6F6}" type="presParOf" srcId="{4AD8FF2F-7EB1-B043-85DB-2ECD72E4F106}" destId="{C8E54B67-3B29-324E-94DA-B8ED6D549455}" srcOrd="2" destOrd="0" presId="urn:microsoft.com/office/officeart/2005/8/layout/radial4"/>
    <dgm:cxn modelId="{B1055B02-1291-ED4D-99FB-4B3E299539C5}" type="presParOf" srcId="{4AD8FF2F-7EB1-B043-85DB-2ECD72E4F106}" destId="{86F965ED-FE1A-1C4C-8306-1F324D9CD7CF}" srcOrd="3" destOrd="0" presId="urn:microsoft.com/office/officeart/2005/8/layout/radial4"/>
    <dgm:cxn modelId="{C09C7589-875A-9B44-9C12-7FAE2C982869}" type="presParOf" srcId="{4AD8FF2F-7EB1-B043-85DB-2ECD72E4F106}" destId="{1B55FECE-C71F-E049-8496-01B1A2201D7D}" srcOrd="4" destOrd="0" presId="urn:microsoft.com/office/officeart/2005/8/layout/radial4"/>
    <dgm:cxn modelId="{48FE8118-7B70-B84E-800C-5E4F870432D1}" type="presParOf" srcId="{4AD8FF2F-7EB1-B043-85DB-2ECD72E4F106}" destId="{5C06CBDA-5A1F-9442-B36B-34C981A49EAF}" srcOrd="5" destOrd="0" presId="urn:microsoft.com/office/officeart/2005/8/layout/radial4"/>
    <dgm:cxn modelId="{86BBB8DC-8543-C241-8FE8-8D19730ACEC4}" type="presParOf" srcId="{4AD8FF2F-7EB1-B043-85DB-2ECD72E4F106}" destId="{B5E9A15F-6B66-C146-9445-99EC75DBBA62}" srcOrd="6" destOrd="0" presId="urn:microsoft.com/office/officeart/2005/8/layout/radial4"/>
    <dgm:cxn modelId="{5D35A3CC-C8DE-434F-AB8B-5BBFBEDC5BC6}" type="presParOf" srcId="{4AD8FF2F-7EB1-B043-85DB-2ECD72E4F106}" destId="{56B911CB-35CB-9A4A-B127-707FF7AF2836}" srcOrd="7" destOrd="0" presId="urn:microsoft.com/office/officeart/2005/8/layout/radial4"/>
    <dgm:cxn modelId="{02973769-E8D0-2A4F-A711-4F69111A1BFE}" type="presParOf" srcId="{4AD8FF2F-7EB1-B043-85DB-2ECD72E4F106}" destId="{091F303C-C348-0141-BFEA-78F3B774C6F7}" srcOrd="8" destOrd="0" presId="urn:microsoft.com/office/officeart/2005/8/layout/radial4"/>
    <dgm:cxn modelId="{7E779513-9F5E-B849-8C92-BA716AB84C3D}" type="presParOf" srcId="{4AD8FF2F-7EB1-B043-85DB-2ECD72E4F106}" destId="{DD452E3A-4865-4849-A6A5-C55757FFCD95}" srcOrd="9" destOrd="0" presId="urn:microsoft.com/office/officeart/2005/8/layout/radial4"/>
    <dgm:cxn modelId="{6B489FFB-B9E5-3246-82FA-6623664BEEF5}" type="presParOf" srcId="{4AD8FF2F-7EB1-B043-85DB-2ECD72E4F106}" destId="{F3B97A7F-F5BC-1F48-A32A-67A8ED847505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0FCEB9-D93A-7742-9D26-654E67691824}" type="doc">
      <dgm:prSet loTypeId="urn:microsoft.com/office/officeart/2005/8/layout/hProcess9" loCatId="" qsTypeId="urn:microsoft.com/office/officeart/2005/8/quickstyle/simple4" qsCatId="simple" csTypeId="urn:microsoft.com/office/officeart/2005/8/colors/colorful3" csCatId="colorful" phldr="1"/>
      <dgm:spPr/>
    </dgm:pt>
    <dgm:pt modelId="{C972E847-860E-2D4C-9C60-A561821F8DD8}">
      <dgm:prSet phldrT="[Text]"/>
      <dgm:spPr/>
      <dgm:t>
        <a:bodyPr/>
        <a:lstStyle/>
        <a:p>
          <a:r>
            <a:rPr lang="en-GB" dirty="0" smtClean="0">
              <a:latin typeface="Corbel"/>
              <a:ea typeface="ヒラギノ角ゴ ProN W3" charset="0"/>
              <a:cs typeface="Corbel"/>
            </a:rPr>
            <a:t>Reduction in SV / Q </a:t>
          </a:r>
          <a:r>
            <a:rPr lang="en-GB" b="1" dirty="0" smtClean="0">
              <a:latin typeface="Corbel"/>
              <a:ea typeface="ヒラギノ角ゴ ProN W3" charset="0"/>
              <a:cs typeface="Corbel"/>
            </a:rPr>
            <a:t>decreases blood / O2 to the working muscles</a:t>
          </a:r>
          <a:endParaRPr lang="en-US" b="1" dirty="0"/>
        </a:p>
      </dgm:t>
    </dgm:pt>
    <dgm:pt modelId="{99F054BC-C458-EF46-96AC-743EFB195314}" type="parTrans" cxnId="{8C0AADBD-53C6-4E4B-B018-6C90FF8AEF9F}">
      <dgm:prSet/>
      <dgm:spPr/>
      <dgm:t>
        <a:bodyPr/>
        <a:lstStyle/>
        <a:p>
          <a:endParaRPr lang="en-US"/>
        </a:p>
      </dgm:t>
    </dgm:pt>
    <dgm:pt modelId="{19858078-EA98-A948-9AA0-2061D3D8294D}" type="sibTrans" cxnId="{8C0AADBD-53C6-4E4B-B018-6C90FF8AEF9F}">
      <dgm:prSet/>
      <dgm:spPr/>
      <dgm:t>
        <a:bodyPr/>
        <a:lstStyle/>
        <a:p>
          <a:endParaRPr lang="en-US"/>
        </a:p>
      </dgm:t>
    </dgm:pt>
    <dgm:pt modelId="{462958D7-E1D9-AD46-AC3B-472F0CED26FA}">
      <dgm:prSet phldrT="[Text]"/>
      <dgm:spPr/>
      <dgm:t>
        <a:bodyPr/>
        <a:lstStyle/>
        <a:p>
          <a:r>
            <a:rPr lang="en-GB" b="1" smtClean="0">
              <a:latin typeface="Corbel"/>
              <a:ea typeface="ヒラギノ角ゴ ProN W3" charset="0"/>
              <a:cs typeface="Corbel"/>
            </a:rPr>
            <a:t>Performance is reduced  </a:t>
          </a:r>
          <a:r>
            <a:rPr lang="en-GB" smtClean="0">
              <a:latin typeface="Corbel"/>
              <a:ea typeface="ヒラギノ角ゴ ProN W3" charset="0"/>
              <a:cs typeface="Corbel"/>
            </a:rPr>
            <a:t>- muscles fatigue if they continue without O2</a:t>
          </a:r>
          <a:endParaRPr lang="en-US" dirty="0"/>
        </a:p>
      </dgm:t>
    </dgm:pt>
    <dgm:pt modelId="{A5A17592-921B-EE43-ADC2-69B413A0A8E7}" type="parTrans" cxnId="{D4A86FE6-E871-1A46-94C5-EDE7BFCD0D1F}">
      <dgm:prSet/>
      <dgm:spPr/>
      <dgm:t>
        <a:bodyPr/>
        <a:lstStyle/>
        <a:p>
          <a:endParaRPr lang="en-US"/>
        </a:p>
      </dgm:t>
    </dgm:pt>
    <dgm:pt modelId="{20BDE2F9-2039-6A4E-821D-48D10A70B866}" type="sibTrans" cxnId="{D4A86FE6-E871-1A46-94C5-EDE7BFCD0D1F}">
      <dgm:prSet/>
      <dgm:spPr/>
      <dgm:t>
        <a:bodyPr/>
        <a:lstStyle/>
        <a:p>
          <a:endParaRPr lang="en-US"/>
        </a:p>
      </dgm:t>
    </dgm:pt>
    <dgm:pt modelId="{6523567C-963A-DE4D-BD19-E78B2DE5FA61}">
      <dgm:prSet phldrT="[Text]"/>
      <dgm:spPr/>
      <dgm:t>
        <a:bodyPr/>
        <a:lstStyle/>
        <a:p>
          <a:r>
            <a:rPr lang="en-GB" smtClean="0">
              <a:latin typeface="Corbel"/>
              <a:ea typeface="ヒラギノ角ゴ ProN W3" charset="0"/>
              <a:cs typeface="Corbel"/>
            </a:rPr>
            <a:t>Good VR will </a:t>
          </a:r>
          <a:r>
            <a:rPr lang="en-GB" b="1" smtClean="0">
              <a:latin typeface="Corbel"/>
              <a:ea typeface="ヒラギノ角ゴ ProN W3" charset="0"/>
              <a:cs typeface="Corbel"/>
            </a:rPr>
            <a:t>speed up recovery </a:t>
          </a:r>
          <a:r>
            <a:rPr lang="en-GB" smtClean="0">
              <a:latin typeface="Corbel"/>
              <a:ea typeface="ヒラギノ角ゴ ProN W3" charset="0"/>
              <a:cs typeface="Corbel"/>
            </a:rPr>
            <a:t>and allow performers to work anaerobically for longer!</a:t>
          </a:r>
          <a:endParaRPr lang="en-US" dirty="0"/>
        </a:p>
      </dgm:t>
    </dgm:pt>
    <dgm:pt modelId="{0D181D0A-F633-B94B-979D-4EA5E3BE3EF9}" type="parTrans" cxnId="{4BA07034-A760-0448-B8B6-6208DA06CEB6}">
      <dgm:prSet/>
      <dgm:spPr/>
      <dgm:t>
        <a:bodyPr/>
        <a:lstStyle/>
        <a:p>
          <a:endParaRPr lang="en-US"/>
        </a:p>
      </dgm:t>
    </dgm:pt>
    <dgm:pt modelId="{7267FB46-8B86-464E-8A2D-1650DBAA28FA}" type="sibTrans" cxnId="{4BA07034-A760-0448-B8B6-6208DA06CEB6}">
      <dgm:prSet/>
      <dgm:spPr/>
      <dgm:t>
        <a:bodyPr/>
        <a:lstStyle/>
        <a:p>
          <a:endParaRPr lang="en-US"/>
        </a:p>
      </dgm:t>
    </dgm:pt>
    <dgm:pt modelId="{B8D44144-4296-3048-9AD6-85D817766837}" type="pres">
      <dgm:prSet presAssocID="{680FCEB9-D93A-7742-9D26-654E67691824}" presName="CompostProcess" presStyleCnt="0">
        <dgm:presLayoutVars>
          <dgm:dir/>
          <dgm:resizeHandles val="exact"/>
        </dgm:presLayoutVars>
      </dgm:prSet>
      <dgm:spPr/>
    </dgm:pt>
    <dgm:pt modelId="{1A633D31-5799-F141-94EC-DC9EB6B1AD0A}" type="pres">
      <dgm:prSet presAssocID="{680FCEB9-D93A-7742-9D26-654E67691824}" presName="arrow" presStyleLbl="bgShp" presStyleIdx="0" presStyleCnt="1"/>
      <dgm:spPr/>
    </dgm:pt>
    <dgm:pt modelId="{F8B6B667-E032-984C-BBDF-F6775DC2047C}" type="pres">
      <dgm:prSet presAssocID="{680FCEB9-D93A-7742-9D26-654E67691824}" presName="linearProcess" presStyleCnt="0"/>
      <dgm:spPr/>
    </dgm:pt>
    <dgm:pt modelId="{4E363F45-F840-A94B-9831-39CB0316BB98}" type="pres">
      <dgm:prSet presAssocID="{C972E847-860E-2D4C-9C60-A561821F8DD8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8BF710-C1D5-A940-90D8-1978D66DC663}" type="pres">
      <dgm:prSet presAssocID="{19858078-EA98-A948-9AA0-2061D3D8294D}" presName="sibTrans" presStyleCnt="0"/>
      <dgm:spPr/>
    </dgm:pt>
    <dgm:pt modelId="{7E0EBBFF-50B6-F64E-B01C-E4723B5624AD}" type="pres">
      <dgm:prSet presAssocID="{462958D7-E1D9-AD46-AC3B-472F0CED26FA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0FEC0-EC77-6D4F-8B25-B2305361C22F}" type="pres">
      <dgm:prSet presAssocID="{20BDE2F9-2039-6A4E-821D-48D10A70B866}" presName="sibTrans" presStyleCnt="0"/>
      <dgm:spPr/>
    </dgm:pt>
    <dgm:pt modelId="{E010C1AE-8B77-CC48-A5CC-92ED255239DE}" type="pres">
      <dgm:prSet presAssocID="{6523567C-963A-DE4D-BD19-E78B2DE5FA61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333559-76DC-E04D-BD71-35ACA3B9E9B7}" type="presOf" srcId="{C972E847-860E-2D4C-9C60-A561821F8DD8}" destId="{4E363F45-F840-A94B-9831-39CB0316BB98}" srcOrd="0" destOrd="0" presId="urn:microsoft.com/office/officeart/2005/8/layout/hProcess9"/>
    <dgm:cxn modelId="{4BA07034-A760-0448-B8B6-6208DA06CEB6}" srcId="{680FCEB9-D93A-7742-9D26-654E67691824}" destId="{6523567C-963A-DE4D-BD19-E78B2DE5FA61}" srcOrd="2" destOrd="0" parTransId="{0D181D0A-F633-B94B-979D-4EA5E3BE3EF9}" sibTransId="{7267FB46-8B86-464E-8A2D-1650DBAA28FA}"/>
    <dgm:cxn modelId="{7212BE95-A803-474C-82B4-9ED1F85FE91B}" type="presOf" srcId="{680FCEB9-D93A-7742-9D26-654E67691824}" destId="{B8D44144-4296-3048-9AD6-85D817766837}" srcOrd="0" destOrd="0" presId="urn:microsoft.com/office/officeart/2005/8/layout/hProcess9"/>
    <dgm:cxn modelId="{1603BD0C-9CCA-A449-BABF-B46D57C6C029}" type="presOf" srcId="{6523567C-963A-DE4D-BD19-E78B2DE5FA61}" destId="{E010C1AE-8B77-CC48-A5CC-92ED255239DE}" srcOrd="0" destOrd="0" presId="urn:microsoft.com/office/officeart/2005/8/layout/hProcess9"/>
    <dgm:cxn modelId="{7D349C4B-FE3F-714E-899B-F3416AAEBE47}" type="presOf" srcId="{462958D7-E1D9-AD46-AC3B-472F0CED26FA}" destId="{7E0EBBFF-50B6-F64E-B01C-E4723B5624AD}" srcOrd="0" destOrd="0" presId="urn:microsoft.com/office/officeart/2005/8/layout/hProcess9"/>
    <dgm:cxn modelId="{D4A86FE6-E871-1A46-94C5-EDE7BFCD0D1F}" srcId="{680FCEB9-D93A-7742-9D26-654E67691824}" destId="{462958D7-E1D9-AD46-AC3B-472F0CED26FA}" srcOrd="1" destOrd="0" parTransId="{A5A17592-921B-EE43-ADC2-69B413A0A8E7}" sibTransId="{20BDE2F9-2039-6A4E-821D-48D10A70B866}"/>
    <dgm:cxn modelId="{8C0AADBD-53C6-4E4B-B018-6C90FF8AEF9F}" srcId="{680FCEB9-D93A-7742-9D26-654E67691824}" destId="{C972E847-860E-2D4C-9C60-A561821F8DD8}" srcOrd="0" destOrd="0" parTransId="{99F054BC-C458-EF46-96AC-743EFB195314}" sibTransId="{19858078-EA98-A948-9AA0-2061D3D8294D}"/>
    <dgm:cxn modelId="{DA0DFFC1-16F2-394A-A2DA-D7A7C5F5BCAB}" type="presParOf" srcId="{B8D44144-4296-3048-9AD6-85D817766837}" destId="{1A633D31-5799-F141-94EC-DC9EB6B1AD0A}" srcOrd="0" destOrd="0" presId="urn:microsoft.com/office/officeart/2005/8/layout/hProcess9"/>
    <dgm:cxn modelId="{C9787400-7423-7E43-B3B7-C7F1D36DC94F}" type="presParOf" srcId="{B8D44144-4296-3048-9AD6-85D817766837}" destId="{F8B6B667-E032-984C-BBDF-F6775DC2047C}" srcOrd="1" destOrd="0" presId="urn:microsoft.com/office/officeart/2005/8/layout/hProcess9"/>
    <dgm:cxn modelId="{91148DB6-573C-4446-BE3D-ABCE036844AD}" type="presParOf" srcId="{F8B6B667-E032-984C-BBDF-F6775DC2047C}" destId="{4E363F45-F840-A94B-9831-39CB0316BB98}" srcOrd="0" destOrd="0" presId="urn:microsoft.com/office/officeart/2005/8/layout/hProcess9"/>
    <dgm:cxn modelId="{EE9E2820-91FC-2045-BFAB-83C09D47F9E8}" type="presParOf" srcId="{F8B6B667-E032-984C-BBDF-F6775DC2047C}" destId="{2D8BF710-C1D5-A940-90D8-1978D66DC663}" srcOrd="1" destOrd="0" presId="urn:microsoft.com/office/officeart/2005/8/layout/hProcess9"/>
    <dgm:cxn modelId="{402506A5-D37F-6543-8BD5-7BC4A8F5F2B2}" type="presParOf" srcId="{F8B6B667-E032-984C-BBDF-F6775DC2047C}" destId="{7E0EBBFF-50B6-F64E-B01C-E4723B5624AD}" srcOrd="2" destOrd="0" presId="urn:microsoft.com/office/officeart/2005/8/layout/hProcess9"/>
    <dgm:cxn modelId="{2B693386-8298-CE43-8945-0E70FC66ED9C}" type="presParOf" srcId="{F8B6B667-E032-984C-BBDF-F6775DC2047C}" destId="{DF00FEC0-EC77-6D4F-8B25-B2305361C22F}" srcOrd="3" destOrd="0" presId="urn:microsoft.com/office/officeart/2005/8/layout/hProcess9"/>
    <dgm:cxn modelId="{812ACB76-9DED-5C4A-8BC6-21A66D23C6B1}" type="presParOf" srcId="{F8B6B667-E032-984C-BBDF-F6775DC2047C}" destId="{E010C1AE-8B77-CC48-A5CC-92ED255239D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4C5D0E-6D64-47DE-ABEB-3A1DD535EE4C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5C33C136-F8B0-40C4-9016-347AE0814E3F}">
      <dgm:prSet phldrT="[Text]"/>
      <dgm:spPr/>
      <dgm:t>
        <a:bodyPr/>
        <a:lstStyle/>
        <a:p>
          <a:r>
            <a:rPr lang="en-GB" dirty="0" smtClean="0">
              <a:solidFill>
                <a:srgbClr val="00B0F0"/>
              </a:solidFill>
            </a:rPr>
            <a:t>Cyclist Stops Moving (standing)</a:t>
          </a:r>
          <a:endParaRPr lang="en-GB" dirty="0">
            <a:solidFill>
              <a:srgbClr val="00B0F0"/>
            </a:solidFill>
          </a:endParaRPr>
        </a:p>
      </dgm:t>
    </dgm:pt>
    <dgm:pt modelId="{D80C2798-27ED-4FCE-8D15-6BBF006E8380}" type="parTrans" cxnId="{82E764E8-3186-4060-82CD-C9F59ECC0687}">
      <dgm:prSet/>
      <dgm:spPr/>
      <dgm:t>
        <a:bodyPr/>
        <a:lstStyle/>
        <a:p>
          <a:endParaRPr lang="en-GB"/>
        </a:p>
      </dgm:t>
    </dgm:pt>
    <dgm:pt modelId="{8DAE7321-EAA1-465A-94BA-08A6B8B12755}" type="sibTrans" cxnId="{82E764E8-3186-4060-82CD-C9F59ECC0687}">
      <dgm:prSet/>
      <dgm:spPr/>
      <dgm:t>
        <a:bodyPr/>
        <a:lstStyle/>
        <a:p>
          <a:endParaRPr lang="en-GB"/>
        </a:p>
      </dgm:t>
    </dgm:pt>
    <dgm:pt modelId="{66E1D72C-FA63-4D41-8A08-9F90A130305D}">
      <dgm:prSet phldrT="[Text]"/>
      <dgm:spPr/>
      <dgm:t>
        <a:bodyPr/>
        <a:lstStyle/>
        <a:p>
          <a:r>
            <a:rPr lang="en-GB" b="1" dirty="0" smtClean="0">
              <a:solidFill>
                <a:schemeClr val="accent3">
                  <a:lumMod val="75000"/>
                </a:schemeClr>
              </a:solidFill>
            </a:rPr>
            <a:t>By stopping, muscle pump and respiratory pump deactivated</a:t>
          </a:r>
          <a:endParaRPr lang="en-GB" b="1" dirty="0">
            <a:solidFill>
              <a:schemeClr val="accent3">
                <a:lumMod val="75000"/>
              </a:schemeClr>
            </a:solidFill>
          </a:endParaRPr>
        </a:p>
      </dgm:t>
    </dgm:pt>
    <dgm:pt modelId="{039C562F-8644-4015-814A-277FA7590E01}" type="parTrans" cxnId="{CF65E564-79D4-44A6-BA49-0FDC671B1537}">
      <dgm:prSet/>
      <dgm:spPr/>
      <dgm:t>
        <a:bodyPr/>
        <a:lstStyle/>
        <a:p>
          <a:endParaRPr lang="en-GB"/>
        </a:p>
      </dgm:t>
    </dgm:pt>
    <dgm:pt modelId="{EFA9BEE3-657A-498D-B53A-358A5353E8C6}" type="sibTrans" cxnId="{CF65E564-79D4-44A6-BA49-0FDC671B1537}">
      <dgm:prSet/>
      <dgm:spPr/>
      <dgm:t>
        <a:bodyPr/>
        <a:lstStyle/>
        <a:p>
          <a:endParaRPr lang="en-GB"/>
        </a:p>
      </dgm:t>
    </dgm:pt>
    <dgm:pt modelId="{807074B1-DC44-4D68-A802-02FAD5B9EFF0}">
      <dgm:prSet phldrT="[Text]"/>
      <dgm:spPr/>
      <dgm:t>
        <a:bodyPr/>
        <a:lstStyle/>
        <a:p>
          <a:r>
            <a:rPr lang="en-GB" dirty="0" smtClean="0">
              <a:solidFill>
                <a:srgbClr val="002060"/>
              </a:solidFill>
            </a:rPr>
            <a:t>Venous Return decreases = </a:t>
          </a:r>
          <a:r>
            <a:rPr lang="en-GB" b="1" dirty="0" smtClean="0">
              <a:solidFill>
                <a:srgbClr val="3792AA"/>
              </a:solidFill>
            </a:rPr>
            <a:t>Q </a:t>
          </a:r>
          <a:r>
            <a:rPr lang="en-GB" b="1" dirty="0" smtClean="0">
              <a:solidFill>
                <a:schemeClr val="accent2">
                  <a:lumMod val="75000"/>
                </a:schemeClr>
              </a:solidFill>
            </a:rPr>
            <a:t>decreases</a:t>
          </a:r>
          <a:r>
            <a:rPr lang="en-GB" dirty="0" smtClean="0">
              <a:solidFill>
                <a:srgbClr val="FFFF00"/>
              </a:solidFill>
            </a:rPr>
            <a:t> </a:t>
          </a:r>
          <a:r>
            <a:rPr lang="en-GB" dirty="0" smtClean="0">
              <a:solidFill>
                <a:srgbClr val="002060"/>
              </a:solidFill>
            </a:rPr>
            <a:t>= </a:t>
          </a:r>
          <a:r>
            <a:rPr lang="en-GB" b="1" dirty="0" smtClean="0">
              <a:solidFill>
                <a:schemeClr val="accent4">
                  <a:lumMod val="75000"/>
                </a:schemeClr>
              </a:solidFill>
            </a:rPr>
            <a:t>SV lowers </a:t>
          </a:r>
          <a:r>
            <a:rPr lang="en-GB" dirty="0" smtClean="0">
              <a:solidFill>
                <a:srgbClr val="002060"/>
              </a:solidFill>
            </a:rPr>
            <a:t>– this reduces blood pressure + creates feinting!</a:t>
          </a:r>
          <a:endParaRPr lang="en-GB" dirty="0">
            <a:solidFill>
              <a:srgbClr val="002060"/>
            </a:solidFill>
          </a:endParaRPr>
        </a:p>
      </dgm:t>
    </dgm:pt>
    <dgm:pt modelId="{B3DE48BA-450D-4EBA-B051-A04D1019C955}" type="parTrans" cxnId="{55DD5E04-5619-4034-B0AC-520B059973D3}">
      <dgm:prSet/>
      <dgm:spPr/>
      <dgm:t>
        <a:bodyPr/>
        <a:lstStyle/>
        <a:p>
          <a:endParaRPr lang="en-GB"/>
        </a:p>
      </dgm:t>
    </dgm:pt>
    <dgm:pt modelId="{AB17D643-66D3-49B9-8AB8-9CDE8F4CBEF5}" type="sibTrans" cxnId="{55DD5E04-5619-4034-B0AC-520B059973D3}">
      <dgm:prSet/>
      <dgm:spPr/>
      <dgm:t>
        <a:bodyPr/>
        <a:lstStyle/>
        <a:p>
          <a:endParaRPr lang="en-GB"/>
        </a:p>
      </dgm:t>
    </dgm:pt>
    <dgm:pt modelId="{8B8EF9F0-96F0-4A23-84D0-26346A59283B}">
      <dgm:prSet phldrT="[Text]"/>
      <dgm:spPr/>
      <dgm:t>
        <a:bodyPr/>
        <a:lstStyle/>
        <a:p>
          <a:r>
            <a:rPr lang="en-GB" dirty="0" smtClean="0">
              <a:solidFill>
                <a:srgbClr val="002060"/>
              </a:solidFill>
            </a:rPr>
            <a:t>Blood pooling occurs in the </a:t>
          </a:r>
          <a:r>
            <a:rPr lang="en-GB" b="1" dirty="0" smtClean="0">
              <a:solidFill>
                <a:srgbClr val="B48200"/>
              </a:solidFill>
            </a:rPr>
            <a:t>pocket valves of the legs</a:t>
          </a:r>
          <a:endParaRPr lang="en-GB" b="1" dirty="0">
            <a:solidFill>
              <a:srgbClr val="B48200"/>
            </a:solidFill>
          </a:endParaRPr>
        </a:p>
      </dgm:t>
    </dgm:pt>
    <dgm:pt modelId="{63E31A40-C7A6-4499-A563-61EB6910EB51}" type="parTrans" cxnId="{C916212D-4EA8-42B9-A5BC-018BF5915BBA}">
      <dgm:prSet/>
      <dgm:spPr/>
      <dgm:t>
        <a:bodyPr/>
        <a:lstStyle/>
        <a:p>
          <a:endParaRPr lang="en-GB"/>
        </a:p>
      </dgm:t>
    </dgm:pt>
    <dgm:pt modelId="{4B4EE6D8-9A9E-4B25-924A-41349F985E9E}" type="sibTrans" cxnId="{C916212D-4EA8-42B9-A5BC-018BF5915BBA}">
      <dgm:prSet/>
      <dgm:spPr/>
      <dgm:t>
        <a:bodyPr/>
        <a:lstStyle/>
        <a:p>
          <a:endParaRPr lang="en-GB"/>
        </a:p>
      </dgm:t>
    </dgm:pt>
    <dgm:pt modelId="{8AEF00E2-D6CB-4AD2-99AA-B79B48A4366E}">
      <dgm:prSet phldrT="[Text]"/>
      <dgm:spPr/>
      <dgm:t>
        <a:bodyPr/>
        <a:lstStyle/>
        <a:p>
          <a:r>
            <a:rPr lang="en-GB" dirty="0" smtClean="0">
              <a:solidFill>
                <a:schemeClr val="accent6">
                  <a:lumMod val="50000"/>
                </a:schemeClr>
              </a:solidFill>
            </a:rPr>
            <a:t>Not enough pressure from </a:t>
          </a:r>
          <a:r>
            <a:rPr lang="en-GB" b="1" dirty="0" smtClean="0">
              <a:solidFill>
                <a:schemeClr val="accent4">
                  <a:lumMod val="75000"/>
                </a:schemeClr>
              </a:solidFill>
            </a:rPr>
            <a:t>gravity</a:t>
          </a:r>
          <a:r>
            <a:rPr lang="en-GB" dirty="0" smtClean="0">
              <a:solidFill>
                <a:schemeClr val="accent6">
                  <a:lumMod val="50000"/>
                </a:schemeClr>
              </a:solidFill>
            </a:rPr>
            <a:t> to supply venous return</a:t>
          </a:r>
          <a:endParaRPr lang="en-GB" dirty="0">
            <a:solidFill>
              <a:schemeClr val="accent6">
                <a:lumMod val="50000"/>
              </a:schemeClr>
            </a:solidFill>
          </a:endParaRPr>
        </a:p>
      </dgm:t>
    </dgm:pt>
    <dgm:pt modelId="{AC13D14F-EC92-4D81-ACDB-6DC03702CA3A}" type="parTrans" cxnId="{C0D6F7B3-D961-49C4-84BC-92C604D61B97}">
      <dgm:prSet/>
      <dgm:spPr/>
      <dgm:t>
        <a:bodyPr/>
        <a:lstStyle/>
        <a:p>
          <a:endParaRPr lang="en-GB"/>
        </a:p>
      </dgm:t>
    </dgm:pt>
    <dgm:pt modelId="{B83B989B-DF9B-477C-9DA0-5150B8892CE7}" type="sibTrans" cxnId="{C0D6F7B3-D961-49C4-84BC-92C604D61B97}">
      <dgm:prSet/>
      <dgm:spPr/>
      <dgm:t>
        <a:bodyPr/>
        <a:lstStyle/>
        <a:p>
          <a:endParaRPr lang="en-GB"/>
        </a:p>
      </dgm:t>
    </dgm:pt>
    <dgm:pt modelId="{E19B24FC-57D9-4CED-872F-ED1D7CF54480}" type="pres">
      <dgm:prSet presAssocID="{524C5D0E-6D64-47DE-ABEB-3A1DD535EE4C}" presName="arrowDiagram" presStyleCnt="0">
        <dgm:presLayoutVars>
          <dgm:chMax val="5"/>
          <dgm:dir/>
          <dgm:resizeHandles val="exact"/>
        </dgm:presLayoutVars>
      </dgm:prSet>
      <dgm:spPr/>
    </dgm:pt>
    <dgm:pt modelId="{9FFC8B56-339F-42D9-9530-00389059770F}" type="pres">
      <dgm:prSet presAssocID="{524C5D0E-6D64-47DE-ABEB-3A1DD535EE4C}" presName="arrow" presStyleLbl="bgShp" presStyleIdx="0" presStyleCnt="1" custLinFactNeighborX="893" custLinFactNeighborY="-558"/>
      <dgm:spPr>
        <a:solidFill>
          <a:srgbClr val="92D050"/>
        </a:solidFill>
      </dgm:spPr>
    </dgm:pt>
    <dgm:pt modelId="{AF0CF2B3-372C-4D45-9825-0B2CFE30EBC4}" type="pres">
      <dgm:prSet presAssocID="{524C5D0E-6D64-47DE-ABEB-3A1DD535EE4C}" presName="arrowDiagram5" presStyleCnt="0"/>
      <dgm:spPr/>
    </dgm:pt>
    <dgm:pt modelId="{86A0CDF6-3D47-4965-806F-6E3F1E4154E3}" type="pres">
      <dgm:prSet presAssocID="{5C33C136-F8B0-40C4-9016-347AE0814E3F}" presName="bullet5a" presStyleLbl="node1" presStyleIdx="0" presStyleCnt="5"/>
      <dgm:spPr/>
    </dgm:pt>
    <dgm:pt modelId="{445A0918-9665-4E6A-A7BD-FFC0F775CAA4}" type="pres">
      <dgm:prSet presAssocID="{5C33C136-F8B0-40C4-9016-347AE0814E3F}" presName="textBox5a" presStyleLbl="revTx" presStyleIdx="0" presStyleCnt="5" custScaleY="63986" custLinFactNeighborX="-33697" custLinFactNeighborY="2817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5E22012-34A0-4E06-8945-EBC2EA224F6F}" type="pres">
      <dgm:prSet presAssocID="{8B8EF9F0-96F0-4A23-84D0-26346A59283B}" presName="bullet5b" presStyleLbl="node1" presStyleIdx="1" presStyleCnt="5"/>
      <dgm:spPr/>
    </dgm:pt>
    <dgm:pt modelId="{DAE4AB31-8DFA-4594-9423-0586F7E1B043}" type="pres">
      <dgm:prSet presAssocID="{8B8EF9F0-96F0-4A23-84D0-26346A59283B}" presName="textBox5b" presStyleLbl="revTx" presStyleIdx="1" presStyleCnt="5" custScaleY="70062" custLinFactNeighborX="-31996" custLinFactNeighborY="786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7F60EE-C4A0-4139-8035-54E476D390F2}" type="pres">
      <dgm:prSet presAssocID="{8AEF00E2-D6CB-4AD2-99AA-B79B48A4366E}" presName="bullet5c" presStyleLbl="node1" presStyleIdx="2" presStyleCnt="5"/>
      <dgm:spPr/>
    </dgm:pt>
    <dgm:pt modelId="{81FFB661-194F-4340-B0BF-2E63E621F59B}" type="pres">
      <dgm:prSet presAssocID="{8AEF00E2-D6CB-4AD2-99AA-B79B48A4366E}" presName="textBox5c" presStyleLbl="revTx" presStyleIdx="2" presStyleCnt="5" custScaleY="67768" custLinFactNeighborX="-32237" custLinFactNeighborY="153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33A35D1-3663-498E-994F-7B7CF53EA873}" type="pres">
      <dgm:prSet presAssocID="{66E1D72C-FA63-4D41-8A08-9F90A130305D}" presName="bullet5d" presStyleLbl="node1" presStyleIdx="3" presStyleCnt="5"/>
      <dgm:spPr/>
    </dgm:pt>
    <dgm:pt modelId="{E751A231-F248-4B05-88AB-F978B2D09181}" type="pres">
      <dgm:prSet presAssocID="{66E1D72C-FA63-4D41-8A08-9F90A130305D}" presName="textBox5d" presStyleLbl="revTx" presStyleIdx="3" presStyleCnt="5" custScaleY="44563" custLinFactNeighborX="-34633" custLinFactNeighborY="-789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C252540-256D-4B31-875D-DAD6DE8E793E}" type="pres">
      <dgm:prSet presAssocID="{807074B1-DC44-4D68-A802-02FAD5B9EFF0}" presName="bullet5e" presStyleLbl="node1" presStyleIdx="4" presStyleCnt="5"/>
      <dgm:spPr/>
    </dgm:pt>
    <dgm:pt modelId="{8D611F82-607C-4931-B687-6282007452D2}" type="pres">
      <dgm:prSet presAssocID="{807074B1-DC44-4D68-A802-02FAD5B9EFF0}" presName="textBox5e" presStyleLbl="revTx" presStyleIdx="4" presStyleCnt="5" custScaleY="65061" custLinFactNeighborX="-47469" custLinFactNeighborY="1459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2E764E8-3186-4060-82CD-C9F59ECC0687}" srcId="{524C5D0E-6D64-47DE-ABEB-3A1DD535EE4C}" destId="{5C33C136-F8B0-40C4-9016-347AE0814E3F}" srcOrd="0" destOrd="0" parTransId="{D80C2798-27ED-4FCE-8D15-6BBF006E8380}" sibTransId="{8DAE7321-EAA1-465A-94BA-08A6B8B12755}"/>
    <dgm:cxn modelId="{3BA800EA-487C-4D46-96F2-84A9C16010DD}" type="presOf" srcId="{5C33C136-F8B0-40C4-9016-347AE0814E3F}" destId="{445A0918-9665-4E6A-A7BD-FFC0F775CAA4}" srcOrd="0" destOrd="0" presId="urn:microsoft.com/office/officeart/2005/8/layout/arrow2"/>
    <dgm:cxn modelId="{B6840FBD-C37D-0C47-B154-0BD3536A4633}" type="presOf" srcId="{8AEF00E2-D6CB-4AD2-99AA-B79B48A4366E}" destId="{81FFB661-194F-4340-B0BF-2E63E621F59B}" srcOrd="0" destOrd="0" presId="urn:microsoft.com/office/officeart/2005/8/layout/arrow2"/>
    <dgm:cxn modelId="{C916212D-4EA8-42B9-A5BC-018BF5915BBA}" srcId="{524C5D0E-6D64-47DE-ABEB-3A1DD535EE4C}" destId="{8B8EF9F0-96F0-4A23-84D0-26346A59283B}" srcOrd="1" destOrd="0" parTransId="{63E31A40-C7A6-4499-A563-61EB6910EB51}" sibTransId="{4B4EE6D8-9A9E-4B25-924A-41349F985E9E}"/>
    <dgm:cxn modelId="{55DD5E04-5619-4034-B0AC-520B059973D3}" srcId="{524C5D0E-6D64-47DE-ABEB-3A1DD535EE4C}" destId="{807074B1-DC44-4D68-A802-02FAD5B9EFF0}" srcOrd="4" destOrd="0" parTransId="{B3DE48BA-450D-4EBA-B051-A04D1019C955}" sibTransId="{AB17D643-66D3-49B9-8AB8-9CDE8F4CBEF5}"/>
    <dgm:cxn modelId="{81D48C0B-4D3C-9043-BE1C-4D371C4970B3}" type="presOf" srcId="{807074B1-DC44-4D68-A802-02FAD5B9EFF0}" destId="{8D611F82-607C-4931-B687-6282007452D2}" srcOrd="0" destOrd="0" presId="urn:microsoft.com/office/officeart/2005/8/layout/arrow2"/>
    <dgm:cxn modelId="{CF65E564-79D4-44A6-BA49-0FDC671B1537}" srcId="{524C5D0E-6D64-47DE-ABEB-3A1DD535EE4C}" destId="{66E1D72C-FA63-4D41-8A08-9F90A130305D}" srcOrd="3" destOrd="0" parTransId="{039C562F-8644-4015-814A-277FA7590E01}" sibTransId="{EFA9BEE3-657A-498D-B53A-358A5353E8C6}"/>
    <dgm:cxn modelId="{087BF22D-5363-8F4D-B080-D86C9B3A3583}" type="presOf" srcId="{8B8EF9F0-96F0-4A23-84D0-26346A59283B}" destId="{DAE4AB31-8DFA-4594-9423-0586F7E1B043}" srcOrd="0" destOrd="0" presId="urn:microsoft.com/office/officeart/2005/8/layout/arrow2"/>
    <dgm:cxn modelId="{E5A02D9A-E856-734D-9D49-B6F79ED4B4C8}" type="presOf" srcId="{66E1D72C-FA63-4D41-8A08-9F90A130305D}" destId="{E751A231-F248-4B05-88AB-F978B2D09181}" srcOrd="0" destOrd="0" presId="urn:microsoft.com/office/officeart/2005/8/layout/arrow2"/>
    <dgm:cxn modelId="{3A6C831D-7DDF-794B-BF26-2575AA1D230B}" type="presOf" srcId="{524C5D0E-6D64-47DE-ABEB-3A1DD535EE4C}" destId="{E19B24FC-57D9-4CED-872F-ED1D7CF54480}" srcOrd="0" destOrd="0" presId="urn:microsoft.com/office/officeart/2005/8/layout/arrow2"/>
    <dgm:cxn modelId="{C0D6F7B3-D961-49C4-84BC-92C604D61B97}" srcId="{524C5D0E-6D64-47DE-ABEB-3A1DD535EE4C}" destId="{8AEF00E2-D6CB-4AD2-99AA-B79B48A4366E}" srcOrd="2" destOrd="0" parTransId="{AC13D14F-EC92-4D81-ACDB-6DC03702CA3A}" sibTransId="{B83B989B-DF9B-477C-9DA0-5150B8892CE7}"/>
    <dgm:cxn modelId="{B1F7B26D-42E6-9B46-8735-DC1AB64AABA2}" type="presParOf" srcId="{E19B24FC-57D9-4CED-872F-ED1D7CF54480}" destId="{9FFC8B56-339F-42D9-9530-00389059770F}" srcOrd="0" destOrd="0" presId="urn:microsoft.com/office/officeart/2005/8/layout/arrow2"/>
    <dgm:cxn modelId="{A0DCC5F7-A250-9642-8495-72C41BCF7C89}" type="presParOf" srcId="{E19B24FC-57D9-4CED-872F-ED1D7CF54480}" destId="{AF0CF2B3-372C-4D45-9825-0B2CFE30EBC4}" srcOrd="1" destOrd="0" presId="urn:microsoft.com/office/officeart/2005/8/layout/arrow2"/>
    <dgm:cxn modelId="{7D802F26-D4F2-4645-9571-D8B2506B2E40}" type="presParOf" srcId="{AF0CF2B3-372C-4D45-9825-0B2CFE30EBC4}" destId="{86A0CDF6-3D47-4965-806F-6E3F1E4154E3}" srcOrd="0" destOrd="0" presId="urn:microsoft.com/office/officeart/2005/8/layout/arrow2"/>
    <dgm:cxn modelId="{16A14285-DD0C-AE4F-87E8-723A6DE339AC}" type="presParOf" srcId="{AF0CF2B3-372C-4D45-9825-0B2CFE30EBC4}" destId="{445A0918-9665-4E6A-A7BD-FFC0F775CAA4}" srcOrd="1" destOrd="0" presId="urn:microsoft.com/office/officeart/2005/8/layout/arrow2"/>
    <dgm:cxn modelId="{4A4E5B7D-C55D-E24D-8FBE-49B07E2E3AD7}" type="presParOf" srcId="{AF0CF2B3-372C-4D45-9825-0B2CFE30EBC4}" destId="{65E22012-34A0-4E06-8945-EBC2EA224F6F}" srcOrd="2" destOrd="0" presId="urn:microsoft.com/office/officeart/2005/8/layout/arrow2"/>
    <dgm:cxn modelId="{4003A26A-D3B7-F44D-B6A0-EB087B5F7C2D}" type="presParOf" srcId="{AF0CF2B3-372C-4D45-9825-0B2CFE30EBC4}" destId="{DAE4AB31-8DFA-4594-9423-0586F7E1B043}" srcOrd="3" destOrd="0" presId="urn:microsoft.com/office/officeart/2005/8/layout/arrow2"/>
    <dgm:cxn modelId="{9AC52C5A-429E-F349-BD92-0CB268F5C5CB}" type="presParOf" srcId="{AF0CF2B3-372C-4D45-9825-0B2CFE30EBC4}" destId="{687F60EE-C4A0-4139-8035-54E476D390F2}" srcOrd="4" destOrd="0" presId="urn:microsoft.com/office/officeart/2005/8/layout/arrow2"/>
    <dgm:cxn modelId="{017A8F1C-8312-524A-9718-1F6FEFDDA38F}" type="presParOf" srcId="{AF0CF2B3-372C-4D45-9825-0B2CFE30EBC4}" destId="{81FFB661-194F-4340-B0BF-2E63E621F59B}" srcOrd="5" destOrd="0" presId="urn:microsoft.com/office/officeart/2005/8/layout/arrow2"/>
    <dgm:cxn modelId="{BF54D623-F8DC-DC47-8DD2-7501080D9E6E}" type="presParOf" srcId="{AF0CF2B3-372C-4D45-9825-0B2CFE30EBC4}" destId="{133A35D1-3663-498E-994F-7B7CF53EA873}" srcOrd="6" destOrd="0" presId="urn:microsoft.com/office/officeart/2005/8/layout/arrow2"/>
    <dgm:cxn modelId="{CCD34C1F-0184-8041-846D-9BC440A1A896}" type="presParOf" srcId="{AF0CF2B3-372C-4D45-9825-0B2CFE30EBC4}" destId="{E751A231-F248-4B05-88AB-F978B2D09181}" srcOrd="7" destOrd="0" presId="urn:microsoft.com/office/officeart/2005/8/layout/arrow2"/>
    <dgm:cxn modelId="{346F680F-0107-E542-A30C-268C33AF2543}" type="presParOf" srcId="{AF0CF2B3-372C-4D45-9825-0B2CFE30EBC4}" destId="{7C252540-256D-4B31-875D-DAD6DE8E793E}" srcOrd="8" destOrd="0" presId="urn:microsoft.com/office/officeart/2005/8/layout/arrow2"/>
    <dgm:cxn modelId="{5D772C71-9A15-5A44-A9A3-18B14F3F8F93}" type="presParOf" srcId="{AF0CF2B3-372C-4D45-9825-0B2CFE30EBC4}" destId="{8D611F82-607C-4931-B687-6282007452D2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007DD1-8820-4D41-884F-5425FB45074E}">
      <dsp:nvSpPr>
        <dsp:cNvPr id="0" name=""/>
        <dsp:cNvSpPr/>
      </dsp:nvSpPr>
      <dsp:spPr>
        <a:xfrm>
          <a:off x="4679254" y="5378325"/>
          <a:ext cx="3242891" cy="324289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100" kern="1200" dirty="0" smtClean="0"/>
            <a:t>Venous Return is Supported by…</a:t>
          </a:r>
          <a:endParaRPr lang="en-GB" sz="4100" kern="1200" dirty="0"/>
        </a:p>
      </dsp:txBody>
      <dsp:txXfrm>
        <a:off x="5154164" y="5853235"/>
        <a:ext cx="2293071" cy="2293071"/>
      </dsp:txXfrm>
    </dsp:sp>
    <dsp:sp modelId="{B03658B6-DEEA-0A48-BEEA-2F2766AC9302}">
      <dsp:nvSpPr>
        <dsp:cNvPr id="0" name=""/>
        <dsp:cNvSpPr/>
      </dsp:nvSpPr>
      <dsp:spPr>
        <a:xfrm rot="10800000">
          <a:off x="1541338" y="6537659"/>
          <a:ext cx="2965330" cy="92422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8E54B67-3B29-324E-94DA-B8ED6D549455}">
      <dsp:nvSpPr>
        <dsp:cNvPr id="0" name=""/>
        <dsp:cNvSpPr/>
      </dsp:nvSpPr>
      <dsp:spPr>
        <a:xfrm>
          <a:off x="964" y="5767472"/>
          <a:ext cx="3080746" cy="24645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9535" tIns="89535" rIns="89535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700" kern="1200" dirty="0" smtClean="0"/>
            <a:t>Muscle Pump</a:t>
          </a:r>
          <a:endParaRPr lang="en-GB" sz="4700" kern="1200" dirty="0"/>
        </a:p>
      </dsp:txBody>
      <dsp:txXfrm>
        <a:off x="73150" y="5839658"/>
        <a:ext cx="2936374" cy="2320225"/>
      </dsp:txXfrm>
    </dsp:sp>
    <dsp:sp modelId="{86F965ED-FE1A-1C4C-8306-1F324D9CD7CF}">
      <dsp:nvSpPr>
        <dsp:cNvPr id="0" name=""/>
        <dsp:cNvSpPr/>
      </dsp:nvSpPr>
      <dsp:spPr>
        <a:xfrm rot="13500000">
          <a:off x="2501060" y="4220685"/>
          <a:ext cx="2965330" cy="92422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1093548"/>
                <a:satOff val="-2105"/>
                <a:lumOff val="147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1093548"/>
                <a:satOff val="-2105"/>
                <a:lumOff val="147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1093548"/>
                <a:satOff val="-2105"/>
                <a:lumOff val="147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B55FECE-C71F-E049-8496-01B1A2201D7D}">
      <dsp:nvSpPr>
        <dsp:cNvPr id="0" name=""/>
        <dsp:cNvSpPr/>
      </dsp:nvSpPr>
      <dsp:spPr>
        <a:xfrm>
          <a:off x="1394949" y="2402095"/>
          <a:ext cx="3080746" cy="24645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093548"/>
                <a:satOff val="-2105"/>
                <a:lumOff val="147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1093548"/>
                <a:satOff val="-2105"/>
                <a:lumOff val="147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1093548"/>
                <a:satOff val="-2105"/>
                <a:lumOff val="147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9535" tIns="89535" rIns="89535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700" kern="1200" dirty="0" smtClean="0"/>
            <a:t>Pocket Valves</a:t>
          </a:r>
          <a:endParaRPr lang="en-GB" sz="4700" kern="1200" dirty="0"/>
        </a:p>
      </dsp:txBody>
      <dsp:txXfrm>
        <a:off x="1467135" y="2474281"/>
        <a:ext cx="2936374" cy="2320225"/>
      </dsp:txXfrm>
    </dsp:sp>
    <dsp:sp modelId="{5C06CBDA-5A1F-9442-B36B-34C981A49EAF}">
      <dsp:nvSpPr>
        <dsp:cNvPr id="0" name=""/>
        <dsp:cNvSpPr/>
      </dsp:nvSpPr>
      <dsp:spPr>
        <a:xfrm rot="16200000">
          <a:off x="4818034" y="3260962"/>
          <a:ext cx="2965330" cy="92422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2187096"/>
                <a:satOff val="-4210"/>
                <a:lumOff val="294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2187096"/>
                <a:satOff val="-4210"/>
                <a:lumOff val="294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2187096"/>
                <a:satOff val="-4210"/>
                <a:lumOff val="294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5E9A15F-6B66-C146-9445-99EC75DBBA62}">
      <dsp:nvSpPr>
        <dsp:cNvPr id="0" name=""/>
        <dsp:cNvSpPr/>
      </dsp:nvSpPr>
      <dsp:spPr>
        <a:xfrm>
          <a:off x="4760326" y="1008110"/>
          <a:ext cx="3080746" cy="24645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2187096"/>
                <a:satOff val="-4210"/>
                <a:lumOff val="294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2187096"/>
                <a:satOff val="-4210"/>
                <a:lumOff val="294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2187096"/>
                <a:satOff val="-4210"/>
                <a:lumOff val="294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9535" tIns="89535" rIns="89535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700" kern="1200" dirty="0" smtClean="0"/>
            <a:t>Respiratory Pump</a:t>
          </a:r>
          <a:endParaRPr lang="en-GB" sz="4700" kern="1200" dirty="0"/>
        </a:p>
      </dsp:txBody>
      <dsp:txXfrm>
        <a:off x="4832512" y="1080296"/>
        <a:ext cx="2936374" cy="2320225"/>
      </dsp:txXfrm>
    </dsp:sp>
    <dsp:sp modelId="{56B911CB-35CB-9A4A-B127-707FF7AF2836}">
      <dsp:nvSpPr>
        <dsp:cNvPr id="0" name=""/>
        <dsp:cNvSpPr/>
      </dsp:nvSpPr>
      <dsp:spPr>
        <a:xfrm rot="18900000">
          <a:off x="7135008" y="4220685"/>
          <a:ext cx="2965330" cy="92422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3280644"/>
                <a:satOff val="-6315"/>
                <a:lumOff val="441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3280644"/>
                <a:satOff val="-6315"/>
                <a:lumOff val="441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3280644"/>
                <a:satOff val="-6315"/>
                <a:lumOff val="441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91F303C-C348-0141-BFEA-78F3B774C6F7}">
      <dsp:nvSpPr>
        <dsp:cNvPr id="0" name=""/>
        <dsp:cNvSpPr/>
      </dsp:nvSpPr>
      <dsp:spPr>
        <a:xfrm>
          <a:off x="8125703" y="2402095"/>
          <a:ext cx="3080746" cy="24645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3280644"/>
                <a:satOff val="-6315"/>
                <a:lumOff val="441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3280644"/>
                <a:satOff val="-6315"/>
                <a:lumOff val="441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3280644"/>
                <a:satOff val="-6315"/>
                <a:lumOff val="441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9535" tIns="89535" rIns="89535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700" kern="1200" dirty="0" smtClean="0"/>
            <a:t>Smooth Muscle</a:t>
          </a:r>
          <a:endParaRPr lang="en-GB" sz="4700" kern="1200" dirty="0"/>
        </a:p>
      </dsp:txBody>
      <dsp:txXfrm>
        <a:off x="8197889" y="2474281"/>
        <a:ext cx="2936374" cy="2320225"/>
      </dsp:txXfrm>
    </dsp:sp>
    <dsp:sp modelId="{DD452E3A-4865-4849-A6A5-C55757FFCD95}">
      <dsp:nvSpPr>
        <dsp:cNvPr id="0" name=""/>
        <dsp:cNvSpPr/>
      </dsp:nvSpPr>
      <dsp:spPr>
        <a:xfrm>
          <a:off x="8094731" y="6537659"/>
          <a:ext cx="2965330" cy="92422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4374192"/>
                <a:satOff val="-8420"/>
                <a:lumOff val="588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4374192"/>
                <a:satOff val="-8420"/>
                <a:lumOff val="588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4374192"/>
                <a:satOff val="-8420"/>
                <a:lumOff val="588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3B97A7F-F5BC-1F48-A32A-67A8ED847505}">
      <dsp:nvSpPr>
        <dsp:cNvPr id="0" name=""/>
        <dsp:cNvSpPr/>
      </dsp:nvSpPr>
      <dsp:spPr>
        <a:xfrm>
          <a:off x="9519688" y="5767472"/>
          <a:ext cx="3080746" cy="24645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4374192"/>
                <a:satOff val="-8420"/>
                <a:lumOff val="588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4374192"/>
                <a:satOff val="-8420"/>
                <a:lumOff val="588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4374192"/>
                <a:satOff val="-8420"/>
                <a:lumOff val="588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9535" tIns="89535" rIns="89535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700" kern="1200" dirty="0" smtClean="0"/>
            <a:t>Gravity</a:t>
          </a:r>
          <a:endParaRPr lang="en-GB" sz="4700" kern="1200" dirty="0"/>
        </a:p>
      </dsp:txBody>
      <dsp:txXfrm>
        <a:off x="9591874" y="5839658"/>
        <a:ext cx="2936374" cy="23202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633D31-5799-F141-94EC-DC9EB6B1AD0A}">
      <dsp:nvSpPr>
        <dsp:cNvPr id="0" name=""/>
        <dsp:cNvSpPr/>
      </dsp:nvSpPr>
      <dsp:spPr>
        <a:xfrm>
          <a:off x="950505" y="0"/>
          <a:ext cx="10772396" cy="9433048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E363F45-F840-A94B-9831-39CB0316BB98}">
      <dsp:nvSpPr>
        <dsp:cNvPr id="0" name=""/>
        <dsp:cNvSpPr/>
      </dsp:nvSpPr>
      <dsp:spPr>
        <a:xfrm>
          <a:off x="4012" y="2829914"/>
          <a:ext cx="4076371" cy="377321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400" kern="1200" dirty="0" smtClean="0">
              <a:latin typeface="Corbel"/>
              <a:ea typeface="ヒラギノ角ゴ ProN W3" charset="0"/>
              <a:cs typeface="Corbel"/>
            </a:rPr>
            <a:t>Reduction in SV / Q </a:t>
          </a:r>
          <a:r>
            <a:rPr lang="en-GB" sz="3400" b="1" kern="1200" dirty="0" smtClean="0">
              <a:latin typeface="Corbel"/>
              <a:ea typeface="ヒラギノ角ゴ ProN W3" charset="0"/>
              <a:cs typeface="Corbel"/>
            </a:rPr>
            <a:t>decreases blood / O2 to the working muscles</a:t>
          </a:r>
          <a:endParaRPr lang="en-US" sz="3400" b="1" kern="1200" dirty="0"/>
        </a:p>
      </dsp:txBody>
      <dsp:txXfrm>
        <a:off x="188205" y="3014107"/>
        <a:ext cx="3707985" cy="3404833"/>
      </dsp:txXfrm>
    </dsp:sp>
    <dsp:sp modelId="{7E0EBBFF-50B6-F64E-B01C-E4723B5624AD}">
      <dsp:nvSpPr>
        <dsp:cNvPr id="0" name=""/>
        <dsp:cNvSpPr/>
      </dsp:nvSpPr>
      <dsp:spPr>
        <a:xfrm>
          <a:off x="4298518" y="2829914"/>
          <a:ext cx="4076371" cy="3773219"/>
        </a:xfrm>
        <a:prstGeom prst="roundRect">
          <a:avLst/>
        </a:prstGeom>
        <a:gradFill rotWithShape="0">
          <a:gsLst>
            <a:gs pos="0">
              <a:schemeClr val="accent3">
                <a:hueOff val="-1714891"/>
                <a:satOff val="10435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hueOff val="-1714891"/>
                <a:satOff val="10435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-1714891"/>
                <a:satOff val="10435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400" b="1" kern="1200" smtClean="0">
              <a:latin typeface="Corbel"/>
              <a:ea typeface="ヒラギノ角ゴ ProN W3" charset="0"/>
              <a:cs typeface="Corbel"/>
            </a:rPr>
            <a:t>Performance is reduced  </a:t>
          </a:r>
          <a:r>
            <a:rPr lang="en-GB" sz="3400" kern="1200" smtClean="0">
              <a:latin typeface="Corbel"/>
              <a:ea typeface="ヒラギノ角ゴ ProN W3" charset="0"/>
              <a:cs typeface="Corbel"/>
            </a:rPr>
            <a:t>- muscles fatigue if they continue without O2</a:t>
          </a:r>
          <a:endParaRPr lang="en-US" sz="3400" kern="1200" dirty="0"/>
        </a:p>
      </dsp:txBody>
      <dsp:txXfrm>
        <a:off x="4482711" y="3014107"/>
        <a:ext cx="3707985" cy="3404833"/>
      </dsp:txXfrm>
    </dsp:sp>
    <dsp:sp modelId="{E010C1AE-8B77-CC48-A5CC-92ED255239DE}">
      <dsp:nvSpPr>
        <dsp:cNvPr id="0" name=""/>
        <dsp:cNvSpPr/>
      </dsp:nvSpPr>
      <dsp:spPr>
        <a:xfrm>
          <a:off x="8593023" y="2829914"/>
          <a:ext cx="4076371" cy="3773219"/>
        </a:xfrm>
        <a:prstGeom prst="roundRect">
          <a:avLst/>
        </a:prstGeom>
        <a:gradFill rotWithShape="0">
          <a:gsLst>
            <a:gs pos="0">
              <a:schemeClr val="accent3">
                <a:hueOff val="-3429781"/>
                <a:satOff val="20869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hueOff val="-3429781"/>
                <a:satOff val="20869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-3429781"/>
                <a:satOff val="20869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400" kern="1200" smtClean="0">
              <a:latin typeface="Corbel"/>
              <a:ea typeface="ヒラギノ角ゴ ProN W3" charset="0"/>
              <a:cs typeface="Corbel"/>
            </a:rPr>
            <a:t>Good VR will </a:t>
          </a:r>
          <a:r>
            <a:rPr lang="en-GB" sz="3400" b="1" kern="1200" smtClean="0">
              <a:latin typeface="Corbel"/>
              <a:ea typeface="ヒラギノ角ゴ ProN W3" charset="0"/>
              <a:cs typeface="Corbel"/>
            </a:rPr>
            <a:t>speed up recovery </a:t>
          </a:r>
          <a:r>
            <a:rPr lang="en-GB" sz="3400" kern="1200" smtClean="0">
              <a:latin typeface="Corbel"/>
              <a:ea typeface="ヒラギノ角ゴ ProN W3" charset="0"/>
              <a:cs typeface="Corbel"/>
            </a:rPr>
            <a:t>and allow performers to work anaerobically for longer!</a:t>
          </a:r>
          <a:endParaRPr lang="en-US" sz="3400" kern="1200" dirty="0"/>
        </a:p>
      </dsp:txBody>
      <dsp:txXfrm>
        <a:off x="8777216" y="3014107"/>
        <a:ext cx="3707985" cy="34048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FC8B56-339F-42D9-9530-00389059770F}">
      <dsp:nvSpPr>
        <dsp:cNvPr id="0" name=""/>
        <dsp:cNvSpPr/>
      </dsp:nvSpPr>
      <dsp:spPr>
        <a:xfrm>
          <a:off x="0" y="692865"/>
          <a:ext cx="12391776" cy="7744860"/>
        </a:xfrm>
        <a:prstGeom prst="swooshArrow">
          <a:avLst>
            <a:gd name="adj1" fmla="val 25000"/>
            <a:gd name="adj2" fmla="val 25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A0CDF6-3D47-4965-806F-6E3F1E4154E3}">
      <dsp:nvSpPr>
        <dsp:cNvPr id="0" name=""/>
        <dsp:cNvSpPr/>
      </dsp:nvSpPr>
      <dsp:spPr>
        <a:xfrm>
          <a:off x="1220590" y="6495160"/>
          <a:ext cx="285010" cy="2850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5A0918-9665-4E6A-A7BD-FFC0F775CAA4}">
      <dsp:nvSpPr>
        <dsp:cNvPr id="0" name=""/>
        <dsp:cNvSpPr/>
      </dsp:nvSpPr>
      <dsp:spPr>
        <a:xfrm>
          <a:off x="816084" y="7488835"/>
          <a:ext cx="1623322" cy="1179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021" tIns="0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>
              <a:solidFill>
                <a:srgbClr val="00B0F0"/>
              </a:solidFill>
            </a:rPr>
            <a:t>Cyclist Stops Moving (standing)</a:t>
          </a:r>
          <a:endParaRPr lang="en-GB" sz="2300" kern="1200" dirty="0">
            <a:solidFill>
              <a:srgbClr val="00B0F0"/>
            </a:solidFill>
          </a:endParaRPr>
        </a:p>
      </dsp:txBody>
      <dsp:txXfrm>
        <a:off x="816084" y="7488835"/>
        <a:ext cx="1623322" cy="1179439"/>
      </dsp:txXfrm>
    </dsp:sp>
    <dsp:sp modelId="{65E22012-34A0-4E06-8945-EBC2EA224F6F}">
      <dsp:nvSpPr>
        <dsp:cNvPr id="0" name=""/>
        <dsp:cNvSpPr/>
      </dsp:nvSpPr>
      <dsp:spPr>
        <a:xfrm>
          <a:off x="2763366" y="5012793"/>
          <a:ext cx="446103" cy="4461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E4AB31-8DFA-4594-9423-0586F7E1B043}">
      <dsp:nvSpPr>
        <dsp:cNvPr id="0" name=""/>
        <dsp:cNvSpPr/>
      </dsp:nvSpPr>
      <dsp:spPr>
        <a:xfrm>
          <a:off x="2328249" y="5976668"/>
          <a:ext cx="2057034" cy="2273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381" tIns="0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>
              <a:solidFill>
                <a:srgbClr val="002060"/>
              </a:solidFill>
            </a:rPr>
            <a:t>Blood pooling occurs in the </a:t>
          </a:r>
          <a:r>
            <a:rPr lang="en-GB" sz="2300" b="1" kern="1200" dirty="0" smtClean="0">
              <a:solidFill>
                <a:srgbClr val="B48200"/>
              </a:solidFill>
            </a:rPr>
            <a:t>pocket valves of the legs</a:t>
          </a:r>
          <a:endParaRPr lang="en-GB" sz="2300" b="1" kern="1200" dirty="0">
            <a:solidFill>
              <a:srgbClr val="B48200"/>
            </a:solidFill>
          </a:endParaRPr>
        </a:p>
      </dsp:txBody>
      <dsp:txXfrm>
        <a:off x="2328249" y="5976668"/>
        <a:ext cx="2057034" cy="2273579"/>
      </dsp:txXfrm>
    </dsp:sp>
    <dsp:sp modelId="{687F60EE-C4A0-4139-8035-54E476D390F2}">
      <dsp:nvSpPr>
        <dsp:cNvPr id="0" name=""/>
        <dsp:cNvSpPr/>
      </dsp:nvSpPr>
      <dsp:spPr>
        <a:xfrm>
          <a:off x="4746050" y="3830927"/>
          <a:ext cx="594805" cy="5948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FFB661-194F-4340-B0BF-2E63E621F59B}">
      <dsp:nvSpPr>
        <dsp:cNvPr id="0" name=""/>
        <dsp:cNvSpPr/>
      </dsp:nvSpPr>
      <dsp:spPr>
        <a:xfrm>
          <a:off x="4272468" y="4896523"/>
          <a:ext cx="2391612" cy="2949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5175" tIns="0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>
              <a:solidFill>
                <a:schemeClr val="accent6">
                  <a:lumMod val="50000"/>
                </a:schemeClr>
              </a:solidFill>
            </a:rPr>
            <a:t>Not enough pressure from </a:t>
          </a:r>
          <a:r>
            <a:rPr lang="en-GB" sz="2300" b="1" kern="1200" dirty="0" smtClean="0">
              <a:solidFill>
                <a:schemeClr val="accent4">
                  <a:lumMod val="75000"/>
                </a:schemeClr>
              </a:solidFill>
            </a:rPr>
            <a:t>gravity</a:t>
          </a:r>
          <a:r>
            <a:rPr lang="en-GB" sz="2300" kern="1200" dirty="0" smtClean="0">
              <a:solidFill>
                <a:schemeClr val="accent6">
                  <a:lumMod val="50000"/>
                </a:schemeClr>
              </a:solidFill>
            </a:rPr>
            <a:t> to supply venous return</a:t>
          </a:r>
          <a:endParaRPr lang="en-GB" sz="23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4272468" y="4896523"/>
        <a:ext cx="2391612" cy="2949677"/>
      </dsp:txXfrm>
    </dsp:sp>
    <dsp:sp modelId="{133A35D1-3663-498E-994F-7B7CF53EA873}">
      <dsp:nvSpPr>
        <dsp:cNvPr id="0" name=""/>
        <dsp:cNvSpPr/>
      </dsp:nvSpPr>
      <dsp:spPr>
        <a:xfrm>
          <a:off x="7050921" y="2907740"/>
          <a:ext cx="768290" cy="7682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51A231-F248-4B05-88AB-F978B2D09181}">
      <dsp:nvSpPr>
        <dsp:cNvPr id="0" name=""/>
        <dsp:cNvSpPr/>
      </dsp:nvSpPr>
      <dsp:spPr>
        <a:xfrm>
          <a:off x="6576737" y="4320486"/>
          <a:ext cx="2478355" cy="2312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7101" tIns="0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b="1" kern="1200" dirty="0" smtClean="0">
              <a:solidFill>
                <a:schemeClr val="accent3">
                  <a:lumMod val="75000"/>
                </a:schemeClr>
              </a:solidFill>
            </a:rPr>
            <a:t>By stopping, muscle pump and respiratory pump deactivated</a:t>
          </a:r>
          <a:endParaRPr lang="en-GB" sz="2300" b="1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6576737" y="4320486"/>
        <a:ext cx="2478355" cy="2312399"/>
      </dsp:txXfrm>
    </dsp:sp>
    <dsp:sp modelId="{7C252540-256D-4B31-875D-DAD6DE8E793E}">
      <dsp:nvSpPr>
        <dsp:cNvPr id="0" name=""/>
        <dsp:cNvSpPr/>
      </dsp:nvSpPr>
      <dsp:spPr>
        <a:xfrm>
          <a:off x="9423946" y="2291249"/>
          <a:ext cx="978950" cy="9789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611F82-607C-4931-B687-6282007452D2}">
      <dsp:nvSpPr>
        <dsp:cNvPr id="0" name=""/>
        <dsp:cNvSpPr/>
      </dsp:nvSpPr>
      <dsp:spPr>
        <a:xfrm>
          <a:off x="8736971" y="4608528"/>
          <a:ext cx="2478355" cy="3708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8726" tIns="0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>
              <a:solidFill>
                <a:srgbClr val="002060"/>
              </a:solidFill>
            </a:rPr>
            <a:t>Venous Return decreases = </a:t>
          </a:r>
          <a:r>
            <a:rPr lang="en-GB" sz="2300" b="1" kern="1200" dirty="0" smtClean="0">
              <a:solidFill>
                <a:srgbClr val="3792AA"/>
              </a:solidFill>
            </a:rPr>
            <a:t>Q </a:t>
          </a:r>
          <a:r>
            <a:rPr lang="en-GB" sz="2300" b="1" kern="1200" dirty="0" smtClean="0">
              <a:solidFill>
                <a:schemeClr val="accent2">
                  <a:lumMod val="75000"/>
                </a:schemeClr>
              </a:solidFill>
            </a:rPr>
            <a:t>decreases</a:t>
          </a:r>
          <a:r>
            <a:rPr lang="en-GB" sz="2300" kern="1200" dirty="0" smtClean="0">
              <a:solidFill>
                <a:srgbClr val="FFFF00"/>
              </a:solidFill>
            </a:rPr>
            <a:t> </a:t>
          </a:r>
          <a:r>
            <a:rPr lang="en-GB" sz="2300" kern="1200" dirty="0" smtClean="0">
              <a:solidFill>
                <a:srgbClr val="002060"/>
              </a:solidFill>
            </a:rPr>
            <a:t>= </a:t>
          </a:r>
          <a:r>
            <a:rPr lang="en-GB" sz="2300" b="1" kern="1200" dirty="0" smtClean="0">
              <a:solidFill>
                <a:schemeClr val="accent4">
                  <a:lumMod val="75000"/>
                </a:schemeClr>
              </a:solidFill>
            </a:rPr>
            <a:t>SV lowers </a:t>
          </a:r>
          <a:r>
            <a:rPr lang="en-GB" sz="2300" kern="1200" dirty="0" smtClean="0">
              <a:solidFill>
                <a:srgbClr val="002060"/>
              </a:solidFill>
            </a:rPr>
            <a:t>– this reduces blood pressure + creates feinting!</a:t>
          </a:r>
          <a:endParaRPr lang="en-GB" sz="2300" kern="1200" dirty="0">
            <a:solidFill>
              <a:srgbClr val="002060"/>
            </a:solidFill>
          </a:endParaRPr>
        </a:p>
      </dsp:txBody>
      <dsp:txXfrm>
        <a:off x="8736971" y="4608528"/>
        <a:ext cx="2478355" cy="37086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EF045D7-EF7C-A542-A73D-7381042EB465}" type="datetimeFigureOut">
              <a:rPr lang="en-GB"/>
              <a:pPr/>
              <a:t>06/03/2017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54BCA2B-EE13-C14C-8681-EE0C5E3AD2B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403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DB36217-C346-BE44-A582-57F7228301DF}" type="datetimeFigureOut">
              <a:rPr lang="en-GB"/>
              <a:pPr/>
              <a:t>06/03/2017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09719B-107D-E844-BB9F-A7E00C83F04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558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7746" y="1850008"/>
            <a:ext cx="9269308" cy="3568658"/>
          </a:xfrm>
        </p:spPr>
        <p:txBody>
          <a:bodyPr anchor="b">
            <a:normAutofit/>
          </a:bodyPr>
          <a:lstStyle>
            <a:lvl1pPr algn="ctr">
              <a:defRPr sz="68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7746" y="5527042"/>
            <a:ext cx="9269308" cy="1950719"/>
          </a:xfrm>
        </p:spPr>
        <p:txBody>
          <a:bodyPr>
            <a:normAutofit/>
          </a:bodyPr>
          <a:lstStyle>
            <a:lvl1pPr marL="0" indent="0" algn="ctr">
              <a:buNone/>
              <a:defRPr sz="3129">
                <a:solidFill>
                  <a:schemeClr val="bg1">
                    <a:lumMod val="50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BA9CF-F801-2F49-87FC-7BA36949135C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10FE5-C911-FB4B-B6CC-D18E5BA477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714" y="6100443"/>
            <a:ext cx="11055394" cy="1154290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63728" y="993082"/>
            <a:ext cx="10477367" cy="457121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4694" y="7265746"/>
            <a:ext cx="11055415" cy="970627"/>
          </a:xfrm>
        </p:spPr>
        <p:txBody>
          <a:bodyPr/>
          <a:lstStyle>
            <a:lvl1pPr marL="0" indent="0" algn="ctr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3057-A211-D946-A226-8D973D73FD6F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08C82-3C94-9E4D-B517-885ABAE22B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694" y="866987"/>
            <a:ext cx="11055415" cy="4874304"/>
          </a:xfrm>
        </p:spPr>
        <p:txBody>
          <a:bodyPr anchor="ctr"/>
          <a:lstStyle>
            <a:lvl1pPr algn="ctr">
              <a:defRPr sz="455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4694" y="5980190"/>
            <a:ext cx="11055415" cy="2256185"/>
          </a:xfrm>
        </p:spPr>
        <p:txBody>
          <a:bodyPr anchor="ctr"/>
          <a:lstStyle>
            <a:lvl1pPr marL="0" indent="0" algn="ctr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3057-A211-D946-A226-8D973D73FD6F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08C82-3C94-9E4D-B517-885ABAE22B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626" y="1241015"/>
            <a:ext cx="9922935" cy="3882546"/>
          </a:xfrm>
        </p:spPr>
        <p:txBody>
          <a:bodyPr anchor="ctr"/>
          <a:lstStyle>
            <a:lvl1pPr>
              <a:defRPr sz="455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835355" y="5134268"/>
            <a:ext cx="9335785" cy="845921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4694" y="6219090"/>
            <a:ext cx="11055415" cy="20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3057-A211-D946-A226-8D973D73FD6F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08C82-3C94-9E4D-B517-885ABAE22B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49068" y="1262733"/>
            <a:ext cx="777796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137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164630" y="4437355"/>
            <a:ext cx="787401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137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694" y="3041738"/>
            <a:ext cx="11055415" cy="3572388"/>
          </a:xfrm>
        </p:spPr>
        <p:txBody>
          <a:bodyPr anchor="b"/>
          <a:lstStyle>
            <a:lvl1pPr algn="ctr">
              <a:defRPr sz="455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4694" y="6630877"/>
            <a:ext cx="11055415" cy="1622249"/>
          </a:xfrm>
        </p:spPr>
        <p:txBody>
          <a:bodyPr anchor="t"/>
          <a:lstStyle>
            <a:lvl1pPr marL="0" indent="0" algn="ctr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3057-A211-D946-A226-8D973D73FD6F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08C82-3C94-9E4D-B517-885ABAE22B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74694" y="866987"/>
            <a:ext cx="11055415" cy="228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74693" y="3366532"/>
            <a:ext cx="3518908" cy="819573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3413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74693" y="4186107"/>
            <a:ext cx="3518908" cy="4050268"/>
          </a:xfrm>
        </p:spPr>
        <p:txBody>
          <a:bodyPr anchor="t">
            <a:normAutofit/>
          </a:bodyPr>
          <a:lstStyle>
            <a:lvl1pPr marL="0" indent="0" algn="ctr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9216" y="3366532"/>
            <a:ext cx="3510956" cy="819573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3413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737440" y="4186107"/>
            <a:ext cx="3523574" cy="4050268"/>
          </a:xfrm>
        </p:spPr>
        <p:txBody>
          <a:bodyPr anchor="t">
            <a:normAutofit/>
          </a:bodyPr>
          <a:lstStyle>
            <a:lvl1pPr marL="0" indent="0" algn="ctr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504852" y="3366532"/>
            <a:ext cx="3525257" cy="819573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3413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504852" y="4186107"/>
            <a:ext cx="3525257" cy="4050268"/>
          </a:xfrm>
        </p:spPr>
        <p:txBody>
          <a:bodyPr anchor="t">
            <a:normAutofit/>
          </a:bodyPr>
          <a:lstStyle>
            <a:lvl1pPr marL="0" indent="0" algn="ctr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3057-A211-D946-A226-8D973D73FD6F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08C82-3C94-9E4D-B517-885ABAE22B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74694" y="868653"/>
            <a:ext cx="11055415" cy="228113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74694" y="5980188"/>
            <a:ext cx="3516170" cy="819573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3129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74694" y="3366532"/>
            <a:ext cx="3516170" cy="2167467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74694" y="6799761"/>
            <a:ext cx="3516170" cy="1436612"/>
          </a:xfrm>
        </p:spPr>
        <p:txBody>
          <a:bodyPr anchor="t">
            <a:normAutofit/>
          </a:bodyPr>
          <a:lstStyle>
            <a:lvl1pPr marL="0" indent="0" algn="ctr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8943" y="5980188"/>
            <a:ext cx="3521950" cy="819573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3129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37438" y="3366532"/>
            <a:ext cx="3523575" cy="2167467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37438" y="6799760"/>
            <a:ext cx="3523575" cy="1436614"/>
          </a:xfrm>
        </p:spPr>
        <p:txBody>
          <a:bodyPr anchor="t">
            <a:normAutofit/>
          </a:bodyPr>
          <a:lstStyle>
            <a:lvl1pPr marL="0" indent="0" algn="ctr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504853" y="5980188"/>
            <a:ext cx="3520727" cy="819573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3129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504852" y="3366532"/>
            <a:ext cx="3525257" cy="2167467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504718" y="6799757"/>
            <a:ext cx="3525390" cy="1436617"/>
          </a:xfrm>
        </p:spPr>
        <p:txBody>
          <a:bodyPr anchor="t">
            <a:normAutofit/>
          </a:bodyPr>
          <a:lstStyle>
            <a:lvl1pPr marL="0" indent="0" algn="ctr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3057-A211-D946-A226-8D973D73FD6F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08C82-3C94-9E4D-B517-885ABAE22B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74694" y="3366534"/>
            <a:ext cx="11055415" cy="486984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D661-AA4C-A74F-BC30-603A06B0E79A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D4B8-BCFD-B64A-A6C5-C0F2A3492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1" y="866990"/>
            <a:ext cx="2723548" cy="73693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74693" y="866990"/>
            <a:ext cx="8169306" cy="736938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5D7BB-B854-B74C-BDA0-5DC2993E3D28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4FF8-3D17-6846-A6E1-63456B35ED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74692" y="3366533"/>
            <a:ext cx="11054748" cy="48698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7F3BF-88B1-1F48-841A-A1B651951193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D7CF-604C-4948-ABCD-8DA648B95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693" y="1178403"/>
            <a:ext cx="11041869" cy="3892365"/>
          </a:xfrm>
        </p:spPr>
        <p:txBody>
          <a:bodyPr anchor="b">
            <a:normAutofit/>
          </a:bodyPr>
          <a:lstStyle>
            <a:lvl1pPr>
              <a:defRPr sz="568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4693" y="5201719"/>
            <a:ext cx="11041869" cy="1945860"/>
          </a:xfrm>
        </p:spPr>
        <p:txBody>
          <a:bodyPr>
            <a:normAutofit/>
          </a:bodyPr>
          <a:lstStyle>
            <a:lvl1pPr marL="0" indent="0" algn="ctr">
              <a:buNone/>
              <a:defRPr sz="2844">
                <a:solidFill>
                  <a:schemeClr val="bg1">
                    <a:lumMod val="50000"/>
                  </a:schemeClr>
                </a:solidFill>
              </a:defRPr>
            </a:lvl1pPr>
            <a:lvl2pPr marL="6502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A9BD0-214A-A14E-8B5E-41CA2B997746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45A4A-17C4-B34F-A59F-C4B058C5A9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74694" y="879671"/>
            <a:ext cx="11055414" cy="227011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74692" y="3366533"/>
            <a:ext cx="5446428" cy="48698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583680" y="3366533"/>
            <a:ext cx="5445760" cy="48698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DDF3-242C-7941-890E-5548F84ED00B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DABC-19AC-A84C-89A5-9A286440FF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74694" y="879671"/>
            <a:ext cx="11055414" cy="227011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2750" y="3372114"/>
            <a:ext cx="5198373" cy="967103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3698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74693" y="4339219"/>
            <a:ext cx="5446428" cy="38971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22851" y="3372114"/>
            <a:ext cx="5207258" cy="967103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3698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583681" y="4339219"/>
            <a:ext cx="5445761" cy="38971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8750F-A4CB-864A-87E0-EA5593517D4E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5D3F6-F414-404E-8CB1-55F48889B7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783BE-93C1-1F49-9EDA-0A7189A5089A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3D82-C031-0842-B046-23665A1239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57FE-5C32-4B41-8D76-393C16B5C34A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C4D00-977D-F64C-AEF7-2F7181292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693" y="866987"/>
            <a:ext cx="4198067" cy="2877514"/>
          </a:xfrm>
        </p:spPr>
        <p:txBody>
          <a:bodyPr anchor="b"/>
          <a:lstStyle>
            <a:lvl1pPr algn="ctr">
              <a:defRPr sz="455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416600" y="866989"/>
            <a:ext cx="6613507" cy="7369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4694" y="3744500"/>
            <a:ext cx="4198069" cy="4491873"/>
          </a:xfrm>
        </p:spPr>
        <p:txBody>
          <a:bodyPr/>
          <a:lstStyle>
            <a:lvl1pPr marL="0" indent="0" algn="ctr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4500-2BE9-F04F-A5AC-006F4DECA068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6AB3-BBEE-E943-A4B0-BE5D764A1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695" y="866987"/>
            <a:ext cx="5873234" cy="2877517"/>
          </a:xfrm>
        </p:spPr>
        <p:txBody>
          <a:bodyPr anchor="b"/>
          <a:lstStyle>
            <a:lvl1pPr algn="ctr">
              <a:defRPr sz="455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117185" y="866988"/>
            <a:ext cx="4274988" cy="7369387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4714" y="3744503"/>
            <a:ext cx="5873215" cy="4491871"/>
          </a:xfrm>
        </p:spPr>
        <p:txBody>
          <a:bodyPr/>
          <a:lstStyle>
            <a:lvl1pPr marL="0" indent="0" algn="ctr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CF53-7690-D849-96C4-35F226301F31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2BF1-FB96-7B43-ACD2-A3E32F0F74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3004803" cy="975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4694" y="879671"/>
            <a:ext cx="11055414" cy="22701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4694" y="3366534"/>
            <a:ext cx="11055415" cy="486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90653" y="8367327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22">
                <a:solidFill>
                  <a:schemeClr val="tx1"/>
                </a:solidFill>
              </a:defRPr>
            </a:lvl1pPr>
          </a:lstStyle>
          <a:p>
            <a:fld id="{66613057-A211-D946-A226-8D973D73FD6F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4694" y="8367327"/>
            <a:ext cx="7117746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22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14947" y="8367327"/>
            <a:ext cx="815162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22">
                <a:solidFill>
                  <a:schemeClr val="tx1"/>
                </a:solidFill>
              </a:defRPr>
            </a:lvl1pPr>
          </a:lstStyle>
          <a:p>
            <a:fld id="{FAC08C82-3C94-9E4D-B517-885ABAE22B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65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0" r:id="rId1"/>
    <p:sldLayoutId id="2147484221" r:id="rId2"/>
    <p:sldLayoutId id="2147484222" r:id="rId3"/>
    <p:sldLayoutId id="2147484223" r:id="rId4"/>
    <p:sldLayoutId id="2147484224" r:id="rId5"/>
    <p:sldLayoutId id="2147484225" r:id="rId6"/>
    <p:sldLayoutId id="2147484226" r:id="rId7"/>
    <p:sldLayoutId id="2147484227" r:id="rId8"/>
    <p:sldLayoutId id="2147484228" r:id="rId9"/>
    <p:sldLayoutId id="2147484229" r:id="rId10"/>
    <p:sldLayoutId id="2147484230" r:id="rId11"/>
    <p:sldLayoutId id="2147484231" r:id="rId12"/>
    <p:sldLayoutId id="2147484232" r:id="rId13"/>
    <p:sldLayoutId id="2147484233" r:id="rId14"/>
    <p:sldLayoutId id="2147484234" r:id="rId15"/>
    <p:sldLayoutId id="2147484235" r:id="rId16"/>
    <p:sldLayoutId id="2147484236" r:id="rId17"/>
  </p:sldLayoutIdLst>
  <p:txStyles>
    <p:titleStyle>
      <a:lvl1pPr algn="ctr" defTabSz="1300460" rtl="0" eaLnBrk="1" latinLnBrk="0" hangingPunct="1">
        <a:lnSpc>
          <a:spcPct val="90000"/>
        </a:lnSpc>
        <a:spcBef>
          <a:spcPct val="0"/>
        </a:spcBef>
        <a:buNone/>
        <a:defRPr sz="512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120000"/>
        </a:lnSpc>
        <a:spcBef>
          <a:spcPts val="1422"/>
        </a:spcBef>
        <a:buClr>
          <a:schemeClr val="tx1"/>
        </a:buClr>
        <a:buFont typeface="Arial" panose="020B0604020202020204" pitchFamily="34" charset="0"/>
        <a:buChar char="•"/>
        <a:defRPr sz="2844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120000"/>
        </a:lnSpc>
        <a:spcBef>
          <a:spcPts val="711"/>
        </a:spcBef>
        <a:buClr>
          <a:schemeClr val="tx1"/>
        </a:buClr>
        <a:buFont typeface="Arial" panose="020B0604020202020204" pitchFamily="34" charset="0"/>
        <a:buChar char="•"/>
        <a:defRPr sz="256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120000"/>
        </a:lnSpc>
        <a:spcBef>
          <a:spcPts val="711"/>
        </a:spcBef>
        <a:buClr>
          <a:schemeClr val="tx1"/>
        </a:buClr>
        <a:buFont typeface="Arial" panose="020B0604020202020204" pitchFamily="34" charset="0"/>
        <a:buChar char="•"/>
        <a:defRPr sz="2276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120000"/>
        </a:lnSpc>
        <a:spcBef>
          <a:spcPts val="711"/>
        </a:spcBef>
        <a:buClr>
          <a:schemeClr val="tx1"/>
        </a:buClr>
        <a:buFont typeface="Arial" panose="020B0604020202020204" pitchFamily="34" charset="0"/>
        <a:buChar char="•"/>
        <a:defRPr sz="1991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120000"/>
        </a:lnSpc>
        <a:spcBef>
          <a:spcPts val="711"/>
        </a:spcBef>
        <a:buClr>
          <a:schemeClr val="tx1"/>
        </a:buClr>
        <a:buFont typeface="Arial" panose="020B0604020202020204" pitchFamily="34" charset="0"/>
        <a:buChar char="•"/>
        <a:defRPr sz="1991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120000"/>
        </a:lnSpc>
        <a:spcBef>
          <a:spcPts val="711"/>
        </a:spcBef>
        <a:buClr>
          <a:schemeClr val="tx1"/>
        </a:buClr>
        <a:buFont typeface="Arial" panose="020B0604020202020204" pitchFamily="34" charset="0"/>
        <a:buChar char="•"/>
        <a:defRPr sz="1991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120000"/>
        </a:lnSpc>
        <a:spcBef>
          <a:spcPts val="711"/>
        </a:spcBef>
        <a:buClr>
          <a:schemeClr val="tx1"/>
        </a:buClr>
        <a:buFont typeface="Arial" panose="020B0604020202020204" pitchFamily="34" charset="0"/>
        <a:buChar char="•"/>
        <a:defRPr sz="1991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120000"/>
        </a:lnSpc>
        <a:spcBef>
          <a:spcPts val="711"/>
        </a:spcBef>
        <a:buClr>
          <a:schemeClr val="tx1"/>
        </a:buClr>
        <a:buFont typeface="Arial" panose="020B0604020202020204" pitchFamily="34" charset="0"/>
        <a:buChar char="•"/>
        <a:defRPr sz="1991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120000"/>
        </a:lnSpc>
        <a:spcBef>
          <a:spcPts val="711"/>
        </a:spcBef>
        <a:buClr>
          <a:schemeClr val="tx1"/>
        </a:buClr>
        <a:buFont typeface="Arial" panose="020B0604020202020204" pitchFamily="34" charset="0"/>
        <a:buChar char="•"/>
        <a:defRPr sz="1991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youtube.com/watch?v=x_-eDv7qSrc&amp;feature=related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NuPWdfjDoc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381720" y="196334"/>
            <a:ext cx="11704320" cy="178165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Applied Anatomy and Physiology</a:t>
            </a:r>
          </a:p>
        </p:txBody>
      </p:sp>
      <p:pic>
        <p:nvPicPr>
          <p:cNvPr id="819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238" y="585788"/>
            <a:ext cx="4357687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powerlifting-e1356474144648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4472"/>
            <a:ext cx="13119538" cy="870865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Corbel"/>
                <a:ea typeface="ヒラギノ角ゴ ProN W3" charset="0"/>
                <a:cs typeface="Corbel"/>
              </a:rPr>
              <a:t>VR Mechanisms </a:t>
            </a:r>
            <a:r>
              <a:rPr lang="en-GB" dirty="0" smtClean="0">
                <a:latin typeface="Corbel"/>
                <a:ea typeface="ヒラギノ角ゴ ProN W3" charset="0"/>
                <a:cs typeface="Corbel"/>
              </a:rPr>
              <a:t>– Gravity</a:t>
            </a:r>
            <a:endParaRPr lang="en-GB" dirty="0">
              <a:latin typeface="Corbel"/>
              <a:ea typeface="ヒラギノ角ゴ ProN W3" charset="0"/>
              <a:cs typeface="Corbel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69752" y="2716560"/>
            <a:ext cx="4320480" cy="3516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46" tIns="65023" rIns="130046" bIns="65023">
            <a:spAutoFit/>
          </a:bodyPr>
          <a:lstStyle>
            <a:lvl1pPr eaLnBrk="0" hangingPunct="0">
              <a:defRPr sz="28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1pPr>
            <a:lvl2pPr marL="742950" indent="-285750" eaLnBrk="0" hangingPunct="0">
              <a:defRPr sz="28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2pPr>
            <a:lvl3pPr marL="1143000" indent="-228600" eaLnBrk="0" hangingPunct="0">
              <a:defRPr sz="28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3pPr>
            <a:lvl4pPr marL="1600200" indent="-228600" eaLnBrk="0" hangingPunct="0">
              <a:defRPr sz="28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4pPr>
            <a:lvl5pPr marL="2057400" indent="-228600" eaLnBrk="0" hangingPunct="0">
              <a:defRPr sz="28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9pPr>
          </a:lstStyle>
          <a:p>
            <a:pPr algn="l" eaLnBrk="1" hangingPunct="1"/>
            <a:r>
              <a:rPr lang="en-GB" sz="4400" dirty="0" smtClean="0">
                <a:solidFill>
                  <a:srgbClr val="000000"/>
                </a:solidFill>
                <a:latin typeface="Corbel"/>
                <a:cs typeface="Corbel"/>
              </a:rPr>
              <a:t>Blood </a:t>
            </a:r>
            <a:r>
              <a:rPr lang="en-GB" sz="4400" dirty="0">
                <a:solidFill>
                  <a:srgbClr val="000000"/>
                </a:solidFill>
                <a:latin typeface="Corbel"/>
                <a:cs typeface="Corbel"/>
              </a:rPr>
              <a:t>from the upper body is </a:t>
            </a:r>
            <a:r>
              <a:rPr lang="en-GB" sz="4400" b="1" dirty="0">
                <a:solidFill>
                  <a:schemeClr val="accent3">
                    <a:lumMod val="75000"/>
                  </a:schemeClr>
                </a:solidFill>
                <a:latin typeface="Corbel"/>
                <a:cs typeface="Corbel"/>
              </a:rPr>
              <a:t>aided by gravity as it descends from the heart</a:t>
            </a:r>
            <a:r>
              <a:rPr lang="en-GB" sz="4400" dirty="0">
                <a:solidFill>
                  <a:srgbClr val="000000"/>
                </a:solidFill>
                <a:latin typeface="Corbel"/>
                <a:cs typeface="Corbel"/>
              </a:rPr>
              <a:t>.</a:t>
            </a:r>
          </a:p>
        </p:txBody>
      </p:sp>
      <p:pic>
        <p:nvPicPr>
          <p:cNvPr id="2" name="Picture 1" descr="single_shoulder_press__medium_4x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9" t="170" r="54762" b="208"/>
          <a:stretch/>
        </p:blipFill>
        <p:spPr>
          <a:xfrm>
            <a:off x="9598744" y="2428528"/>
            <a:ext cx="2578903" cy="7058381"/>
          </a:xfrm>
          <a:prstGeom prst="rect">
            <a:avLst/>
          </a:prstGeom>
        </p:spPr>
      </p:pic>
      <p:pic>
        <p:nvPicPr>
          <p:cNvPr id="3" name="Picture 2" descr="aid17589-728px-Do-a-Handstand-Step-8-Version-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2" t="-106" r="35632" b="525"/>
          <a:stretch/>
        </p:blipFill>
        <p:spPr>
          <a:xfrm>
            <a:off x="5854328" y="2428528"/>
            <a:ext cx="2934154" cy="690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50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orbel"/>
                <a:ea typeface="ヒラギノ角ゴ ProN W3" charset="0"/>
                <a:cs typeface="Corbel"/>
              </a:rPr>
              <a:t>Blood Pooling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720" y="2356520"/>
            <a:ext cx="6048672" cy="7056784"/>
          </a:xfrm>
        </p:spPr>
        <p:txBody>
          <a:bodyPr>
            <a:normAutofit fontScale="77500" lnSpcReduction="20000"/>
          </a:bodyPr>
          <a:lstStyle/>
          <a:p>
            <a:pPr marL="169863" indent="0">
              <a:buNone/>
            </a:pPr>
            <a:r>
              <a:rPr lang="en-GB" sz="3600" dirty="0">
                <a:latin typeface="Corbel"/>
                <a:ea typeface="ヒラギノ角ゴ ProN W3" charset="0"/>
                <a:cs typeface="Corbel"/>
              </a:rPr>
              <a:t>VR requires a force to push the blood back towards the heart</a:t>
            </a:r>
            <a:r>
              <a:rPr lang="en-GB" sz="3600" dirty="0" smtClean="0">
                <a:latin typeface="Corbel"/>
                <a:ea typeface="ヒラギノ角ゴ ProN W3" charset="0"/>
                <a:cs typeface="Corbel"/>
              </a:rPr>
              <a:t>.</a:t>
            </a:r>
          </a:p>
          <a:p>
            <a:pPr marL="169863" indent="0">
              <a:buNone/>
            </a:pPr>
            <a:endParaRPr lang="en-GB" sz="3600" dirty="0">
              <a:latin typeface="Corbel"/>
              <a:ea typeface="ヒラギノ角ゴ ProN W3" charset="0"/>
              <a:cs typeface="Corbel"/>
            </a:endParaRPr>
          </a:p>
          <a:p>
            <a:pPr marL="169863" indent="0">
              <a:buNone/>
            </a:pPr>
            <a:r>
              <a:rPr lang="en-GB" sz="3600" dirty="0">
                <a:solidFill>
                  <a:schemeClr val="accent2">
                    <a:lumMod val="75000"/>
                  </a:schemeClr>
                </a:solidFill>
                <a:latin typeface="Corbel"/>
                <a:ea typeface="ヒラギノ角ゴ ProN W3" charset="0"/>
                <a:cs typeface="Corbel"/>
              </a:rPr>
              <a:t>If there isn’t enough pressure, the blood will sit in the pocket valves of the </a:t>
            </a:r>
            <a:r>
              <a:rPr lang="en-GB" sz="3600" dirty="0" smtClean="0">
                <a:solidFill>
                  <a:schemeClr val="accent2">
                    <a:lumMod val="75000"/>
                  </a:schemeClr>
                </a:solidFill>
                <a:latin typeface="Corbel"/>
                <a:ea typeface="ヒラギノ角ゴ ProN W3" charset="0"/>
                <a:cs typeface="Corbel"/>
              </a:rPr>
              <a:t>veins</a:t>
            </a:r>
          </a:p>
          <a:p>
            <a:pPr marL="169863" indent="0">
              <a:buNone/>
            </a:pPr>
            <a:endParaRPr lang="en-GB" sz="3600" dirty="0">
              <a:latin typeface="Corbel"/>
              <a:ea typeface="ヒラギノ角ゴ ProN W3" charset="0"/>
              <a:cs typeface="Corbel"/>
            </a:endParaRPr>
          </a:p>
          <a:p>
            <a:pPr marL="169863" indent="0">
              <a:buNone/>
            </a:pPr>
            <a:r>
              <a:rPr lang="en-GB" sz="3600" dirty="0">
                <a:latin typeface="Corbel"/>
                <a:ea typeface="ヒラギノ角ゴ ProN W3" charset="0"/>
                <a:cs typeface="Corbel"/>
              </a:rPr>
              <a:t>This is called </a:t>
            </a:r>
            <a:r>
              <a:rPr lang="en-GB" sz="3600" b="1" dirty="0">
                <a:solidFill>
                  <a:srgbClr val="D9253E"/>
                </a:solidFill>
                <a:latin typeface="Corbel"/>
                <a:ea typeface="ヒラギノ角ゴ ProN W3" charset="0"/>
                <a:cs typeface="Corbel"/>
              </a:rPr>
              <a:t>blood pooling</a:t>
            </a:r>
            <a:r>
              <a:rPr lang="en-GB" sz="3600" dirty="0">
                <a:latin typeface="Corbel"/>
                <a:ea typeface="ヒラギノ角ゴ ProN W3" charset="0"/>
                <a:cs typeface="Corbel"/>
              </a:rPr>
              <a:t>, and is often associated </a:t>
            </a:r>
            <a:r>
              <a:rPr lang="en-GB" sz="3600" dirty="0" smtClean="0">
                <a:latin typeface="Corbel"/>
                <a:ea typeface="ヒラギノ角ゴ ProN W3" charset="0"/>
                <a:cs typeface="Corbel"/>
              </a:rPr>
              <a:t>with the </a:t>
            </a:r>
            <a:r>
              <a:rPr lang="en-GB" sz="3600" dirty="0">
                <a:latin typeface="Corbel"/>
                <a:ea typeface="ヒラギノ角ゴ ProN W3" charset="0"/>
                <a:cs typeface="Corbel"/>
              </a:rPr>
              <a:t>feeling of heavy legs</a:t>
            </a:r>
            <a:r>
              <a:rPr lang="en-GB" sz="5400" dirty="0">
                <a:latin typeface="Corbel"/>
                <a:ea typeface="ヒラギノ角ゴ ProN W3" charset="0"/>
                <a:cs typeface="Corbel"/>
              </a:rPr>
              <a:t>.</a:t>
            </a:r>
          </a:p>
        </p:txBody>
      </p:sp>
      <p:pic>
        <p:nvPicPr>
          <p:cNvPr id="4" name="Picture 3" descr="figure11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480" y="2500536"/>
            <a:ext cx="5053253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dia_varicoseVein_normalVei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440" y="5524872"/>
            <a:ext cx="5616624" cy="392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99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orbel"/>
                <a:ea typeface="ヒラギノ角ゴ ProN W3" charset="0"/>
                <a:cs typeface="Corbel"/>
              </a:rPr>
              <a:t>Starlings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65696" y="2212504"/>
            <a:ext cx="6984776" cy="6984776"/>
          </a:xfrm>
        </p:spPr>
        <p:txBody>
          <a:bodyPr>
            <a:normAutofit fontScale="85000" lnSpcReduction="20000"/>
          </a:bodyPr>
          <a:lstStyle/>
          <a:p>
            <a:pPr marL="169863" indent="0">
              <a:buNone/>
            </a:pPr>
            <a:r>
              <a:rPr lang="en-GB" sz="4200" b="1" dirty="0">
                <a:solidFill>
                  <a:srgbClr val="D9253E"/>
                </a:solidFill>
                <a:latin typeface="Corbel"/>
                <a:ea typeface="ヒラギノ角ゴ ProN W3" charset="0"/>
                <a:cs typeface="Corbel"/>
              </a:rPr>
              <a:t>A decrease in Venous Return = A decrease in stroke volume, which = a decrease in </a:t>
            </a:r>
            <a:r>
              <a:rPr lang="en-GB" sz="4200" b="1" dirty="0" smtClean="0">
                <a:solidFill>
                  <a:srgbClr val="D9253E"/>
                </a:solidFill>
                <a:latin typeface="Corbel"/>
                <a:ea typeface="ヒラギノ角ゴ ProN W3" charset="0"/>
                <a:cs typeface="Corbel"/>
              </a:rPr>
              <a:t>Q</a:t>
            </a:r>
          </a:p>
          <a:p>
            <a:pPr marL="169863" indent="0">
              <a:buNone/>
            </a:pPr>
            <a:endParaRPr lang="en-GB" sz="4200" dirty="0">
              <a:solidFill>
                <a:srgbClr val="FFC000"/>
              </a:solidFill>
              <a:latin typeface="Corbel"/>
              <a:ea typeface="ヒラギノ角ゴ ProN W3" charset="0"/>
              <a:cs typeface="Corbel"/>
            </a:endParaRPr>
          </a:p>
          <a:p>
            <a:pPr marL="169863" indent="0">
              <a:buNone/>
            </a:pPr>
            <a:r>
              <a:rPr lang="en-GB" sz="4200" dirty="0" smtClean="0">
                <a:latin typeface="Corbel"/>
                <a:ea typeface="ヒラギノ角ゴ ProN W3" charset="0"/>
                <a:cs typeface="Corbel"/>
              </a:rPr>
              <a:t>And</a:t>
            </a:r>
          </a:p>
          <a:p>
            <a:pPr marL="169863" indent="0">
              <a:buNone/>
            </a:pPr>
            <a:endParaRPr lang="en-GB" sz="4200" b="1" dirty="0">
              <a:latin typeface="Corbel"/>
              <a:ea typeface="ヒラギノ角ゴ ProN W3" charset="0"/>
              <a:cs typeface="Corbel"/>
            </a:endParaRPr>
          </a:p>
          <a:p>
            <a:pPr marL="169863" indent="0">
              <a:buNone/>
            </a:pPr>
            <a:r>
              <a:rPr lang="en-GB" sz="4200" b="1" dirty="0">
                <a:solidFill>
                  <a:srgbClr val="00B050"/>
                </a:solidFill>
                <a:latin typeface="Corbel"/>
                <a:ea typeface="ヒラギノ角ゴ ProN W3" charset="0"/>
                <a:cs typeface="Corbel"/>
              </a:rPr>
              <a:t>An increase in Venous Return = An increase in stroke volume, which = an increase in Q</a:t>
            </a:r>
          </a:p>
        </p:txBody>
      </p:sp>
      <p:pic>
        <p:nvPicPr>
          <p:cNvPr id="2" name="Picture 1" descr="starling_tcm9-1675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9" t="112" r="27156" b="112"/>
          <a:stretch/>
        </p:blipFill>
        <p:spPr>
          <a:xfrm>
            <a:off x="7174650" y="2716560"/>
            <a:ext cx="5830150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66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Starlings Law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50875" y="2524125"/>
            <a:ext cx="5635501" cy="6578600"/>
          </a:xfrm>
        </p:spPr>
        <p:txBody>
          <a:bodyPr>
            <a:normAutofit fontScale="85000" lnSpcReduction="10000"/>
          </a:bodyPr>
          <a:lstStyle/>
          <a:p>
            <a:pPr marL="169863" indent="0">
              <a:buNone/>
            </a:pPr>
            <a:r>
              <a:rPr lang="en-GB" sz="3200" b="1" dirty="0" smtClean="0">
                <a:solidFill>
                  <a:schemeClr val="accent3">
                    <a:lumMod val="75000"/>
                  </a:schemeClr>
                </a:solidFill>
              </a:rPr>
              <a:t>Starlings Law suggests that stroke volume can increase in response to blood filling the heart</a:t>
            </a:r>
          </a:p>
          <a:p>
            <a:endParaRPr lang="en-GB" sz="3200" dirty="0"/>
          </a:p>
          <a:p>
            <a:pPr marL="169863" indent="0">
              <a:buNone/>
            </a:pPr>
            <a:r>
              <a:rPr lang="en-GB" sz="3200" dirty="0" smtClean="0"/>
              <a:t>It is therefore </a:t>
            </a:r>
            <a:r>
              <a:rPr lang="en-GB" sz="3200" b="1" dirty="0" smtClean="0">
                <a:solidFill>
                  <a:srgbClr val="00B0F0"/>
                </a:solidFill>
              </a:rPr>
              <a:t>dependent on venous return</a:t>
            </a:r>
          </a:p>
          <a:p>
            <a:endParaRPr lang="en-GB" sz="3200" dirty="0"/>
          </a:p>
          <a:p>
            <a:pPr marL="169863" indent="0">
              <a:buNone/>
            </a:pPr>
            <a:r>
              <a:rPr lang="en-GB" sz="3200" dirty="0" smtClean="0"/>
              <a:t>Stroke Volume </a:t>
            </a:r>
            <a:r>
              <a:rPr lang="en-GB" sz="3200" b="1" dirty="0" smtClean="0">
                <a:solidFill>
                  <a:schemeClr val="accent4">
                    <a:lumMod val="50000"/>
                  </a:schemeClr>
                </a:solidFill>
              </a:rPr>
              <a:t>can also increase due to greater contractions of the cardiac muscles</a:t>
            </a:r>
            <a:r>
              <a:rPr lang="en-GB" sz="3200" dirty="0" smtClean="0"/>
              <a:t> during exercise. </a:t>
            </a:r>
          </a:p>
          <a:p>
            <a:endParaRPr lang="en-GB" sz="3200" dirty="0"/>
          </a:p>
          <a:p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7597">
            <a:off x="6716093" y="2751815"/>
            <a:ext cx="5862060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01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>
                <a:latin typeface="Corbel"/>
                <a:ea typeface="ヒラギノ角ゴ ProN W3" charset="0"/>
                <a:cs typeface="Corbel"/>
              </a:rPr>
              <a:t>VR and Quality of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65696" y="2140496"/>
            <a:ext cx="6192688" cy="7272808"/>
          </a:xfrm>
        </p:spPr>
        <p:txBody>
          <a:bodyPr>
            <a:normAutofit fontScale="85000" lnSpcReduction="10000"/>
          </a:bodyPr>
          <a:lstStyle/>
          <a:p>
            <a:pPr marL="169863" indent="0">
              <a:buNone/>
            </a:pPr>
            <a:r>
              <a:rPr lang="en-GB" sz="4400" dirty="0">
                <a:latin typeface="Corbel"/>
                <a:ea typeface="ヒラギノ角ゴ ProN W3" charset="0"/>
                <a:cs typeface="Corbel"/>
              </a:rPr>
              <a:t>VR is important to performance because it affects SV and Q! Remember Starling’s Law</a:t>
            </a:r>
            <a:r>
              <a:rPr lang="en-GB" sz="4400" dirty="0" smtClean="0">
                <a:latin typeface="Corbel"/>
                <a:ea typeface="ヒラギノ角ゴ ProN W3" charset="0"/>
                <a:cs typeface="Corbel"/>
              </a:rPr>
              <a:t>!</a:t>
            </a:r>
          </a:p>
          <a:p>
            <a:pPr marL="169863" indent="0">
              <a:buNone/>
            </a:pPr>
            <a:endParaRPr lang="en-GB" sz="4400" b="1" dirty="0">
              <a:solidFill>
                <a:schemeClr val="accent3">
                  <a:lumMod val="75000"/>
                </a:schemeClr>
              </a:solidFill>
              <a:latin typeface="Corbel"/>
              <a:ea typeface="ヒラギノ角ゴ ProN W3" charset="0"/>
              <a:cs typeface="Corbel"/>
            </a:endParaRPr>
          </a:p>
          <a:p>
            <a:pPr marL="169863" indent="0">
              <a:buNone/>
            </a:pPr>
            <a:r>
              <a:rPr lang="en-GB" sz="4400" b="1" dirty="0">
                <a:solidFill>
                  <a:schemeClr val="accent3">
                    <a:lumMod val="75000"/>
                  </a:schemeClr>
                </a:solidFill>
                <a:latin typeface="Corbel"/>
                <a:ea typeface="ヒラギノ角ゴ ProN W3" charset="0"/>
                <a:cs typeface="Corbel"/>
              </a:rPr>
              <a:t>What would happen if VR is reduced? How would it affect sporting performance</a:t>
            </a:r>
            <a:r>
              <a:rPr lang="en-GB" sz="4400" b="1" dirty="0" smtClean="0">
                <a:solidFill>
                  <a:schemeClr val="accent3">
                    <a:lumMod val="75000"/>
                  </a:schemeClr>
                </a:solidFill>
                <a:latin typeface="Corbel"/>
                <a:ea typeface="ヒラギノ角ゴ ProN W3" charset="0"/>
                <a:cs typeface="Corbel"/>
              </a:rPr>
              <a:t>?</a:t>
            </a:r>
          </a:p>
          <a:p>
            <a:pPr marL="169863" indent="0">
              <a:buNone/>
            </a:pPr>
            <a:endParaRPr lang="en-GB" sz="4400" dirty="0">
              <a:solidFill>
                <a:srgbClr val="FFFF00"/>
              </a:solidFill>
              <a:latin typeface="Corbel"/>
              <a:ea typeface="ヒラギノ角ゴ ProN W3" charset="0"/>
              <a:cs typeface="Corbel"/>
            </a:endParaRPr>
          </a:p>
        </p:txBody>
      </p:sp>
      <p:pic>
        <p:nvPicPr>
          <p:cNvPr id="2" name="Picture 1" descr="2D274905761875-138708387.today-inline-larg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4" r="48577"/>
          <a:stretch/>
        </p:blipFill>
        <p:spPr>
          <a:xfrm>
            <a:off x="7654528" y="2212504"/>
            <a:ext cx="5112568" cy="735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16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42017897"/>
              </p:ext>
            </p:extLst>
          </p:nvPr>
        </p:nvGraphicFramePr>
        <p:xfrm>
          <a:off x="165696" y="124272"/>
          <a:ext cx="12673408" cy="9433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2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633D31-5799-F141-94EC-DC9EB6B1AD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1A633D31-5799-F141-94EC-DC9EB6B1AD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1A633D31-5799-F141-94EC-DC9EB6B1AD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363F45-F840-A94B-9831-39CB0316B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4E363F45-F840-A94B-9831-39CB0316B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4E363F45-F840-A94B-9831-39CB0316B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0EBBFF-50B6-F64E-B01C-E4723B562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7E0EBBFF-50B6-F64E-B01C-E4723B562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7E0EBBFF-50B6-F64E-B01C-E4723B562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10C1AE-8B77-CC48-A5CC-92ED25523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E010C1AE-8B77-CC48-A5CC-92ED25523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E010C1AE-8B77-CC48-A5CC-92ED25523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5144593"/>
              </p:ext>
            </p:extLst>
          </p:nvPr>
        </p:nvGraphicFramePr>
        <p:xfrm>
          <a:off x="0" y="0"/>
          <a:ext cx="13004802" cy="9753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67467"/>
                <a:gridCol w="2167467"/>
                <a:gridCol w="2167467"/>
                <a:gridCol w="2167467"/>
                <a:gridCol w="2167467"/>
                <a:gridCol w="2167467"/>
              </a:tblGrid>
              <a:tr h="1801246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solidFill>
                            <a:schemeClr val="bg1"/>
                          </a:solidFill>
                        </a:rPr>
                        <a:t>Venous Return Mechanisms</a:t>
                      </a:r>
                      <a:endParaRPr lang="en-GB" sz="2800" dirty="0">
                        <a:solidFill>
                          <a:schemeClr val="bg1"/>
                        </a:solidFill>
                      </a:endParaRPr>
                    </a:p>
                  </a:txBody>
                  <a:tcPr marL="130065" marR="130065" marT="65030" marB="650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dirty="0" smtClean="0"/>
                        <a:t>Respiratory</a:t>
                      </a:r>
                      <a:r>
                        <a:rPr lang="en-GB" sz="2600" baseline="0" dirty="0" smtClean="0"/>
                        <a:t> Pump</a:t>
                      </a:r>
                      <a:endParaRPr lang="en-GB" sz="2600" dirty="0">
                        <a:solidFill>
                          <a:schemeClr val="bg1"/>
                        </a:solidFill>
                      </a:endParaRPr>
                    </a:p>
                  </a:txBody>
                  <a:tcPr marL="130065" marR="130065" marT="65030" marB="650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dirty="0" smtClean="0"/>
                        <a:t>Pocket</a:t>
                      </a:r>
                      <a:r>
                        <a:rPr lang="en-GB" sz="2600" baseline="0" dirty="0" smtClean="0"/>
                        <a:t> Valves</a:t>
                      </a:r>
                      <a:endParaRPr lang="en-GB" sz="2600" dirty="0">
                        <a:solidFill>
                          <a:schemeClr val="bg1"/>
                        </a:solidFill>
                      </a:endParaRPr>
                    </a:p>
                  </a:txBody>
                  <a:tcPr marL="130065" marR="130065" marT="65030" marB="650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dirty="0" smtClean="0"/>
                        <a:t>Smooth Muscle</a:t>
                      </a:r>
                      <a:endParaRPr lang="en-GB" sz="2600" dirty="0">
                        <a:solidFill>
                          <a:schemeClr val="bg1"/>
                        </a:solidFill>
                      </a:endParaRPr>
                    </a:p>
                  </a:txBody>
                  <a:tcPr marL="130065" marR="130065" marT="65030" marB="650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dirty="0" smtClean="0"/>
                        <a:t>Gravity</a:t>
                      </a:r>
                      <a:endParaRPr lang="en-GB" sz="2600" dirty="0">
                        <a:solidFill>
                          <a:schemeClr val="bg1"/>
                        </a:solidFill>
                      </a:endParaRPr>
                    </a:p>
                  </a:txBody>
                  <a:tcPr marL="130065" marR="130065" marT="65030" marB="650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dirty="0" smtClean="0"/>
                        <a:t>Muscle Pump</a:t>
                      </a:r>
                      <a:endParaRPr lang="en-GB" sz="2600" dirty="0">
                        <a:solidFill>
                          <a:schemeClr val="bg1"/>
                        </a:solidFill>
                      </a:endParaRPr>
                    </a:p>
                  </a:txBody>
                  <a:tcPr marL="130065" marR="130065" marT="65030" marB="65030" anchor="ctr"/>
                </a:tc>
              </a:tr>
              <a:tr h="7952354">
                <a:tc>
                  <a:txBody>
                    <a:bodyPr/>
                    <a:lstStyle/>
                    <a:p>
                      <a:pPr algn="ctr"/>
                      <a:r>
                        <a:rPr lang="en-GB" sz="2000" baseline="0" dirty="0" smtClean="0"/>
                        <a:t>Describe how this </a:t>
                      </a:r>
                      <a:r>
                        <a:rPr lang="en-GB" sz="2000" b="1" baseline="0" dirty="0" smtClean="0"/>
                        <a:t>assists Venous Return</a:t>
                      </a:r>
                      <a:r>
                        <a:rPr lang="en-GB" sz="2000" baseline="0" dirty="0" smtClean="0"/>
                        <a:t>!</a:t>
                      </a:r>
                    </a:p>
                    <a:p>
                      <a:endParaRPr lang="en-GB" sz="2000" i="1" dirty="0"/>
                    </a:p>
                  </a:txBody>
                  <a:tcPr marL="130065" marR="130065" marT="65030" marB="65030" anchor="ctr"/>
                </a:tc>
                <a:tc>
                  <a:txBody>
                    <a:bodyPr/>
                    <a:lstStyle/>
                    <a:p>
                      <a:endParaRPr lang="en-GB" sz="3700" dirty="0"/>
                    </a:p>
                  </a:txBody>
                  <a:tcPr marL="130065" marR="130065" marT="65030" marB="65030"/>
                </a:tc>
                <a:tc>
                  <a:txBody>
                    <a:bodyPr/>
                    <a:lstStyle/>
                    <a:p>
                      <a:endParaRPr lang="en-GB" sz="3700" dirty="0"/>
                    </a:p>
                  </a:txBody>
                  <a:tcPr marL="130065" marR="130065" marT="65030" marB="65030"/>
                </a:tc>
                <a:tc>
                  <a:txBody>
                    <a:bodyPr/>
                    <a:lstStyle/>
                    <a:p>
                      <a:endParaRPr lang="en-GB" sz="3700"/>
                    </a:p>
                  </a:txBody>
                  <a:tcPr marL="130065" marR="130065" marT="65030" marB="65030"/>
                </a:tc>
                <a:tc>
                  <a:txBody>
                    <a:bodyPr/>
                    <a:lstStyle/>
                    <a:p>
                      <a:endParaRPr lang="en-GB" sz="3700"/>
                    </a:p>
                  </a:txBody>
                  <a:tcPr marL="130065" marR="130065" marT="65030" marB="65030"/>
                </a:tc>
                <a:tc>
                  <a:txBody>
                    <a:bodyPr/>
                    <a:lstStyle/>
                    <a:p>
                      <a:endParaRPr lang="en-GB" sz="3700" dirty="0"/>
                    </a:p>
                  </a:txBody>
                  <a:tcPr marL="130065" marR="130065" marT="65030" marB="6503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798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461840" y="412304"/>
            <a:ext cx="11055414" cy="900785"/>
          </a:xfrm>
        </p:spPr>
        <p:txBody>
          <a:bodyPr/>
          <a:lstStyle/>
          <a:p>
            <a:r>
              <a:rPr lang="en-GB">
                <a:latin typeface="Corbel"/>
                <a:ea typeface="ヒラギノ角ゴ ProN W3" charset="0"/>
                <a:cs typeface="Corbel"/>
              </a:rPr>
              <a:t>Feinting!!!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65697" y="2212504"/>
            <a:ext cx="6336704" cy="6890221"/>
          </a:xfrm>
        </p:spPr>
        <p:txBody>
          <a:bodyPr>
            <a:normAutofit fontScale="92500" lnSpcReduction="20000"/>
          </a:bodyPr>
          <a:lstStyle/>
          <a:p>
            <a:pPr marL="169863" indent="0">
              <a:buNone/>
            </a:pPr>
            <a:r>
              <a:rPr lang="en-GB" sz="2800" dirty="0">
                <a:latin typeface="Corbel"/>
                <a:ea typeface="ヒラギノ角ゴ ProN W3" charset="0"/>
                <a:cs typeface="Corbel"/>
                <a:hlinkClick r:id="rId2"/>
              </a:rPr>
              <a:t>http://www.youtube.com/watch?v=x_-eDv7qSrc&amp;feature=related</a:t>
            </a:r>
            <a:endParaRPr lang="en-GB" sz="2800" dirty="0">
              <a:latin typeface="Corbel"/>
              <a:ea typeface="ヒラギノ角ゴ ProN W3" charset="0"/>
              <a:cs typeface="Corbel"/>
            </a:endParaRPr>
          </a:p>
          <a:p>
            <a:endParaRPr lang="en-GB" sz="2800" dirty="0">
              <a:latin typeface="Corbel"/>
              <a:ea typeface="ヒラギノ角ゴ ProN W3" charset="0"/>
              <a:cs typeface="Corbel"/>
            </a:endParaRPr>
          </a:p>
          <a:p>
            <a:pPr marL="169863" indent="0">
              <a:buNone/>
            </a:pPr>
            <a:r>
              <a:rPr lang="en-GB" sz="2800" dirty="0">
                <a:latin typeface="Corbel"/>
                <a:ea typeface="ヒラギノ角ゴ ProN W3" charset="0"/>
                <a:cs typeface="Corbel"/>
              </a:rPr>
              <a:t>Watch the following cycling clip of Victoria Pendleton</a:t>
            </a:r>
            <a:r>
              <a:rPr lang="en-GB" sz="2800" dirty="0" smtClean="0">
                <a:latin typeface="Corbel"/>
                <a:ea typeface="ヒラギノ角ゴ ProN W3" charset="0"/>
                <a:cs typeface="Corbel"/>
              </a:rPr>
              <a:t>.</a:t>
            </a:r>
          </a:p>
          <a:p>
            <a:endParaRPr lang="en-GB" sz="2800" b="1" dirty="0">
              <a:solidFill>
                <a:schemeClr val="accent4">
                  <a:lumMod val="75000"/>
                </a:schemeClr>
              </a:solidFill>
              <a:latin typeface="Corbel"/>
              <a:ea typeface="ヒラギノ角ゴ ProN W3" charset="0"/>
              <a:cs typeface="Corbel"/>
            </a:endParaRPr>
          </a:p>
          <a:p>
            <a:r>
              <a:rPr lang="en-GB" sz="2800" b="1" dirty="0">
                <a:solidFill>
                  <a:schemeClr val="accent4">
                    <a:lumMod val="75000"/>
                  </a:schemeClr>
                </a:solidFill>
                <a:latin typeface="Corbel"/>
                <a:ea typeface="ヒラギノ角ゴ ProN W3" charset="0"/>
                <a:cs typeface="Corbel"/>
              </a:rPr>
              <a:t>As she gets faster, can you discuss what is happening to her Q</a:t>
            </a:r>
            <a:r>
              <a:rPr lang="en-GB" sz="2800" b="1" dirty="0" smtClean="0">
                <a:solidFill>
                  <a:schemeClr val="accent4">
                    <a:lumMod val="75000"/>
                  </a:schemeClr>
                </a:solidFill>
                <a:latin typeface="Corbel"/>
                <a:ea typeface="ヒラギノ角ゴ ProN W3" charset="0"/>
                <a:cs typeface="Corbel"/>
              </a:rPr>
              <a:t>?</a:t>
            </a:r>
          </a:p>
          <a:p>
            <a:endParaRPr lang="en-GB" sz="2800" b="1" dirty="0">
              <a:solidFill>
                <a:schemeClr val="accent3">
                  <a:lumMod val="75000"/>
                </a:schemeClr>
              </a:solidFill>
              <a:latin typeface="Corbel"/>
              <a:ea typeface="ヒラギノ角ゴ ProN W3" charset="0"/>
              <a:cs typeface="Corbel"/>
            </a:endParaRPr>
          </a:p>
          <a:p>
            <a:r>
              <a:rPr lang="en-GB" sz="2800" b="1" dirty="0">
                <a:solidFill>
                  <a:schemeClr val="accent3">
                    <a:lumMod val="75000"/>
                  </a:schemeClr>
                </a:solidFill>
                <a:latin typeface="Corbel"/>
                <a:ea typeface="ヒラギノ角ゴ ProN W3" charset="0"/>
                <a:cs typeface="Corbel"/>
              </a:rPr>
              <a:t>Finally, if she physically stopped immediately after the race, she may feint. What happens, step-by-step, in this process?</a:t>
            </a:r>
          </a:p>
        </p:txBody>
      </p:sp>
      <p:pic>
        <p:nvPicPr>
          <p:cNvPr id="2" name="Picture 1" descr="promo285845650.jpe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2" t="1707" r="29844" b="707"/>
          <a:stretch/>
        </p:blipFill>
        <p:spPr>
          <a:xfrm>
            <a:off x="6718424" y="2212504"/>
            <a:ext cx="6108761" cy="743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32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94665966"/>
              </p:ext>
            </p:extLst>
          </p:nvPr>
        </p:nvGraphicFramePr>
        <p:xfrm>
          <a:off x="357717" y="268288"/>
          <a:ext cx="12391777" cy="9217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372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FC8B56-339F-42D9-9530-0038905977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9FFC8B56-339F-42D9-9530-0038905977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9FFC8B56-339F-42D9-9530-0038905977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A0CDF6-3D47-4965-806F-6E3F1E4154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86A0CDF6-3D47-4965-806F-6E3F1E4154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86A0CDF6-3D47-4965-806F-6E3F1E4154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5A0918-9665-4E6A-A7BD-FFC0F775C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445A0918-9665-4E6A-A7BD-FFC0F775C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445A0918-9665-4E6A-A7BD-FFC0F775C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E22012-34A0-4E06-8945-EBC2EA224F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65E22012-34A0-4E06-8945-EBC2EA224F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65E22012-34A0-4E06-8945-EBC2EA224F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E4AB31-8DFA-4594-9423-0586F7E1B0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DAE4AB31-8DFA-4594-9423-0586F7E1B0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DAE4AB31-8DFA-4594-9423-0586F7E1B0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7F60EE-C4A0-4139-8035-54E476D390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687F60EE-C4A0-4139-8035-54E476D390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687F60EE-C4A0-4139-8035-54E476D390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FFB661-194F-4340-B0BF-2E63E621F5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81FFB661-194F-4340-B0BF-2E63E621F5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81FFB661-194F-4340-B0BF-2E63E621F5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3A35D1-3663-498E-994F-7B7CF53EA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133A35D1-3663-498E-994F-7B7CF53EA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133A35D1-3663-498E-994F-7B7CF53EA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51A231-F248-4B05-88AB-F978B2D091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E751A231-F248-4B05-88AB-F978B2D091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E751A231-F248-4B05-88AB-F978B2D091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252540-256D-4B31-875D-DAD6DE8E79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7C252540-256D-4B31-875D-DAD6DE8E79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7C252540-256D-4B31-875D-DAD6DE8E79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611F82-607C-4931-B687-628200745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8D611F82-607C-4931-B687-628200745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8D611F82-607C-4931-B687-628200745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rbel"/>
                <a:ea typeface="ヒラギノ角ゴ ProN W3" charset="0"/>
                <a:cs typeface="Corbel"/>
              </a:rPr>
              <a:t>Cardiac control recap</a:t>
            </a:r>
            <a:endParaRPr lang="en-GB" dirty="0">
              <a:latin typeface="Corbel"/>
              <a:ea typeface="ヒラギノ角ゴ ProN W3" charset="0"/>
              <a:cs typeface="Corbel"/>
            </a:endParaRPr>
          </a:p>
        </p:txBody>
      </p:sp>
      <p:pic>
        <p:nvPicPr>
          <p:cNvPr id="5" name="Picture 4" descr="FindOut_AW_Blood_vessels_mqrsgy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0576"/>
            <a:ext cx="13127136" cy="715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43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orbel"/>
                <a:ea typeface="ヒラギノ角ゴ ProN W3" charset="0"/>
                <a:cs typeface="Corbel"/>
              </a:rPr>
              <a:t>Venous Return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69752" y="2572544"/>
            <a:ext cx="11449272" cy="6578600"/>
          </a:xfrm>
        </p:spPr>
        <p:txBody>
          <a:bodyPr>
            <a:normAutofit fontScale="85000" lnSpcReduction="20000"/>
          </a:bodyPr>
          <a:lstStyle/>
          <a:p>
            <a:pPr marL="169863" indent="0">
              <a:buNone/>
            </a:pPr>
            <a:r>
              <a:rPr lang="en-GB" sz="5400" b="1" dirty="0">
                <a:solidFill>
                  <a:srgbClr val="FF0000"/>
                </a:solidFill>
                <a:latin typeface="Corbel"/>
                <a:ea typeface="ヒラギノ角ゴ ProN W3" charset="0"/>
                <a:cs typeface="Corbel"/>
              </a:rPr>
              <a:t>Venous Return (VR) </a:t>
            </a:r>
            <a:r>
              <a:rPr lang="en-GB" sz="5400" dirty="0">
                <a:latin typeface="Corbel"/>
                <a:ea typeface="ヒラギノ角ゴ ProN W3" charset="0"/>
                <a:cs typeface="Corbel"/>
              </a:rPr>
              <a:t>is the transport of blood from the </a:t>
            </a:r>
            <a:r>
              <a:rPr lang="en-GB" sz="5400" dirty="0" err="1">
                <a:latin typeface="Corbel"/>
                <a:ea typeface="ヒラギノ角ゴ ProN W3" charset="0"/>
                <a:cs typeface="Corbel"/>
              </a:rPr>
              <a:t>capilleries</a:t>
            </a:r>
            <a:r>
              <a:rPr lang="en-GB" sz="5400" dirty="0">
                <a:latin typeface="Corbel"/>
                <a:ea typeface="ヒラギノ角ゴ ProN W3" charset="0"/>
                <a:cs typeface="Corbel"/>
              </a:rPr>
              <a:t> through </a:t>
            </a:r>
            <a:r>
              <a:rPr lang="en-GB" sz="5400" dirty="0" err="1">
                <a:latin typeface="Corbel"/>
                <a:ea typeface="ヒラギノ角ゴ ProN W3" charset="0"/>
                <a:cs typeface="Corbel"/>
              </a:rPr>
              <a:t>venules</a:t>
            </a:r>
            <a:r>
              <a:rPr lang="en-GB" sz="5400" dirty="0">
                <a:latin typeface="Corbel"/>
                <a:ea typeface="ヒラギノ角ゴ ProN W3" charset="0"/>
                <a:cs typeface="Corbel"/>
              </a:rPr>
              <a:t>, </a:t>
            </a:r>
            <a:r>
              <a:rPr lang="en-GB" sz="5400" dirty="0" smtClean="0">
                <a:latin typeface="Corbel"/>
                <a:ea typeface="ヒラギノ角ゴ ProN W3" charset="0"/>
                <a:cs typeface="Corbel"/>
              </a:rPr>
              <a:t>veins back </a:t>
            </a:r>
            <a:r>
              <a:rPr lang="en-GB" sz="5400" dirty="0">
                <a:latin typeface="Corbel"/>
                <a:ea typeface="ヒラギノ角ゴ ProN W3" charset="0"/>
                <a:cs typeface="Corbel"/>
              </a:rPr>
              <a:t>to the right atrium of the heart</a:t>
            </a:r>
            <a:r>
              <a:rPr lang="en-GB" sz="5400" dirty="0" smtClean="0">
                <a:latin typeface="Corbel"/>
                <a:ea typeface="ヒラギノ角ゴ ProN W3" charset="0"/>
                <a:cs typeface="Corbel"/>
              </a:rPr>
              <a:t>.</a:t>
            </a:r>
          </a:p>
          <a:p>
            <a:endParaRPr lang="en-GB" sz="5400" dirty="0">
              <a:latin typeface="Corbel"/>
              <a:ea typeface="ヒラギノ角ゴ ProN W3" charset="0"/>
              <a:cs typeface="Corbel"/>
            </a:endParaRPr>
          </a:p>
          <a:p>
            <a:pPr marL="169863" indent="0">
              <a:buNone/>
            </a:pPr>
            <a:r>
              <a:rPr lang="en-GB" sz="5400" dirty="0" smtClean="0">
                <a:latin typeface="Corbel"/>
                <a:ea typeface="ヒラギノ角ゴ ProN W3" charset="0"/>
                <a:cs typeface="Corbel"/>
              </a:rPr>
              <a:t>At rest, </a:t>
            </a:r>
            <a:r>
              <a:rPr lang="en-GB" sz="5400" b="1" dirty="0" smtClean="0">
                <a:solidFill>
                  <a:schemeClr val="accent2">
                    <a:lumMod val="75000"/>
                  </a:schemeClr>
                </a:solidFill>
                <a:latin typeface="Corbel"/>
                <a:ea typeface="ヒラギノ角ゴ ProN W3" charset="0"/>
                <a:cs typeface="Corbel"/>
              </a:rPr>
              <a:t>VR is maintained by blood pressure and the structure of the veins</a:t>
            </a:r>
            <a:r>
              <a:rPr lang="en-GB" sz="5400" dirty="0" smtClean="0">
                <a:latin typeface="Corbel"/>
                <a:ea typeface="ヒラギノ角ゴ ProN W3" charset="0"/>
                <a:cs typeface="Corbel"/>
              </a:rPr>
              <a:t>.</a:t>
            </a:r>
            <a:endParaRPr lang="en-GB" sz="5400" dirty="0">
              <a:latin typeface="Corbel"/>
              <a:ea typeface="ヒラギノ角ゴ ProN W3" charset="0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51666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Corbel"/>
                <a:ea typeface="ヒラギノ角ゴ ProN W3" charset="0"/>
                <a:cs typeface="Corbel"/>
              </a:rPr>
              <a:t>Venous Return During </a:t>
            </a:r>
            <a:r>
              <a:rPr lang="en-GB" dirty="0">
                <a:latin typeface="Corbel"/>
                <a:ea typeface="ヒラギノ角ゴ ProN W3" charset="0"/>
                <a:cs typeface="Corbel"/>
              </a:rPr>
              <a:t>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169863" indent="0">
              <a:buNone/>
            </a:pPr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  <a:latin typeface="Corbel"/>
                <a:ea typeface="ヒラギノ角ゴ ProN W3" charset="0"/>
                <a:cs typeface="Corbel"/>
              </a:rPr>
              <a:t>During </a:t>
            </a:r>
            <a:r>
              <a:rPr lang="en-GB" b="1" dirty="0">
                <a:solidFill>
                  <a:schemeClr val="accent4">
                    <a:lumMod val="75000"/>
                  </a:schemeClr>
                </a:solidFill>
                <a:latin typeface="Corbel"/>
                <a:ea typeface="ヒラギノ角ゴ ProN W3" charset="0"/>
                <a:cs typeface="Corbel"/>
              </a:rPr>
              <a:t>exercise</a:t>
            </a:r>
            <a:r>
              <a:rPr lang="en-GB" dirty="0">
                <a:latin typeface="Corbel"/>
                <a:ea typeface="ヒラギノ角ゴ ProN W3" charset="0"/>
                <a:cs typeface="Corbel"/>
              </a:rPr>
              <a:t>, </a:t>
            </a:r>
            <a:r>
              <a:rPr lang="en-GB" dirty="0">
                <a:solidFill>
                  <a:srgbClr val="D9253E"/>
                </a:solidFill>
                <a:latin typeface="Corbel"/>
                <a:ea typeface="ヒラギノ角ゴ ProN W3" charset="0"/>
                <a:cs typeface="Corbel"/>
              </a:rPr>
              <a:t>the pressure of the blood in the veins is too low to maintain VR</a:t>
            </a:r>
            <a:r>
              <a:rPr lang="en-GB" dirty="0">
                <a:latin typeface="Corbel"/>
                <a:ea typeface="ヒラギノ角ゴ ProN W3" charset="0"/>
                <a:cs typeface="Corbel"/>
              </a:rPr>
              <a:t>, and SV and Q therefore 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latin typeface="Corbel"/>
                <a:ea typeface="ヒラギノ角ゴ ProN W3" charset="0"/>
                <a:cs typeface="Corbel"/>
              </a:rPr>
              <a:t>decrease</a:t>
            </a:r>
            <a:r>
              <a:rPr lang="en-GB" dirty="0" smtClean="0">
                <a:latin typeface="Corbel"/>
                <a:ea typeface="ヒラギノ角ゴ ProN W3" charset="0"/>
                <a:cs typeface="Corbel"/>
              </a:rPr>
              <a:t>.</a:t>
            </a:r>
          </a:p>
          <a:p>
            <a:pPr marL="169863" indent="0">
              <a:buNone/>
            </a:pPr>
            <a:endParaRPr lang="en-GB" dirty="0">
              <a:latin typeface="Corbel"/>
              <a:ea typeface="ヒラギノ角ゴ ProN W3" charset="0"/>
              <a:cs typeface="Corbel"/>
            </a:endParaRPr>
          </a:p>
          <a:p>
            <a:pPr marL="169863" indent="0">
              <a:buNone/>
            </a:pPr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Corbel"/>
                <a:ea typeface="ヒラギノ角ゴ ProN W3" charset="0"/>
                <a:cs typeface="Corbel"/>
              </a:rPr>
              <a:t>The body needs extra help to push the blood against gravity through the veins </a:t>
            </a:r>
            <a:r>
              <a:rPr lang="en-GB" dirty="0">
                <a:latin typeface="Corbel"/>
                <a:ea typeface="ヒラギノ角ゴ ProN W3" charset="0"/>
                <a:cs typeface="Corbel"/>
              </a:rPr>
              <a:t>to increase VR and SV.</a:t>
            </a:r>
          </a:p>
        </p:txBody>
      </p:sp>
    </p:spTree>
    <p:extLst>
      <p:ext uri="{BB962C8B-B14F-4D97-AF65-F5344CB8AC3E}">
        <p14:creationId xmlns:p14="http://schemas.microsoft.com/office/powerpoint/2010/main" val="29301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79125091"/>
              </p:ext>
            </p:extLst>
          </p:nvPr>
        </p:nvGraphicFramePr>
        <p:xfrm>
          <a:off x="165696" y="0"/>
          <a:ext cx="12601400" cy="9629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028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007DD1-8820-4D41-884F-5425FB450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F0007DD1-8820-4D41-884F-5425FB450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F0007DD1-8820-4D41-884F-5425FB450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3658B6-DEEA-0A48-BEEA-2F2766AC9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B03658B6-DEEA-0A48-BEEA-2F2766AC9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B03658B6-DEEA-0A48-BEEA-2F2766AC9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E54B67-3B29-324E-94DA-B8ED6D549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C8E54B67-3B29-324E-94DA-B8ED6D549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C8E54B67-3B29-324E-94DA-B8ED6D549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F965ED-FE1A-1C4C-8306-1F324D9CD7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86F965ED-FE1A-1C4C-8306-1F324D9CD7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86F965ED-FE1A-1C4C-8306-1F324D9CD7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55FECE-C71F-E049-8496-01B1A2201D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1B55FECE-C71F-E049-8496-01B1A2201D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1B55FECE-C71F-E049-8496-01B1A2201D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06CBDA-5A1F-9442-B36B-34C981A49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5C06CBDA-5A1F-9442-B36B-34C981A49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5C06CBDA-5A1F-9442-B36B-34C981A49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E9A15F-6B66-C146-9445-99EC75DBBA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B5E9A15F-6B66-C146-9445-99EC75DBBA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B5E9A15F-6B66-C146-9445-99EC75DBBA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B911CB-35CB-9A4A-B127-707FF7AF28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56B911CB-35CB-9A4A-B127-707FF7AF28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56B911CB-35CB-9A4A-B127-707FF7AF28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1F303C-C348-0141-BFEA-78F3B774C6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091F303C-C348-0141-BFEA-78F3B774C6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091F303C-C348-0141-BFEA-78F3B774C6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452E3A-4865-4849-A6A5-C55757FFCD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DD452E3A-4865-4849-A6A5-C55757FFCD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DD452E3A-4865-4849-A6A5-C55757FFCD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B97A7F-F5BC-1F48-A32A-67A8ED8475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F3B97A7F-F5BC-1F48-A32A-67A8ED8475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F3B97A7F-F5BC-1F48-A32A-67A8ED8475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dirty="0" smtClean="0"/>
              <a:t>VR Mechanisms - Pocket Valves</a:t>
            </a:r>
          </a:p>
        </p:txBody>
      </p:sp>
      <p:pic>
        <p:nvPicPr>
          <p:cNvPr id="4" name="Picture 3" descr="valve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45" y="3341511"/>
            <a:ext cx="7080391" cy="489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518624" y="3868688"/>
            <a:ext cx="4121493" cy="3824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46" tIns="65023" rIns="130046" bIns="65023">
            <a:spAutoFit/>
          </a:bodyPr>
          <a:lstStyle>
            <a:lvl1pPr eaLnBrk="0" hangingPunct="0">
              <a:defRPr sz="2800">
                <a:solidFill>
                  <a:srgbClr val="FFFFFF"/>
                </a:solidFill>
                <a:latin typeface="Chalkboard" charset="0"/>
                <a:ea typeface="ヒラギノ角ゴ ProN W3" charset="-128"/>
                <a:sym typeface="Chalkboard" charset="0"/>
              </a:defRPr>
            </a:lvl1pPr>
            <a:lvl2pPr marL="742950" indent="-285750" eaLnBrk="0" hangingPunct="0">
              <a:defRPr sz="2800">
                <a:solidFill>
                  <a:srgbClr val="FFFFFF"/>
                </a:solidFill>
                <a:latin typeface="Chalkboard" charset="0"/>
                <a:ea typeface="ヒラギノ角ゴ ProN W3" charset="-128"/>
                <a:sym typeface="Chalkboard" charset="0"/>
              </a:defRPr>
            </a:lvl2pPr>
            <a:lvl3pPr marL="1143000" indent="-228600" eaLnBrk="0" hangingPunct="0">
              <a:defRPr sz="2800">
                <a:solidFill>
                  <a:srgbClr val="FFFFFF"/>
                </a:solidFill>
                <a:latin typeface="Chalkboard" charset="0"/>
                <a:ea typeface="ヒラギノ角ゴ ProN W3" charset="-128"/>
                <a:sym typeface="Chalkboard" charset="0"/>
              </a:defRPr>
            </a:lvl3pPr>
            <a:lvl4pPr marL="1600200" indent="-228600" eaLnBrk="0" hangingPunct="0">
              <a:defRPr sz="2800">
                <a:solidFill>
                  <a:srgbClr val="FFFFFF"/>
                </a:solidFill>
                <a:latin typeface="Chalkboard" charset="0"/>
                <a:ea typeface="ヒラギノ角ゴ ProN W3" charset="-128"/>
                <a:sym typeface="Chalkboard" charset="0"/>
              </a:defRPr>
            </a:lvl4pPr>
            <a:lvl5pPr marL="2057400" indent="-228600" eaLnBrk="0" hangingPunct="0">
              <a:defRPr sz="2800">
                <a:solidFill>
                  <a:srgbClr val="FFFFFF"/>
                </a:solidFill>
                <a:latin typeface="Chalkboard" charset="0"/>
                <a:ea typeface="ヒラギノ角ゴ ProN W3" charset="-128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Chalkboard" charset="0"/>
                <a:ea typeface="ヒラギノ角ゴ ProN W3" charset="-128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Chalkboard" charset="0"/>
                <a:ea typeface="ヒラギノ角ゴ ProN W3" charset="-128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Chalkboard" charset="0"/>
                <a:ea typeface="ヒラギノ角ゴ ProN W3" charset="-128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Chalkboard" charset="0"/>
                <a:ea typeface="ヒラギノ角ゴ ProN W3" charset="-128"/>
                <a:sym typeface="Chalkboard" charset="0"/>
              </a:defRPr>
            </a:lvl9pPr>
          </a:lstStyle>
          <a:p>
            <a:pPr algn="l" eaLnBrk="1" hangingPunct="1"/>
            <a:r>
              <a:rPr lang="en-GB" altLang="en-US" sz="4000" dirty="0" smtClean="0">
                <a:solidFill>
                  <a:schemeClr val="tx1"/>
                </a:solidFill>
                <a:latin typeface="Corbel"/>
                <a:cs typeface="Corbel"/>
              </a:rPr>
              <a:t>These </a:t>
            </a:r>
            <a:r>
              <a:rPr lang="en-GB" altLang="en-US" sz="4000" dirty="0">
                <a:solidFill>
                  <a:schemeClr val="tx1"/>
                </a:solidFill>
                <a:latin typeface="Corbel"/>
                <a:cs typeface="Corbel"/>
              </a:rPr>
              <a:t>are </a:t>
            </a:r>
            <a:r>
              <a:rPr lang="en-GB" altLang="en-US" sz="4000" b="1" dirty="0">
                <a:solidFill>
                  <a:schemeClr val="accent3">
                    <a:lumMod val="75000"/>
                  </a:schemeClr>
                </a:solidFill>
                <a:latin typeface="Corbel"/>
                <a:cs typeface="Corbel"/>
              </a:rPr>
              <a:t>valves in the veins </a:t>
            </a:r>
            <a:r>
              <a:rPr lang="en-GB" altLang="en-US" sz="4000" dirty="0">
                <a:solidFill>
                  <a:schemeClr val="tx1"/>
                </a:solidFill>
                <a:latin typeface="Corbel"/>
                <a:cs typeface="Corbel"/>
              </a:rPr>
              <a:t>to prevent backflow of blood and direct it towards the heart.</a:t>
            </a:r>
          </a:p>
        </p:txBody>
      </p:sp>
    </p:spTree>
    <p:extLst>
      <p:ext uri="{BB962C8B-B14F-4D97-AF65-F5344CB8AC3E}">
        <p14:creationId xmlns:p14="http://schemas.microsoft.com/office/powerpoint/2010/main" val="250470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dirty="0" smtClean="0"/>
              <a:t>VR Mechanisms – Muscle Pump</a:t>
            </a:r>
          </a:p>
        </p:txBody>
      </p:sp>
      <p:pic>
        <p:nvPicPr>
          <p:cNvPr id="4" name="Picture 3" descr="0300pum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276" y="2828997"/>
            <a:ext cx="4016586" cy="656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911058" y="3136054"/>
            <a:ext cx="5633155" cy="379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eaLnBrk="0" hangingPunct="0">
              <a:defRPr sz="2800">
                <a:solidFill>
                  <a:srgbClr val="FFFFFF"/>
                </a:solidFill>
                <a:latin typeface="Chalkboard" charset="0"/>
                <a:ea typeface="ヒラギノ角ゴ ProN W3" charset="-128"/>
                <a:sym typeface="Chalkboard" charset="0"/>
              </a:defRPr>
            </a:lvl1pPr>
            <a:lvl2pPr marL="742950" indent="-285750" eaLnBrk="0" hangingPunct="0">
              <a:defRPr sz="2800">
                <a:solidFill>
                  <a:srgbClr val="FFFFFF"/>
                </a:solidFill>
                <a:latin typeface="Chalkboard" charset="0"/>
                <a:ea typeface="ヒラギノ角ゴ ProN W3" charset="-128"/>
                <a:sym typeface="Chalkboard" charset="0"/>
              </a:defRPr>
            </a:lvl2pPr>
            <a:lvl3pPr marL="1143000" indent="-228600" eaLnBrk="0" hangingPunct="0">
              <a:defRPr sz="2800">
                <a:solidFill>
                  <a:srgbClr val="FFFFFF"/>
                </a:solidFill>
                <a:latin typeface="Chalkboard" charset="0"/>
                <a:ea typeface="ヒラギノ角ゴ ProN W3" charset="-128"/>
                <a:sym typeface="Chalkboard" charset="0"/>
              </a:defRPr>
            </a:lvl3pPr>
            <a:lvl4pPr marL="1600200" indent="-228600" eaLnBrk="0" hangingPunct="0">
              <a:defRPr sz="2800">
                <a:solidFill>
                  <a:srgbClr val="FFFFFF"/>
                </a:solidFill>
                <a:latin typeface="Chalkboard" charset="0"/>
                <a:ea typeface="ヒラギノ角ゴ ProN W3" charset="-128"/>
                <a:sym typeface="Chalkboard" charset="0"/>
              </a:defRPr>
            </a:lvl4pPr>
            <a:lvl5pPr marL="2057400" indent="-228600" eaLnBrk="0" hangingPunct="0">
              <a:defRPr sz="2800">
                <a:solidFill>
                  <a:srgbClr val="FFFFFF"/>
                </a:solidFill>
                <a:latin typeface="Chalkboard" charset="0"/>
                <a:ea typeface="ヒラギノ角ゴ ProN W3" charset="-128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Chalkboard" charset="0"/>
                <a:ea typeface="ヒラギノ角ゴ ProN W3" charset="-128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Chalkboard" charset="0"/>
                <a:ea typeface="ヒラギノ角ゴ ProN W3" charset="-128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Chalkboard" charset="0"/>
                <a:ea typeface="ヒラギノ角ゴ ProN W3" charset="-128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Chalkboard" charset="0"/>
                <a:ea typeface="ヒラギノ角ゴ ProN W3" charset="-128"/>
                <a:sym typeface="Chalkboard" charset="0"/>
              </a:defRPr>
            </a:lvl9pPr>
          </a:lstStyle>
          <a:p>
            <a:pPr algn="l" eaLnBrk="1" hangingPunct="1"/>
            <a:endParaRPr lang="en-GB" altLang="en-US" sz="3400" dirty="0">
              <a:solidFill>
                <a:schemeClr val="tx1"/>
              </a:solidFill>
              <a:latin typeface="Corbel"/>
              <a:cs typeface="Corbel"/>
            </a:endParaRPr>
          </a:p>
          <a:p>
            <a:pPr algn="l" eaLnBrk="1" hangingPunct="1"/>
            <a:r>
              <a:rPr lang="en-GB" altLang="en-US" sz="3400" dirty="0">
                <a:solidFill>
                  <a:schemeClr val="tx1"/>
                </a:solidFill>
                <a:latin typeface="Corbel"/>
                <a:cs typeface="Corbel"/>
              </a:rPr>
              <a:t>Veins are situated between skeletal muscles.</a:t>
            </a:r>
          </a:p>
          <a:p>
            <a:pPr algn="l" eaLnBrk="1" hangingPunct="1"/>
            <a:endParaRPr lang="en-GB" altLang="en-US" sz="3400" dirty="0">
              <a:solidFill>
                <a:schemeClr val="tx1"/>
              </a:solidFill>
              <a:latin typeface="Corbel"/>
              <a:cs typeface="Corbel"/>
            </a:endParaRPr>
          </a:p>
          <a:p>
            <a:pPr algn="l" eaLnBrk="1" hangingPunct="1"/>
            <a:r>
              <a:rPr lang="en-GB" altLang="en-US" sz="3400" dirty="0">
                <a:solidFill>
                  <a:schemeClr val="tx1"/>
                </a:solidFill>
                <a:latin typeface="Corbel"/>
                <a:cs typeface="Corbel"/>
              </a:rPr>
              <a:t>When the </a:t>
            </a:r>
            <a:r>
              <a:rPr lang="en-GB" altLang="en-US" sz="3400" b="1" dirty="0">
                <a:solidFill>
                  <a:schemeClr val="accent3">
                    <a:lumMod val="75000"/>
                  </a:schemeClr>
                </a:solidFill>
                <a:latin typeface="Corbel"/>
                <a:cs typeface="Corbel"/>
              </a:rPr>
              <a:t>muscles contract, this helps to push or squeeze blood back to the heart</a:t>
            </a:r>
            <a:r>
              <a:rPr lang="en-GB" altLang="en-US" sz="3400" dirty="0">
                <a:solidFill>
                  <a:schemeClr val="tx1"/>
                </a:solidFill>
                <a:latin typeface="Corbel"/>
                <a:cs typeface="Corbel"/>
              </a:rPr>
              <a:t>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014916" y="8256695"/>
            <a:ext cx="5427698" cy="1362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eaLnBrk="0" hangingPunct="0">
              <a:defRPr sz="2800">
                <a:solidFill>
                  <a:srgbClr val="FFFFFF"/>
                </a:solidFill>
                <a:latin typeface="Chalkboard" charset="0"/>
                <a:ea typeface="ヒラギノ角ゴ ProN W3" charset="-128"/>
                <a:sym typeface="Chalkboard" charset="0"/>
              </a:defRPr>
            </a:lvl1pPr>
            <a:lvl2pPr marL="742950" indent="-285750" eaLnBrk="0" hangingPunct="0">
              <a:defRPr sz="2800">
                <a:solidFill>
                  <a:srgbClr val="FFFFFF"/>
                </a:solidFill>
                <a:latin typeface="Chalkboard" charset="0"/>
                <a:ea typeface="ヒラギノ角ゴ ProN W3" charset="-128"/>
                <a:sym typeface="Chalkboard" charset="0"/>
              </a:defRPr>
            </a:lvl2pPr>
            <a:lvl3pPr marL="1143000" indent="-228600" eaLnBrk="0" hangingPunct="0">
              <a:defRPr sz="2800">
                <a:solidFill>
                  <a:srgbClr val="FFFFFF"/>
                </a:solidFill>
                <a:latin typeface="Chalkboard" charset="0"/>
                <a:ea typeface="ヒラギノ角ゴ ProN W3" charset="-128"/>
                <a:sym typeface="Chalkboard" charset="0"/>
              </a:defRPr>
            </a:lvl3pPr>
            <a:lvl4pPr marL="1600200" indent="-228600" eaLnBrk="0" hangingPunct="0">
              <a:defRPr sz="2800">
                <a:solidFill>
                  <a:srgbClr val="FFFFFF"/>
                </a:solidFill>
                <a:latin typeface="Chalkboard" charset="0"/>
                <a:ea typeface="ヒラギノ角ゴ ProN W3" charset="-128"/>
                <a:sym typeface="Chalkboard" charset="0"/>
              </a:defRPr>
            </a:lvl4pPr>
            <a:lvl5pPr marL="2057400" indent="-228600" eaLnBrk="0" hangingPunct="0">
              <a:defRPr sz="2800">
                <a:solidFill>
                  <a:srgbClr val="FFFFFF"/>
                </a:solidFill>
                <a:latin typeface="Chalkboard" charset="0"/>
                <a:ea typeface="ヒラギノ角ゴ ProN W3" charset="-128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Chalkboard" charset="0"/>
                <a:ea typeface="ヒラギノ角ゴ ProN W3" charset="-128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Chalkboard" charset="0"/>
                <a:ea typeface="ヒラギノ角ゴ ProN W3" charset="-128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Chalkboard" charset="0"/>
                <a:ea typeface="ヒラギノ角ゴ ProN W3" charset="-128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Chalkboard" charset="0"/>
                <a:ea typeface="ヒラギノ角ゴ ProN W3" charset="-128"/>
                <a:sym typeface="Chalkboard" charset="0"/>
              </a:defRPr>
            </a:lvl9pPr>
          </a:lstStyle>
          <a:p>
            <a:pPr eaLnBrk="1" hangingPunct="1"/>
            <a:r>
              <a:rPr lang="en-GB" altLang="en-US" sz="2600">
                <a:hlinkClick r:id="rId3"/>
              </a:rPr>
              <a:t>http://www.youtube.com/watch?v=HNuPWdfjDoc</a:t>
            </a:r>
            <a:endParaRPr lang="en-GB" altLang="en-US" sz="2600"/>
          </a:p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7522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dirty="0" smtClean="0"/>
              <a:t>VR Mechanisms – Respiratory Pump</a:t>
            </a:r>
          </a:p>
        </p:txBody>
      </p:sp>
      <p:pic>
        <p:nvPicPr>
          <p:cNvPr id="4" name="Picture 3" descr="19615_17734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46" y="3136055"/>
            <a:ext cx="6143413" cy="4915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582520" y="2716560"/>
            <a:ext cx="5085081" cy="628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46" tIns="65023" rIns="130046" bIns="65023">
            <a:spAutoFit/>
          </a:bodyPr>
          <a:lstStyle>
            <a:lvl1pPr eaLnBrk="0" hangingPunct="0">
              <a:defRPr sz="2800">
                <a:solidFill>
                  <a:srgbClr val="FFFFFF"/>
                </a:solidFill>
                <a:latin typeface="Chalkboard" charset="0"/>
                <a:ea typeface="ヒラギノ角ゴ ProN W3" charset="-128"/>
                <a:sym typeface="Chalkboard" charset="0"/>
              </a:defRPr>
            </a:lvl1pPr>
            <a:lvl2pPr marL="742950" indent="-285750" eaLnBrk="0" hangingPunct="0">
              <a:defRPr sz="2800">
                <a:solidFill>
                  <a:srgbClr val="FFFFFF"/>
                </a:solidFill>
                <a:latin typeface="Chalkboard" charset="0"/>
                <a:ea typeface="ヒラギノ角ゴ ProN W3" charset="-128"/>
                <a:sym typeface="Chalkboard" charset="0"/>
              </a:defRPr>
            </a:lvl2pPr>
            <a:lvl3pPr marL="1143000" indent="-228600" eaLnBrk="0" hangingPunct="0">
              <a:defRPr sz="2800">
                <a:solidFill>
                  <a:srgbClr val="FFFFFF"/>
                </a:solidFill>
                <a:latin typeface="Chalkboard" charset="0"/>
                <a:ea typeface="ヒラギノ角ゴ ProN W3" charset="-128"/>
                <a:sym typeface="Chalkboard" charset="0"/>
              </a:defRPr>
            </a:lvl3pPr>
            <a:lvl4pPr marL="1600200" indent="-228600" eaLnBrk="0" hangingPunct="0">
              <a:defRPr sz="2800">
                <a:solidFill>
                  <a:srgbClr val="FFFFFF"/>
                </a:solidFill>
                <a:latin typeface="Chalkboard" charset="0"/>
                <a:ea typeface="ヒラギノ角ゴ ProN W3" charset="-128"/>
                <a:sym typeface="Chalkboard" charset="0"/>
              </a:defRPr>
            </a:lvl4pPr>
            <a:lvl5pPr marL="2057400" indent="-228600" eaLnBrk="0" hangingPunct="0">
              <a:defRPr sz="2800">
                <a:solidFill>
                  <a:srgbClr val="FFFFFF"/>
                </a:solidFill>
                <a:latin typeface="Chalkboard" charset="0"/>
                <a:ea typeface="ヒラギノ角ゴ ProN W3" charset="-128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Chalkboard" charset="0"/>
                <a:ea typeface="ヒラギノ角ゴ ProN W3" charset="-128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Chalkboard" charset="0"/>
                <a:ea typeface="ヒラギノ角ゴ ProN W3" charset="-128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Chalkboard" charset="0"/>
                <a:ea typeface="ヒラギノ角ゴ ProN W3" charset="-128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Chalkboard" charset="0"/>
                <a:ea typeface="ヒラギノ角ゴ ProN W3" charset="-128"/>
                <a:sym typeface="Chalkboard" charset="0"/>
              </a:defRPr>
            </a:lvl9pPr>
          </a:lstStyle>
          <a:p>
            <a:pPr algn="l" eaLnBrk="1" hangingPunct="1"/>
            <a:r>
              <a:rPr lang="en-GB" altLang="en-US" sz="4000" dirty="0" smtClean="0">
                <a:solidFill>
                  <a:schemeClr val="tx1"/>
                </a:solidFill>
                <a:latin typeface="Corbel"/>
                <a:cs typeface="Corbel"/>
              </a:rPr>
              <a:t>During </a:t>
            </a:r>
            <a:r>
              <a:rPr lang="en-GB" altLang="en-US" sz="4000" dirty="0">
                <a:solidFill>
                  <a:schemeClr val="tx1"/>
                </a:solidFill>
                <a:latin typeface="Corbel"/>
                <a:cs typeface="Corbel"/>
              </a:rPr>
              <a:t>exercise, </a:t>
            </a:r>
            <a:r>
              <a:rPr lang="en-GB" altLang="en-US" sz="4000" b="1" dirty="0">
                <a:solidFill>
                  <a:schemeClr val="tx1"/>
                </a:solidFill>
                <a:latin typeface="Corbel"/>
                <a:cs typeface="Corbel"/>
              </a:rPr>
              <a:t>breathing becomes deeper and faster</a:t>
            </a:r>
            <a:r>
              <a:rPr lang="en-GB" altLang="en-US" sz="4000" dirty="0">
                <a:solidFill>
                  <a:schemeClr val="tx1"/>
                </a:solidFill>
                <a:latin typeface="Corbel"/>
                <a:cs typeface="Corbel"/>
              </a:rPr>
              <a:t>.</a:t>
            </a:r>
          </a:p>
          <a:p>
            <a:pPr algn="l" eaLnBrk="1" hangingPunct="1"/>
            <a:endParaRPr lang="en-GB" altLang="en-US" sz="4000" dirty="0">
              <a:solidFill>
                <a:schemeClr val="tx1"/>
              </a:solidFill>
              <a:latin typeface="Corbel"/>
              <a:cs typeface="Corbel"/>
            </a:endParaRPr>
          </a:p>
          <a:p>
            <a:pPr algn="l" eaLnBrk="1" hangingPunct="1"/>
            <a:r>
              <a:rPr lang="en-GB" altLang="en-US" sz="4000" dirty="0">
                <a:solidFill>
                  <a:schemeClr val="tx1"/>
                </a:solidFill>
                <a:latin typeface="Corbel"/>
                <a:cs typeface="Corbel"/>
              </a:rPr>
              <a:t>This causes </a:t>
            </a:r>
            <a:r>
              <a:rPr lang="en-GB" altLang="en-US" sz="4000" b="1" dirty="0">
                <a:solidFill>
                  <a:schemeClr val="accent2">
                    <a:lumMod val="50000"/>
                  </a:schemeClr>
                </a:solidFill>
                <a:latin typeface="Corbel"/>
                <a:cs typeface="Corbel"/>
              </a:rPr>
              <a:t>pressure changes in the thorax and abdomen, squeezing large veins </a:t>
            </a:r>
            <a:r>
              <a:rPr lang="en-GB" altLang="en-US" sz="4000" dirty="0">
                <a:solidFill>
                  <a:schemeClr val="tx1"/>
                </a:solidFill>
                <a:latin typeface="Corbel"/>
                <a:cs typeface="Corbel"/>
              </a:rPr>
              <a:t>and thus blood back to the heart.</a:t>
            </a:r>
          </a:p>
        </p:txBody>
      </p:sp>
    </p:spTree>
    <p:extLst>
      <p:ext uri="{BB962C8B-B14F-4D97-AF65-F5344CB8AC3E}">
        <p14:creationId xmlns:p14="http://schemas.microsoft.com/office/powerpoint/2010/main" val="109484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Corbel"/>
                <a:ea typeface="ヒラギノ角ゴ ProN W3" charset="0"/>
                <a:cs typeface="Corbel"/>
              </a:rPr>
              <a:t>VR Mechanisms </a:t>
            </a:r>
            <a:r>
              <a:rPr lang="en-GB" dirty="0" smtClean="0">
                <a:latin typeface="Corbel"/>
                <a:ea typeface="ヒラギノ角ゴ ProN W3" charset="0"/>
                <a:cs typeface="Corbel"/>
              </a:rPr>
              <a:t>– Smooth Muscle</a:t>
            </a:r>
            <a:endParaRPr lang="en-GB" dirty="0">
              <a:latin typeface="Corbel"/>
              <a:ea typeface="ヒラギノ角ゴ ProN W3" charset="0"/>
              <a:cs typeface="Corbel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09712" y="2788568"/>
            <a:ext cx="4176464" cy="628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46" tIns="65023" rIns="130046" bIns="65023">
            <a:spAutoFit/>
          </a:bodyPr>
          <a:lstStyle>
            <a:lvl1pPr eaLnBrk="0" hangingPunct="0">
              <a:defRPr sz="28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1pPr>
            <a:lvl2pPr marL="742950" indent="-285750" eaLnBrk="0" hangingPunct="0">
              <a:defRPr sz="28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2pPr>
            <a:lvl3pPr marL="1143000" indent="-228600" eaLnBrk="0" hangingPunct="0">
              <a:defRPr sz="28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3pPr>
            <a:lvl4pPr marL="1600200" indent="-228600" eaLnBrk="0" hangingPunct="0">
              <a:defRPr sz="28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4pPr>
            <a:lvl5pPr marL="2057400" indent="-228600" eaLnBrk="0" hangingPunct="0">
              <a:defRPr sz="28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9pPr>
          </a:lstStyle>
          <a:p>
            <a:pPr algn="l" eaLnBrk="1" hangingPunct="1"/>
            <a:r>
              <a:rPr lang="en-GB" sz="4000" dirty="0" smtClean="0">
                <a:solidFill>
                  <a:schemeClr val="tx1"/>
                </a:solidFill>
                <a:latin typeface="Corbel"/>
                <a:cs typeface="Corbel"/>
              </a:rPr>
              <a:t>Contraction </a:t>
            </a:r>
            <a:r>
              <a:rPr lang="en-GB" sz="4000" dirty="0">
                <a:solidFill>
                  <a:schemeClr val="tx1"/>
                </a:solidFill>
                <a:latin typeface="Corbel"/>
                <a:cs typeface="Corbel"/>
              </a:rPr>
              <a:t>and relaxation of </a:t>
            </a:r>
            <a:r>
              <a:rPr lang="en-GB" sz="4000" b="1" dirty="0">
                <a:solidFill>
                  <a:schemeClr val="accent2">
                    <a:lumMod val="75000"/>
                  </a:schemeClr>
                </a:solidFill>
                <a:latin typeface="Corbel"/>
                <a:cs typeface="Corbel"/>
              </a:rPr>
              <a:t>smooth muscle </a:t>
            </a:r>
            <a:r>
              <a:rPr lang="en-GB" sz="4000" dirty="0">
                <a:solidFill>
                  <a:schemeClr val="tx1"/>
                </a:solidFill>
                <a:latin typeface="Corbel"/>
                <a:cs typeface="Corbel"/>
              </a:rPr>
              <a:t>in the middle layer of the vein walls also </a:t>
            </a:r>
            <a:r>
              <a:rPr lang="en-GB" sz="4000" b="1" dirty="0">
                <a:solidFill>
                  <a:srgbClr val="3792AA"/>
                </a:solidFill>
                <a:latin typeface="Corbel"/>
                <a:cs typeface="Corbel"/>
              </a:rPr>
              <a:t>help push the blood through the veins and towards the </a:t>
            </a:r>
            <a:r>
              <a:rPr lang="en-GB" sz="4000" b="1" dirty="0" smtClean="0">
                <a:solidFill>
                  <a:srgbClr val="3792AA"/>
                </a:solidFill>
                <a:latin typeface="Corbel"/>
                <a:cs typeface="Corbel"/>
              </a:rPr>
              <a:t>heart </a:t>
            </a:r>
            <a:r>
              <a:rPr lang="en-GB" sz="4000" dirty="0" smtClean="0">
                <a:solidFill>
                  <a:srgbClr val="000000"/>
                </a:solidFill>
                <a:latin typeface="Corbel"/>
                <a:cs typeface="Corbel"/>
              </a:rPr>
              <a:t>from </a:t>
            </a:r>
            <a:r>
              <a:rPr lang="en-GB" sz="4000" dirty="0">
                <a:solidFill>
                  <a:srgbClr val="000000"/>
                </a:solidFill>
                <a:latin typeface="Corbel"/>
                <a:cs typeface="Corbel"/>
              </a:rPr>
              <a:t>the heart.</a:t>
            </a:r>
          </a:p>
        </p:txBody>
      </p:sp>
      <p:pic>
        <p:nvPicPr>
          <p:cNvPr id="3" name="Picture 2" descr="veins_new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" t="8906" r="4572" b="1145"/>
          <a:stretch/>
        </p:blipFill>
        <p:spPr>
          <a:xfrm>
            <a:off x="5134248" y="3364632"/>
            <a:ext cx="7689746" cy="543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33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1662</TotalTime>
  <Pages>0</Pages>
  <Words>589</Words>
  <Characters>0</Characters>
  <Application>Microsoft Office PowerPoint</Application>
  <PresentationFormat>Custom</PresentationFormat>
  <Lines>0</Lines>
  <Paragraphs>77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Droplet</vt:lpstr>
      <vt:lpstr>Applied Anatomy and Physiology</vt:lpstr>
      <vt:lpstr>Cardiac control recap</vt:lpstr>
      <vt:lpstr>Venous Return</vt:lpstr>
      <vt:lpstr>Venous Return During Exercise</vt:lpstr>
      <vt:lpstr>PowerPoint Presentation</vt:lpstr>
      <vt:lpstr>VR Mechanisms - Pocket Valves</vt:lpstr>
      <vt:lpstr>VR Mechanisms – Muscle Pump</vt:lpstr>
      <vt:lpstr>VR Mechanisms – Respiratory Pump</vt:lpstr>
      <vt:lpstr>VR Mechanisms – Smooth Muscle</vt:lpstr>
      <vt:lpstr>VR Mechanisms – Gravity</vt:lpstr>
      <vt:lpstr>Blood Pooling</vt:lpstr>
      <vt:lpstr>Starlings Law</vt:lpstr>
      <vt:lpstr>Starlings Law</vt:lpstr>
      <vt:lpstr>VR and Quality of Performance</vt:lpstr>
      <vt:lpstr>PowerPoint Presentation</vt:lpstr>
      <vt:lpstr>PowerPoint Presentation</vt:lpstr>
      <vt:lpstr>Feinting!!!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and Physiology</dc:title>
  <dc:creator>Richard Seaman</dc:creator>
  <cp:lastModifiedBy>D.Ashleighmorris</cp:lastModifiedBy>
  <cp:revision>223</cp:revision>
  <cp:lastPrinted>2016-04-20T14:43:24Z</cp:lastPrinted>
  <dcterms:modified xsi:type="dcterms:W3CDTF">2017-03-06T10:27:22Z</dcterms:modified>
</cp:coreProperties>
</file>