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78" r:id="rId2"/>
    <p:sldId id="437" r:id="rId3"/>
    <p:sldId id="422" r:id="rId4"/>
    <p:sldId id="423" r:id="rId5"/>
    <p:sldId id="440" r:id="rId6"/>
    <p:sldId id="441" r:id="rId7"/>
    <p:sldId id="442" r:id="rId8"/>
    <p:sldId id="425" r:id="rId9"/>
    <p:sldId id="426" r:id="rId10"/>
    <p:sldId id="449" r:id="rId11"/>
    <p:sldId id="447" r:id="rId12"/>
    <p:sldId id="427" r:id="rId13"/>
    <p:sldId id="446" r:id="rId14"/>
    <p:sldId id="444" r:id="rId15"/>
    <p:sldId id="445" r:id="rId16"/>
    <p:sldId id="433" r:id="rId17"/>
    <p:sldId id="450" r:id="rId18"/>
    <p:sldId id="429" r:id="rId19"/>
    <p:sldId id="430" r:id="rId20"/>
    <p:sldId id="431" r:id="rId21"/>
    <p:sldId id="434" r:id="rId22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88782" autoAdjust="0"/>
  </p:normalViewPr>
  <p:slideViewPr>
    <p:cSldViewPr snapToObjects="1">
      <p:cViewPr varScale="1">
        <p:scale>
          <a:sx n="63" d="100"/>
          <a:sy n="63" d="100"/>
        </p:scale>
        <p:origin x="-22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BC37BD-46C1-4C7B-801A-2715117A7519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3392454-83DB-47DD-AE2B-78F0CAE7A616}">
      <dgm:prSet phldrT="[Text]"/>
      <dgm:spPr/>
      <dgm:t>
        <a:bodyPr/>
        <a:lstStyle/>
        <a:p>
          <a:r>
            <a:rPr lang="en-US" dirty="0" smtClean="0"/>
            <a:t>Angular Momentum</a:t>
          </a:r>
          <a:endParaRPr lang="en-US" dirty="0"/>
        </a:p>
      </dgm:t>
    </dgm:pt>
    <dgm:pt modelId="{4E841C8D-07DB-44E9-9502-E509C4D3B25F}" type="parTrans" cxnId="{D22876AD-8C03-4E81-B6EB-B2C1821F0A18}">
      <dgm:prSet/>
      <dgm:spPr/>
      <dgm:t>
        <a:bodyPr/>
        <a:lstStyle/>
        <a:p>
          <a:endParaRPr lang="en-US"/>
        </a:p>
      </dgm:t>
    </dgm:pt>
    <dgm:pt modelId="{D64C73F3-28E9-4B09-9476-B86E43A45778}" type="sibTrans" cxnId="{D22876AD-8C03-4E81-B6EB-B2C1821F0A18}">
      <dgm:prSet/>
      <dgm:spPr/>
      <dgm:t>
        <a:bodyPr/>
        <a:lstStyle/>
        <a:p>
          <a:endParaRPr lang="en-US"/>
        </a:p>
      </dgm:t>
    </dgm:pt>
    <dgm:pt modelId="{93C966D0-61CA-4051-A060-7AB28DD24543}" type="pres">
      <dgm:prSet presAssocID="{ACBC37BD-46C1-4C7B-801A-2715117A751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E4DE07-F8E8-4F1F-9E50-B494D1DAC9C2}" type="pres">
      <dgm:prSet presAssocID="{73392454-83DB-47DD-AE2B-78F0CAE7A616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2876AD-8C03-4E81-B6EB-B2C1821F0A18}" srcId="{ACBC37BD-46C1-4C7B-801A-2715117A7519}" destId="{73392454-83DB-47DD-AE2B-78F0CAE7A616}" srcOrd="0" destOrd="0" parTransId="{4E841C8D-07DB-44E9-9502-E509C4D3B25F}" sibTransId="{D64C73F3-28E9-4B09-9476-B86E43A45778}"/>
    <dgm:cxn modelId="{D7C4AE89-3E3D-46E8-B06C-AD416B8D093C}" type="presOf" srcId="{ACBC37BD-46C1-4C7B-801A-2715117A7519}" destId="{93C966D0-61CA-4051-A060-7AB28DD24543}" srcOrd="0" destOrd="0" presId="urn:microsoft.com/office/officeart/2005/8/layout/default"/>
    <dgm:cxn modelId="{955B44CF-EEC9-4DB4-A60E-CAE0B13CB5CE}" type="presOf" srcId="{73392454-83DB-47DD-AE2B-78F0CAE7A616}" destId="{A0E4DE07-F8E8-4F1F-9E50-B494D1DAC9C2}" srcOrd="0" destOrd="0" presId="urn:microsoft.com/office/officeart/2005/8/layout/default"/>
    <dgm:cxn modelId="{2DA52DAF-7D8B-4200-B665-C624A769AA9A}" type="presParOf" srcId="{93C966D0-61CA-4051-A060-7AB28DD24543}" destId="{A0E4DE07-F8E8-4F1F-9E50-B494D1DAC9C2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E7FA35-5F4B-4651-B7A1-57D9375D081C}" type="doc">
      <dgm:prSet loTypeId="urn:microsoft.com/office/officeart/2005/8/layout/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0CBEC41-CEC0-482B-A1A7-D4860E39B4FF}">
      <dgm:prSet phldrT="[Text]"/>
      <dgm:spPr/>
      <dgm:t>
        <a:bodyPr/>
        <a:lstStyle/>
        <a:p>
          <a:r>
            <a:rPr lang="en-US" dirty="0" smtClean="0"/>
            <a:t>How have they created Angular Momentum?</a:t>
          </a:r>
          <a:endParaRPr lang="en-US" dirty="0"/>
        </a:p>
      </dgm:t>
    </dgm:pt>
    <dgm:pt modelId="{2206EEA4-A6B7-4DD1-8842-F61E4C810390}" type="parTrans" cxnId="{66B9FC4F-8935-4038-A8A4-0000EBF741B4}">
      <dgm:prSet/>
      <dgm:spPr/>
      <dgm:t>
        <a:bodyPr/>
        <a:lstStyle/>
        <a:p>
          <a:endParaRPr lang="en-US"/>
        </a:p>
      </dgm:t>
    </dgm:pt>
    <dgm:pt modelId="{D19052CF-9AFA-40B4-B48F-78363BBAF644}" type="sibTrans" cxnId="{66B9FC4F-8935-4038-A8A4-0000EBF741B4}">
      <dgm:prSet/>
      <dgm:spPr/>
      <dgm:t>
        <a:bodyPr/>
        <a:lstStyle/>
        <a:p>
          <a:endParaRPr lang="en-US"/>
        </a:p>
      </dgm:t>
    </dgm:pt>
    <dgm:pt modelId="{ACB620A6-DA28-4D87-9517-0EC539885D14}">
      <dgm:prSet phldrT="[Text]"/>
      <dgm:spPr/>
      <dgm:t>
        <a:bodyPr/>
        <a:lstStyle/>
        <a:p>
          <a:r>
            <a:rPr lang="en-US" dirty="0" smtClean="0"/>
            <a:t>What is the Axis of Rotation?</a:t>
          </a:r>
          <a:endParaRPr lang="en-US" dirty="0"/>
        </a:p>
      </dgm:t>
    </dgm:pt>
    <dgm:pt modelId="{286B0B12-9978-427A-B51E-B3682BD8FB9C}" type="parTrans" cxnId="{486B2E50-3B18-451E-B236-5F0AF5E26610}">
      <dgm:prSet/>
      <dgm:spPr/>
      <dgm:t>
        <a:bodyPr/>
        <a:lstStyle/>
        <a:p>
          <a:endParaRPr lang="en-US"/>
        </a:p>
      </dgm:t>
    </dgm:pt>
    <dgm:pt modelId="{A5B7D2F3-91B5-4CFD-9C32-BDE7FE504935}" type="sibTrans" cxnId="{486B2E50-3B18-451E-B236-5F0AF5E26610}">
      <dgm:prSet/>
      <dgm:spPr/>
      <dgm:t>
        <a:bodyPr/>
        <a:lstStyle/>
        <a:p>
          <a:endParaRPr lang="en-US"/>
        </a:p>
      </dgm:t>
    </dgm:pt>
    <dgm:pt modelId="{D8FF9B5A-E5D3-4882-B3FB-B69F84A7F496}">
      <dgm:prSet phldrT="[Text]"/>
      <dgm:spPr/>
      <dgm:t>
        <a:bodyPr/>
        <a:lstStyle/>
        <a:p>
          <a:r>
            <a:rPr lang="en-US" dirty="0" smtClean="0"/>
            <a:t>What is happening to the Distribution of Mass BEFORE the spin?</a:t>
          </a:r>
          <a:endParaRPr lang="en-US" dirty="0"/>
        </a:p>
      </dgm:t>
    </dgm:pt>
    <dgm:pt modelId="{0D03F119-0864-4901-BF6D-149E024F94A9}" type="parTrans" cxnId="{4EA1672E-02B9-4B80-9F11-86AF4A74DE65}">
      <dgm:prSet/>
      <dgm:spPr/>
      <dgm:t>
        <a:bodyPr/>
        <a:lstStyle/>
        <a:p>
          <a:endParaRPr lang="en-US"/>
        </a:p>
      </dgm:t>
    </dgm:pt>
    <dgm:pt modelId="{AD6F12E1-2D52-4838-A3F9-22454DB65D56}" type="sibTrans" cxnId="{4EA1672E-02B9-4B80-9F11-86AF4A74DE65}">
      <dgm:prSet/>
      <dgm:spPr/>
      <dgm:t>
        <a:bodyPr/>
        <a:lstStyle/>
        <a:p>
          <a:endParaRPr lang="en-US"/>
        </a:p>
      </dgm:t>
    </dgm:pt>
    <dgm:pt modelId="{8931AD08-61D1-4E81-AC23-02CC387EB7C4}">
      <dgm:prSet phldrT="[Text]"/>
      <dgm:spPr/>
      <dgm:t>
        <a:bodyPr/>
        <a:lstStyle/>
        <a:p>
          <a:r>
            <a:rPr lang="en-US" dirty="0" smtClean="0"/>
            <a:t>What does this mean for MI and Angular Velocity?</a:t>
          </a:r>
          <a:endParaRPr lang="en-US" dirty="0"/>
        </a:p>
      </dgm:t>
    </dgm:pt>
    <dgm:pt modelId="{FC1A66F9-EED3-4CD1-A0CF-D35FD54CB423}" type="parTrans" cxnId="{0036F1E0-7909-4F01-A0EC-91080FCB196E}">
      <dgm:prSet/>
      <dgm:spPr/>
      <dgm:t>
        <a:bodyPr/>
        <a:lstStyle/>
        <a:p>
          <a:endParaRPr lang="en-US"/>
        </a:p>
      </dgm:t>
    </dgm:pt>
    <dgm:pt modelId="{221C5EE4-13CB-4B60-AB9D-C5E554379B49}" type="sibTrans" cxnId="{0036F1E0-7909-4F01-A0EC-91080FCB196E}">
      <dgm:prSet/>
      <dgm:spPr/>
      <dgm:t>
        <a:bodyPr/>
        <a:lstStyle/>
        <a:p>
          <a:endParaRPr lang="en-US"/>
        </a:p>
      </dgm:t>
    </dgm:pt>
    <dgm:pt modelId="{FA448E06-6397-44E2-90C4-B1F29351F8EF}">
      <dgm:prSet phldrT="[Text]"/>
      <dgm:spPr/>
      <dgm:t>
        <a:bodyPr/>
        <a:lstStyle/>
        <a:p>
          <a:r>
            <a:rPr lang="en-US" dirty="0" smtClean="0"/>
            <a:t>What is happening to Distribution of Mass DURING the spin?</a:t>
          </a:r>
          <a:endParaRPr lang="en-US" dirty="0"/>
        </a:p>
      </dgm:t>
    </dgm:pt>
    <dgm:pt modelId="{E697DA7E-E700-4BDA-9545-9D0F2CF9547A}" type="parTrans" cxnId="{62693C74-AAF7-4219-AADB-8629950A683F}">
      <dgm:prSet/>
      <dgm:spPr/>
      <dgm:t>
        <a:bodyPr/>
        <a:lstStyle/>
        <a:p>
          <a:endParaRPr lang="en-US"/>
        </a:p>
      </dgm:t>
    </dgm:pt>
    <dgm:pt modelId="{9C4964A8-BF4B-4566-8D9E-D16A09E7C148}" type="sibTrans" cxnId="{62693C74-AAF7-4219-AADB-8629950A683F}">
      <dgm:prSet/>
      <dgm:spPr/>
      <dgm:t>
        <a:bodyPr/>
        <a:lstStyle/>
        <a:p>
          <a:endParaRPr lang="en-US"/>
        </a:p>
      </dgm:t>
    </dgm:pt>
    <dgm:pt modelId="{B50C34E3-8662-4350-A242-281A33412582}">
      <dgm:prSet phldrT="[Text]"/>
      <dgm:spPr/>
      <dgm:t>
        <a:bodyPr/>
        <a:lstStyle/>
        <a:p>
          <a:r>
            <a:rPr lang="en-US" dirty="0" smtClean="0"/>
            <a:t>What does this mean for MI and Angular Velocity?</a:t>
          </a:r>
          <a:endParaRPr lang="en-US" dirty="0"/>
        </a:p>
      </dgm:t>
    </dgm:pt>
    <dgm:pt modelId="{9F09AE41-BC14-4E2F-981C-C1E9C0686B14}" type="parTrans" cxnId="{45F16773-1FB0-456F-A62F-BC5891081C6E}">
      <dgm:prSet/>
      <dgm:spPr/>
      <dgm:t>
        <a:bodyPr/>
        <a:lstStyle/>
        <a:p>
          <a:endParaRPr lang="en-US"/>
        </a:p>
      </dgm:t>
    </dgm:pt>
    <dgm:pt modelId="{927DFC83-0C0C-4CA1-9D7F-AA0D2C1189F7}" type="sibTrans" cxnId="{45F16773-1FB0-456F-A62F-BC5891081C6E}">
      <dgm:prSet/>
      <dgm:spPr/>
      <dgm:t>
        <a:bodyPr/>
        <a:lstStyle/>
        <a:p>
          <a:endParaRPr lang="en-US"/>
        </a:p>
      </dgm:t>
    </dgm:pt>
    <dgm:pt modelId="{1711D9C4-A3E4-4535-9D42-4AC7E202DA02}">
      <dgm:prSet phldrT="[Text]"/>
      <dgm:spPr/>
      <dgm:t>
        <a:bodyPr/>
        <a:lstStyle/>
        <a:p>
          <a:r>
            <a:rPr lang="en-US" dirty="0" smtClean="0"/>
            <a:t>What is happening to the Distribution of Mass AFTER the spin?</a:t>
          </a:r>
          <a:endParaRPr lang="en-US" dirty="0"/>
        </a:p>
      </dgm:t>
    </dgm:pt>
    <dgm:pt modelId="{E6C3C3BF-5EA1-420F-9F84-5478649B2437}" type="parTrans" cxnId="{60EC7BED-7C54-42BF-B026-0B6BFB648ADB}">
      <dgm:prSet/>
      <dgm:spPr/>
      <dgm:t>
        <a:bodyPr/>
        <a:lstStyle/>
        <a:p>
          <a:endParaRPr lang="en-US"/>
        </a:p>
      </dgm:t>
    </dgm:pt>
    <dgm:pt modelId="{34017424-1656-4DB6-A2BA-4C5DF9E9F09E}" type="sibTrans" cxnId="{60EC7BED-7C54-42BF-B026-0B6BFB648ADB}">
      <dgm:prSet/>
      <dgm:spPr/>
      <dgm:t>
        <a:bodyPr/>
        <a:lstStyle/>
        <a:p>
          <a:endParaRPr lang="en-US"/>
        </a:p>
      </dgm:t>
    </dgm:pt>
    <dgm:pt modelId="{856ACC06-7154-4699-807F-F68BDE47EF63}">
      <dgm:prSet phldrT="[Text]"/>
      <dgm:spPr/>
      <dgm:t>
        <a:bodyPr/>
        <a:lstStyle/>
        <a:p>
          <a:r>
            <a:rPr lang="en-US" dirty="0" smtClean="0"/>
            <a:t>What does this mean for MI and Angular Velocity?</a:t>
          </a:r>
          <a:endParaRPr lang="en-US" dirty="0"/>
        </a:p>
      </dgm:t>
    </dgm:pt>
    <dgm:pt modelId="{2B3B0BD1-ACB3-4CB6-A7B1-B3EED5AB1DD1}" type="parTrans" cxnId="{FD2171FC-B1E2-48BE-A7B3-F2E2A73BCB4B}">
      <dgm:prSet/>
      <dgm:spPr/>
      <dgm:t>
        <a:bodyPr/>
        <a:lstStyle/>
        <a:p>
          <a:endParaRPr lang="en-US"/>
        </a:p>
      </dgm:t>
    </dgm:pt>
    <dgm:pt modelId="{5CB92ED7-9340-4B52-A072-E3B3EE76DE91}" type="sibTrans" cxnId="{FD2171FC-B1E2-48BE-A7B3-F2E2A73BCB4B}">
      <dgm:prSet/>
      <dgm:spPr/>
      <dgm:t>
        <a:bodyPr/>
        <a:lstStyle/>
        <a:p>
          <a:endParaRPr lang="en-US"/>
        </a:p>
      </dgm:t>
    </dgm:pt>
    <dgm:pt modelId="{E86F191A-7C57-4474-8DB9-050653B642BC}">
      <dgm:prSet phldrT="[Text]"/>
      <dgm:spPr/>
      <dgm:t>
        <a:bodyPr/>
        <a:lstStyle/>
        <a:p>
          <a:r>
            <a:rPr lang="en-US" dirty="0" smtClean="0"/>
            <a:t>What happens in relation to Newton’s First Law to stop the spin?</a:t>
          </a:r>
          <a:endParaRPr lang="en-US" dirty="0"/>
        </a:p>
      </dgm:t>
    </dgm:pt>
    <dgm:pt modelId="{FBA3E39C-ACD3-483A-A32E-12E813D4B753}" type="parTrans" cxnId="{A2036326-A6E3-4C31-9ABC-A44EC165017E}">
      <dgm:prSet/>
      <dgm:spPr/>
      <dgm:t>
        <a:bodyPr/>
        <a:lstStyle/>
        <a:p>
          <a:endParaRPr lang="en-US"/>
        </a:p>
      </dgm:t>
    </dgm:pt>
    <dgm:pt modelId="{56FA994C-2E79-417D-A44E-1793D280D340}" type="sibTrans" cxnId="{A2036326-A6E3-4C31-9ABC-A44EC165017E}">
      <dgm:prSet/>
      <dgm:spPr/>
      <dgm:t>
        <a:bodyPr/>
        <a:lstStyle/>
        <a:p>
          <a:endParaRPr lang="en-US"/>
        </a:p>
      </dgm:t>
    </dgm:pt>
    <dgm:pt modelId="{AF4B1CF5-4839-4337-8E1F-3BF5CADC5E80}" type="pres">
      <dgm:prSet presAssocID="{92E7FA35-5F4B-4651-B7A1-57D9375D081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43FA95-3E2E-4E01-A552-9A0ED3005009}" type="pres">
      <dgm:prSet presAssocID="{C0CBEC41-CEC0-482B-A1A7-D4860E39B4FF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4FA1BA-4F36-4C7C-8BF6-F0DB47C73646}" type="pres">
      <dgm:prSet presAssocID="{D19052CF-9AFA-40B4-B48F-78363BBAF644}" presName="sibTrans" presStyleLbl="sibTrans2D1" presStyleIdx="0" presStyleCnt="8"/>
      <dgm:spPr/>
      <dgm:t>
        <a:bodyPr/>
        <a:lstStyle/>
        <a:p>
          <a:endParaRPr lang="en-US"/>
        </a:p>
      </dgm:t>
    </dgm:pt>
    <dgm:pt modelId="{61F344F2-34F2-4CD1-A901-CFA533CD0518}" type="pres">
      <dgm:prSet presAssocID="{D19052CF-9AFA-40B4-B48F-78363BBAF644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49CBCCDB-A212-4C6B-9B47-6FC29A4FEB94}" type="pres">
      <dgm:prSet presAssocID="{ACB620A6-DA28-4D87-9517-0EC539885D14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AC024D-8085-4E58-9130-0A1D9997AEF5}" type="pres">
      <dgm:prSet presAssocID="{A5B7D2F3-91B5-4CFD-9C32-BDE7FE504935}" presName="sibTrans" presStyleLbl="sibTrans2D1" presStyleIdx="1" presStyleCnt="8"/>
      <dgm:spPr/>
      <dgm:t>
        <a:bodyPr/>
        <a:lstStyle/>
        <a:p>
          <a:endParaRPr lang="en-US"/>
        </a:p>
      </dgm:t>
    </dgm:pt>
    <dgm:pt modelId="{67A37DF0-6B64-4D19-8F4B-A55333C07A77}" type="pres">
      <dgm:prSet presAssocID="{A5B7D2F3-91B5-4CFD-9C32-BDE7FE504935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415F54C8-472A-4E95-BA99-2111EB2335FE}" type="pres">
      <dgm:prSet presAssocID="{D8FF9B5A-E5D3-4882-B3FB-B69F84A7F496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2910D2-5FB6-4C2F-AFFC-95DD8AF29EB4}" type="pres">
      <dgm:prSet presAssocID="{AD6F12E1-2D52-4838-A3F9-22454DB65D56}" presName="sibTrans" presStyleLbl="sibTrans2D1" presStyleIdx="2" presStyleCnt="8"/>
      <dgm:spPr/>
      <dgm:t>
        <a:bodyPr/>
        <a:lstStyle/>
        <a:p>
          <a:endParaRPr lang="en-US"/>
        </a:p>
      </dgm:t>
    </dgm:pt>
    <dgm:pt modelId="{762605E9-73D0-48B4-B4EE-C60DCB81C921}" type="pres">
      <dgm:prSet presAssocID="{AD6F12E1-2D52-4838-A3F9-22454DB65D56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A66E72A5-63A0-480F-9D32-901B7481DDCE}" type="pres">
      <dgm:prSet presAssocID="{8931AD08-61D1-4E81-AC23-02CC387EB7C4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5B74F5-D0C2-404E-9D70-94BCA42CE92E}" type="pres">
      <dgm:prSet presAssocID="{221C5EE4-13CB-4B60-AB9D-C5E554379B49}" presName="sibTrans" presStyleLbl="sibTrans2D1" presStyleIdx="3" presStyleCnt="8"/>
      <dgm:spPr/>
      <dgm:t>
        <a:bodyPr/>
        <a:lstStyle/>
        <a:p>
          <a:endParaRPr lang="en-US"/>
        </a:p>
      </dgm:t>
    </dgm:pt>
    <dgm:pt modelId="{1AB63CCB-8A9E-4426-BA8A-89BE6A2F4146}" type="pres">
      <dgm:prSet presAssocID="{221C5EE4-13CB-4B60-AB9D-C5E554379B49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2458401F-568A-4E73-8A3D-E283E18E9DCE}" type="pres">
      <dgm:prSet presAssocID="{FA448E06-6397-44E2-90C4-B1F29351F8EF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EC5471-794F-4069-8E75-375E37C52764}" type="pres">
      <dgm:prSet presAssocID="{9C4964A8-BF4B-4566-8D9E-D16A09E7C148}" presName="sibTrans" presStyleLbl="sibTrans2D1" presStyleIdx="4" presStyleCnt="8"/>
      <dgm:spPr/>
      <dgm:t>
        <a:bodyPr/>
        <a:lstStyle/>
        <a:p>
          <a:endParaRPr lang="en-US"/>
        </a:p>
      </dgm:t>
    </dgm:pt>
    <dgm:pt modelId="{C6681494-8502-45BA-B5F1-4BC85A5D1039}" type="pres">
      <dgm:prSet presAssocID="{9C4964A8-BF4B-4566-8D9E-D16A09E7C148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FABB4017-CB4E-4A29-860F-70207913FEC2}" type="pres">
      <dgm:prSet presAssocID="{B50C34E3-8662-4350-A242-281A33412582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D47D92-6E0D-4FBA-83C8-C8DB8059B2C7}" type="pres">
      <dgm:prSet presAssocID="{927DFC83-0C0C-4CA1-9D7F-AA0D2C1189F7}" presName="sibTrans" presStyleLbl="sibTrans2D1" presStyleIdx="5" presStyleCnt="8"/>
      <dgm:spPr/>
      <dgm:t>
        <a:bodyPr/>
        <a:lstStyle/>
        <a:p>
          <a:endParaRPr lang="en-US"/>
        </a:p>
      </dgm:t>
    </dgm:pt>
    <dgm:pt modelId="{364482D3-5686-4126-A0DC-A097598759A8}" type="pres">
      <dgm:prSet presAssocID="{927DFC83-0C0C-4CA1-9D7F-AA0D2C1189F7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037E5F7B-AB6A-47EE-A50A-D025DCD0FA68}" type="pres">
      <dgm:prSet presAssocID="{1711D9C4-A3E4-4535-9D42-4AC7E202DA02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E00D19-744A-4734-98A0-16F762E60705}" type="pres">
      <dgm:prSet presAssocID="{34017424-1656-4DB6-A2BA-4C5DF9E9F09E}" presName="sibTrans" presStyleLbl="sibTrans2D1" presStyleIdx="6" presStyleCnt="8"/>
      <dgm:spPr/>
      <dgm:t>
        <a:bodyPr/>
        <a:lstStyle/>
        <a:p>
          <a:endParaRPr lang="en-US"/>
        </a:p>
      </dgm:t>
    </dgm:pt>
    <dgm:pt modelId="{33D06241-810F-4567-8082-E5978AF0F9DA}" type="pres">
      <dgm:prSet presAssocID="{34017424-1656-4DB6-A2BA-4C5DF9E9F09E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E43D70FD-0E9A-44FA-9224-7DE864E75D36}" type="pres">
      <dgm:prSet presAssocID="{856ACC06-7154-4699-807F-F68BDE47EF63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045B00-0E2F-476F-9012-051E90ADB2D3}" type="pres">
      <dgm:prSet presAssocID="{5CB92ED7-9340-4B52-A072-E3B3EE76DE91}" presName="sibTrans" presStyleLbl="sibTrans2D1" presStyleIdx="7" presStyleCnt="8"/>
      <dgm:spPr/>
      <dgm:t>
        <a:bodyPr/>
        <a:lstStyle/>
        <a:p>
          <a:endParaRPr lang="en-US"/>
        </a:p>
      </dgm:t>
    </dgm:pt>
    <dgm:pt modelId="{821FC341-8B3A-4CD3-B23C-FE169842C5F8}" type="pres">
      <dgm:prSet presAssocID="{5CB92ED7-9340-4B52-A072-E3B3EE76DE91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038D5D8E-A696-4079-A7A6-21B0C1195748}" type="pres">
      <dgm:prSet presAssocID="{E86F191A-7C57-4474-8DB9-050653B642BC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3E0F84-04D3-4D6D-AB2C-D62AEB995A3A}" type="presOf" srcId="{221C5EE4-13CB-4B60-AB9D-C5E554379B49}" destId="{1AB63CCB-8A9E-4426-BA8A-89BE6A2F4146}" srcOrd="1" destOrd="0" presId="urn:microsoft.com/office/officeart/2005/8/layout/process5"/>
    <dgm:cxn modelId="{FD2171FC-B1E2-48BE-A7B3-F2E2A73BCB4B}" srcId="{92E7FA35-5F4B-4651-B7A1-57D9375D081C}" destId="{856ACC06-7154-4699-807F-F68BDE47EF63}" srcOrd="7" destOrd="0" parTransId="{2B3B0BD1-ACB3-4CB6-A7B1-B3EED5AB1DD1}" sibTransId="{5CB92ED7-9340-4B52-A072-E3B3EE76DE91}"/>
    <dgm:cxn modelId="{394E4259-6FB0-4A55-AA94-208DD81380A0}" type="presOf" srcId="{34017424-1656-4DB6-A2BA-4C5DF9E9F09E}" destId="{33D06241-810F-4567-8082-E5978AF0F9DA}" srcOrd="1" destOrd="0" presId="urn:microsoft.com/office/officeart/2005/8/layout/process5"/>
    <dgm:cxn modelId="{77EF0847-37F2-4F3C-858B-544683248EAA}" type="presOf" srcId="{221C5EE4-13CB-4B60-AB9D-C5E554379B49}" destId="{B75B74F5-D0C2-404E-9D70-94BCA42CE92E}" srcOrd="0" destOrd="0" presId="urn:microsoft.com/office/officeart/2005/8/layout/process5"/>
    <dgm:cxn modelId="{F92E5254-02AD-419F-8BDD-D2324C31A00D}" type="presOf" srcId="{AD6F12E1-2D52-4838-A3F9-22454DB65D56}" destId="{7D2910D2-5FB6-4C2F-AFFC-95DD8AF29EB4}" srcOrd="0" destOrd="0" presId="urn:microsoft.com/office/officeart/2005/8/layout/process5"/>
    <dgm:cxn modelId="{F1AF9B4B-EBDF-47CD-9BA3-E4FD21DC4E26}" type="presOf" srcId="{ACB620A6-DA28-4D87-9517-0EC539885D14}" destId="{49CBCCDB-A212-4C6B-9B47-6FC29A4FEB94}" srcOrd="0" destOrd="0" presId="urn:microsoft.com/office/officeart/2005/8/layout/process5"/>
    <dgm:cxn modelId="{60EC7BED-7C54-42BF-B026-0B6BFB648ADB}" srcId="{92E7FA35-5F4B-4651-B7A1-57D9375D081C}" destId="{1711D9C4-A3E4-4535-9D42-4AC7E202DA02}" srcOrd="6" destOrd="0" parTransId="{E6C3C3BF-5EA1-420F-9F84-5478649B2437}" sibTransId="{34017424-1656-4DB6-A2BA-4C5DF9E9F09E}"/>
    <dgm:cxn modelId="{DED133E1-99A8-4D66-9595-6F98ECD7D9D1}" type="presOf" srcId="{C0CBEC41-CEC0-482B-A1A7-D4860E39B4FF}" destId="{E843FA95-3E2E-4E01-A552-9A0ED3005009}" srcOrd="0" destOrd="0" presId="urn:microsoft.com/office/officeart/2005/8/layout/process5"/>
    <dgm:cxn modelId="{BEDE0B03-680C-4B35-A7AB-583F2CE3991B}" type="presOf" srcId="{D19052CF-9AFA-40B4-B48F-78363BBAF644}" destId="{61F344F2-34F2-4CD1-A901-CFA533CD0518}" srcOrd="1" destOrd="0" presId="urn:microsoft.com/office/officeart/2005/8/layout/process5"/>
    <dgm:cxn modelId="{A7C81697-F4B0-48DE-9AD4-86D8C1A17381}" type="presOf" srcId="{A5B7D2F3-91B5-4CFD-9C32-BDE7FE504935}" destId="{67A37DF0-6B64-4D19-8F4B-A55333C07A77}" srcOrd="1" destOrd="0" presId="urn:microsoft.com/office/officeart/2005/8/layout/process5"/>
    <dgm:cxn modelId="{486B2E50-3B18-451E-B236-5F0AF5E26610}" srcId="{92E7FA35-5F4B-4651-B7A1-57D9375D081C}" destId="{ACB620A6-DA28-4D87-9517-0EC539885D14}" srcOrd="1" destOrd="0" parTransId="{286B0B12-9978-427A-B51E-B3682BD8FB9C}" sibTransId="{A5B7D2F3-91B5-4CFD-9C32-BDE7FE504935}"/>
    <dgm:cxn modelId="{6A2B3DD6-A421-47C0-B007-FD81EAA73395}" type="presOf" srcId="{856ACC06-7154-4699-807F-F68BDE47EF63}" destId="{E43D70FD-0E9A-44FA-9224-7DE864E75D36}" srcOrd="0" destOrd="0" presId="urn:microsoft.com/office/officeart/2005/8/layout/process5"/>
    <dgm:cxn modelId="{0036F1E0-7909-4F01-A0EC-91080FCB196E}" srcId="{92E7FA35-5F4B-4651-B7A1-57D9375D081C}" destId="{8931AD08-61D1-4E81-AC23-02CC387EB7C4}" srcOrd="3" destOrd="0" parTransId="{FC1A66F9-EED3-4CD1-A0CF-D35FD54CB423}" sibTransId="{221C5EE4-13CB-4B60-AB9D-C5E554379B49}"/>
    <dgm:cxn modelId="{B18C7BF5-6A39-4DA0-BCE1-96BC4E2FE19A}" type="presOf" srcId="{FA448E06-6397-44E2-90C4-B1F29351F8EF}" destId="{2458401F-568A-4E73-8A3D-E283E18E9DCE}" srcOrd="0" destOrd="0" presId="urn:microsoft.com/office/officeart/2005/8/layout/process5"/>
    <dgm:cxn modelId="{62693C74-AAF7-4219-AADB-8629950A683F}" srcId="{92E7FA35-5F4B-4651-B7A1-57D9375D081C}" destId="{FA448E06-6397-44E2-90C4-B1F29351F8EF}" srcOrd="4" destOrd="0" parTransId="{E697DA7E-E700-4BDA-9545-9D0F2CF9547A}" sibTransId="{9C4964A8-BF4B-4566-8D9E-D16A09E7C148}"/>
    <dgm:cxn modelId="{7263BE52-8D18-4B9C-85ED-B581BB8D7F6A}" type="presOf" srcId="{927DFC83-0C0C-4CA1-9D7F-AA0D2C1189F7}" destId="{3BD47D92-6E0D-4FBA-83C8-C8DB8059B2C7}" srcOrd="0" destOrd="0" presId="urn:microsoft.com/office/officeart/2005/8/layout/process5"/>
    <dgm:cxn modelId="{7405209C-2EBB-446C-A3C0-5BF10E57EB27}" type="presOf" srcId="{D19052CF-9AFA-40B4-B48F-78363BBAF644}" destId="{9A4FA1BA-4F36-4C7C-8BF6-F0DB47C73646}" srcOrd="0" destOrd="0" presId="urn:microsoft.com/office/officeart/2005/8/layout/process5"/>
    <dgm:cxn modelId="{4EA1672E-02B9-4B80-9F11-86AF4A74DE65}" srcId="{92E7FA35-5F4B-4651-B7A1-57D9375D081C}" destId="{D8FF9B5A-E5D3-4882-B3FB-B69F84A7F496}" srcOrd="2" destOrd="0" parTransId="{0D03F119-0864-4901-BF6D-149E024F94A9}" sibTransId="{AD6F12E1-2D52-4838-A3F9-22454DB65D56}"/>
    <dgm:cxn modelId="{45F16773-1FB0-456F-A62F-BC5891081C6E}" srcId="{92E7FA35-5F4B-4651-B7A1-57D9375D081C}" destId="{B50C34E3-8662-4350-A242-281A33412582}" srcOrd="5" destOrd="0" parTransId="{9F09AE41-BC14-4E2F-981C-C1E9C0686B14}" sibTransId="{927DFC83-0C0C-4CA1-9D7F-AA0D2C1189F7}"/>
    <dgm:cxn modelId="{B28CFD90-05DE-4260-96A2-CC826036EC52}" type="presOf" srcId="{AD6F12E1-2D52-4838-A3F9-22454DB65D56}" destId="{762605E9-73D0-48B4-B4EE-C60DCB81C921}" srcOrd="1" destOrd="0" presId="urn:microsoft.com/office/officeart/2005/8/layout/process5"/>
    <dgm:cxn modelId="{58347C64-B393-425C-8E28-0B57A7B07004}" type="presOf" srcId="{A5B7D2F3-91B5-4CFD-9C32-BDE7FE504935}" destId="{65AC024D-8085-4E58-9130-0A1D9997AEF5}" srcOrd="0" destOrd="0" presId="urn:microsoft.com/office/officeart/2005/8/layout/process5"/>
    <dgm:cxn modelId="{AB79DDD2-3CD7-40B5-9465-4550894AAB6F}" type="presOf" srcId="{E86F191A-7C57-4474-8DB9-050653B642BC}" destId="{038D5D8E-A696-4079-A7A6-21B0C1195748}" srcOrd="0" destOrd="0" presId="urn:microsoft.com/office/officeart/2005/8/layout/process5"/>
    <dgm:cxn modelId="{8ACF1D2A-C1B7-4239-8B5A-A8FE9EDAA48E}" type="presOf" srcId="{B50C34E3-8662-4350-A242-281A33412582}" destId="{FABB4017-CB4E-4A29-860F-70207913FEC2}" srcOrd="0" destOrd="0" presId="urn:microsoft.com/office/officeart/2005/8/layout/process5"/>
    <dgm:cxn modelId="{287C427D-B463-4937-86F1-1E00E2D754EB}" type="presOf" srcId="{9C4964A8-BF4B-4566-8D9E-D16A09E7C148}" destId="{C6681494-8502-45BA-B5F1-4BC85A5D1039}" srcOrd="1" destOrd="0" presId="urn:microsoft.com/office/officeart/2005/8/layout/process5"/>
    <dgm:cxn modelId="{F042CA69-C4FE-48D2-90A2-AC5B89F18D1B}" type="presOf" srcId="{92E7FA35-5F4B-4651-B7A1-57D9375D081C}" destId="{AF4B1CF5-4839-4337-8E1F-3BF5CADC5E80}" srcOrd="0" destOrd="0" presId="urn:microsoft.com/office/officeart/2005/8/layout/process5"/>
    <dgm:cxn modelId="{74997EE0-CF2B-4D30-A58B-17C70E7FC141}" type="presOf" srcId="{5CB92ED7-9340-4B52-A072-E3B3EE76DE91}" destId="{7A045B00-0E2F-476F-9012-051E90ADB2D3}" srcOrd="0" destOrd="0" presId="urn:microsoft.com/office/officeart/2005/8/layout/process5"/>
    <dgm:cxn modelId="{6FBC182A-374A-4440-8295-BED0E8871426}" type="presOf" srcId="{1711D9C4-A3E4-4535-9D42-4AC7E202DA02}" destId="{037E5F7B-AB6A-47EE-A50A-D025DCD0FA68}" srcOrd="0" destOrd="0" presId="urn:microsoft.com/office/officeart/2005/8/layout/process5"/>
    <dgm:cxn modelId="{774142C9-7A5D-43D6-95C1-F8CD9E25E8A4}" type="presOf" srcId="{9C4964A8-BF4B-4566-8D9E-D16A09E7C148}" destId="{E6EC5471-794F-4069-8E75-375E37C52764}" srcOrd="0" destOrd="0" presId="urn:microsoft.com/office/officeart/2005/8/layout/process5"/>
    <dgm:cxn modelId="{B64CE5E5-0872-4BC4-B3AB-647381A7B74B}" type="presOf" srcId="{D8FF9B5A-E5D3-4882-B3FB-B69F84A7F496}" destId="{415F54C8-472A-4E95-BA99-2111EB2335FE}" srcOrd="0" destOrd="0" presId="urn:microsoft.com/office/officeart/2005/8/layout/process5"/>
    <dgm:cxn modelId="{586BFF45-D85D-42DA-8AFB-DA81F3D55A2A}" type="presOf" srcId="{5CB92ED7-9340-4B52-A072-E3B3EE76DE91}" destId="{821FC341-8B3A-4CD3-B23C-FE169842C5F8}" srcOrd="1" destOrd="0" presId="urn:microsoft.com/office/officeart/2005/8/layout/process5"/>
    <dgm:cxn modelId="{95865163-02D2-4022-85E9-BECC237E6355}" type="presOf" srcId="{8931AD08-61D1-4E81-AC23-02CC387EB7C4}" destId="{A66E72A5-63A0-480F-9D32-901B7481DDCE}" srcOrd="0" destOrd="0" presId="urn:microsoft.com/office/officeart/2005/8/layout/process5"/>
    <dgm:cxn modelId="{66B9FC4F-8935-4038-A8A4-0000EBF741B4}" srcId="{92E7FA35-5F4B-4651-B7A1-57D9375D081C}" destId="{C0CBEC41-CEC0-482B-A1A7-D4860E39B4FF}" srcOrd="0" destOrd="0" parTransId="{2206EEA4-A6B7-4DD1-8842-F61E4C810390}" sibTransId="{D19052CF-9AFA-40B4-B48F-78363BBAF644}"/>
    <dgm:cxn modelId="{81DCE906-9DE5-4C8D-B0B9-163ADD9E8C98}" type="presOf" srcId="{34017424-1656-4DB6-A2BA-4C5DF9E9F09E}" destId="{F4E00D19-744A-4734-98A0-16F762E60705}" srcOrd="0" destOrd="0" presId="urn:microsoft.com/office/officeart/2005/8/layout/process5"/>
    <dgm:cxn modelId="{A2036326-A6E3-4C31-9ABC-A44EC165017E}" srcId="{92E7FA35-5F4B-4651-B7A1-57D9375D081C}" destId="{E86F191A-7C57-4474-8DB9-050653B642BC}" srcOrd="8" destOrd="0" parTransId="{FBA3E39C-ACD3-483A-A32E-12E813D4B753}" sibTransId="{56FA994C-2E79-417D-A44E-1793D280D340}"/>
    <dgm:cxn modelId="{E52283DD-ECFB-4F73-AA3B-788E2DF4F454}" type="presOf" srcId="{927DFC83-0C0C-4CA1-9D7F-AA0D2C1189F7}" destId="{364482D3-5686-4126-A0DC-A097598759A8}" srcOrd="1" destOrd="0" presId="urn:microsoft.com/office/officeart/2005/8/layout/process5"/>
    <dgm:cxn modelId="{81C18C3C-0206-460F-95FC-04D5A7A22123}" type="presParOf" srcId="{AF4B1CF5-4839-4337-8E1F-3BF5CADC5E80}" destId="{E843FA95-3E2E-4E01-A552-9A0ED3005009}" srcOrd="0" destOrd="0" presId="urn:microsoft.com/office/officeart/2005/8/layout/process5"/>
    <dgm:cxn modelId="{4D54C495-A440-4415-942E-86F2A9C0DD49}" type="presParOf" srcId="{AF4B1CF5-4839-4337-8E1F-3BF5CADC5E80}" destId="{9A4FA1BA-4F36-4C7C-8BF6-F0DB47C73646}" srcOrd="1" destOrd="0" presId="urn:microsoft.com/office/officeart/2005/8/layout/process5"/>
    <dgm:cxn modelId="{D5DA38EF-B1DD-4C37-A8CE-02B0D732C9D8}" type="presParOf" srcId="{9A4FA1BA-4F36-4C7C-8BF6-F0DB47C73646}" destId="{61F344F2-34F2-4CD1-A901-CFA533CD0518}" srcOrd="0" destOrd="0" presId="urn:microsoft.com/office/officeart/2005/8/layout/process5"/>
    <dgm:cxn modelId="{58554799-1E4E-42FC-B698-659C7967D5CC}" type="presParOf" srcId="{AF4B1CF5-4839-4337-8E1F-3BF5CADC5E80}" destId="{49CBCCDB-A212-4C6B-9B47-6FC29A4FEB94}" srcOrd="2" destOrd="0" presId="urn:microsoft.com/office/officeart/2005/8/layout/process5"/>
    <dgm:cxn modelId="{F439FFD5-F47C-4196-BB61-1897BACEBB0D}" type="presParOf" srcId="{AF4B1CF5-4839-4337-8E1F-3BF5CADC5E80}" destId="{65AC024D-8085-4E58-9130-0A1D9997AEF5}" srcOrd="3" destOrd="0" presId="urn:microsoft.com/office/officeart/2005/8/layout/process5"/>
    <dgm:cxn modelId="{04E9DB57-6976-44F6-B0B7-71FE9127D8AC}" type="presParOf" srcId="{65AC024D-8085-4E58-9130-0A1D9997AEF5}" destId="{67A37DF0-6B64-4D19-8F4B-A55333C07A77}" srcOrd="0" destOrd="0" presId="urn:microsoft.com/office/officeart/2005/8/layout/process5"/>
    <dgm:cxn modelId="{907E0F4B-C935-4676-9407-4822A74D8AF5}" type="presParOf" srcId="{AF4B1CF5-4839-4337-8E1F-3BF5CADC5E80}" destId="{415F54C8-472A-4E95-BA99-2111EB2335FE}" srcOrd="4" destOrd="0" presId="urn:microsoft.com/office/officeart/2005/8/layout/process5"/>
    <dgm:cxn modelId="{0D72D2F2-A9B1-4879-ADAF-20F40392E9BF}" type="presParOf" srcId="{AF4B1CF5-4839-4337-8E1F-3BF5CADC5E80}" destId="{7D2910D2-5FB6-4C2F-AFFC-95DD8AF29EB4}" srcOrd="5" destOrd="0" presId="urn:microsoft.com/office/officeart/2005/8/layout/process5"/>
    <dgm:cxn modelId="{19ABF736-0C66-420C-8582-65A8FA6053C9}" type="presParOf" srcId="{7D2910D2-5FB6-4C2F-AFFC-95DD8AF29EB4}" destId="{762605E9-73D0-48B4-B4EE-C60DCB81C921}" srcOrd="0" destOrd="0" presId="urn:microsoft.com/office/officeart/2005/8/layout/process5"/>
    <dgm:cxn modelId="{D2953B88-B853-47C4-9F9C-CCE3A8C92959}" type="presParOf" srcId="{AF4B1CF5-4839-4337-8E1F-3BF5CADC5E80}" destId="{A66E72A5-63A0-480F-9D32-901B7481DDCE}" srcOrd="6" destOrd="0" presId="urn:microsoft.com/office/officeart/2005/8/layout/process5"/>
    <dgm:cxn modelId="{DDE8634E-4BC9-4D51-BFF8-F5F434C3FF72}" type="presParOf" srcId="{AF4B1CF5-4839-4337-8E1F-3BF5CADC5E80}" destId="{B75B74F5-D0C2-404E-9D70-94BCA42CE92E}" srcOrd="7" destOrd="0" presId="urn:microsoft.com/office/officeart/2005/8/layout/process5"/>
    <dgm:cxn modelId="{A2D81533-0B39-43F2-B979-9B46EC9A6B27}" type="presParOf" srcId="{B75B74F5-D0C2-404E-9D70-94BCA42CE92E}" destId="{1AB63CCB-8A9E-4426-BA8A-89BE6A2F4146}" srcOrd="0" destOrd="0" presId="urn:microsoft.com/office/officeart/2005/8/layout/process5"/>
    <dgm:cxn modelId="{CD31CC49-CFF2-4559-9F44-5CE7B31AA5FD}" type="presParOf" srcId="{AF4B1CF5-4839-4337-8E1F-3BF5CADC5E80}" destId="{2458401F-568A-4E73-8A3D-E283E18E9DCE}" srcOrd="8" destOrd="0" presId="urn:microsoft.com/office/officeart/2005/8/layout/process5"/>
    <dgm:cxn modelId="{C4F92686-3FEB-42D0-9E92-DB7D8D72ECC0}" type="presParOf" srcId="{AF4B1CF5-4839-4337-8E1F-3BF5CADC5E80}" destId="{E6EC5471-794F-4069-8E75-375E37C52764}" srcOrd="9" destOrd="0" presId="urn:microsoft.com/office/officeart/2005/8/layout/process5"/>
    <dgm:cxn modelId="{ABE5F9E8-7DFA-4497-ABD9-11DCCD42B714}" type="presParOf" srcId="{E6EC5471-794F-4069-8E75-375E37C52764}" destId="{C6681494-8502-45BA-B5F1-4BC85A5D1039}" srcOrd="0" destOrd="0" presId="urn:microsoft.com/office/officeart/2005/8/layout/process5"/>
    <dgm:cxn modelId="{A42A431B-4FAF-4A18-AF20-072533D36B34}" type="presParOf" srcId="{AF4B1CF5-4839-4337-8E1F-3BF5CADC5E80}" destId="{FABB4017-CB4E-4A29-860F-70207913FEC2}" srcOrd="10" destOrd="0" presId="urn:microsoft.com/office/officeart/2005/8/layout/process5"/>
    <dgm:cxn modelId="{959FE71D-20DA-44B8-B16C-B47FBC6D0A8D}" type="presParOf" srcId="{AF4B1CF5-4839-4337-8E1F-3BF5CADC5E80}" destId="{3BD47D92-6E0D-4FBA-83C8-C8DB8059B2C7}" srcOrd="11" destOrd="0" presId="urn:microsoft.com/office/officeart/2005/8/layout/process5"/>
    <dgm:cxn modelId="{453842B0-3308-4F02-B37E-1034F88CDE1D}" type="presParOf" srcId="{3BD47D92-6E0D-4FBA-83C8-C8DB8059B2C7}" destId="{364482D3-5686-4126-A0DC-A097598759A8}" srcOrd="0" destOrd="0" presId="urn:microsoft.com/office/officeart/2005/8/layout/process5"/>
    <dgm:cxn modelId="{53CBBA38-2B1B-4CA0-B339-8319DBF53758}" type="presParOf" srcId="{AF4B1CF5-4839-4337-8E1F-3BF5CADC5E80}" destId="{037E5F7B-AB6A-47EE-A50A-D025DCD0FA68}" srcOrd="12" destOrd="0" presId="urn:microsoft.com/office/officeart/2005/8/layout/process5"/>
    <dgm:cxn modelId="{79E8404E-D6FF-4C90-8270-8E8A09B66618}" type="presParOf" srcId="{AF4B1CF5-4839-4337-8E1F-3BF5CADC5E80}" destId="{F4E00D19-744A-4734-98A0-16F762E60705}" srcOrd="13" destOrd="0" presId="urn:microsoft.com/office/officeart/2005/8/layout/process5"/>
    <dgm:cxn modelId="{D96C617A-457B-4E17-A215-B5F426260F00}" type="presParOf" srcId="{F4E00D19-744A-4734-98A0-16F762E60705}" destId="{33D06241-810F-4567-8082-E5978AF0F9DA}" srcOrd="0" destOrd="0" presId="urn:microsoft.com/office/officeart/2005/8/layout/process5"/>
    <dgm:cxn modelId="{EC0FE4BB-AFE4-4544-AF06-D69549140204}" type="presParOf" srcId="{AF4B1CF5-4839-4337-8E1F-3BF5CADC5E80}" destId="{E43D70FD-0E9A-44FA-9224-7DE864E75D36}" srcOrd="14" destOrd="0" presId="urn:microsoft.com/office/officeart/2005/8/layout/process5"/>
    <dgm:cxn modelId="{896F41D0-4464-4CCC-97FA-2EA59661F171}" type="presParOf" srcId="{AF4B1CF5-4839-4337-8E1F-3BF5CADC5E80}" destId="{7A045B00-0E2F-476F-9012-051E90ADB2D3}" srcOrd="15" destOrd="0" presId="urn:microsoft.com/office/officeart/2005/8/layout/process5"/>
    <dgm:cxn modelId="{C5930E2A-CA2F-4AD4-BF63-2E5A891F704D}" type="presParOf" srcId="{7A045B00-0E2F-476F-9012-051E90ADB2D3}" destId="{821FC341-8B3A-4CD3-B23C-FE169842C5F8}" srcOrd="0" destOrd="0" presId="urn:microsoft.com/office/officeart/2005/8/layout/process5"/>
    <dgm:cxn modelId="{3CB5068C-4615-471E-A8C3-E6D83E4D4A1E}" type="presParOf" srcId="{AF4B1CF5-4839-4337-8E1F-3BF5CADC5E80}" destId="{038D5D8E-A696-4079-A7A6-21B0C1195748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BC37BD-46C1-4C7B-801A-2715117A7519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527C37B-CDAD-45A2-915B-424E5A53098E}">
      <dgm:prSet phldrT="[Text]"/>
      <dgm:spPr/>
      <dgm:t>
        <a:bodyPr/>
        <a:lstStyle/>
        <a:p>
          <a:r>
            <a:rPr lang="en-US" dirty="0" smtClean="0"/>
            <a:t>Moment of Inertia</a:t>
          </a:r>
          <a:endParaRPr lang="en-US" dirty="0"/>
        </a:p>
      </dgm:t>
    </dgm:pt>
    <dgm:pt modelId="{81D41657-42F1-4549-9067-B40A8E2E017A}" type="parTrans" cxnId="{4D4211E6-5736-473E-A158-C585A55A8F13}">
      <dgm:prSet/>
      <dgm:spPr/>
      <dgm:t>
        <a:bodyPr/>
        <a:lstStyle/>
        <a:p>
          <a:endParaRPr lang="en-US"/>
        </a:p>
      </dgm:t>
    </dgm:pt>
    <dgm:pt modelId="{8C26244F-95BA-4E48-A839-470C8422C114}" type="sibTrans" cxnId="{4D4211E6-5736-473E-A158-C585A55A8F13}">
      <dgm:prSet/>
      <dgm:spPr/>
      <dgm:t>
        <a:bodyPr/>
        <a:lstStyle/>
        <a:p>
          <a:endParaRPr lang="en-US"/>
        </a:p>
      </dgm:t>
    </dgm:pt>
    <dgm:pt modelId="{15E0E95F-C689-4D0F-94ED-DBB4C87FCE23}">
      <dgm:prSet phldrT="[Text]"/>
      <dgm:spPr/>
      <dgm:t>
        <a:bodyPr/>
        <a:lstStyle/>
        <a:p>
          <a:r>
            <a:rPr lang="en-US" dirty="0" smtClean="0"/>
            <a:t>Angular Velocity</a:t>
          </a:r>
          <a:endParaRPr lang="en-US" dirty="0"/>
        </a:p>
      </dgm:t>
    </dgm:pt>
    <dgm:pt modelId="{CFCADBE5-3600-4DF3-83C5-4AB35BB3F446}" type="parTrans" cxnId="{012586F1-0F3B-4172-B0E3-014014CC25B0}">
      <dgm:prSet/>
      <dgm:spPr/>
      <dgm:t>
        <a:bodyPr/>
        <a:lstStyle/>
        <a:p>
          <a:endParaRPr lang="en-US"/>
        </a:p>
      </dgm:t>
    </dgm:pt>
    <dgm:pt modelId="{8CEB0E22-7800-4B14-A4A6-396CDE98A288}" type="sibTrans" cxnId="{012586F1-0F3B-4172-B0E3-014014CC25B0}">
      <dgm:prSet/>
      <dgm:spPr/>
      <dgm:t>
        <a:bodyPr/>
        <a:lstStyle/>
        <a:p>
          <a:endParaRPr lang="en-US"/>
        </a:p>
      </dgm:t>
    </dgm:pt>
    <dgm:pt modelId="{73392454-83DB-47DD-AE2B-78F0CAE7A616}">
      <dgm:prSet phldrT="[Text]"/>
      <dgm:spPr/>
      <dgm:t>
        <a:bodyPr/>
        <a:lstStyle/>
        <a:p>
          <a:r>
            <a:rPr lang="en-US" dirty="0" smtClean="0"/>
            <a:t>Angular Momentum</a:t>
          </a:r>
          <a:endParaRPr lang="en-US" dirty="0"/>
        </a:p>
      </dgm:t>
    </dgm:pt>
    <dgm:pt modelId="{4E841C8D-07DB-44E9-9502-E509C4D3B25F}" type="parTrans" cxnId="{D22876AD-8C03-4E81-B6EB-B2C1821F0A18}">
      <dgm:prSet/>
      <dgm:spPr/>
      <dgm:t>
        <a:bodyPr/>
        <a:lstStyle/>
        <a:p>
          <a:endParaRPr lang="en-US"/>
        </a:p>
      </dgm:t>
    </dgm:pt>
    <dgm:pt modelId="{D64C73F3-28E9-4B09-9476-B86E43A45778}" type="sibTrans" cxnId="{D22876AD-8C03-4E81-B6EB-B2C1821F0A18}">
      <dgm:prSet/>
      <dgm:spPr/>
      <dgm:t>
        <a:bodyPr/>
        <a:lstStyle/>
        <a:p>
          <a:endParaRPr lang="en-US"/>
        </a:p>
      </dgm:t>
    </dgm:pt>
    <dgm:pt modelId="{93C966D0-61CA-4051-A060-7AB28DD24543}" type="pres">
      <dgm:prSet presAssocID="{ACBC37BD-46C1-4C7B-801A-2715117A751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129293-006A-439B-8E7A-5FD2DF34928D}" type="pres">
      <dgm:prSet presAssocID="{4527C37B-CDAD-45A2-915B-424E5A53098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11FBFF-231D-45B8-AE91-3F9A1387D2FD}" type="pres">
      <dgm:prSet presAssocID="{8C26244F-95BA-4E48-A839-470C8422C114}" presName="sibTrans" presStyleCnt="0"/>
      <dgm:spPr/>
    </dgm:pt>
    <dgm:pt modelId="{3DC5D248-FC81-4102-BBA9-4703350AB8D6}" type="pres">
      <dgm:prSet presAssocID="{15E0E95F-C689-4D0F-94ED-DBB4C87FCE2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6CA863-B61E-4166-81B0-1E29C6FB3790}" type="pres">
      <dgm:prSet presAssocID="{8CEB0E22-7800-4B14-A4A6-396CDE98A288}" presName="sibTrans" presStyleCnt="0"/>
      <dgm:spPr/>
    </dgm:pt>
    <dgm:pt modelId="{A0E4DE07-F8E8-4F1F-9E50-B494D1DAC9C2}" type="pres">
      <dgm:prSet presAssocID="{73392454-83DB-47DD-AE2B-78F0CAE7A61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4211E6-5736-473E-A158-C585A55A8F13}" srcId="{ACBC37BD-46C1-4C7B-801A-2715117A7519}" destId="{4527C37B-CDAD-45A2-915B-424E5A53098E}" srcOrd="0" destOrd="0" parTransId="{81D41657-42F1-4549-9067-B40A8E2E017A}" sibTransId="{8C26244F-95BA-4E48-A839-470C8422C114}"/>
    <dgm:cxn modelId="{955B44CF-EEC9-4DB4-A60E-CAE0B13CB5CE}" type="presOf" srcId="{73392454-83DB-47DD-AE2B-78F0CAE7A616}" destId="{A0E4DE07-F8E8-4F1F-9E50-B494D1DAC9C2}" srcOrd="0" destOrd="0" presId="urn:microsoft.com/office/officeart/2005/8/layout/default"/>
    <dgm:cxn modelId="{E3CFEB06-F563-4D1E-B776-78BD9EECE7BD}" type="presOf" srcId="{15E0E95F-C689-4D0F-94ED-DBB4C87FCE23}" destId="{3DC5D248-FC81-4102-BBA9-4703350AB8D6}" srcOrd="0" destOrd="0" presId="urn:microsoft.com/office/officeart/2005/8/layout/default"/>
    <dgm:cxn modelId="{36733258-5D3C-404A-8012-058D51D8815A}" type="presOf" srcId="{4527C37B-CDAD-45A2-915B-424E5A53098E}" destId="{CE129293-006A-439B-8E7A-5FD2DF34928D}" srcOrd="0" destOrd="0" presId="urn:microsoft.com/office/officeart/2005/8/layout/default"/>
    <dgm:cxn modelId="{012586F1-0F3B-4172-B0E3-014014CC25B0}" srcId="{ACBC37BD-46C1-4C7B-801A-2715117A7519}" destId="{15E0E95F-C689-4D0F-94ED-DBB4C87FCE23}" srcOrd="1" destOrd="0" parTransId="{CFCADBE5-3600-4DF3-83C5-4AB35BB3F446}" sibTransId="{8CEB0E22-7800-4B14-A4A6-396CDE98A288}"/>
    <dgm:cxn modelId="{D22876AD-8C03-4E81-B6EB-B2C1821F0A18}" srcId="{ACBC37BD-46C1-4C7B-801A-2715117A7519}" destId="{73392454-83DB-47DD-AE2B-78F0CAE7A616}" srcOrd="2" destOrd="0" parTransId="{4E841C8D-07DB-44E9-9502-E509C4D3B25F}" sibTransId="{D64C73F3-28E9-4B09-9476-B86E43A45778}"/>
    <dgm:cxn modelId="{D7C4AE89-3E3D-46E8-B06C-AD416B8D093C}" type="presOf" srcId="{ACBC37BD-46C1-4C7B-801A-2715117A7519}" destId="{93C966D0-61CA-4051-A060-7AB28DD24543}" srcOrd="0" destOrd="0" presId="urn:microsoft.com/office/officeart/2005/8/layout/default"/>
    <dgm:cxn modelId="{B208786F-D40F-4555-9FFF-20355F6948B6}" type="presParOf" srcId="{93C966D0-61CA-4051-A060-7AB28DD24543}" destId="{CE129293-006A-439B-8E7A-5FD2DF34928D}" srcOrd="0" destOrd="0" presId="urn:microsoft.com/office/officeart/2005/8/layout/default"/>
    <dgm:cxn modelId="{0A485305-D341-4C67-925F-6374FFEF4C82}" type="presParOf" srcId="{93C966D0-61CA-4051-A060-7AB28DD24543}" destId="{6711FBFF-231D-45B8-AE91-3F9A1387D2FD}" srcOrd="1" destOrd="0" presId="urn:microsoft.com/office/officeart/2005/8/layout/default"/>
    <dgm:cxn modelId="{1442F27F-D96D-45D6-B142-7FF2E7D62D6C}" type="presParOf" srcId="{93C966D0-61CA-4051-A060-7AB28DD24543}" destId="{3DC5D248-FC81-4102-BBA9-4703350AB8D6}" srcOrd="2" destOrd="0" presId="urn:microsoft.com/office/officeart/2005/8/layout/default"/>
    <dgm:cxn modelId="{6D60426F-F8AD-4D01-87CF-330870C4D7F8}" type="presParOf" srcId="{93C966D0-61CA-4051-A060-7AB28DD24543}" destId="{ED6CA863-B61E-4166-81B0-1E29C6FB3790}" srcOrd="3" destOrd="0" presId="urn:microsoft.com/office/officeart/2005/8/layout/default"/>
    <dgm:cxn modelId="{2DA52DAF-7D8B-4200-B665-C624A769AA9A}" type="presParOf" srcId="{93C966D0-61CA-4051-A060-7AB28DD24543}" destId="{A0E4DE07-F8E8-4F1F-9E50-B494D1DAC9C2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4DE07-F8E8-4F1F-9E50-B494D1DAC9C2}">
      <dsp:nvSpPr>
        <dsp:cNvPr id="0" name=""/>
        <dsp:cNvSpPr/>
      </dsp:nvSpPr>
      <dsp:spPr>
        <a:xfrm>
          <a:off x="12235" y="140"/>
          <a:ext cx="6240224" cy="374413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Angular Momentum</a:t>
          </a:r>
          <a:endParaRPr lang="en-US" sz="6500" kern="1200" dirty="0"/>
        </a:p>
      </dsp:txBody>
      <dsp:txXfrm>
        <a:off x="12235" y="140"/>
        <a:ext cx="6240224" cy="37441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43FA95-3E2E-4E01-A552-9A0ED3005009}">
      <dsp:nvSpPr>
        <dsp:cNvPr id="0" name=""/>
        <dsp:cNvSpPr/>
      </dsp:nvSpPr>
      <dsp:spPr>
        <a:xfrm>
          <a:off x="7847" y="263082"/>
          <a:ext cx="2345604" cy="140736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How have they created Angular Momentum?</a:t>
          </a:r>
          <a:endParaRPr lang="en-US" sz="2000" kern="1200" dirty="0"/>
        </a:p>
      </dsp:txBody>
      <dsp:txXfrm>
        <a:off x="49067" y="304302"/>
        <a:ext cx="2263164" cy="1324922"/>
      </dsp:txXfrm>
    </dsp:sp>
    <dsp:sp modelId="{9A4FA1BA-4F36-4C7C-8BF6-F0DB47C73646}">
      <dsp:nvSpPr>
        <dsp:cNvPr id="0" name=""/>
        <dsp:cNvSpPr/>
      </dsp:nvSpPr>
      <dsp:spPr>
        <a:xfrm>
          <a:off x="2559865" y="675908"/>
          <a:ext cx="497268" cy="5817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2559865" y="792250"/>
        <a:ext cx="348088" cy="349025"/>
      </dsp:txXfrm>
    </dsp:sp>
    <dsp:sp modelId="{49CBCCDB-A212-4C6B-9B47-6FC29A4FEB94}">
      <dsp:nvSpPr>
        <dsp:cNvPr id="0" name=""/>
        <dsp:cNvSpPr/>
      </dsp:nvSpPr>
      <dsp:spPr>
        <a:xfrm>
          <a:off x="3291693" y="263082"/>
          <a:ext cx="2345604" cy="140736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What is the Axis of Rotation?</a:t>
          </a:r>
          <a:endParaRPr lang="en-US" sz="2000" kern="1200" dirty="0"/>
        </a:p>
      </dsp:txBody>
      <dsp:txXfrm>
        <a:off x="3332913" y="304302"/>
        <a:ext cx="2263164" cy="1324922"/>
      </dsp:txXfrm>
    </dsp:sp>
    <dsp:sp modelId="{65AC024D-8085-4E58-9130-0A1D9997AEF5}">
      <dsp:nvSpPr>
        <dsp:cNvPr id="0" name=""/>
        <dsp:cNvSpPr/>
      </dsp:nvSpPr>
      <dsp:spPr>
        <a:xfrm>
          <a:off x="5843711" y="675908"/>
          <a:ext cx="497268" cy="5817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843711" y="792250"/>
        <a:ext cx="348088" cy="349025"/>
      </dsp:txXfrm>
    </dsp:sp>
    <dsp:sp modelId="{415F54C8-472A-4E95-BA99-2111EB2335FE}">
      <dsp:nvSpPr>
        <dsp:cNvPr id="0" name=""/>
        <dsp:cNvSpPr/>
      </dsp:nvSpPr>
      <dsp:spPr>
        <a:xfrm>
          <a:off x="6575539" y="263082"/>
          <a:ext cx="2345604" cy="140736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What is happening to the Distribution of Mass BEFORE the spin?</a:t>
          </a:r>
          <a:endParaRPr lang="en-US" sz="2000" kern="1200" dirty="0"/>
        </a:p>
      </dsp:txBody>
      <dsp:txXfrm>
        <a:off x="6616759" y="304302"/>
        <a:ext cx="2263164" cy="1324922"/>
      </dsp:txXfrm>
    </dsp:sp>
    <dsp:sp modelId="{7D2910D2-5FB6-4C2F-AFFC-95DD8AF29EB4}">
      <dsp:nvSpPr>
        <dsp:cNvPr id="0" name=""/>
        <dsp:cNvSpPr/>
      </dsp:nvSpPr>
      <dsp:spPr>
        <a:xfrm rot="5400000">
          <a:off x="7499708" y="1834637"/>
          <a:ext cx="497268" cy="5817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-5400000">
        <a:off x="7573830" y="1876857"/>
        <a:ext cx="349025" cy="348088"/>
      </dsp:txXfrm>
    </dsp:sp>
    <dsp:sp modelId="{A66E72A5-63A0-480F-9D32-901B7481DDCE}">
      <dsp:nvSpPr>
        <dsp:cNvPr id="0" name=""/>
        <dsp:cNvSpPr/>
      </dsp:nvSpPr>
      <dsp:spPr>
        <a:xfrm>
          <a:off x="6575539" y="2608686"/>
          <a:ext cx="2345604" cy="140736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What does this mean for MI and Angular Velocity?</a:t>
          </a:r>
          <a:endParaRPr lang="en-US" sz="2000" kern="1200" dirty="0"/>
        </a:p>
      </dsp:txBody>
      <dsp:txXfrm>
        <a:off x="6616759" y="2649906"/>
        <a:ext cx="2263164" cy="1324922"/>
      </dsp:txXfrm>
    </dsp:sp>
    <dsp:sp modelId="{B75B74F5-D0C2-404E-9D70-94BCA42CE92E}">
      <dsp:nvSpPr>
        <dsp:cNvPr id="0" name=""/>
        <dsp:cNvSpPr/>
      </dsp:nvSpPr>
      <dsp:spPr>
        <a:xfrm rot="10800000">
          <a:off x="5871858" y="3021513"/>
          <a:ext cx="497268" cy="5817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6021038" y="3137855"/>
        <a:ext cx="348088" cy="349025"/>
      </dsp:txXfrm>
    </dsp:sp>
    <dsp:sp modelId="{2458401F-568A-4E73-8A3D-E283E18E9DCE}">
      <dsp:nvSpPr>
        <dsp:cNvPr id="0" name=""/>
        <dsp:cNvSpPr/>
      </dsp:nvSpPr>
      <dsp:spPr>
        <a:xfrm>
          <a:off x="3291693" y="2608686"/>
          <a:ext cx="2345604" cy="140736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What is happening to Distribution of Mass DURING the spin?</a:t>
          </a:r>
          <a:endParaRPr lang="en-US" sz="2000" kern="1200" dirty="0"/>
        </a:p>
      </dsp:txBody>
      <dsp:txXfrm>
        <a:off x="3332913" y="2649906"/>
        <a:ext cx="2263164" cy="1324922"/>
      </dsp:txXfrm>
    </dsp:sp>
    <dsp:sp modelId="{E6EC5471-794F-4069-8E75-375E37C52764}">
      <dsp:nvSpPr>
        <dsp:cNvPr id="0" name=""/>
        <dsp:cNvSpPr/>
      </dsp:nvSpPr>
      <dsp:spPr>
        <a:xfrm rot="10800000">
          <a:off x="2588012" y="3021513"/>
          <a:ext cx="497268" cy="5817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2737192" y="3137855"/>
        <a:ext cx="348088" cy="349025"/>
      </dsp:txXfrm>
    </dsp:sp>
    <dsp:sp modelId="{FABB4017-CB4E-4A29-860F-70207913FEC2}">
      <dsp:nvSpPr>
        <dsp:cNvPr id="0" name=""/>
        <dsp:cNvSpPr/>
      </dsp:nvSpPr>
      <dsp:spPr>
        <a:xfrm>
          <a:off x="7847" y="2608686"/>
          <a:ext cx="2345604" cy="140736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What does this mean for MI and Angular Velocity?</a:t>
          </a:r>
          <a:endParaRPr lang="en-US" sz="2000" kern="1200" dirty="0"/>
        </a:p>
      </dsp:txBody>
      <dsp:txXfrm>
        <a:off x="49067" y="2649906"/>
        <a:ext cx="2263164" cy="1324922"/>
      </dsp:txXfrm>
    </dsp:sp>
    <dsp:sp modelId="{3BD47D92-6E0D-4FBA-83C8-C8DB8059B2C7}">
      <dsp:nvSpPr>
        <dsp:cNvPr id="0" name=""/>
        <dsp:cNvSpPr/>
      </dsp:nvSpPr>
      <dsp:spPr>
        <a:xfrm rot="5400000">
          <a:off x="932015" y="4180241"/>
          <a:ext cx="497268" cy="5817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-5400000">
        <a:off x="1006137" y="4222461"/>
        <a:ext cx="349025" cy="348088"/>
      </dsp:txXfrm>
    </dsp:sp>
    <dsp:sp modelId="{037E5F7B-AB6A-47EE-A50A-D025DCD0FA68}">
      <dsp:nvSpPr>
        <dsp:cNvPr id="0" name=""/>
        <dsp:cNvSpPr/>
      </dsp:nvSpPr>
      <dsp:spPr>
        <a:xfrm>
          <a:off x="7847" y="4954291"/>
          <a:ext cx="2345604" cy="140736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What is happening to the Distribution of Mass AFTER the spin?</a:t>
          </a:r>
          <a:endParaRPr lang="en-US" sz="2000" kern="1200" dirty="0"/>
        </a:p>
      </dsp:txBody>
      <dsp:txXfrm>
        <a:off x="49067" y="4995511"/>
        <a:ext cx="2263164" cy="1324922"/>
      </dsp:txXfrm>
    </dsp:sp>
    <dsp:sp modelId="{F4E00D19-744A-4734-98A0-16F762E60705}">
      <dsp:nvSpPr>
        <dsp:cNvPr id="0" name=""/>
        <dsp:cNvSpPr/>
      </dsp:nvSpPr>
      <dsp:spPr>
        <a:xfrm>
          <a:off x="2559865" y="5367117"/>
          <a:ext cx="497268" cy="5817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2559865" y="5483459"/>
        <a:ext cx="348088" cy="349025"/>
      </dsp:txXfrm>
    </dsp:sp>
    <dsp:sp modelId="{E43D70FD-0E9A-44FA-9224-7DE864E75D36}">
      <dsp:nvSpPr>
        <dsp:cNvPr id="0" name=""/>
        <dsp:cNvSpPr/>
      </dsp:nvSpPr>
      <dsp:spPr>
        <a:xfrm>
          <a:off x="3291693" y="4954291"/>
          <a:ext cx="2345604" cy="140736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What does this mean for MI and Angular Velocity?</a:t>
          </a:r>
          <a:endParaRPr lang="en-US" sz="2000" kern="1200" dirty="0"/>
        </a:p>
      </dsp:txBody>
      <dsp:txXfrm>
        <a:off x="3332913" y="4995511"/>
        <a:ext cx="2263164" cy="1324922"/>
      </dsp:txXfrm>
    </dsp:sp>
    <dsp:sp modelId="{7A045B00-0E2F-476F-9012-051E90ADB2D3}">
      <dsp:nvSpPr>
        <dsp:cNvPr id="0" name=""/>
        <dsp:cNvSpPr/>
      </dsp:nvSpPr>
      <dsp:spPr>
        <a:xfrm>
          <a:off x="5843711" y="5367117"/>
          <a:ext cx="497268" cy="5817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843711" y="5483459"/>
        <a:ext cx="348088" cy="349025"/>
      </dsp:txXfrm>
    </dsp:sp>
    <dsp:sp modelId="{038D5D8E-A696-4079-A7A6-21B0C1195748}">
      <dsp:nvSpPr>
        <dsp:cNvPr id="0" name=""/>
        <dsp:cNvSpPr/>
      </dsp:nvSpPr>
      <dsp:spPr>
        <a:xfrm>
          <a:off x="6575539" y="4954291"/>
          <a:ext cx="2345604" cy="140736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What happens in relation to Newton’s First Law to stop the spin?</a:t>
          </a:r>
          <a:endParaRPr lang="en-US" sz="2000" kern="1200" dirty="0"/>
        </a:p>
      </dsp:txBody>
      <dsp:txXfrm>
        <a:off x="6616759" y="4995511"/>
        <a:ext cx="2263164" cy="13249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129293-006A-439B-8E7A-5FD2DF34928D}">
      <dsp:nvSpPr>
        <dsp:cNvPr id="0" name=""/>
        <dsp:cNvSpPr/>
      </dsp:nvSpPr>
      <dsp:spPr>
        <a:xfrm>
          <a:off x="191552" y="280"/>
          <a:ext cx="3932311" cy="23593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 smtClean="0"/>
            <a:t>Moment of Inertia</a:t>
          </a:r>
          <a:endParaRPr lang="en-US" sz="5600" kern="1200" dirty="0"/>
        </a:p>
      </dsp:txBody>
      <dsp:txXfrm>
        <a:off x="191552" y="280"/>
        <a:ext cx="3932311" cy="2359387"/>
      </dsp:txXfrm>
    </dsp:sp>
    <dsp:sp modelId="{3DC5D248-FC81-4102-BBA9-4703350AB8D6}">
      <dsp:nvSpPr>
        <dsp:cNvPr id="0" name=""/>
        <dsp:cNvSpPr/>
      </dsp:nvSpPr>
      <dsp:spPr>
        <a:xfrm>
          <a:off x="4517095" y="280"/>
          <a:ext cx="3932311" cy="235938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 smtClean="0"/>
            <a:t>Angular Velocity</a:t>
          </a:r>
          <a:endParaRPr lang="en-US" sz="5600" kern="1200" dirty="0"/>
        </a:p>
      </dsp:txBody>
      <dsp:txXfrm>
        <a:off x="4517095" y="280"/>
        <a:ext cx="3932311" cy="2359387"/>
      </dsp:txXfrm>
    </dsp:sp>
    <dsp:sp modelId="{A0E4DE07-F8E8-4F1F-9E50-B494D1DAC9C2}">
      <dsp:nvSpPr>
        <dsp:cNvPr id="0" name=""/>
        <dsp:cNvSpPr/>
      </dsp:nvSpPr>
      <dsp:spPr>
        <a:xfrm>
          <a:off x="2354324" y="2752899"/>
          <a:ext cx="3932311" cy="235938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 smtClean="0"/>
            <a:t>Angular Momentum</a:t>
          </a:r>
          <a:endParaRPr lang="en-US" sz="5600" kern="1200" dirty="0"/>
        </a:p>
      </dsp:txBody>
      <dsp:txXfrm>
        <a:off x="2354324" y="2752899"/>
        <a:ext cx="3932311" cy="23593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AF802-DC6C-4796-BCB1-CEBB63EA9A01}" type="datetimeFigureOut">
              <a:rPr lang="en-GB" smtClean="0"/>
              <a:t>21/09/2017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F5458-9C23-4BFC-A67F-DBA7DA745D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53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8C1E2-45EE-4346-8A63-5D85AA4146AC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D414F-3441-5A4B-9E24-3A15A5DCE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168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4D0A-E550-C042-8CB4-B9B652778DD6}" type="datetimeFigureOut">
              <a:rPr lang="en-US" smtClean="0"/>
              <a:pPr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C5BE-C408-EF43-A0D8-DC4695CA42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4D0A-E550-C042-8CB4-B9B652778DD6}" type="datetimeFigureOut">
              <a:rPr lang="en-US" smtClean="0"/>
              <a:pPr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C5BE-C408-EF43-A0D8-DC4695CA4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4D0A-E550-C042-8CB4-B9B652778DD6}" type="datetimeFigureOut">
              <a:rPr lang="en-US" smtClean="0"/>
              <a:pPr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C5BE-C408-EF43-A0D8-DC4695CA4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4D0A-E550-C042-8CB4-B9B652778DD6}" type="datetimeFigureOut">
              <a:rPr lang="en-US" smtClean="0"/>
              <a:pPr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C5BE-C408-EF43-A0D8-DC4695CA4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4D0A-E550-C042-8CB4-B9B652778DD6}" type="datetimeFigureOut">
              <a:rPr lang="en-US" smtClean="0"/>
              <a:pPr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C5BE-C408-EF43-A0D8-DC4695CA4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4D0A-E550-C042-8CB4-B9B652778DD6}" type="datetimeFigureOut">
              <a:rPr lang="en-US" smtClean="0"/>
              <a:pPr/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C5BE-C408-EF43-A0D8-DC4695CA4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4D0A-E550-C042-8CB4-B9B652778DD6}" type="datetimeFigureOut">
              <a:rPr lang="en-US" smtClean="0"/>
              <a:pPr/>
              <a:t>9/21/2017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C5BE-C408-EF43-A0D8-DC4695CA4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4D0A-E550-C042-8CB4-B9B652778DD6}" type="datetimeFigureOut">
              <a:rPr lang="en-US" smtClean="0"/>
              <a:pPr/>
              <a:t>9/21/2017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C5BE-C408-EF43-A0D8-DC4695CA4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4D0A-E550-C042-8CB4-B9B652778DD6}" type="datetimeFigureOut">
              <a:rPr lang="en-US" smtClean="0"/>
              <a:pPr/>
              <a:t>9/21/2017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C5BE-C408-EF43-A0D8-DC4695CA4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4D0A-E550-C042-8CB4-B9B652778DD6}" type="datetimeFigureOut">
              <a:rPr lang="en-US" smtClean="0"/>
              <a:pPr/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C5BE-C408-EF43-A0D8-DC4695CA42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4754D0A-E550-C042-8CB4-B9B652778DD6}" type="datetimeFigureOut">
              <a:rPr lang="en-US" smtClean="0"/>
              <a:pPr/>
              <a:t>9/21/2017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22EC5BE-C408-EF43-A0D8-DC4695CA4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4754D0A-E550-C042-8CB4-B9B652778DD6}" type="datetimeFigureOut">
              <a:rPr lang="en-US" smtClean="0"/>
              <a:pPr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22EC5BE-C408-EF43-A0D8-DC4695CA4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0RVyhd3E9hY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0RVyhd3E9hY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www.youtube.com/watch?v=6z7pnssKjh8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www.youtube.com/watch?v=yZxDCfgVfTc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Biomechanics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82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Physics behind a skater spinning</a:t>
            </a:r>
            <a:endParaRPr lang="en-GB" dirty="0"/>
          </a:p>
        </p:txBody>
      </p:sp>
      <p:pic>
        <p:nvPicPr>
          <p:cNvPr id="1026" name="Picture 2" descr="Japan Figure Skating Championships 2016 - Exhibiti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75191"/>
            <a:ext cx="2993909" cy="449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33656" y="1775191"/>
            <a:ext cx="4546848" cy="717705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GB" sz="2800" dirty="0" smtClean="0"/>
              <a:t>How is Angular </a:t>
            </a:r>
            <a:r>
              <a:rPr lang="en-GB" sz="2800" dirty="0" smtClean="0"/>
              <a:t>momentum </a:t>
            </a:r>
            <a:r>
              <a:rPr lang="en-GB" sz="2800" dirty="0" smtClean="0"/>
              <a:t>created?</a:t>
            </a:r>
          </a:p>
          <a:p>
            <a:pPr defTabSz="914400"/>
            <a:endParaRPr lang="en-GB" sz="2800" dirty="0"/>
          </a:p>
          <a:p>
            <a:pPr defTabSz="914400"/>
            <a:r>
              <a:rPr lang="en-GB" sz="2800" dirty="0" smtClean="0"/>
              <a:t>.</a:t>
            </a:r>
            <a:endParaRPr lang="en-GB" sz="2800" dirty="0" smtClean="0"/>
          </a:p>
          <a:p>
            <a:pPr defTabSz="914400"/>
            <a:endParaRPr lang="en-GB" sz="2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6272" y="5774374"/>
            <a:ext cx="4546848" cy="761200"/>
          </a:xfrm>
          <a:prstGeom prst="rect">
            <a:avLst/>
          </a:prstGeom>
        </p:spPr>
        <p:txBody>
          <a:bodyPr vert="horz" lIns="54864" tIns="91440" rtlCol="0">
            <a:normAutofit fontScale="32500" lnSpcReduction="2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endParaRPr lang="en-GB" dirty="0" smtClean="0"/>
          </a:p>
          <a:p>
            <a:pPr defTabSz="914400"/>
            <a:endParaRPr lang="en-GB" dirty="0" smtClean="0"/>
          </a:p>
          <a:p>
            <a:pPr defTabSz="914400"/>
            <a:r>
              <a:rPr lang="en-GB" dirty="0" smtClean="0"/>
              <a:t>L = angular momentum</a:t>
            </a:r>
          </a:p>
          <a:p>
            <a:pPr defTabSz="914400"/>
            <a:r>
              <a:rPr lang="en-GB" dirty="0" smtClean="0"/>
              <a:t>W = angular velocity</a:t>
            </a:r>
          </a:p>
          <a:p>
            <a:pPr defTabSz="914400"/>
            <a:r>
              <a:rPr lang="en-GB" dirty="0" smtClean="0"/>
              <a:t>I or MI = moment of inertia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852936"/>
            <a:ext cx="3970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44744" y="2980693"/>
            <a:ext cx="4546848" cy="483149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 defTabSz="914400">
              <a:buNone/>
            </a:pPr>
            <a:r>
              <a:rPr lang="en-GB" sz="2800" dirty="0" smtClean="0"/>
              <a:t>How can a skater go from a curve to a spin so quickly?</a:t>
            </a:r>
          </a:p>
          <a:p>
            <a:pPr defTabSz="914400"/>
            <a:endParaRPr lang="en-GB" sz="2800" dirty="0" smtClean="0"/>
          </a:p>
          <a:p>
            <a:pPr defTabSz="914400"/>
            <a:endParaRPr lang="en-GB" sz="28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18320" y="4221088"/>
            <a:ext cx="4546848" cy="483149"/>
          </a:xfrm>
          <a:prstGeom prst="rect">
            <a:avLst/>
          </a:prstGeom>
        </p:spPr>
        <p:txBody>
          <a:bodyPr vert="horz" lIns="54864" tIns="91440" rtlCol="0">
            <a:normAutofit fontScale="85000" lnSpcReduction="2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 defTabSz="914400">
              <a:buNone/>
            </a:pPr>
            <a:r>
              <a:rPr lang="en-GB" dirty="0" smtClean="0"/>
              <a:t>What happens in the spin?</a:t>
            </a:r>
            <a:endParaRPr lang="en-GB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18320" y="5085184"/>
            <a:ext cx="4546848" cy="483149"/>
          </a:xfrm>
          <a:prstGeom prst="rect">
            <a:avLst/>
          </a:prstGeom>
        </p:spPr>
        <p:txBody>
          <a:bodyPr vert="horz" lIns="54864" tIns="91440" rtlCol="0">
            <a:normAutofit fontScale="77500" lnSpcReduction="2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 defTabSz="914400">
              <a:buNone/>
            </a:pPr>
            <a:r>
              <a:rPr lang="en-GB" dirty="0" smtClean="0"/>
              <a:t>How does radius impact on MI?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811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Physics behind a skater spinning</a:t>
            </a:r>
            <a:endParaRPr lang="en-GB" dirty="0"/>
          </a:p>
        </p:txBody>
      </p:sp>
      <p:pic>
        <p:nvPicPr>
          <p:cNvPr id="1026" name="Picture 2" descr="Japan Figure Skating Championships 2016 - Exhibiti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891" y="1772454"/>
            <a:ext cx="2993909" cy="449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33656" y="1454169"/>
            <a:ext cx="4914408" cy="894711"/>
          </a:xfrm>
          <a:prstGeom prst="rect">
            <a:avLst/>
          </a:prstGeom>
        </p:spPr>
        <p:txBody>
          <a:bodyPr vert="horz" lIns="54864" tIns="91440" rtlCol="0">
            <a:normAutofit fontScale="47500" lnSpcReduction="2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GB" sz="3800" dirty="0" smtClean="0">
                <a:solidFill>
                  <a:srgbClr val="FF0000"/>
                </a:solidFill>
              </a:rPr>
              <a:t>How is Angular </a:t>
            </a:r>
            <a:r>
              <a:rPr lang="en-GB" sz="3800" dirty="0" smtClean="0">
                <a:solidFill>
                  <a:srgbClr val="FF0000"/>
                </a:solidFill>
              </a:rPr>
              <a:t>momentum </a:t>
            </a:r>
            <a:r>
              <a:rPr lang="en-GB" sz="3800" dirty="0" smtClean="0">
                <a:solidFill>
                  <a:srgbClr val="FF0000"/>
                </a:solidFill>
              </a:rPr>
              <a:t>created?</a:t>
            </a:r>
          </a:p>
          <a:p>
            <a:pPr defTabSz="914400"/>
            <a:endParaRPr lang="en-GB" dirty="0"/>
          </a:p>
          <a:p>
            <a:pPr defTabSz="914400"/>
            <a:r>
              <a:rPr lang="en-GB" dirty="0" smtClean="0"/>
              <a:t>By using a curve on approach to increase speed.</a:t>
            </a:r>
            <a:endParaRPr lang="en-GB" dirty="0" smtClean="0"/>
          </a:p>
          <a:p>
            <a:pPr defTabSz="914400"/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6272" y="5445224"/>
            <a:ext cx="3565648" cy="1090350"/>
          </a:xfrm>
          <a:prstGeom prst="rect">
            <a:avLst/>
          </a:prstGeom>
        </p:spPr>
        <p:txBody>
          <a:bodyPr vert="horz" lIns="54864" tIns="91440" rtlCol="0">
            <a:normAutofit fontScale="47500" lnSpcReduction="2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endParaRPr lang="en-GB" dirty="0" smtClean="0"/>
          </a:p>
          <a:p>
            <a:pPr defTabSz="914400"/>
            <a:endParaRPr lang="en-GB" dirty="0" smtClean="0"/>
          </a:p>
          <a:p>
            <a:pPr defTabSz="914400"/>
            <a:r>
              <a:rPr lang="en-GB" dirty="0" smtClean="0"/>
              <a:t>L = angular momentum</a:t>
            </a:r>
          </a:p>
          <a:p>
            <a:pPr defTabSz="914400"/>
            <a:r>
              <a:rPr lang="en-GB" dirty="0" smtClean="0"/>
              <a:t>W = angular velocity</a:t>
            </a:r>
          </a:p>
          <a:p>
            <a:pPr defTabSz="914400"/>
            <a:r>
              <a:rPr lang="en-GB" dirty="0" smtClean="0"/>
              <a:t>I or MI = moment of inertia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852936"/>
            <a:ext cx="3970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73736" y="2528320"/>
            <a:ext cx="4627592" cy="1018563"/>
          </a:xfrm>
          <a:prstGeom prst="rect">
            <a:avLst/>
          </a:prstGeom>
        </p:spPr>
        <p:txBody>
          <a:bodyPr vert="horz" lIns="54864" tIns="91440" rtlCol="0">
            <a:normAutofit fontScale="40000" lnSpcReduction="2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lvl="0" indent="0" defTabSz="914400">
              <a:buNone/>
            </a:pPr>
            <a:r>
              <a:rPr lang="en-GB" sz="4500" dirty="0" smtClean="0">
                <a:solidFill>
                  <a:srgbClr val="FF0000"/>
                </a:solidFill>
              </a:rPr>
              <a:t>How can a skater go from a curve to a spin so quickly?</a:t>
            </a:r>
            <a:r>
              <a:rPr lang="en-GB" sz="4500" dirty="0">
                <a:solidFill>
                  <a:srgbClr val="FF0000"/>
                </a:solidFill>
              </a:rPr>
              <a:t> </a:t>
            </a:r>
            <a:endParaRPr lang="en-GB" sz="4500" dirty="0" smtClean="0">
              <a:solidFill>
                <a:srgbClr val="FF0000"/>
              </a:solidFill>
            </a:endParaRPr>
          </a:p>
          <a:p>
            <a:pPr lvl="0" defTabSz="914400"/>
            <a:r>
              <a:rPr lang="en-GB" sz="4500" dirty="0" smtClean="0">
                <a:solidFill>
                  <a:prstClr val="black"/>
                </a:solidFill>
              </a:rPr>
              <a:t>The distance from the axis of rotation  is </a:t>
            </a:r>
            <a:r>
              <a:rPr lang="en-GB" sz="4500" dirty="0">
                <a:solidFill>
                  <a:prstClr val="black"/>
                </a:solidFill>
              </a:rPr>
              <a:t>decreased, therefore reducing the </a:t>
            </a:r>
            <a:r>
              <a:rPr lang="en-GB" sz="4500" dirty="0" smtClean="0">
                <a:solidFill>
                  <a:prstClr val="black"/>
                </a:solidFill>
              </a:rPr>
              <a:t>MI</a:t>
            </a:r>
            <a:endParaRPr lang="en-GB" sz="4500" dirty="0" smtClean="0"/>
          </a:p>
          <a:p>
            <a:pPr defTabSz="914400"/>
            <a:endParaRPr lang="en-GB" dirty="0" smtClean="0"/>
          </a:p>
          <a:p>
            <a:pPr defTabSz="914400"/>
            <a:endParaRPr lang="en-GB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54480" y="3731549"/>
            <a:ext cx="4546848" cy="1018563"/>
          </a:xfrm>
          <a:prstGeom prst="rect">
            <a:avLst/>
          </a:prstGeom>
        </p:spPr>
        <p:txBody>
          <a:bodyPr vert="horz" lIns="54864" tIns="91440" rtlCol="0">
            <a:normAutofit fontScale="62500" lnSpcReduction="2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 defTabSz="914400">
              <a:buNone/>
            </a:pPr>
            <a:r>
              <a:rPr lang="en-GB" dirty="0">
                <a:solidFill>
                  <a:srgbClr val="FF0000"/>
                </a:solidFill>
              </a:rPr>
              <a:t>What happens in the spin?</a:t>
            </a:r>
          </a:p>
          <a:p>
            <a:pPr marL="118872" lvl="0" indent="0" defTabSz="914400">
              <a:buNone/>
            </a:pPr>
            <a:r>
              <a:rPr lang="en-GB" dirty="0" smtClean="0">
                <a:solidFill>
                  <a:prstClr val="black"/>
                </a:solidFill>
              </a:rPr>
              <a:t>The MI is decreased therefore, there is an increase in the angular velocity (w)</a:t>
            </a:r>
            <a:endParaRPr lang="en-GB" dirty="0" smtClean="0"/>
          </a:p>
          <a:p>
            <a:pPr defTabSz="914400"/>
            <a:endParaRPr lang="en-GB" dirty="0" smtClean="0"/>
          </a:p>
          <a:p>
            <a:pPr defTabSz="914400"/>
            <a:endParaRPr lang="en-GB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4581128"/>
            <a:ext cx="4546848" cy="1018563"/>
          </a:xfrm>
          <a:prstGeom prst="rect">
            <a:avLst/>
          </a:prstGeom>
        </p:spPr>
        <p:txBody>
          <a:bodyPr vert="horz" lIns="54864" tIns="91440" rtlCol="0">
            <a:normAutofit fontScale="55000" lnSpcReduction="2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endParaRPr lang="en-GB" dirty="0"/>
          </a:p>
          <a:p>
            <a:pPr defTabSz="914400"/>
            <a:r>
              <a:rPr lang="en-GB" dirty="0">
                <a:solidFill>
                  <a:srgbClr val="FF0000"/>
                </a:solidFill>
              </a:rPr>
              <a:t>How does radius impact on MI?</a:t>
            </a:r>
          </a:p>
          <a:p>
            <a:pPr defTabSz="914400"/>
            <a:r>
              <a:rPr lang="en-GB" dirty="0" smtClean="0"/>
              <a:t>The radius reduces, which reduces the MI therefore, increase the W = increase in L</a:t>
            </a:r>
            <a:endParaRPr lang="en-GB" dirty="0" smtClean="0"/>
          </a:p>
          <a:p>
            <a:pPr defTabSz="91440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451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16632"/>
            <a:ext cx="9217024" cy="28803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3140968"/>
            <a:ext cx="87129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How does an ice skater create Angular Momentum?</a:t>
            </a:r>
          </a:p>
          <a:p>
            <a:endParaRPr lang="en-GB" b="1" dirty="0"/>
          </a:p>
          <a:p>
            <a:pPr marL="342900" indent="-342900">
              <a:buAutoNum type="arabicPeriod"/>
            </a:pPr>
            <a:r>
              <a:rPr lang="en-GB" dirty="0" smtClean="0"/>
              <a:t>How do they create an eccentric force?</a:t>
            </a:r>
          </a:p>
          <a:p>
            <a:pPr marL="342900" indent="-342900">
              <a:buAutoNum type="arabicPeriod"/>
            </a:pPr>
            <a:r>
              <a:rPr lang="en-GB" dirty="0" smtClean="0"/>
              <a:t>What axis do they rotate around?</a:t>
            </a:r>
          </a:p>
          <a:p>
            <a:pPr marL="342900" indent="-342900">
              <a:buAutoNum type="arabicPeriod"/>
            </a:pPr>
            <a:r>
              <a:rPr lang="en-GB" dirty="0" smtClean="0"/>
              <a:t>What is their Distribution of Mass like before they enter the spin? How does this affect MI and the Angular Velocity? What speed is the spin at this point?</a:t>
            </a:r>
          </a:p>
          <a:p>
            <a:pPr marL="342900" indent="-342900">
              <a:buAutoNum type="arabicPeriod"/>
            </a:pPr>
            <a:r>
              <a:rPr lang="en-GB" dirty="0" smtClean="0"/>
              <a:t>What does the performer do as they jump to reduce MI? What happens to Angular Velocity and speed of the spin in mid-air?</a:t>
            </a:r>
          </a:p>
          <a:p>
            <a:pPr marL="342900" indent="-342900">
              <a:buAutoNum type="arabicPeriod"/>
            </a:pPr>
            <a:r>
              <a:rPr lang="en-GB" dirty="0" smtClean="0"/>
              <a:t>As they prepare to land, what does the performer do in order to increase stability? How does this affect MI and Angular Velocity?</a:t>
            </a:r>
          </a:p>
          <a:p>
            <a:pPr marL="342900" indent="-342900">
              <a:buAutoNum type="arabicPeriod"/>
            </a:pPr>
            <a:r>
              <a:rPr lang="en-GB" dirty="0" smtClean="0"/>
              <a:t>Why does the spin reduce as they land? Think about the change in Newton’s 1</a:t>
            </a:r>
            <a:r>
              <a:rPr lang="en-GB" baseline="30000" dirty="0" smtClean="0"/>
              <a:t>st</a:t>
            </a:r>
            <a:r>
              <a:rPr lang="en-GB" dirty="0" smtClean="0"/>
              <a:t> Law here..</a:t>
            </a:r>
          </a:p>
          <a:p>
            <a:pPr marL="342900" indent="-342900">
              <a:buAutoNum type="arabicPeriod"/>
            </a:pPr>
            <a:endParaRPr lang="en-GB" dirty="0" smtClean="0"/>
          </a:p>
          <a:p>
            <a:pPr marL="342900" indent="-34290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824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81783"/>
            <a:ext cx="7272808" cy="609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30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G453 June 2013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GB" dirty="0" smtClean="0"/>
              <a:t>Define the analogue of Newton’s First Law of Motion.</a:t>
            </a:r>
          </a:p>
          <a:p>
            <a:pPr marL="118872" indent="0">
              <a:buNone/>
            </a:pPr>
            <a:endParaRPr lang="en-GB" dirty="0"/>
          </a:p>
          <a:p>
            <a:pPr marL="118872" indent="0">
              <a:buNone/>
            </a:pPr>
            <a:r>
              <a:rPr lang="en-GB" dirty="0" smtClean="0"/>
              <a:t>Explain how a figure skater controls angular velocity when performing a multiple spin around the longitudinal axis.</a:t>
            </a:r>
          </a:p>
          <a:p>
            <a:pPr marL="118872" indent="0">
              <a:buNone/>
            </a:pPr>
            <a:endParaRPr lang="en-GB" dirty="0"/>
          </a:p>
          <a:p>
            <a:pPr marL="118872" indent="0" algn="r">
              <a:buNone/>
            </a:pPr>
            <a:r>
              <a:rPr lang="en-GB" dirty="0" smtClean="0"/>
              <a:t>[</a:t>
            </a:r>
            <a:r>
              <a:rPr lang="en-GB" b="1" dirty="0" smtClean="0"/>
              <a:t>6 Marks</a:t>
            </a:r>
            <a:r>
              <a:rPr lang="en-GB" dirty="0" smtClean="0"/>
              <a:t>]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056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376" t="26200" r="35825" b="31800"/>
          <a:stretch/>
        </p:blipFill>
        <p:spPr>
          <a:xfrm>
            <a:off x="107504" y="836712"/>
            <a:ext cx="8986598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46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Travis </a:t>
            </a:r>
            <a:r>
              <a:rPr lang="en-GB" dirty="0" err="1" smtClean="0"/>
              <a:t>Pastrana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1" y="1916832"/>
            <a:ext cx="2808313" cy="4680520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endParaRPr lang="en-GB" sz="2800" dirty="0"/>
          </a:p>
          <a:p>
            <a:pPr marL="118872" indent="0">
              <a:buNone/>
            </a:pPr>
            <a:r>
              <a:rPr lang="en-GB" sz="2800" dirty="0" smtClean="0"/>
              <a:t>Why is this so </a:t>
            </a:r>
            <a:r>
              <a:rPr lang="en-GB" sz="2800" b="1" dirty="0" smtClean="0"/>
              <a:t>difficult</a:t>
            </a:r>
            <a:r>
              <a:rPr lang="en-GB" sz="2800" dirty="0" smtClean="0"/>
              <a:t> to achieve?</a:t>
            </a:r>
          </a:p>
          <a:p>
            <a:pPr marL="118872" indent="0">
              <a:buNone/>
            </a:pPr>
            <a:endParaRPr lang="en-GB" sz="2800" dirty="0" smtClean="0"/>
          </a:p>
          <a:p>
            <a:pPr marL="118872" indent="0">
              <a:buNone/>
            </a:pPr>
            <a:r>
              <a:rPr lang="en-GB" sz="2800" dirty="0" smtClean="0"/>
              <a:t>Consider </a:t>
            </a:r>
            <a:r>
              <a:rPr lang="en-GB" sz="2800" b="1" dirty="0" smtClean="0">
                <a:solidFill>
                  <a:schemeClr val="accent3">
                    <a:lumMod val="75000"/>
                  </a:schemeClr>
                </a:solidFill>
              </a:rPr>
              <a:t>mass</a:t>
            </a:r>
            <a:r>
              <a:rPr lang="en-GB" sz="2800" dirty="0" smtClean="0"/>
              <a:t> and potential to change the </a:t>
            </a:r>
            <a:r>
              <a:rPr lang="en-GB" sz="2800" b="1" dirty="0" smtClean="0">
                <a:solidFill>
                  <a:schemeClr val="accent4">
                    <a:lumMod val="75000"/>
                  </a:schemeClr>
                </a:solidFill>
              </a:rPr>
              <a:t>distribution of mass</a:t>
            </a:r>
            <a:endParaRPr lang="en-GB" sz="28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118872" indent="0">
              <a:buNone/>
            </a:pPr>
            <a:endParaRPr lang="en-GB" sz="2800" dirty="0" smtClean="0"/>
          </a:p>
          <a:p>
            <a:pPr marL="118872" indent="0">
              <a:buNone/>
            </a:pPr>
            <a:endParaRPr lang="en-GB" sz="2800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r="8383" b="1135"/>
          <a:stretch/>
        </p:blipFill>
        <p:spPr>
          <a:xfrm rot="207084">
            <a:off x="3228083" y="2132856"/>
            <a:ext cx="5544616" cy="369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32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91259490"/>
              </p:ext>
            </p:extLst>
          </p:nvPr>
        </p:nvGraphicFramePr>
        <p:xfrm>
          <a:off x="107504" y="116632"/>
          <a:ext cx="8928992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731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43FA95-3E2E-4E01-A552-9A0ED30050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E843FA95-3E2E-4E01-A552-9A0ED30050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E843FA95-3E2E-4E01-A552-9A0ED30050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4FA1BA-4F36-4C7C-8BF6-F0DB47C736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9A4FA1BA-4F36-4C7C-8BF6-F0DB47C736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9A4FA1BA-4F36-4C7C-8BF6-F0DB47C736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CBCCDB-A212-4C6B-9B47-6FC29A4FEB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49CBCCDB-A212-4C6B-9B47-6FC29A4FEB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49CBCCDB-A212-4C6B-9B47-6FC29A4FEB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AC024D-8085-4E58-9130-0A1D9997AE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65AC024D-8085-4E58-9130-0A1D9997AE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65AC024D-8085-4E58-9130-0A1D9997AE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5F54C8-472A-4E95-BA99-2111EB2335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415F54C8-472A-4E95-BA99-2111EB2335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415F54C8-472A-4E95-BA99-2111EB2335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2910D2-5FB6-4C2F-AFFC-95DD8AF29E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7D2910D2-5FB6-4C2F-AFFC-95DD8AF29E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7D2910D2-5FB6-4C2F-AFFC-95DD8AF29E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6E72A5-63A0-480F-9D32-901B7481D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A66E72A5-63A0-480F-9D32-901B7481D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A66E72A5-63A0-480F-9D32-901B7481D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5B74F5-D0C2-404E-9D70-94BCA42CE9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B75B74F5-D0C2-404E-9D70-94BCA42CE9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B75B74F5-D0C2-404E-9D70-94BCA42CE9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58401F-568A-4E73-8A3D-E283E18E9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2458401F-568A-4E73-8A3D-E283E18E9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2458401F-568A-4E73-8A3D-E283E18E9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EC5471-794F-4069-8E75-375E37C527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E6EC5471-794F-4069-8E75-375E37C527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E6EC5471-794F-4069-8E75-375E37C527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BB4017-CB4E-4A29-860F-70207913FE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FABB4017-CB4E-4A29-860F-70207913FE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FABB4017-CB4E-4A29-860F-70207913FE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D47D92-6E0D-4FBA-83C8-C8DB8059B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3BD47D92-6E0D-4FBA-83C8-C8DB8059B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3BD47D92-6E0D-4FBA-83C8-C8DB8059B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7E5F7B-AB6A-47EE-A50A-D025DCD0FA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037E5F7B-AB6A-47EE-A50A-D025DCD0FA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037E5F7B-AB6A-47EE-A50A-D025DCD0FA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E00D19-744A-4734-98A0-16F762E607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F4E00D19-744A-4734-98A0-16F762E607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F4E00D19-744A-4734-98A0-16F762E607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3D70FD-0E9A-44FA-9224-7DE864E75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E43D70FD-0E9A-44FA-9224-7DE864E75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E43D70FD-0E9A-44FA-9224-7DE864E75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045B00-0E2F-476F-9012-051E90ADB2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7A045B00-0E2F-476F-9012-051E90ADB2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7A045B00-0E2F-476F-9012-051E90ADB2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8D5D8E-A696-4079-A7A6-21B0C1195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038D5D8E-A696-4079-A7A6-21B0C1195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038D5D8E-A696-4079-A7A6-21B0C1195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5640692"/>
            <a:ext cx="8784976" cy="1100675"/>
          </a:xfrm>
        </p:spPr>
        <p:txBody>
          <a:bodyPr>
            <a:normAutofit/>
          </a:bodyPr>
          <a:lstStyle/>
          <a:p>
            <a:pPr marL="118872" indent="0" algn="ctr">
              <a:buNone/>
            </a:pPr>
            <a:r>
              <a:rPr lang="en-GB" sz="2400" dirty="0" smtClean="0"/>
              <a:t>A slalom skier rotating around the pole to change direction:</a:t>
            </a:r>
          </a:p>
          <a:p>
            <a:pPr marL="118872" indent="0" algn="ctr">
              <a:buNone/>
            </a:pP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56792"/>
            <a:ext cx="6125852" cy="408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35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5905941"/>
            <a:ext cx="8784976" cy="1100675"/>
          </a:xfrm>
        </p:spPr>
        <p:txBody>
          <a:bodyPr>
            <a:normAutofit/>
          </a:bodyPr>
          <a:lstStyle/>
          <a:p>
            <a:pPr marL="118872" indent="0" algn="ctr">
              <a:buNone/>
            </a:pPr>
            <a:r>
              <a:rPr lang="en-GB" sz="2400" dirty="0" smtClean="0"/>
              <a:t>A diver performing a tucked front or back somersault:</a:t>
            </a:r>
          </a:p>
          <a:p>
            <a:pPr marL="118872" indent="0" algn="ctr">
              <a:buNone/>
            </a:pP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414" t="9774" r="-18376" b="-22341"/>
          <a:stretch/>
        </p:blipFill>
        <p:spPr>
          <a:xfrm>
            <a:off x="1645492" y="1556792"/>
            <a:ext cx="6058181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24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Key Descriptors of Angular Motion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6937444"/>
              </p:ext>
            </p:extLst>
          </p:nvPr>
        </p:nvGraphicFramePr>
        <p:xfrm>
          <a:off x="1439652" y="2132856"/>
          <a:ext cx="6264696" cy="3744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933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5640692"/>
            <a:ext cx="8784976" cy="1100675"/>
          </a:xfrm>
        </p:spPr>
        <p:txBody>
          <a:bodyPr>
            <a:normAutofit/>
          </a:bodyPr>
          <a:lstStyle/>
          <a:p>
            <a:pPr marL="118872" indent="0" algn="ctr">
              <a:buNone/>
            </a:pPr>
            <a:r>
              <a:rPr lang="en-GB" sz="2400" dirty="0" smtClean="0"/>
              <a:t>A gymnast performing a side-somersault</a:t>
            </a:r>
            <a:r>
              <a:rPr lang="en-GB" sz="2400" dirty="0"/>
              <a:t> </a:t>
            </a:r>
            <a:r>
              <a:rPr lang="en-GB" sz="2400" dirty="0" smtClean="0"/>
              <a:t>on the beam:</a:t>
            </a:r>
          </a:p>
          <a:p>
            <a:pPr marL="118872" indent="0" algn="ctr">
              <a:buNone/>
            </a:pP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18"/>
          <a:stretch/>
        </p:blipFill>
        <p:spPr>
          <a:xfrm>
            <a:off x="3059832" y="1763600"/>
            <a:ext cx="3312368" cy="352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Key Descriptors of Angular Motion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0892648"/>
              </p:ext>
            </p:extLst>
          </p:nvPr>
        </p:nvGraphicFramePr>
        <p:xfrm>
          <a:off x="251520" y="1556792"/>
          <a:ext cx="8640960" cy="5112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752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Angular Momentum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3754760" cy="4625609"/>
          </a:xfrm>
        </p:spPr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endParaRPr lang="en-GB" dirty="0" smtClean="0"/>
          </a:p>
          <a:p>
            <a:pPr marL="118872" indent="0">
              <a:buNone/>
            </a:pPr>
            <a:endParaRPr lang="en-GB" dirty="0"/>
          </a:p>
          <a:p>
            <a:pPr marL="118872" indent="0">
              <a:buNone/>
            </a:pPr>
            <a:r>
              <a:rPr lang="en-GB" dirty="0" smtClean="0"/>
              <a:t>Angular Momentum is </a:t>
            </a:r>
            <a:r>
              <a:rPr lang="en-GB" b="1" dirty="0" smtClean="0">
                <a:solidFill>
                  <a:srgbClr val="FF0000"/>
                </a:solidFill>
              </a:rPr>
              <a:t>the quantity of angular motion possessed by a body </a:t>
            </a:r>
            <a:r>
              <a:rPr lang="en-GB" dirty="0" smtClean="0"/>
              <a:t>(momentum)</a:t>
            </a:r>
          </a:p>
          <a:p>
            <a:pPr marL="118872" indent="0">
              <a:buNone/>
            </a:pPr>
            <a:endParaRPr lang="en-GB" dirty="0"/>
          </a:p>
          <a:p>
            <a:pPr marL="118872" indent="0" algn="ctr">
              <a:buNone/>
            </a:pPr>
            <a:r>
              <a:rPr lang="en-GB" sz="2800" dirty="0" smtClean="0"/>
              <a:t>Angular Momentum (kgm2 rad/s) = </a:t>
            </a:r>
            <a:r>
              <a:rPr lang="en-GB" sz="2800" dirty="0" smtClean="0">
                <a:solidFill>
                  <a:schemeClr val="accent5">
                    <a:lumMod val="50000"/>
                  </a:schemeClr>
                </a:solidFill>
              </a:rPr>
              <a:t>moment of inertia </a:t>
            </a:r>
            <a:r>
              <a:rPr lang="en-GB" sz="2800" dirty="0" smtClean="0"/>
              <a:t>(kgm2) x </a:t>
            </a:r>
            <a:r>
              <a:rPr lang="en-GB" sz="2800" dirty="0" smtClean="0">
                <a:solidFill>
                  <a:srgbClr val="0070C0"/>
                </a:solidFill>
              </a:rPr>
              <a:t>angular velocity </a:t>
            </a:r>
            <a:r>
              <a:rPr lang="en-GB" sz="2800" dirty="0" smtClean="0"/>
              <a:t>(rad/s)</a:t>
            </a:r>
          </a:p>
          <a:p>
            <a:pPr marL="118872" indent="0">
              <a:buNone/>
            </a:pPr>
            <a:endParaRPr lang="en-GB" dirty="0"/>
          </a:p>
          <a:p>
            <a:pPr marL="118872" indent="0">
              <a:buNone/>
            </a:pPr>
            <a:endParaRPr lang="en-GB" dirty="0" smtClean="0"/>
          </a:p>
          <a:p>
            <a:pPr marL="118872" indent="0">
              <a:buNone/>
            </a:pPr>
            <a:endParaRPr lang="en-GB" dirty="0"/>
          </a:p>
          <a:p>
            <a:pPr marL="118872" indent="0">
              <a:buNone/>
            </a:pPr>
            <a:endParaRPr lang="en-GB" dirty="0" smtClean="0"/>
          </a:p>
        </p:txBody>
      </p:sp>
      <p:pic>
        <p:nvPicPr>
          <p:cNvPr id="1026" name="Picture 2" descr="U.S. Olympic Diving Team Trials Day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52" y="1775191"/>
            <a:ext cx="2719006" cy="392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64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Think!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48064" y="1913329"/>
            <a:ext cx="339472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 defTabSz="914400">
              <a:buFont typeface="Wingdings 2"/>
              <a:buNone/>
            </a:pPr>
            <a:r>
              <a:rPr lang="en-GB" dirty="0" smtClean="0"/>
              <a:t>12 x 7</a:t>
            </a:r>
          </a:p>
          <a:p>
            <a:pPr marL="118872" indent="0" defTabSz="914400">
              <a:buFont typeface="Wingdings 2"/>
              <a:buNone/>
            </a:pPr>
            <a:r>
              <a:rPr lang="en-GB" dirty="0" smtClean="0"/>
              <a:t>= 84kgm2 rad/s</a:t>
            </a:r>
          </a:p>
          <a:p>
            <a:pPr marL="118872" indent="0" defTabSz="914400">
              <a:buFont typeface="Wingdings 2"/>
              <a:buNone/>
            </a:pP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927591"/>
            <a:ext cx="4834880" cy="4625609"/>
          </a:xfrm>
          <a:prstGeom prst="rect">
            <a:avLst/>
          </a:prstGeom>
        </p:spPr>
        <p:txBody>
          <a:bodyPr vert="horz" lIns="54864" tIns="91440" rtlCol="0">
            <a:normAutofit lnSpcReduction="1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 defTabSz="914400">
              <a:buFont typeface="Wingdings 2"/>
              <a:buNone/>
            </a:pPr>
            <a:r>
              <a:rPr lang="en-GB" smtClean="0"/>
              <a:t>A 55kg gymnast performs a tucked front somersault</a:t>
            </a:r>
          </a:p>
          <a:p>
            <a:pPr marL="118872" indent="0" defTabSz="914400">
              <a:buFont typeface="Wingdings 2"/>
              <a:buNone/>
            </a:pPr>
            <a:endParaRPr lang="en-GB" smtClean="0"/>
          </a:p>
          <a:p>
            <a:pPr marL="118872" indent="0" defTabSz="914400">
              <a:buFont typeface="Wingdings 2"/>
              <a:buNone/>
            </a:pPr>
            <a:r>
              <a:rPr lang="en-GB" smtClean="0"/>
              <a:t>In the tucked phase, </a:t>
            </a:r>
            <a:r>
              <a:rPr lang="en-GB" b="1" smtClean="0">
                <a:solidFill>
                  <a:schemeClr val="accent1">
                    <a:lumMod val="75000"/>
                  </a:schemeClr>
                </a:solidFill>
              </a:rPr>
              <a:t>their MI is 12kgm2</a:t>
            </a:r>
            <a:r>
              <a:rPr lang="en-GB" smtClean="0"/>
              <a:t>, and they rotate with an </a:t>
            </a:r>
            <a:r>
              <a:rPr lang="en-GB" b="1" smtClean="0">
                <a:solidFill>
                  <a:schemeClr val="accent3">
                    <a:lumMod val="75000"/>
                  </a:schemeClr>
                </a:solidFill>
              </a:rPr>
              <a:t>Angular Velocity of 7.0 rad/s</a:t>
            </a:r>
          </a:p>
          <a:p>
            <a:pPr marL="118872" indent="0" defTabSz="914400">
              <a:buFont typeface="Wingdings 2"/>
              <a:buNone/>
            </a:pPr>
            <a:endParaRPr lang="en-GB" smtClean="0"/>
          </a:p>
          <a:p>
            <a:pPr marL="118872" indent="0" defTabSz="914400">
              <a:buFont typeface="Wingdings 2"/>
              <a:buNone/>
            </a:pPr>
            <a:r>
              <a:rPr lang="en-GB" b="1" smtClean="0">
                <a:solidFill>
                  <a:schemeClr val="accent2">
                    <a:lumMod val="75000"/>
                  </a:schemeClr>
                </a:solidFill>
              </a:rPr>
              <a:t>What is their Angular Momentum?</a:t>
            </a:r>
          </a:p>
          <a:p>
            <a:pPr marL="118872" indent="0" defTabSz="914400">
              <a:buFont typeface="Wingdings 2"/>
              <a:buNone/>
            </a:pPr>
            <a:endParaRPr lang="en-GB" smtClean="0"/>
          </a:p>
          <a:p>
            <a:pPr marL="118872" indent="0" defTabSz="914400">
              <a:buFont typeface="Wingdings 2"/>
              <a:buNone/>
            </a:pP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75191"/>
            <a:ext cx="4690864" cy="4625609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73016"/>
            <a:ext cx="3316154" cy="222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43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GB" dirty="0" smtClean="0"/>
              <a:t>Angular momentum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24" y="1757996"/>
            <a:ext cx="2995448" cy="4625975"/>
          </a:xfrm>
        </p:spPr>
      </p:pic>
      <p:sp>
        <p:nvSpPr>
          <p:cNvPr id="5" name="TextBox 4"/>
          <p:cNvSpPr txBox="1"/>
          <p:nvPr/>
        </p:nvSpPr>
        <p:spPr>
          <a:xfrm>
            <a:off x="4429670" y="1609851"/>
            <a:ext cx="4113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Is the quality of the angular motion.</a:t>
            </a:r>
            <a:endParaRPr lang="en-GB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427984" y="2440848"/>
            <a:ext cx="4402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Angular momentum = </a:t>
            </a:r>
            <a:r>
              <a:rPr lang="en-GB" sz="2400" b="1" dirty="0" smtClean="0">
                <a:solidFill>
                  <a:srgbClr val="0070C0"/>
                </a:solidFill>
              </a:rPr>
              <a:t>moment of inertia </a:t>
            </a:r>
            <a:r>
              <a:rPr lang="en-GB" sz="2400" b="1" dirty="0" smtClean="0"/>
              <a:t>x </a:t>
            </a:r>
            <a:r>
              <a:rPr lang="en-GB" sz="2400" b="1" dirty="0" smtClean="0">
                <a:solidFill>
                  <a:srgbClr val="FF0000"/>
                </a:solidFill>
              </a:rPr>
              <a:t>angular velocity.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66349" y="3294927"/>
            <a:ext cx="4690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Angular momentum =</a:t>
            </a:r>
            <a:r>
              <a:rPr lang="en-GB" sz="2400" b="1" dirty="0" smtClean="0">
                <a:solidFill>
                  <a:srgbClr val="FF0000"/>
                </a:solidFill>
              </a:rPr>
              <a:t> kgm2 rad/s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213" y="3779674"/>
            <a:ext cx="4258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60kg performer</a:t>
            </a:r>
          </a:p>
          <a:p>
            <a:r>
              <a:rPr lang="en-GB" sz="2400" b="1" dirty="0" smtClean="0"/>
              <a:t>Tucked phase = MI is 15kgm2</a:t>
            </a:r>
          </a:p>
          <a:p>
            <a:r>
              <a:rPr lang="en-GB" sz="2400" b="1" dirty="0" smtClean="0"/>
              <a:t>With an angular velocity of 8.0 rad/s</a:t>
            </a:r>
          </a:p>
          <a:p>
            <a:r>
              <a:rPr lang="en-GB" sz="2400" b="1" dirty="0" smtClean="0">
                <a:solidFill>
                  <a:srgbClr val="FF0000"/>
                </a:solidFill>
              </a:rPr>
              <a:t>(15kgm2 x 8.0 rad/s)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66349" y="5922306"/>
            <a:ext cx="4258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120kgm2 rad/s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62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16832"/>
            <a:ext cx="3240360" cy="3660044"/>
          </a:xfrm>
        </p:spPr>
      </p:pic>
      <p:cxnSp>
        <p:nvCxnSpPr>
          <p:cNvPr id="6" name="Straight Arrow Connector 5"/>
          <p:cNvCxnSpPr/>
          <p:nvPr/>
        </p:nvCxnSpPr>
        <p:spPr>
          <a:xfrm flipV="1">
            <a:off x="3275856" y="2486714"/>
            <a:ext cx="0" cy="252028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995936" y="2163548"/>
            <a:ext cx="4571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9" name="Oval 8"/>
          <p:cNvSpPr/>
          <p:nvPr/>
        </p:nvSpPr>
        <p:spPr>
          <a:xfrm>
            <a:off x="2555777" y="3933056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995936" y="3918247"/>
            <a:ext cx="84350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COM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64088" y="1758007"/>
            <a:ext cx="28803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Using the image describe how:</a:t>
            </a:r>
          </a:p>
          <a:p>
            <a:r>
              <a:rPr lang="en-GB" sz="2400" dirty="0" smtClean="0"/>
              <a:t>Angular momentum is generated.</a:t>
            </a:r>
          </a:p>
          <a:p>
            <a:endParaRPr lang="en-GB" sz="2400" dirty="0"/>
          </a:p>
          <a:p>
            <a:r>
              <a:rPr lang="en-GB" sz="2400" dirty="0" smtClean="0"/>
              <a:t>(key terms)</a:t>
            </a:r>
          </a:p>
          <a:p>
            <a:r>
              <a:rPr lang="en-GB" sz="2400" dirty="0" smtClean="0"/>
              <a:t>Eccentric force/ COM, reaction force, angular motion, angular momentum.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9511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Task: How do you start rotation? (P88)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567" t="23017" r="52512" b="64914"/>
          <a:stretch/>
        </p:blipFill>
        <p:spPr>
          <a:xfrm>
            <a:off x="5903639" y="857742"/>
            <a:ext cx="3240361" cy="1859474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09921"/>
            <a:ext cx="3021934" cy="341332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2843808" y="2456445"/>
            <a:ext cx="0" cy="252028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524903" y="2394051"/>
            <a:ext cx="4571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8" name="Rectangle 7"/>
          <p:cNvSpPr/>
          <p:nvPr/>
        </p:nvSpPr>
        <p:spPr>
          <a:xfrm>
            <a:off x="3331740" y="4048430"/>
            <a:ext cx="84350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COM</a:t>
            </a:r>
          </a:p>
        </p:txBody>
      </p:sp>
      <p:sp>
        <p:nvSpPr>
          <p:cNvPr id="9" name="Oval 8"/>
          <p:cNvSpPr/>
          <p:nvPr/>
        </p:nvSpPr>
        <p:spPr>
          <a:xfrm>
            <a:off x="2208483" y="4041067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4479482" y="3053647"/>
            <a:ext cx="46645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Momentum must be generated by an eccentric force, or torque.</a:t>
            </a:r>
          </a:p>
          <a:p>
            <a:r>
              <a:rPr lang="en-GB" sz="2400" dirty="0" smtClean="0"/>
              <a:t>Leaning back makes reaction force outside the COM.</a:t>
            </a:r>
          </a:p>
          <a:p>
            <a:r>
              <a:rPr lang="en-GB" sz="2400" dirty="0" smtClean="0"/>
              <a:t>This generated angular momentum.</a:t>
            </a:r>
          </a:p>
          <a:p>
            <a:r>
              <a:rPr lang="en-GB" sz="2400" dirty="0" smtClean="0"/>
              <a:t>The greater the size of the eccentric force the greater the quantity of angular momentum.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7338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" t="-362" r="16977" b="67"/>
          <a:stretch/>
        </p:blipFill>
        <p:spPr>
          <a:xfrm rot="356416">
            <a:off x="5009467" y="1753849"/>
            <a:ext cx="3837972" cy="30869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Important Points of Angular Momentum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972" y="1556792"/>
            <a:ext cx="4731060" cy="4115675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en-GB" sz="2000" dirty="0" smtClean="0"/>
              <a:t>Angular Momentum is a product of MI and Angular Velocity</a:t>
            </a:r>
          </a:p>
          <a:p>
            <a:pPr marL="118872" indent="0">
              <a:buNone/>
            </a:pPr>
            <a:endParaRPr lang="en-GB" sz="2000" dirty="0"/>
          </a:p>
          <a:p>
            <a:pPr marL="118872" indent="0">
              <a:buNone/>
            </a:pPr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</a:rPr>
              <a:t>If MI increases, Angular Velocity decreases</a:t>
            </a:r>
          </a:p>
          <a:p>
            <a:pPr marL="118872" indent="0">
              <a:buNone/>
            </a:pPr>
            <a:r>
              <a:rPr lang="en-GB" sz="2000" b="1" dirty="0" smtClean="0">
                <a:solidFill>
                  <a:schemeClr val="accent3">
                    <a:lumMod val="75000"/>
                  </a:schemeClr>
                </a:solidFill>
              </a:rPr>
              <a:t>If MI reduces, Angular Velocity increases</a:t>
            </a:r>
          </a:p>
          <a:p>
            <a:pPr marL="118872" indent="0">
              <a:buNone/>
            </a:pPr>
            <a:endParaRPr lang="en-GB" sz="2000" dirty="0"/>
          </a:p>
          <a:p>
            <a:pPr marL="118872" indent="0">
              <a:buNone/>
            </a:pPr>
            <a:r>
              <a:rPr lang="en-GB" sz="2000" dirty="0" smtClean="0"/>
              <a:t>Angular Momentum once generated does not change throughout a movement…</a:t>
            </a:r>
          </a:p>
          <a:p>
            <a:pPr marL="118872" indent="0">
              <a:buNone/>
            </a:pPr>
            <a:endParaRPr lang="en-GB" sz="2000" dirty="0"/>
          </a:p>
          <a:p>
            <a:pPr marL="118872" indent="0">
              <a:buNone/>
            </a:pPr>
            <a:r>
              <a:rPr lang="en-GB" sz="2000" dirty="0" smtClean="0"/>
              <a:t>Therefore an </a:t>
            </a:r>
            <a:r>
              <a:rPr lang="en-GB" sz="2000" b="1" dirty="0" smtClean="0">
                <a:solidFill>
                  <a:schemeClr val="accent4">
                    <a:lumMod val="75000"/>
                  </a:schemeClr>
                </a:solidFill>
              </a:rPr>
              <a:t>ice skater can continue rotating</a:t>
            </a:r>
            <a:r>
              <a:rPr lang="en-GB" sz="2000" dirty="0" smtClean="0"/>
              <a:t>, increasing or decreasing spin for effect</a:t>
            </a:r>
          </a:p>
          <a:p>
            <a:pPr marL="118872" indent="0">
              <a:buNone/>
            </a:pPr>
            <a:endParaRPr lang="en-GB" sz="2000" dirty="0"/>
          </a:p>
          <a:p>
            <a:pPr marL="118872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6536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Angular Analogue of Newton’s First Law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28801"/>
            <a:ext cx="4285275" cy="4772000"/>
          </a:xfrm>
        </p:spPr>
        <p:txBody>
          <a:bodyPr>
            <a:normAutofit fontScale="92500" lnSpcReduction="10000"/>
          </a:bodyPr>
          <a:lstStyle/>
          <a:p>
            <a:pPr marL="118872" indent="0">
              <a:buNone/>
            </a:pPr>
            <a:r>
              <a:rPr lang="en-GB" dirty="0" smtClean="0"/>
              <a:t>Recap – 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what is Newton’s 1</a:t>
            </a:r>
            <a:r>
              <a:rPr lang="en-GB" b="1" baseline="30000" dirty="0" smtClean="0">
                <a:solidFill>
                  <a:schemeClr val="accent2">
                    <a:lumMod val="75000"/>
                  </a:schemeClr>
                </a:solidFill>
              </a:rPr>
              <a:t>st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 Law of Motion?</a:t>
            </a:r>
          </a:p>
          <a:p>
            <a:pPr marL="118872" indent="0">
              <a:buNone/>
            </a:pPr>
            <a:endParaRPr lang="en-GB" dirty="0" smtClean="0"/>
          </a:p>
          <a:p>
            <a:pPr marL="118872" indent="0">
              <a:buNone/>
            </a:pPr>
            <a:r>
              <a:rPr lang="en-GB" dirty="0" smtClean="0"/>
              <a:t>“</a:t>
            </a:r>
            <a:r>
              <a:rPr lang="en-GB" i="1" dirty="0" smtClean="0"/>
              <a:t>A </a:t>
            </a:r>
            <a:r>
              <a:rPr lang="en-GB" b="1" i="1" dirty="0" smtClean="0"/>
              <a:t>rotating body </a:t>
            </a:r>
            <a:r>
              <a:rPr lang="en-GB" i="1" dirty="0" smtClean="0"/>
              <a:t>will continue to turn about the axis of rotation with constant momentum </a:t>
            </a:r>
            <a:r>
              <a:rPr lang="en-GB" b="1" i="1" dirty="0" smtClean="0"/>
              <a:t>unless acted upon by an eccentric force or external torque</a:t>
            </a:r>
            <a:r>
              <a:rPr lang="en-GB" dirty="0" smtClean="0"/>
              <a:t>”</a:t>
            </a:r>
            <a:endParaRPr lang="en-GB" dirty="0"/>
          </a:p>
          <a:p>
            <a:pPr marL="118872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48670"/>
            <a:ext cx="3898776" cy="487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79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2452</TotalTime>
  <Words>801</Words>
  <Application>Microsoft Office PowerPoint</Application>
  <PresentationFormat>On-screen Show (4:3)</PresentationFormat>
  <Paragraphs>122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Module</vt:lpstr>
      <vt:lpstr>Biomechanics</vt:lpstr>
      <vt:lpstr>Key Descriptors of Angular Motion</vt:lpstr>
      <vt:lpstr>Angular Momentum</vt:lpstr>
      <vt:lpstr>Think!</vt:lpstr>
      <vt:lpstr>Angular momentum</vt:lpstr>
      <vt:lpstr>Task</vt:lpstr>
      <vt:lpstr>Task: How do you start rotation? (P88)</vt:lpstr>
      <vt:lpstr>Important Points of Angular Momentum</vt:lpstr>
      <vt:lpstr>Angular Analogue of Newton’s First Law</vt:lpstr>
      <vt:lpstr>Physics behind a skater spinning</vt:lpstr>
      <vt:lpstr>Physics behind a skater spinning</vt:lpstr>
      <vt:lpstr>PowerPoint Presentation</vt:lpstr>
      <vt:lpstr>PowerPoint Presentation</vt:lpstr>
      <vt:lpstr>G453 June 2013</vt:lpstr>
      <vt:lpstr>PowerPoint Presentation</vt:lpstr>
      <vt:lpstr>Travis Pastrana</vt:lpstr>
      <vt:lpstr>PowerPoint Presentation</vt:lpstr>
      <vt:lpstr>Task</vt:lpstr>
      <vt:lpstr>Task</vt:lpstr>
      <vt:lpstr>Task</vt:lpstr>
      <vt:lpstr>Key Descriptors of Angular Motion</vt:lpstr>
    </vt:vector>
  </TitlesOfParts>
  <Company>Brazilian Soccer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Feedback in  Information Processing (IP)</dc:title>
  <dc:creator>Office 2004 Test Drive User</dc:creator>
  <cp:lastModifiedBy>D.Ashleighmorris</cp:lastModifiedBy>
  <cp:revision>377</cp:revision>
  <cp:lastPrinted>2017-07-12T08:18:31Z</cp:lastPrinted>
  <dcterms:created xsi:type="dcterms:W3CDTF">2010-02-19T10:46:18Z</dcterms:created>
  <dcterms:modified xsi:type="dcterms:W3CDTF">2017-09-21T10:11:34Z</dcterms:modified>
</cp:coreProperties>
</file>