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handoutMasterIdLst>
    <p:handoutMasterId r:id="rId32"/>
  </p:handoutMasterIdLst>
  <p:sldIdLst>
    <p:sldId id="273" r:id="rId2"/>
    <p:sldId id="275" r:id="rId3"/>
    <p:sldId id="317" r:id="rId4"/>
    <p:sldId id="318" r:id="rId5"/>
    <p:sldId id="319" r:id="rId6"/>
    <p:sldId id="320" r:id="rId7"/>
    <p:sldId id="321" r:id="rId8"/>
    <p:sldId id="329" r:id="rId9"/>
    <p:sldId id="322" r:id="rId10"/>
    <p:sldId id="328" r:id="rId11"/>
    <p:sldId id="324" r:id="rId12"/>
    <p:sldId id="325" r:id="rId13"/>
    <p:sldId id="276" r:id="rId14"/>
    <p:sldId id="277" r:id="rId15"/>
    <p:sldId id="281" r:id="rId16"/>
    <p:sldId id="282" r:id="rId17"/>
    <p:sldId id="323" r:id="rId18"/>
    <p:sldId id="330" r:id="rId19"/>
    <p:sldId id="331" r:id="rId20"/>
    <p:sldId id="279" r:id="rId21"/>
    <p:sldId id="280" r:id="rId22"/>
    <p:sldId id="332" r:id="rId23"/>
    <p:sldId id="310" r:id="rId24"/>
    <p:sldId id="334" r:id="rId25"/>
    <p:sldId id="333" r:id="rId26"/>
    <p:sldId id="336" r:id="rId27"/>
    <p:sldId id="335" r:id="rId28"/>
    <p:sldId id="337" r:id="rId29"/>
    <p:sldId id="293" r:id="rId3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969" autoAdjust="0"/>
    <p:restoredTop sz="94712" autoAdjust="0"/>
  </p:normalViewPr>
  <p:slideViewPr>
    <p:cSldViewPr>
      <p:cViewPr>
        <p:scale>
          <a:sx n="101" d="100"/>
          <a:sy n="101" d="100"/>
        </p:scale>
        <p:origin x="1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FG 2b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1.0</c:v>
                </c:pt>
                <c:pt idx="1">
                  <c:v>10.0</c:v>
                </c:pt>
                <c:pt idx="2">
                  <c:v>30.0</c:v>
                </c:pt>
                <c:pt idx="3">
                  <c:v>60.0</c:v>
                </c:pt>
                <c:pt idx="4">
                  <c:v>90.0</c:v>
                </c:pt>
                <c:pt idx="5">
                  <c:v>120.0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6.0</c:v>
                </c:pt>
                <c:pt idx="2">
                  <c:v>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FOG 2a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1.0</c:v>
                </c:pt>
                <c:pt idx="1">
                  <c:v>10.0</c:v>
                </c:pt>
                <c:pt idx="2">
                  <c:v>30.0</c:v>
                </c:pt>
                <c:pt idx="3">
                  <c:v>60.0</c:v>
                </c:pt>
                <c:pt idx="4">
                  <c:v>90.0</c:v>
                </c:pt>
                <c:pt idx="5">
                  <c:v>120.0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1.0</c:v>
                </c:pt>
                <c:pt idx="1">
                  <c:v>3.0</c:v>
                </c:pt>
                <c:pt idx="2">
                  <c:v>4.0</c:v>
                </c:pt>
                <c:pt idx="3">
                  <c:v>3.0</c:v>
                </c:pt>
                <c:pt idx="4">
                  <c:v>1.0</c:v>
                </c:pt>
                <c:pt idx="5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 type 1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1.0</c:v>
                </c:pt>
                <c:pt idx="1">
                  <c:v>10.0</c:v>
                </c:pt>
                <c:pt idx="2">
                  <c:v>30.0</c:v>
                </c:pt>
                <c:pt idx="3">
                  <c:v>60.0</c:v>
                </c:pt>
                <c:pt idx="4">
                  <c:v>90.0</c:v>
                </c:pt>
                <c:pt idx="5">
                  <c:v>120.0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1.8</c:v>
                </c:pt>
                <c:pt idx="5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19455008"/>
        <c:axId val="-2019209120"/>
      </c:lineChart>
      <c:catAx>
        <c:axId val="-201945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19209120"/>
        <c:crosses val="autoZero"/>
        <c:auto val="1"/>
        <c:lblAlgn val="ctr"/>
        <c:lblOffset val="100"/>
        <c:noMultiLvlLbl val="0"/>
      </c:catAx>
      <c:valAx>
        <c:axId val="-2019209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19455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97BDC-F997-46FD-AE13-6F854CA6B059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BC3-476B-4873-BFAE-C84101567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18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0EE76-E450-4812-AD31-3833CE16CA72}" type="datetimeFigureOut">
              <a:rPr lang="en-GB" smtClean="0"/>
              <a:t>04/12/2016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149CC-3383-4B24-991A-98CB33508A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1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B38884-C878-4F5F-A96B-876B2DE8803F}" type="datetimeFigureOut">
              <a:rPr lang="en-GB" smtClean="0"/>
              <a:pPr/>
              <a:t>04/12/2016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69DEE5-80B7-421E-83A7-889C31687F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4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ww.youtube.com/watch?v=1YZ5Hv_2GiY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0PK6_0iTTo" TargetMode="External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W6OssVmJBI" TargetMode="External"/><Relationship Id="rId3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 Physiology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35041408"/>
              </p:ext>
            </p:extLst>
          </p:nvPr>
        </p:nvGraphicFramePr>
        <p:xfrm>
          <a:off x="539552" y="1377660"/>
          <a:ext cx="8136905" cy="493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440160"/>
                <a:gridCol w="1872208"/>
                <a:gridCol w="3672409"/>
              </a:tblGrid>
              <a:tr h="604964">
                <a:tc>
                  <a:txBody>
                    <a:bodyPr/>
                    <a:lstStyle/>
                    <a:p>
                      <a:r>
                        <a:rPr lang="en-GB" dirty="0" smtClean="0"/>
                        <a:t>Type of strength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Type</a:t>
                      </a:r>
                      <a:r>
                        <a:rPr lang="en-GB" baseline="0" dirty="0" smtClean="0"/>
                        <a:t> of test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Adv./dis of the test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Key points/ link</a:t>
                      </a:r>
                      <a:r>
                        <a:rPr lang="en-GB" baseline="0" dirty="0" smtClean="0"/>
                        <a:t> to a sport example.</a:t>
                      </a:r>
                      <a:endParaRPr lang="en-GB" dirty="0"/>
                    </a:p>
                  </a:txBody>
                  <a:tcPr/>
                </a:tc>
              </a:tr>
              <a:tr h="4291580">
                <a:tc>
                  <a:txBody>
                    <a:bodyPr/>
                    <a:lstStyle/>
                    <a:p>
                      <a:r>
                        <a:rPr lang="en-GB" dirty="0" smtClean="0"/>
                        <a:t>Strength</a:t>
                      </a:r>
                      <a:r>
                        <a:rPr lang="en-GB" baseline="0" dirty="0" smtClean="0"/>
                        <a:t> endurance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Sit up/curl</a:t>
                      </a:r>
                      <a:r>
                        <a:rPr lang="en-GB" baseline="0" dirty="0" smtClean="0"/>
                        <a:t> test</a:t>
                      </a:r>
                    </a:p>
                    <a:p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Press up test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Can do more than one client,</a:t>
                      </a:r>
                    </a:p>
                    <a:p>
                      <a:r>
                        <a:rPr lang="en-GB" dirty="0" smtClean="0"/>
                        <a:t>Simple</a:t>
                      </a:r>
                      <a:r>
                        <a:rPr lang="en-GB" baseline="0" dirty="0" smtClean="0"/>
                        <a:t> and cheap</a:t>
                      </a:r>
                    </a:p>
                    <a:p>
                      <a:r>
                        <a:rPr lang="en-GB" baseline="0" dirty="0" smtClean="0"/>
                        <a:t>Abdominal muscles can be isolated therefore, it</a:t>
                      </a:r>
                      <a:r>
                        <a:rPr lang="fr-FR" baseline="0" dirty="0" smtClean="0"/>
                        <a:t>’</a:t>
                      </a:r>
                      <a:r>
                        <a:rPr lang="en-GB" baseline="0" dirty="0" smtClean="0"/>
                        <a:t>s a valid test.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27288">
                        <a:buBlip>
                          <a:blip r:embed="rId2"/>
                        </a:buBlip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Links strength endurance with aerobic capacity - it is the ability of the muscles to use and transport oxygen to the muscles cells. </a:t>
                      </a:r>
                    </a:p>
                    <a:p>
                      <a:pPr marL="627288">
                        <a:buBlip>
                          <a:blip r:embed="rId2"/>
                        </a:buBlip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ヒラギノ角ゴ ProN W3" charset="0"/>
                        <a:cs typeface="ヒラギノ角ゴ ProN W3" charset="0"/>
                      </a:endParaRPr>
                    </a:p>
                    <a:p>
                      <a:pPr marL="627288">
                        <a:buBlip>
                          <a:blip r:embed="rId2"/>
                        </a:buBlip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Strength endurance is essential in prolonged sub-maximal type exercise.</a:t>
                      </a:r>
                    </a:p>
                    <a:p>
                      <a:pPr marL="627288">
                        <a:buBlip>
                          <a:blip r:embed="rId2"/>
                        </a:buBlip>
                      </a:pP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  <a:ea typeface="ヒラギノ角ゴ ProN W3" charset="0"/>
                        <a:cs typeface="ヒラギノ角ゴ ProN W3" charset="0"/>
                      </a:endParaRPr>
                    </a:p>
                    <a:p>
                      <a:pPr marL="627288">
                        <a:buBlip>
                          <a:blip r:embed="rId2"/>
                        </a:buBlip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  <a:ea typeface="ヒラギノ角ゴ ProN W3" charset="0"/>
                          <a:cs typeface="ヒラギノ角ゴ ProN W3" charset="0"/>
                        </a:rPr>
                        <a:t>Requires a high % of slow twitch fibres, and is dependent on the aerobic energy system.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9872" y="47667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3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halkboard" charset="0"/>
                <a:ea typeface="ヒラギノ角ゴ ProN W3" charset="0"/>
                <a:cs typeface="ヒラギノ角ゴ ProN W3" charset="0"/>
              </a:rPr>
              <a:t>Strength Endurance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323528" y="2214695"/>
            <a:ext cx="3024336" cy="3424107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627288">
              <a:buBlip>
                <a:blip r:embed="rId2"/>
              </a:buBlip>
            </a:pPr>
            <a:endParaRPr lang="en-US" dirty="0" smtClean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Strength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Endurance is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ea typeface="ヒラギノ角ゴ ProN W3" charset="0"/>
                <a:cs typeface="ヒラギノ角ゴ ProN W3" charset="0"/>
              </a:rPr>
              <a:t>the ability of a muscle to sustain or withstand repeated muscle contractions or a single-static action</a:t>
            </a:r>
            <a:r>
              <a:rPr lang="en-US" dirty="0">
                <a:ea typeface="ヒラギノ角ゴ ProN W3" charset="0"/>
                <a:cs typeface="ヒラギノ角ゴ ProN W3" charset="0"/>
              </a:rPr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567240" y="2214695"/>
            <a:ext cx="2878558" cy="1853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27288">
              <a:buFont typeface="Arial" panose="020B0604020202020204" pitchFamily="34" charset="0"/>
              <a:buBlip>
                <a:blip r:embed="rId2"/>
              </a:buBlip>
            </a:pPr>
            <a:r>
              <a:rPr lang="en-US" smtClean="0">
                <a:solidFill>
                  <a:srgbClr val="217436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Push-up Test</a:t>
            </a:r>
          </a:p>
          <a:p>
            <a:pPr marL="627288">
              <a:buFont typeface="Arial" panose="020B0604020202020204" pitchFamily="34" charset="0"/>
              <a:buBlip>
                <a:blip r:embed="rId2"/>
              </a:buBlip>
            </a:pPr>
            <a:endParaRPr lang="en-US" smtClean="0">
              <a:solidFill>
                <a:srgbClr val="217436"/>
              </a:solidFill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Font typeface="Arial" panose="020B0604020202020204" pitchFamily="34" charset="0"/>
              <a:buBlip>
                <a:blip r:embed="rId2"/>
              </a:buBlip>
            </a:pPr>
            <a:r>
              <a:rPr lang="en-US" smtClean="0">
                <a:solidFill>
                  <a:srgbClr val="217436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NCF Abdominal Sit-Up Test</a:t>
            </a:r>
            <a:endParaRPr lang="en-US" dirty="0">
              <a:solidFill>
                <a:srgbClr val="217436"/>
              </a:solidFill>
              <a:latin typeface="Chalkboard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332" y="618519"/>
            <a:ext cx="7773338" cy="8662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Key Points </a:t>
            </a:r>
            <a:b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</a:br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- Strength Endurance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5800" y="1700808"/>
            <a:ext cx="7772870" cy="3528392"/>
          </a:xfrm>
        </p:spPr>
        <p:txBody>
          <a:bodyPr>
            <a:noAutofit/>
          </a:bodyPr>
          <a:lstStyle/>
          <a:p>
            <a:pPr marL="627288">
              <a:buBlip>
                <a:blip r:embed="rId2"/>
              </a:buBlip>
            </a:pPr>
            <a:r>
              <a:rPr lang="en-US" sz="1800" dirty="0">
                <a:solidFill>
                  <a:srgbClr val="217436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Links strength endurance with aerobic capacity </a:t>
            </a:r>
            <a:r>
              <a:rPr lang="en-US" sz="1800" dirty="0">
                <a:latin typeface="Chalkboard" charset="0"/>
                <a:ea typeface="ヒラギノ角ゴ ProN W3" charset="0"/>
                <a:cs typeface="ヒラギノ角ゴ ProN W3" charset="0"/>
              </a:rPr>
              <a:t>- it is the ability of the muscles to use and transport oxygen to the muscles cells. </a:t>
            </a:r>
            <a:endParaRPr lang="en-US" sz="1800" dirty="0" smtClean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endParaRPr lang="en-US" sz="1800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sz="1800" dirty="0">
                <a:latin typeface="Chalkboard" charset="0"/>
                <a:ea typeface="ヒラギノ角ゴ ProN W3" charset="0"/>
                <a:cs typeface="ヒラギノ角ゴ ProN W3" charset="0"/>
              </a:rPr>
              <a:t>Strength endurance is essential in prolonged sub-maximal type exercise</a:t>
            </a:r>
            <a:r>
              <a:rPr lang="en-US" sz="1800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sz="1800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sz="1800" dirty="0">
                <a:solidFill>
                  <a:srgbClr val="217436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Requires a high % of slow twitch fibres, and is dependent on the aerobic energy system.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55172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ADVANTAGES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550895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DISADVANTAGES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2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Maximum Strength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51520" y="1840276"/>
            <a:ext cx="4474840" cy="470912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Maximum strength is the maximum force the neuromuscular system can exert in a single voluntary muscle contraction.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Represents the amount an individual can lift just once (1 Rep Max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).</a:t>
            </a: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  <a:hlinkClick r:id="rId3"/>
              </a:rPr>
              <a:t>http://</a:t>
            </a:r>
            <a:r>
              <a:rPr lang="en-US" dirty="0" smtClean="0">
                <a:ea typeface="ヒラギノ角ゴ ProN W3" charset="0"/>
                <a:cs typeface="ヒラギノ角ゴ ProN W3" charset="0"/>
                <a:hlinkClick r:id="rId3"/>
              </a:rPr>
              <a:t>www.youtube.com/watch?v=1YZ5Hv_2GiY</a:t>
            </a:r>
            <a:endParaRPr lang="en-US" dirty="0" smtClean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26658" y="1854264"/>
            <a:ext cx="3394720" cy="20067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288">
              <a:buFont typeface="Arial" panose="020B0604020202020204" pitchFamily="34" charset="0"/>
              <a:buBlip>
                <a:blip r:embed="rId2"/>
              </a:buBlip>
            </a:pPr>
            <a:endParaRPr lang="en-US" dirty="0" smtClean="0">
              <a:ea typeface="ヒラギノ角ゴ ProN W3" charset="0"/>
              <a:cs typeface="ヒラギノ角ゴ ProN W3" charset="0"/>
            </a:endParaRPr>
          </a:p>
          <a:p>
            <a:pPr marL="627288">
              <a:buFont typeface="Arial" panose="020B0604020202020204" pitchFamily="34" charset="0"/>
              <a:buBlip>
                <a:blip r:embed="rId2"/>
              </a:buBlip>
            </a:pPr>
            <a:r>
              <a:rPr lang="en-US" b="1" u="sng" dirty="0" smtClean="0">
                <a:ea typeface="ヒラギノ角ゴ ProN W3" charset="0"/>
                <a:cs typeface="ヒラギノ角ゴ ProN W3" charset="0"/>
              </a:rPr>
              <a:t>Dynamometer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 (hand and leg)</a:t>
            </a:r>
          </a:p>
          <a:p>
            <a:pPr marL="627288">
              <a:buFont typeface="Arial" panose="020B0604020202020204" pitchFamily="34" charset="0"/>
              <a:buBlip>
                <a:blip r:embed="rId2"/>
              </a:buBlip>
            </a:pPr>
            <a:endParaRPr lang="en-US" dirty="0" smtClean="0">
              <a:ea typeface="ヒラギノ角ゴ ProN W3" charset="0"/>
              <a:cs typeface="ヒラギノ角ゴ ProN W3" charset="0"/>
            </a:endParaRPr>
          </a:p>
          <a:p>
            <a:pPr marL="627288">
              <a:buFont typeface="Arial" panose="020B0604020202020204" pitchFamily="34" charset="0"/>
              <a:buBlip>
                <a:blip r:embed="rId2"/>
              </a:buBlip>
            </a:pPr>
            <a:endParaRPr lang="en-US" dirty="0" smtClean="0">
              <a:ea typeface="ヒラギノ角ゴ ProN W3" charset="0"/>
              <a:cs typeface="ヒラギノ角ゴ ProN W3" charset="0"/>
            </a:endParaRPr>
          </a:p>
          <a:p>
            <a:pPr marL="627288">
              <a:buFont typeface="Arial" panose="020B0604020202020204" pitchFamily="34" charset="0"/>
              <a:buBlip>
                <a:blip r:embed="rId2"/>
              </a:buBlip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1 Rep Max (using leg press and bench press)</a:t>
            </a:r>
            <a:endParaRPr lang="en-US" dirty="0"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7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nimBg="1"/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Key Points </a:t>
            </a:r>
            <a:b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</a:br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Maximum Strength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51520" y="2214695"/>
            <a:ext cx="4752528" cy="3374545"/>
          </a:xfrm>
        </p:spPr>
        <p:txBody>
          <a:bodyPr>
            <a:noAutofit/>
          </a:bodyPr>
          <a:lstStyle/>
          <a:p>
            <a:pPr marL="627288">
              <a:buBlip>
                <a:blip r:embed="rId2"/>
              </a:buBlip>
            </a:pPr>
            <a:r>
              <a:rPr lang="en-US" sz="1600" dirty="0">
                <a:latin typeface="Chalkboard" charset="0"/>
                <a:ea typeface="ヒラギノ角ゴ ProN W3" charset="0"/>
                <a:cs typeface="ヒラギノ角ゴ ProN W3" charset="0"/>
              </a:rPr>
              <a:t>Few sports depend on maximum strength.</a:t>
            </a:r>
          </a:p>
          <a:p>
            <a:pPr marL="627288">
              <a:buBlip>
                <a:blip r:embed="rId2"/>
              </a:buBlip>
            </a:pPr>
            <a:r>
              <a:rPr lang="en-US" sz="1600" dirty="0">
                <a:latin typeface="Chalkboard" charset="0"/>
                <a:ea typeface="ヒラギノ角ゴ ProN W3" charset="0"/>
                <a:cs typeface="ヒラギノ角ゴ ProN W3" charset="0"/>
              </a:rPr>
              <a:t>Weight-lifters use explosive strength rather than 1RM</a:t>
            </a:r>
            <a:r>
              <a:rPr lang="en-US" sz="1600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sz="1600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sz="1600" dirty="0">
                <a:latin typeface="Chalkboard" charset="0"/>
                <a:ea typeface="ヒラギノ角ゴ ProN W3" charset="0"/>
                <a:cs typeface="ヒラギノ角ゴ ProN W3" charset="0"/>
              </a:rPr>
              <a:t>Best examples can be seen during </a:t>
            </a:r>
            <a:r>
              <a:rPr lang="ja-JP" altLang="en-US" sz="1600" dirty="0">
                <a:latin typeface="Chalkboard" charset="0"/>
                <a:ea typeface="ヒラギノ角ゴ ProN W3" charset="0"/>
                <a:cs typeface="ヒラギノ角ゴ ProN W3" charset="0"/>
              </a:rPr>
              <a:t>‘</a:t>
            </a:r>
            <a:r>
              <a:rPr lang="en-US" sz="1600" dirty="0">
                <a:latin typeface="Chalkboard" charset="0"/>
                <a:ea typeface="ヒラギノ角ゴ ProN W3" charset="0"/>
                <a:cs typeface="ヒラギノ角ゴ ProN W3" charset="0"/>
              </a:rPr>
              <a:t>World</a:t>
            </a:r>
            <a:r>
              <a:rPr lang="ja-JP" altLang="en-US" sz="1600" dirty="0">
                <a:latin typeface="Chalkboard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1600" dirty="0">
                <a:latin typeface="Chalkboard" charset="0"/>
                <a:ea typeface="ヒラギノ角ゴ ProN W3" charset="0"/>
                <a:cs typeface="ヒラギノ角ゴ ProN W3" charset="0"/>
              </a:rPr>
              <a:t>s Strongest Man</a:t>
            </a:r>
            <a:r>
              <a:rPr lang="ja-JP" altLang="en-US" sz="1600" dirty="0">
                <a:latin typeface="Chalkboard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sz="1600" dirty="0">
                <a:latin typeface="Chalkboard" charset="0"/>
                <a:ea typeface="ヒラギノ角ゴ ProN W3" charset="0"/>
                <a:cs typeface="ヒラギノ角ゴ ProN W3" charset="0"/>
              </a:rPr>
              <a:t> event</a:t>
            </a:r>
            <a:r>
              <a:rPr lang="en-US" sz="1600" dirty="0" smtClean="0">
                <a:latin typeface="Chalkboard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sz="1600" dirty="0">
              <a:latin typeface="Chalkboard" charset="0"/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sz="1600" dirty="0">
                <a:solidFill>
                  <a:srgbClr val="660066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For sedentary individuals, </a:t>
            </a:r>
            <a:r>
              <a:rPr lang="en-US" sz="1600" b="1" dirty="0">
                <a:solidFill>
                  <a:srgbClr val="660066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maximal strength training can be high risk </a:t>
            </a:r>
            <a:r>
              <a:rPr lang="en-US" sz="1600" dirty="0">
                <a:solidFill>
                  <a:srgbClr val="660066"/>
                </a:solidFill>
                <a:latin typeface="Chalkboard" charset="0"/>
                <a:ea typeface="ヒラギノ角ゴ ProN W3" charset="0"/>
                <a:cs typeface="ヒラギノ角ゴ ProN W3" charset="0"/>
              </a:rPr>
              <a:t>- why do you think this 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3227" y="2242900"/>
            <a:ext cx="2376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ADVANTAGES OF THE TEST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573041" y="4221088"/>
            <a:ext cx="2376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DISADVANTAGES OF THE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26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827584" y="116804"/>
            <a:ext cx="7773338" cy="1596177"/>
          </a:xfrm>
        </p:spPr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Explosive / Elastic Strength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2962672" cy="452596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627288">
              <a:buBlip>
                <a:blip r:embed="rId2"/>
              </a:buBlip>
            </a:pPr>
            <a:endParaRPr lang="en-US" dirty="0" smtClean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Explosive </a:t>
            </a:r>
            <a:r>
              <a:rPr lang="en-US" dirty="0">
                <a:ea typeface="ヒラギノ角ゴ ProN W3" charset="0"/>
                <a:cs typeface="ヒラギノ角ゴ ProN W3" charset="0"/>
              </a:rPr>
              <a:t>/ Elastic strength is the ability to expand a maximal amount of energy in one or a series of of strong, sudden high intensity movements or apply a successive and equal force rapidly.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655">
            <a:off x="4158132" y="1749651"/>
            <a:ext cx="45720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>
                <a:latin typeface="Chalkboard" charset="0"/>
                <a:ea typeface="ヒラギノ角ゴ ProN W3" charset="0"/>
                <a:cs typeface="ヒラギノ角ゴ ProN W3" charset="0"/>
              </a:rPr>
              <a:t>Key Points - </a:t>
            </a:r>
            <a:br>
              <a:rPr lang="en-US" sz="3400">
                <a:latin typeface="Chalkboard" charset="0"/>
                <a:ea typeface="ヒラギノ角ゴ ProN W3" charset="0"/>
                <a:cs typeface="ヒラギノ角ゴ ProN W3" charset="0"/>
              </a:rPr>
            </a:br>
            <a:r>
              <a:rPr lang="en-US" sz="3400">
                <a:latin typeface="Chalkboard" charset="0"/>
                <a:ea typeface="ヒラギノ角ゴ ProN W3" charset="0"/>
                <a:cs typeface="ヒラギノ角ゴ ProN W3" charset="0"/>
              </a:rPr>
              <a:t>Explosive / Elastic Strength 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" y="2214694"/>
            <a:ext cx="3707903" cy="4022617"/>
          </a:xfrm>
        </p:spPr>
        <p:txBody>
          <a:bodyPr>
            <a:normAutofit fontScale="77500" lnSpcReduction="20000"/>
          </a:bodyPr>
          <a:lstStyle/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Elastic strength is very similar to power, but uses the ATP-Pc system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It is an anaerobic movement, but represents movements of a higher intensity but shorter duration than dynamic strength. </a:t>
            </a:r>
            <a:endParaRPr lang="en-US" dirty="0" smtClean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Explosive strength eccentrically lengthens a muscle before concentrically contracting.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48">
            <a:off x="3851920" y="2214693"/>
            <a:ext cx="5165080" cy="37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13945056"/>
              </p:ext>
            </p:extLst>
          </p:nvPr>
        </p:nvGraphicFramePr>
        <p:xfrm>
          <a:off x="251521" y="764703"/>
          <a:ext cx="8496943" cy="5688637"/>
        </p:xfrm>
        <a:graphic>
          <a:graphicData uri="http://schemas.openxmlformats.org/drawingml/2006/table">
            <a:tbl>
              <a:tblPr/>
              <a:tblGrid>
                <a:gridCol w="1416157"/>
                <a:gridCol w="1416157"/>
                <a:gridCol w="1249550"/>
                <a:gridCol w="1582765"/>
                <a:gridCol w="1416157"/>
                <a:gridCol w="1416157"/>
              </a:tblGrid>
              <a:tr h="542461">
                <a:tc gridSpan="2">
                  <a:txBody>
                    <a:bodyPr/>
                    <a:lstStyle/>
                    <a:p>
                      <a:pPr algn="just"/>
                      <a:endParaRPr lang="en-US" sz="900" dirty="0"/>
                    </a:p>
                  </a:txBody>
                  <a:tcPr marL="9548" marR="9548" marT="9548" marB="954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5833" marR="45833" marT="22916" marB="22916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5833" marR="45833" marT="22916" marB="22916"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5833" marR="45833" marT="22916" marB="22916"/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5833" marR="45833" marT="22916" marB="22916"/>
                </a:tc>
              </a:tr>
              <a:tr h="393644"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Age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Excellent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Above average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Average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Below average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Poor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00FF80"/>
                    </a:solidFill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14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&gt; 2.11m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2.11 - 1.96m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1.95 - 1.85m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1.84 - 1.68m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&lt;1.68m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15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&gt;2.26m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1.26 - 2.11m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2.10 - 1.98m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1.97 - 1.85m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&lt;1.85m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16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&gt;2.36m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2.36 - 2.21m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2.20 - 2.11m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2.10 - 1.98m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&lt;1.98m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</a:tr>
              <a:tr h="1603380"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&gt;16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&gt;2.44m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2.44 - 2.29m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2.28 - 2.16m 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2.15 - 1.98m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&lt;1.98mThe following table is for female athletes (adapted from: Hede et al. 2011)[2]: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Age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Excellent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Above average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Average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Below average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Poor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80"/>
                    </a:solidFill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14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&gt;1.91m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1.91 - 1.73m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1.72 - 1.60m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1.59 - 1.47m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&lt;1.47m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15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&gt;1.85m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1.84 - 1.73m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1.72 - 1.60m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1.59 - 1.50m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&lt;1.50m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16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&gt;1.83m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1.83 - 1.68m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1.67 - 1.58m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1.57 - 1.45m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&lt;1.45m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</a:tr>
              <a:tr h="393644"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&gt;16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&gt;1.91m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1.91 - 1.78m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1.77 - 1.63m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/>
                        <a:t>1.62 - 1.50m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/>
                        <a:t>&lt;1.50m</a:t>
                      </a:r>
                    </a:p>
                  </a:txBody>
                  <a:tcPr marL="19097" marR="19097" marT="19097" marB="1909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7704" y="11663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Normative data standing broad jump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489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Dynamic Strength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51520" y="1772816"/>
            <a:ext cx="4032488" cy="388843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Dynamic strength is the ability of the neuromuscular system to overcome a resistance with a high speed of contraction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It is most often referred to as </a:t>
            </a:r>
            <a:r>
              <a:rPr lang="ja-JP" altLang="en-US" dirty="0">
                <a:ea typeface="ヒラギノ角ゴ ProN W3" charset="0"/>
                <a:cs typeface="ヒラギノ角ゴ ProN W3" charset="0"/>
              </a:rPr>
              <a:t>‘</a:t>
            </a:r>
            <a:r>
              <a:rPr lang="en-US" dirty="0">
                <a:ea typeface="ヒラギノ角ゴ ProN W3" charset="0"/>
                <a:cs typeface="ヒラギノ角ゴ ProN W3" charset="0"/>
              </a:rPr>
              <a:t>anaerobic capacity</a:t>
            </a:r>
            <a:r>
              <a:rPr lang="ja-JP" altLang="en-US" dirty="0">
                <a:ea typeface="ヒラギノ角ゴ ProN W3" charset="0"/>
                <a:cs typeface="ヒラギノ角ゴ ProN W3" charset="0"/>
              </a:rPr>
              <a:t>’</a:t>
            </a:r>
            <a:r>
              <a:rPr lang="en-US" dirty="0">
                <a:ea typeface="ヒラギノ角ゴ ProN W3" charset="0"/>
                <a:cs typeface="ヒラギノ角ゴ ProN W3" charset="0"/>
              </a:rPr>
              <a:t> and uses the Lactic Acid system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Dynamic strength = Strength and Speed (which represents Power).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8" t="7778" r="22692" b="13729"/>
          <a:stretch/>
        </p:blipFill>
        <p:spPr bwMode="auto">
          <a:xfrm rot="313331">
            <a:off x="5052722" y="1918734"/>
            <a:ext cx="3590164" cy="281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13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Measuring Dynamic Strength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79513" y="1484784"/>
            <a:ext cx="4032448" cy="3888432"/>
          </a:xfrm>
        </p:spPr>
        <p:txBody>
          <a:bodyPr>
            <a:normAutofit/>
          </a:bodyPr>
          <a:lstStyle/>
          <a:p>
            <a:pPr marL="627288">
              <a:buBlip>
                <a:blip r:embed="rId2"/>
              </a:buBlip>
            </a:pPr>
            <a:r>
              <a:rPr lang="en-US" b="1" dirty="0">
                <a:ea typeface="ヒラギノ角ゴ ProN W3" charset="0"/>
                <a:cs typeface="ヒラギノ角ゴ ProN W3" charset="0"/>
              </a:rPr>
              <a:t>Wingate Cycle </a:t>
            </a:r>
            <a:r>
              <a:rPr lang="en-US" b="1" dirty="0" smtClean="0">
                <a:ea typeface="ヒラギノ角ゴ ProN W3" charset="0"/>
                <a:cs typeface="ヒラギノ角ゴ ProN W3" charset="0"/>
              </a:rPr>
              <a:t>Test</a:t>
            </a:r>
          </a:p>
          <a:p>
            <a:pPr marL="627288">
              <a:buBlip>
                <a:blip r:embed="rId2"/>
              </a:buBlip>
            </a:pPr>
            <a:endParaRPr lang="en-US" dirty="0">
              <a:solidFill>
                <a:srgbClr val="DA77FE"/>
              </a:solidFill>
              <a:ea typeface="ヒラギノ角ゴ ProN W3" charset="0"/>
              <a:cs typeface="ヒラギノ角ゴ ProN W3" charset="0"/>
            </a:endParaRPr>
          </a:p>
          <a:p>
            <a:pPr marL="284388" indent="0">
              <a:buNone/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This tests can be advantageous to cyclists, and so the RAST (Running-based Anaerobic Sprint Test) test can also be used. 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14148" r="33666"/>
          <a:stretch/>
        </p:blipFill>
        <p:spPr>
          <a:xfrm rot="232065">
            <a:off x="5004048" y="1988840"/>
            <a:ext cx="2952328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7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653254" y="620688"/>
            <a:ext cx="7773338" cy="38207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+mn-lt"/>
                <a:ea typeface="ヒラギノ角ゴ ProN W3" charset="0"/>
                <a:cs typeface="ヒラギノ角ゴ ProN W3" charset="0"/>
              </a:rPr>
              <a:t>Strength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3826768" cy="4525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627288">
              <a:buBlip>
                <a:blip r:embed="rId2"/>
              </a:buBlip>
            </a:pPr>
            <a:r>
              <a:rPr lang="en-US" dirty="0" smtClean="0">
                <a:ea typeface="ヒラギノ角ゴ ProN W3" charset="0"/>
                <a:cs typeface="ヒラギノ角ゴ ProN W3" charset="0"/>
              </a:rPr>
              <a:t>What is Strength</a:t>
            </a:r>
          </a:p>
          <a:p>
            <a:pPr marL="741588" indent="-457200"/>
            <a:r>
              <a:rPr lang="en-US" dirty="0" smtClean="0">
                <a:ea typeface="ヒラギノ角ゴ ProN W3" charset="0"/>
                <a:cs typeface="ヒラギノ角ゴ ProN W3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the </a:t>
            </a:r>
            <a:r>
              <a:rPr lang="en-US" dirty="0">
                <a:solidFill>
                  <a:srgbClr val="FF0000"/>
                </a:solidFill>
                <a:ea typeface="ヒラギノ角ゴ ProN W3" charset="0"/>
                <a:cs typeface="ヒラギノ角ゴ ProN W3" charset="0"/>
              </a:rPr>
              <a:t>application of force against a resistance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There are </a:t>
            </a:r>
            <a:r>
              <a:rPr lang="en-US" dirty="0">
                <a:solidFill>
                  <a:srgbClr val="660066"/>
                </a:solidFill>
                <a:ea typeface="ヒラギノ角ゴ ProN W3" charset="0"/>
                <a:cs typeface="ヒラギノ角ゴ ProN W3" charset="0"/>
              </a:rPr>
              <a:t>five</a:t>
            </a:r>
            <a:r>
              <a:rPr lang="en-US" dirty="0">
                <a:ea typeface="ヒラギノ角ゴ ProN W3" charset="0"/>
                <a:cs typeface="ヒラギノ角ゴ ProN W3" charset="0"/>
              </a:rPr>
              <a:t> different types of strength, and each have their own method of evaluating them.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226">
            <a:off x="4716016" y="1707578"/>
            <a:ext cx="3923928" cy="31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Static Strength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Static strength is the force exerted by the neuromuscular system while the muscle length remains constant / static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This type of strength is also known as isometric. </a:t>
            </a:r>
          </a:p>
        </p:txBody>
      </p:sp>
    </p:spTree>
    <p:extLst>
      <p:ext uri="{BB962C8B-B14F-4D97-AF65-F5344CB8AC3E}">
        <p14:creationId xmlns:p14="http://schemas.microsoft.com/office/powerpoint/2010/main" val="231118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Measuring Static Strength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There is no single or generic test for static strength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This is because strength varies and can be specific to any joint angle</a:t>
            </a:r>
            <a:r>
              <a:rPr lang="en-US" dirty="0" smtClean="0">
                <a:ea typeface="ヒラギノ角ゴ ProN W3" charset="0"/>
                <a:cs typeface="ヒラギノ角ゴ ProN W3" charset="0"/>
              </a:rPr>
              <a:t>.</a:t>
            </a:r>
          </a:p>
          <a:p>
            <a:pPr marL="627288">
              <a:buBlip>
                <a:blip r:embed="rId2"/>
              </a:buBlip>
            </a:pPr>
            <a:endParaRPr lang="en-US" dirty="0">
              <a:ea typeface="ヒラギノ角ゴ ProN W3" charset="0"/>
              <a:cs typeface="ヒラギノ角ゴ ProN W3" charset="0"/>
            </a:endParaRPr>
          </a:p>
          <a:p>
            <a:pPr marL="627288">
              <a:buBlip>
                <a:blip r:embed="rId2"/>
              </a:buBlip>
            </a:pPr>
            <a:r>
              <a:rPr lang="en-US" dirty="0">
                <a:ea typeface="ヒラギノ角ゴ ProN W3" charset="0"/>
                <a:cs typeface="ヒラギノ角ゴ ProN W3" charset="0"/>
              </a:rPr>
              <a:t>Maximum static strength is measured at specific joint angles that are the most </a:t>
            </a:r>
            <a:r>
              <a:rPr lang="en-US" dirty="0" err="1">
                <a:ea typeface="ヒラギノ角ゴ ProN W3" charset="0"/>
                <a:cs typeface="ヒラギノ角ゴ ProN W3" charset="0"/>
              </a:rPr>
              <a:t>favourable</a:t>
            </a:r>
            <a:r>
              <a:rPr lang="en-US" dirty="0">
                <a:ea typeface="ヒラギノ角ゴ ProN W3" charset="0"/>
                <a:cs typeface="ヒラギノ角ゴ ProN W3" charset="0"/>
              </a:rPr>
              <a:t> for a muscle group.</a:t>
            </a:r>
          </a:p>
        </p:txBody>
      </p:sp>
    </p:spTree>
    <p:extLst>
      <p:ext uri="{BB962C8B-B14F-4D97-AF65-F5344CB8AC3E}">
        <p14:creationId xmlns:p14="http://schemas.microsoft.com/office/powerpoint/2010/main" val="173005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61694"/>
            <a:ext cx="7773338" cy="1596177"/>
          </a:xfrm>
        </p:spPr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917891"/>
          </a:xfrm>
        </p:spPr>
        <p:txBody>
          <a:bodyPr/>
          <a:lstStyle/>
          <a:p>
            <a:endParaRPr lang="en-US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288634"/>
              </p:ext>
            </p:extLst>
          </p:nvPr>
        </p:nvGraphicFramePr>
        <p:xfrm>
          <a:off x="490538" y="2539316"/>
          <a:ext cx="7772400" cy="128016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Helvetica" charset="0"/>
                        </a:rPr>
                        <a:t>Component of Fitness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Helvetica" charset="0"/>
                        </a:rPr>
                        <a:t>Test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Helvetica" charset="0"/>
                        </a:rPr>
                        <a:t>Result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Helvetica" charset="0"/>
                        </a:rPr>
                        <a:t>Evaluation by comparison with norm tables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D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Helvetica" charset="0"/>
                        </a:rPr>
                        <a:t>Aerobic Capacity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  <a:latin typeface="Helvetica" charset="0"/>
                        </a:rPr>
                        <a:t>Test A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Helvetica" charset="0"/>
                        </a:rPr>
                        <a:t>Predicted VO</a:t>
                      </a:r>
                      <a:r>
                        <a:rPr lang="en-US" sz="800">
                          <a:effectLst/>
                          <a:latin typeface="Helvetica" charset="0"/>
                        </a:rPr>
                        <a:t>2 </a:t>
                      </a:r>
                      <a:r>
                        <a:rPr lang="en-US" sz="1100">
                          <a:effectLst/>
                          <a:latin typeface="Helvetica" charset="0"/>
                        </a:rPr>
                        <a:t>max = 50ml/kg/min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Helvetica" charset="0"/>
                        </a:rPr>
                        <a:t>HIGH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  <a:latin typeface="Helvetica" charset="0"/>
                        </a:rPr>
                        <a:t>Fitness Component B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Helvetica" charset="0"/>
                        </a:rPr>
                        <a:t>Abdominal Curl Conditioning test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  <a:latin typeface="Helvetica" charset="0"/>
                        </a:rPr>
                        <a:t>Stage 6 </a:t>
                      </a:r>
                      <a:endParaRPr lang="da-DK"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Helvetica" charset="0"/>
                        </a:rPr>
                        <a:t>VERY GOOD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52353" y="1322985"/>
            <a:ext cx="7200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 (a) A performer carries out a number of fitness tests. Table 1 gives the results of two of these tests.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Table 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174" y="4166429"/>
            <a:ext cx="7623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x-none" altLang="x-none" dirty="0">
                <a:latin typeface="Arial" charset="0"/>
              </a:rPr>
              <a:t>(i)  Identify test A and fitness component B. [2]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x-none" altLang="x-none" dirty="0">
                <a:latin typeface="Arial" charset="0"/>
              </a:rPr>
              <a:t>(ii)  Explain three physiological factors related to the heart and skeletal muscle that enable </a:t>
            </a:r>
            <a:r>
              <a:rPr lang="x-none" altLang="x-none" dirty="0" smtClean="0">
                <a:latin typeface="Arial" charset="0"/>
              </a:rPr>
              <a:t>the </a:t>
            </a:r>
            <a:r>
              <a:rPr lang="x-none" altLang="x-none" dirty="0">
                <a:latin typeface="Arial" charset="0"/>
              </a:rPr>
              <a:t>performer to score so highly on test A. [3] </a:t>
            </a:r>
            <a:endParaRPr lang="x-none" altLang="x-non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4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94258"/>
          </a:xfrm>
        </p:spPr>
        <p:txBody>
          <a:bodyPr/>
          <a:lstStyle/>
          <a:p>
            <a:r>
              <a:rPr lang="en-GB" dirty="0" smtClean="0"/>
              <a:t>Training strength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1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476673"/>
            <a:ext cx="7772870" cy="5314528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altLang="x-none" cap="none" dirty="0" smtClean="0">
              <a:latin typeface="Arial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altLang="x-none" cap="none" dirty="0">
              <a:latin typeface="Arial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cap="none" dirty="0" smtClean="0">
                <a:latin typeface="Arial" charset="0"/>
              </a:rPr>
              <a:t>(</a:t>
            </a:r>
            <a:r>
              <a:rPr lang="x-none" altLang="x-none" cap="none" dirty="0">
                <a:latin typeface="Arial" charset="0"/>
              </a:rPr>
              <a:t>test A) </a:t>
            </a:r>
            <a:endParaRPr lang="en-GB" altLang="x-none" cap="none" dirty="0" smtClean="0">
              <a:latin typeface="Arial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altLang="x-none" cap="none" dirty="0">
              <a:latin typeface="Arial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cap="none" dirty="0" smtClean="0">
                <a:latin typeface="Arial" charset="0"/>
              </a:rPr>
              <a:t>NB</a:t>
            </a:r>
            <a:r>
              <a:rPr lang="x-none" altLang="x-none" cap="none" dirty="0">
                <a:latin typeface="Arial" charset="0"/>
              </a:rPr>
              <a:t>: Any suitable test that gives a "predicted" VO2 max score, so direct gas analysis would be incorrect.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x-none" altLang="x-none" cap="none" dirty="0">
                <a:latin typeface="Arial" charset="0"/>
                <a:ea typeface="ArialMT" charset="0"/>
              </a:rPr>
              <a:t>(NCF) multi stage fitness test/(any) step test/Cooper/12 minute run test/PWC170 test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altLang="x-none" cap="none" dirty="0" smtClean="0">
              <a:latin typeface="Arial" charset="0"/>
              <a:ea typeface="ArialMT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altLang="x-none" cap="none" dirty="0">
              <a:latin typeface="Arial" charset="0"/>
              <a:ea typeface="ArialMT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altLang="x-none" cap="none" dirty="0" smtClean="0">
              <a:latin typeface="Arial" charset="0"/>
              <a:ea typeface="ArialMT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cap="none" dirty="0" smtClean="0">
                <a:latin typeface="Arial" charset="0"/>
                <a:ea typeface="ArialMT" charset="0"/>
              </a:rPr>
              <a:t>fitness </a:t>
            </a:r>
            <a:r>
              <a:rPr lang="x-none" altLang="x-none" cap="none" dirty="0">
                <a:latin typeface="Arial" charset="0"/>
                <a:ea typeface="ArialMT" charset="0"/>
              </a:rPr>
              <a:t>component B) </a:t>
            </a:r>
            <a:endParaRPr lang="en-GB" altLang="x-none" cap="none" dirty="0" smtClean="0">
              <a:latin typeface="Arial" charset="0"/>
              <a:ea typeface="ArialMT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x-none" altLang="x-none" cap="none" dirty="0">
              <a:latin typeface="Arial" charset="0"/>
              <a:ea typeface="ArialMT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</a:pPr>
            <a:r>
              <a:rPr lang="x-none" altLang="x-none" cap="none" dirty="0">
                <a:latin typeface="Arial" charset="0"/>
                <a:ea typeface="ArialMT" charset="0"/>
              </a:rPr>
              <a:t>Muscular/strength endurance </a:t>
            </a:r>
            <a:endParaRPr lang="x-none" altLang="x-none" cap="none" dirty="0">
              <a:latin typeface="Arial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x-none" altLang="x-none" cap="none" dirty="0">
                <a:latin typeface="Arial" charset="0"/>
              </a:rPr>
              <a:t/>
            </a:r>
            <a:br>
              <a:rPr lang="x-none" altLang="x-none" cap="none" dirty="0">
                <a:latin typeface="Arial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742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770" y="620688"/>
            <a:ext cx="7773338" cy="100811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x-none" altLang="x-none" sz="1400" cap="none" dirty="0">
                <a:latin typeface="Arial" charset="0"/>
              </a:rPr>
              <a:t>3 marks in total </a:t>
            </a:r>
            <a:br>
              <a:rPr lang="x-none" altLang="x-none" sz="1400" cap="none" dirty="0">
                <a:latin typeface="Arial" charset="0"/>
              </a:rPr>
            </a:br>
            <a:r>
              <a:rPr lang="x-none" altLang="x-none" sz="1400" cap="none" dirty="0">
                <a:latin typeface="Arial" charset="0"/>
              </a:rPr>
              <a:t>Answers MUST be explained</a:t>
            </a:r>
            <a:br>
              <a:rPr lang="x-none" altLang="x-none" sz="1400" cap="none" dirty="0">
                <a:latin typeface="Arial" charset="0"/>
              </a:rPr>
            </a:br>
            <a:r>
              <a:rPr lang="x-none" altLang="x-none" sz="1400" cap="none" dirty="0">
                <a:latin typeface="Arial" charset="0"/>
              </a:rPr>
              <a:t>Both heart and muscles must be addressed submax 2 for either </a:t>
            </a:r>
            <a:br>
              <a:rPr lang="x-none" altLang="x-none" sz="1400" cap="none" dirty="0">
                <a:latin typeface="Arial" charset="0"/>
              </a:rPr>
            </a:br>
            <a:r>
              <a:rPr lang="x-none" altLang="x-none" sz="1400" cap="none" dirty="0">
                <a:latin typeface="Arial" charset="0"/>
              </a:rPr>
              <a:t>[3] </a:t>
            </a:r>
            <a:endParaRPr lang="x-none" altLang="x-none" sz="1400" cap="none" dirty="0">
              <a:latin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0520718"/>
              </p:ext>
            </p:extLst>
          </p:nvPr>
        </p:nvGraphicFramePr>
        <p:xfrm>
          <a:off x="670847" y="1948596"/>
          <a:ext cx="7772400" cy="440436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197412"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  <a:latin typeface="Arial" charset="0"/>
                        </a:rPr>
                        <a:t>Reason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  <a:latin typeface="Arial" charset="0"/>
                        </a:rPr>
                        <a:t>Explanation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99"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  <a:latin typeface="Arial" charset="0"/>
                        </a:rPr>
                        <a:t>HEART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86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MT" charset="0"/>
                        </a:rPr>
                        <a:t>1. large/strong heart/hypertrophy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MT" charset="0"/>
                        </a:rPr>
                        <a:t>able to contract with more force/contractility of myocardium improved/greater efficiency at pumping blood/O</a:t>
                      </a:r>
                      <a:r>
                        <a:rPr lang="en-US" sz="700">
                          <a:effectLst/>
                          <a:latin typeface="ArialMT" charset="0"/>
                        </a:rPr>
                        <a:t>2 </a:t>
                      </a:r>
                      <a:r>
                        <a:rPr lang="en-US" sz="1100">
                          <a:effectLst/>
                          <a:latin typeface="ArialMT" charset="0"/>
                        </a:rPr>
                        <a:t>to the muscles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9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MT" charset="0"/>
                        </a:rPr>
                        <a:t>2. low resting heart rate/bradycardia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MT" charset="0"/>
                        </a:rPr>
                        <a:t>greater efficiency at pumping blood/oxygen to the working muscles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9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MT" charset="0"/>
                        </a:rPr>
                        <a:t>3. larger stroke volume/(maximal) cardiac output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MT" charset="0"/>
                        </a:rPr>
                        <a:t>more blood/oxygen pumped per beat into the systemic circulatory system/per unit of time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99"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  <a:latin typeface="Arial" charset="0"/>
                        </a:rPr>
                        <a:t>SKELETAL MUSCLE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9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MT" charset="0"/>
                        </a:rPr>
                        <a:t>4. large myoglobin stores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MT" charset="0"/>
                        </a:rPr>
                        <a:t>more efficient transport of oxygen (from the blood capillaries to the mitochondria)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9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MT" charset="0"/>
                        </a:rPr>
                        <a:t>5. many mitochondria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MT" charset="0"/>
                        </a:rPr>
                        <a:t>allows greater use of aerobic respiration/less time spent on anaerobic respiration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9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MT" charset="0"/>
                        </a:rPr>
                        <a:t>6. high enzyme activity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MT" charset="0"/>
                        </a:rPr>
                        <a:t>increases rate of glycogen/fat breakdown (making aerobic system more efficient)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9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MT" charset="0"/>
                        </a:rPr>
                        <a:t>7. large stores glycogen/fats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rialMT" charset="0"/>
                        </a:rPr>
                        <a:t>more fuel available to break down for ATP/resynthesis/energy 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412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MT" charset="0"/>
                        </a:rPr>
                        <a:t>8. large number of slow twitch/type I muscle fibres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rialMT" charset="0"/>
                        </a:rPr>
                        <a:t>More suited to aerobic/endurance work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5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Identify and explain three physiological adaptations that take place [6] after a strength training programme.</a:t>
            </a:r>
            <a:br>
              <a:rPr lang="en-US" sz="1800" b="1" dirty="0"/>
            </a:br>
            <a:r>
              <a:rPr lang="en-US" sz="1800" b="1" dirty="0"/>
              <a:t>6 marks in total</a:t>
            </a:r>
            <a:br>
              <a:rPr lang="en-US" sz="1800" b="1" dirty="0"/>
            </a:br>
            <a:r>
              <a:rPr lang="en-US" sz="1800" b="1" dirty="0"/>
              <a:t>Max 3 available for identifications only-cannot have explanation marks alone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2302494" cy="3424107"/>
          </a:xfrm>
        </p:spPr>
        <p:txBody>
          <a:bodyPr/>
          <a:lstStyle/>
          <a:p>
            <a:r>
              <a:rPr lang="en-GB" dirty="0" smtClean="0"/>
              <a:t>Neural </a:t>
            </a:r>
          </a:p>
          <a:p>
            <a:endParaRPr lang="en-GB" dirty="0"/>
          </a:p>
          <a:p>
            <a:r>
              <a:rPr lang="en-GB" dirty="0" smtClean="0"/>
              <a:t>Muscular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Metabolic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6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/>
            </a:r>
            <a:br>
              <a:rPr lang="en-US" sz="2000" dirty="0"/>
            </a:b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r="33222" b="5104"/>
          <a:stretch/>
        </p:blipFill>
        <p:spPr>
          <a:xfrm>
            <a:off x="6228184" y="2159491"/>
            <a:ext cx="2088233" cy="18722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72" y="2645305"/>
            <a:ext cx="1750000" cy="122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24" y="2458015"/>
            <a:ext cx="2154436" cy="159958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995936" y="4057596"/>
            <a:ext cx="2973628" cy="1934959"/>
          </a:xfrm>
          <a:prstGeom prst="wedgeEllipseCallout">
            <a:avLst>
              <a:gd name="adj1" fmla="val 20707"/>
              <a:gd name="adj2" fmla="val -66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We can have more now.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754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Identify and explain three physiological adaptations that take place [6] after a strength training programme.</a:t>
            </a:r>
            <a:br>
              <a:rPr lang="en-US" sz="1400" b="1" dirty="0"/>
            </a:br>
            <a:r>
              <a:rPr lang="en-US" sz="1400" b="1" dirty="0"/>
              <a:t>6 marks in total</a:t>
            </a:r>
            <a:br>
              <a:rPr lang="en-US" sz="1400" b="1" dirty="0"/>
            </a:br>
            <a:r>
              <a:rPr lang="en-US" sz="1400" b="1" dirty="0"/>
              <a:t>Max 3 available for identifications only-cannot have explanation marks alone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See page 104 for adaptations.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3892"/>
              </p:ext>
            </p:extLst>
          </p:nvPr>
        </p:nvGraphicFramePr>
        <p:xfrm>
          <a:off x="467545" y="3284984"/>
          <a:ext cx="784887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5"/>
                <a:gridCol w="392443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Neural pathways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Structural</a:t>
                      </a:r>
                      <a:r>
                        <a:rPr lang="en-GB" baseline="0" dirty="0" smtClean="0"/>
                        <a:t> adaptations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Functional effect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Increase recruitment of FG and FOG fibre types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Increase in force of contraction</a:t>
                      </a:r>
                    </a:p>
                    <a:p>
                      <a:r>
                        <a:rPr lang="en-GB" dirty="0" smtClean="0"/>
                        <a:t>Improved</a:t>
                      </a:r>
                      <a:r>
                        <a:rPr lang="en-GB" baseline="0" dirty="0" smtClean="0"/>
                        <a:t> co-ordination and stimulation of motor units.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5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halkboard" charset="0"/>
                <a:ea typeface="ヒラギノ角ゴ ProN W3" charset="0"/>
                <a:cs typeface="ヒラギノ角ゴ ProN W3" charset="0"/>
              </a:rPr>
              <a:t>Factors Affecting Strength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27288">
              <a:buBlip>
                <a:blip r:embed="rId2"/>
              </a:buBlip>
            </a:pPr>
            <a:r>
              <a:rPr lang="en-US" sz="2100" dirty="0">
                <a:latin typeface="Chalkboard" charset="0"/>
                <a:ea typeface="ヒラギノ角ゴ ProN W3" charset="0"/>
                <a:cs typeface="ヒラギノ角ゴ ProN W3" charset="0"/>
              </a:rPr>
              <a:t>There are </a:t>
            </a:r>
            <a:r>
              <a:rPr lang="en-US" sz="2100" dirty="0" smtClean="0">
                <a:latin typeface="Chalkboard" charset="0"/>
                <a:ea typeface="ヒラギノ角ゴ ProN W3" charset="0"/>
                <a:cs typeface="ヒラギノ角ゴ ProN W3" charset="0"/>
              </a:rPr>
              <a:t>four</a:t>
            </a:r>
            <a:r>
              <a:rPr lang="en-US" sz="2100" dirty="0" smtClean="0">
                <a:latin typeface="Chalkboard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2100" dirty="0">
                <a:latin typeface="Chalkboard" charset="0"/>
                <a:ea typeface="ヒラギノ角ゴ ProN W3" charset="0"/>
                <a:cs typeface="ヒラギノ角ゴ ProN W3" charset="0"/>
              </a:rPr>
              <a:t>key factors that affect strength</a:t>
            </a:r>
            <a:r>
              <a:rPr lang="en-US" sz="2100" dirty="0" smtClean="0">
                <a:latin typeface="Chalkboard" charset="0"/>
                <a:ea typeface="ヒラギノ角ゴ ProN W3" charset="0"/>
                <a:cs typeface="ヒラギノ角ゴ ProN W3" charset="0"/>
              </a:rPr>
              <a:t>:</a:t>
            </a:r>
          </a:p>
          <a:p>
            <a:pPr marL="627288">
              <a:buBlip>
                <a:blip r:embed="rId2"/>
              </a:buBlip>
            </a:pPr>
            <a:endParaRPr lang="en-US" sz="2100" dirty="0">
              <a:latin typeface="Chalkboard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501008"/>
            <a:ext cx="4906888" cy="2625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Fibre type.-+</a:t>
            </a:r>
          </a:p>
          <a:p>
            <a:r>
              <a:rPr lang="en-GB" smtClean="0"/>
              <a:t>Cross sectional area of the muscles.</a:t>
            </a:r>
          </a:p>
          <a:p>
            <a:r>
              <a:rPr lang="en-GB" smtClean="0"/>
              <a:t>Gender </a:t>
            </a:r>
          </a:p>
          <a:p>
            <a:r>
              <a:rPr lang="en-GB" smtClean="0"/>
              <a:t>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6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3338" cy="794258"/>
          </a:xfrm>
        </p:spPr>
        <p:txBody>
          <a:bodyPr/>
          <a:lstStyle/>
          <a:p>
            <a:r>
              <a:rPr lang="en-GB" dirty="0" smtClean="0"/>
              <a:t>Type of strength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412776"/>
            <a:ext cx="4834880" cy="194421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Chalkboard" charset="0"/>
                <a:ea typeface="ヒラギノ角ゴ ProN W3" charset="0"/>
                <a:cs typeface="ヒラギノ角ゴ ProN W3" charset="0"/>
              </a:rPr>
              <a:t>Strength Endurance</a:t>
            </a:r>
          </a:p>
          <a:p>
            <a:r>
              <a:rPr lang="en-US" dirty="0" smtClean="0">
                <a:latin typeface="Chalkboard" charset="0"/>
              </a:rPr>
              <a:t>Maximal strength</a:t>
            </a:r>
          </a:p>
          <a:p>
            <a:r>
              <a:rPr lang="en-US" dirty="0" smtClean="0">
                <a:latin typeface="Chalkboard" charset="0"/>
              </a:rPr>
              <a:t>Explosive/ elastic strength</a:t>
            </a:r>
          </a:p>
          <a:p>
            <a:r>
              <a:rPr lang="en-US" dirty="0" smtClean="0">
                <a:latin typeface="Chalkboard" charset="0"/>
              </a:rPr>
              <a:t>Static and dynamic strength</a:t>
            </a:r>
          </a:p>
          <a:p>
            <a:endParaRPr lang="en-US" dirty="0">
              <a:latin typeface="Chalkboard" charset="0"/>
            </a:endParaRPr>
          </a:p>
          <a:p>
            <a:endParaRPr lang="en-US" dirty="0" smtClean="0">
              <a:latin typeface="Chalkboard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0043" y="4077072"/>
            <a:ext cx="5122912" cy="11521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halkboard" charset="0"/>
              </a:rPr>
              <a:t>Describe each of the types of strength</a:t>
            </a:r>
          </a:p>
          <a:p>
            <a:endParaRPr lang="en-US" dirty="0" smtClean="0">
              <a:latin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6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57176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Factors that affect strength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r>
              <a:rPr lang="en-GB" dirty="0" smtClean="0"/>
              <a:t>Fibre type.-+</a:t>
            </a:r>
          </a:p>
          <a:p>
            <a:r>
              <a:rPr lang="en-GB" dirty="0" smtClean="0"/>
              <a:t>Cross sectional area of the muscles.</a:t>
            </a:r>
          </a:p>
          <a:p>
            <a:r>
              <a:rPr lang="en-GB" dirty="0" smtClean="0"/>
              <a:t>Gender </a:t>
            </a:r>
          </a:p>
          <a:p>
            <a:r>
              <a:rPr lang="en-GB" dirty="0" smtClean="0"/>
              <a:t>Age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5103"/>
            <a:ext cx="3590465" cy="21828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0285"/>
            <a:ext cx="3694037" cy="277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5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53345681"/>
              </p:ext>
            </p:extLst>
          </p:nvPr>
        </p:nvGraphicFramePr>
        <p:xfrm>
          <a:off x="179512" y="188640"/>
          <a:ext cx="8712968" cy="64350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49313"/>
                <a:gridCol w="1991221"/>
                <a:gridCol w="4572434"/>
              </a:tblGrid>
              <a:tr h="719212">
                <a:tc>
                  <a:txBody>
                    <a:bodyPr/>
                    <a:lstStyle/>
                    <a:p>
                      <a:r>
                        <a:rPr lang="en-GB" dirty="0" smtClean="0"/>
                        <a:t>FACTORS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EFFECT ON STRENGTH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EXPLANATION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679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Cross-sectional</a:t>
                      </a:r>
                      <a:r>
                        <a:rPr lang="en-GB" baseline="0" dirty="0" smtClean="0"/>
                        <a:t> area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The greater the cross section of the  muscle,</a:t>
                      </a:r>
                      <a:r>
                        <a:rPr lang="en-GB" sz="1400" baseline="0" dirty="0" smtClean="0"/>
                        <a:t> the greater the strength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365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Fibre Type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The greater the percentage of fast glycolytic and fast oxidative</a:t>
                      </a:r>
                      <a:r>
                        <a:rPr lang="en-GB" sz="1400" baseline="0" dirty="0" smtClean="0"/>
                        <a:t> glycolytic fibre, the greater the strength over a short period of time.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453">
                <a:tc>
                  <a:txBody>
                    <a:bodyPr/>
                    <a:lstStyle/>
                    <a:p>
                      <a:r>
                        <a:rPr lang="en-GB" dirty="0" smtClean="0"/>
                        <a:t>Gender</a:t>
                      </a:r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 smtClean="0"/>
                    </a:p>
                    <a:p>
                      <a:r>
                        <a:rPr lang="en-GB" sz="1400" dirty="0" smtClean="0"/>
                        <a:t>Males have higher muscle mass than females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442">
                <a:tc>
                  <a:txBody>
                    <a:bodyPr/>
                    <a:lstStyle/>
                    <a:p>
                      <a:r>
                        <a:rPr lang="en-GB" dirty="0" smtClean="0"/>
                        <a:t>Age</a:t>
                      </a:r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Peak strength is reached in females at 16-25 and males at 18-30.</a:t>
                      </a:r>
                      <a:r>
                        <a:rPr lang="en-GB" sz="1400" baseline="0" dirty="0" smtClean="0"/>
                        <a:t>  Strength development peaks at 20-30. Strength thereafter decreases with age</a:t>
                      </a:r>
                      <a:endParaRPr lang="en-GB" sz="1400" dirty="0" smtClean="0"/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Chart analysis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2242738"/>
              </p:ext>
            </p:extLst>
          </p:nvPr>
        </p:nvGraphicFramePr>
        <p:xfrm>
          <a:off x="1043608" y="1600200"/>
          <a:ext cx="764319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535922" y="35010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FORCE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623731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mtClean="0"/>
              <a:t>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4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dirty="0" smtClean="0"/>
              <a:t>Testing for strength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183685"/>
            <a:ext cx="4536504" cy="1008112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sz="1800" dirty="0" smtClean="0"/>
              <a:t>If strength is an important component of fitness for a performer, it’s important to establish a baseline test to ensure relevant training programmes are in place. 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59725" y="2644170"/>
            <a:ext cx="27363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Standing broad jump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9725" y="4134054"/>
            <a:ext cx="273630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Dynamometer grip strength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9725" y="3389112"/>
            <a:ext cx="27363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Vertical jump test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9725" y="5088423"/>
            <a:ext cx="273630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Abdominal curl test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0874" y="5641863"/>
            <a:ext cx="273630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Press up test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804031" y="2644170"/>
            <a:ext cx="27363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MAXIMAL STRENGTH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822878" y="3293408"/>
            <a:ext cx="27363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STRENGHT ENDURANCE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5636261"/>
            <a:ext cx="194421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STATIC STRENGTH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3942646"/>
            <a:ext cx="27363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DYNAMIC STRENGTH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822878" y="4563239"/>
            <a:ext cx="27363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EXPLOSIVE STRENGTH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372200" y="5497762"/>
            <a:ext cx="194421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THERE IS NO TEST FOR STATIC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78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GB" dirty="0" smtClean="0"/>
              <a:t>Testing for strength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9725" y="2644170"/>
            <a:ext cx="27363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Standing broad jump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9725" y="3697818"/>
            <a:ext cx="273630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Dynamometer grip strength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9725" y="5088423"/>
            <a:ext cx="273630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Abdominal curl test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283968" y="1295552"/>
            <a:ext cx="457200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3600" dirty="0"/>
              <a:t>What type of strength is it MEASURING?</a:t>
            </a:r>
          </a:p>
          <a:p>
            <a:r>
              <a:rPr lang="en-GB" sz="3600" dirty="0"/>
              <a:t>Name a sport that this would be linked to?</a:t>
            </a:r>
          </a:p>
          <a:p>
            <a:r>
              <a:rPr lang="en-GB" sz="3600" dirty="0"/>
              <a:t>Note the advantages and disadvantages of the test</a:t>
            </a:r>
            <a:r>
              <a:rPr lang="en-GB" sz="3600" dirty="0" smtClean="0"/>
              <a:t>?</a:t>
            </a:r>
          </a:p>
          <a:p>
            <a:r>
              <a:rPr lang="en-GB" sz="3600" dirty="0" smtClean="0"/>
              <a:t>Note the key points of this type of strength.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4225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268761"/>
            <a:ext cx="4176464" cy="1584175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www.youtube.com/watch?v=RW6OssVmJBI</a:t>
            </a:r>
            <a:endParaRPr lang="en-GB" dirty="0" smtClean="0"/>
          </a:p>
          <a:p>
            <a:r>
              <a:rPr lang="en-GB" dirty="0" smtClean="0"/>
              <a:t>Abdominal curl test.</a:t>
            </a:r>
          </a:p>
          <a:p>
            <a:r>
              <a:rPr lang="en-GB" dirty="0" smtClean="0"/>
              <a:t>See page 98 for normative data.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36" y="1735336"/>
            <a:ext cx="3200400" cy="2235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80990" y="3501008"/>
            <a:ext cx="457200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2400" dirty="0"/>
              <a:t>What type of strength is it MEASURING?</a:t>
            </a:r>
          </a:p>
          <a:p>
            <a:r>
              <a:rPr lang="en-GB" sz="2400" dirty="0"/>
              <a:t>Name a sport that this would be linked to?</a:t>
            </a:r>
          </a:p>
          <a:p>
            <a:r>
              <a:rPr lang="en-GB" sz="2400" dirty="0"/>
              <a:t>Note the advantages and disadvantages of the test</a:t>
            </a:r>
            <a:r>
              <a:rPr lang="en-GB" sz="2400" dirty="0" smtClean="0"/>
              <a:t>?</a:t>
            </a:r>
          </a:p>
          <a:p>
            <a:r>
              <a:rPr lang="en-GB" sz="2400" dirty="0" smtClean="0"/>
              <a:t>Note the key points of this type of </a:t>
            </a:r>
            <a:r>
              <a:rPr lang="en-GB" sz="2400" dirty="0" err="1" smtClean="0"/>
              <a:t>strenght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974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1074</TotalTime>
  <Words>1381</Words>
  <Application>Microsoft Macintosh PowerPoint</Application>
  <PresentationFormat>On-screen Show (4:3)</PresentationFormat>
  <Paragraphs>283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ArialMT</vt:lpstr>
      <vt:lpstr>Calibri</vt:lpstr>
      <vt:lpstr>Chalkboard</vt:lpstr>
      <vt:lpstr>Helvetica</vt:lpstr>
      <vt:lpstr>Tw Cen MT</vt:lpstr>
      <vt:lpstr>ヒラギノ角ゴ ProN W3</vt:lpstr>
      <vt:lpstr>Arial</vt:lpstr>
      <vt:lpstr>Droplet</vt:lpstr>
      <vt:lpstr>Exercise Physiology</vt:lpstr>
      <vt:lpstr>Strength</vt:lpstr>
      <vt:lpstr>Type of strength </vt:lpstr>
      <vt:lpstr>Factors that affect strength</vt:lpstr>
      <vt:lpstr>PowerPoint Presentation</vt:lpstr>
      <vt:lpstr>Chart analysis</vt:lpstr>
      <vt:lpstr>Testing for strength</vt:lpstr>
      <vt:lpstr>Testing for strength</vt:lpstr>
      <vt:lpstr>Tests</vt:lpstr>
      <vt:lpstr>PowerPoint Presentation</vt:lpstr>
      <vt:lpstr>Strength Endurance</vt:lpstr>
      <vt:lpstr>Key Points  - Strength Endurance</vt:lpstr>
      <vt:lpstr>Maximum Strength</vt:lpstr>
      <vt:lpstr>Key Points  Maximum Strength</vt:lpstr>
      <vt:lpstr>Explosive / Elastic Strength</vt:lpstr>
      <vt:lpstr>Key Points -  Explosive / Elastic Strength  </vt:lpstr>
      <vt:lpstr>PowerPoint Presentation</vt:lpstr>
      <vt:lpstr>Dynamic Strength</vt:lpstr>
      <vt:lpstr>Measuring Dynamic Strength</vt:lpstr>
      <vt:lpstr>Static Strength</vt:lpstr>
      <vt:lpstr>Measuring Static Strength</vt:lpstr>
      <vt:lpstr>Exam question</vt:lpstr>
      <vt:lpstr>Training strength</vt:lpstr>
      <vt:lpstr>PowerPoint Presentation</vt:lpstr>
      <vt:lpstr>3 marks in total  Answers MUST be explained Both heart and muscles must be addressed submax 2 for either  [3] </vt:lpstr>
      <vt:lpstr>Identify and explain three physiological adaptations that take place [6] after a strength training programme. 6 marks in total Max 3 available for identifications only-cannot have explanation marks alone </vt:lpstr>
      <vt:lpstr>  </vt:lpstr>
      <vt:lpstr>Identify and explain three physiological adaptations that take place [6] after a strength training programme. 6 marks in total Max 3 available for identifications only-cannot have explanation marks alone </vt:lpstr>
      <vt:lpstr>Factors Affecting Strength</vt:lpstr>
    </vt:vector>
  </TitlesOfParts>
  <Company>Sussex Downs College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Physiology</dc:title>
  <dc:creator>rseaman</dc:creator>
  <cp:lastModifiedBy>Damian Ashleigh-Morris</cp:lastModifiedBy>
  <cp:revision>121</cp:revision>
  <cp:lastPrinted>2016-12-02T16:30:20Z</cp:lastPrinted>
  <dcterms:created xsi:type="dcterms:W3CDTF">2010-10-28T12:10:50Z</dcterms:created>
  <dcterms:modified xsi:type="dcterms:W3CDTF">2016-12-04T13:48:16Z</dcterms:modified>
</cp:coreProperties>
</file>