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342" r:id="rId2"/>
    <p:sldId id="259" r:id="rId3"/>
    <p:sldId id="333" r:id="rId4"/>
    <p:sldId id="334" r:id="rId5"/>
    <p:sldId id="269" r:id="rId6"/>
    <p:sldId id="270" r:id="rId7"/>
    <p:sldId id="336" r:id="rId8"/>
    <p:sldId id="272" r:id="rId9"/>
    <p:sldId id="341" r:id="rId10"/>
    <p:sldId id="273" r:id="rId11"/>
    <p:sldId id="275" r:id="rId12"/>
    <p:sldId id="337" r:id="rId13"/>
    <p:sldId id="320" r:id="rId14"/>
    <p:sldId id="281" r:id="rId15"/>
    <p:sldId id="343" r:id="rId16"/>
    <p:sldId id="282" r:id="rId17"/>
    <p:sldId id="297" r:id="rId18"/>
    <p:sldId id="283" r:id="rId19"/>
    <p:sldId id="340" r:id="rId20"/>
    <p:sldId id="339" r:id="rId21"/>
    <p:sldId id="31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4" autoAdjust="0"/>
    <p:restoredTop sz="94712" autoAdjust="0"/>
  </p:normalViewPr>
  <p:slideViewPr>
    <p:cSldViewPr>
      <p:cViewPr>
        <p:scale>
          <a:sx n="120" d="100"/>
          <a:sy n="120" d="100"/>
        </p:scale>
        <p:origin x="696" y="-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of Kcals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Dyslexie regular"/>
                    <a:cs typeface="Dyslexie regular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Fats</c:v>
                </c:pt>
                <c:pt idx="1">
                  <c:v>CHO's</c:v>
                </c:pt>
                <c:pt idx="2">
                  <c:v>Protein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30.0</c:v>
                </c:pt>
                <c:pt idx="1">
                  <c:v>55.0</c:v>
                </c:pt>
                <c:pt idx="2">
                  <c:v>15.0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0629DF-DD4D-B84D-A353-DD64AC45D623}" type="doc">
      <dgm:prSet loTypeId="urn:microsoft.com/office/officeart/2005/8/layout/radial4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048415D-1E9A-C940-B51C-D6D78DAFA74C}">
      <dgm:prSet phldrT="[Text]" custT="1"/>
      <dgm:spPr/>
      <dgm:t>
        <a:bodyPr/>
        <a:lstStyle/>
        <a:p>
          <a:r>
            <a:rPr lang="en-US" sz="1700" dirty="0" smtClean="0">
              <a:latin typeface="Dyslexie regular"/>
              <a:cs typeface="Dyslexie regular"/>
            </a:rPr>
            <a:t>Individual energy requirements </a:t>
          </a:r>
        </a:p>
        <a:p>
          <a:r>
            <a:rPr lang="en-US" sz="1200" dirty="0" smtClean="0">
              <a:latin typeface="Dyslexie regular"/>
              <a:cs typeface="Dyslexie regular"/>
            </a:rPr>
            <a:t>(daily calorific need)</a:t>
          </a:r>
          <a:endParaRPr lang="en-US" sz="1200" dirty="0">
            <a:latin typeface="Dyslexie regular"/>
            <a:cs typeface="Dyslexie regular"/>
          </a:endParaRPr>
        </a:p>
      </dgm:t>
    </dgm:pt>
    <dgm:pt modelId="{35367A9D-2403-5C43-9233-7299C408D38B}" type="parTrans" cxnId="{887C6479-3EA1-3C4E-8DE7-0CBD11D89B42}">
      <dgm:prSet/>
      <dgm:spPr/>
      <dgm:t>
        <a:bodyPr/>
        <a:lstStyle/>
        <a:p>
          <a:endParaRPr lang="en-US">
            <a:latin typeface="Dyslexie regular"/>
            <a:cs typeface="Dyslexie regular"/>
          </a:endParaRPr>
        </a:p>
      </dgm:t>
    </dgm:pt>
    <dgm:pt modelId="{6EB371D1-EF26-A34B-A9A3-285E13123311}" type="sibTrans" cxnId="{887C6479-3EA1-3C4E-8DE7-0CBD11D89B42}">
      <dgm:prSet/>
      <dgm:spPr/>
      <dgm:t>
        <a:bodyPr/>
        <a:lstStyle/>
        <a:p>
          <a:endParaRPr lang="en-US">
            <a:latin typeface="Dyslexie regular"/>
            <a:cs typeface="Dyslexie regular"/>
          </a:endParaRPr>
        </a:p>
      </dgm:t>
    </dgm:pt>
    <dgm:pt modelId="{1281269F-257D-B743-B09E-D2E46B1CE144}">
      <dgm:prSet phldrT="[Text]"/>
      <dgm:spPr/>
      <dgm:t>
        <a:bodyPr/>
        <a:lstStyle/>
        <a:p>
          <a:r>
            <a:rPr lang="en-US" dirty="0" smtClean="0">
              <a:latin typeface="Dyslexie regular"/>
              <a:cs typeface="Dyslexie regular"/>
            </a:rPr>
            <a:t>Age</a:t>
          </a:r>
          <a:endParaRPr lang="en-US" dirty="0">
            <a:latin typeface="Dyslexie regular"/>
            <a:cs typeface="Dyslexie regular"/>
          </a:endParaRPr>
        </a:p>
      </dgm:t>
    </dgm:pt>
    <dgm:pt modelId="{93030F87-C28D-034B-93FA-31A18CF8B106}" type="parTrans" cxnId="{D42AE4F9-B56B-F845-84C3-5940D06188F2}">
      <dgm:prSet/>
      <dgm:spPr/>
      <dgm:t>
        <a:bodyPr/>
        <a:lstStyle/>
        <a:p>
          <a:endParaRPr lang="en-US">
            <a:latin typeface="Dyslexie regular"/>
            <a:cs typeface="Dyslexie regular"/>
          </a:endParaRPr>
        </a:p>
      </dgm:t>
    </dgm:pt>
    <dgm:pt modelId="{96227E00-EB28-A345-8384-67DC2912841B}" type="sibTrans" cxnId="{D42AE4F9-B56B-F845-84C3-5940D06188F2}">
      <dgm:prSet/>
      <dgm:spPr/>
      <dgm:t>
        <a:bodyPr/>
        <a:lstStyle/>
        <a:p>
          <a:endParaRPr lang="en-US">
            <a:latin typeface="Dyslexie regular"/>
            <a:cs typeface="Dyslexie regular"/>
          </a:endParaRPr>
        </a:p>
      </dgm:t>
    </dgm:pt>
    <dgm:pt modelId="{C6C7FBD9-9F37-0A43-A8A7-4D74192AFDDB}">
      <dgm:prSet phldrT="[Text]"/>
      <dgm:spPr/>
      <dgm:t>
        <a:bodyPr/>
        <a:lstStyle/>
        <a:p>
          <a:r>
            <a:rPr lang="en-US" dirty="0" smtClean="0">
              <a:latin typeface="Dyslexie regular"/>
              <a:cs typeface="Dyslexie regular"/>
            </a:rPr>
            <a:t>Gender</a:t>
          </a:r>
          <a:endParaRPr lang="en-US" dirty="0">
            <a:latin typeface="Dyslexie regular"/>
            <a:cs typeface="Dyslexie regular"/>
          </a:endParaRPr>
        </a:p>
      </dgm:t>
    </dgm:pt>
    <dgm:pt modelId="{CD15F6D9-A96F-0A41-9530-A3CF2CAEFB2C}" type="parTrans" cxnId="{18FF9E1F-62BE-DF41-AB3D-06B1CCBCC8C1}">
      <dgm:prSet/>
      <dgm:spPr/>
      <dgm:t>
        <a:bodyPr/>
        <a:lstStyle/>
        <a:p>
          <a:endParaRPr lang="en-US">
            <a:latin typeface="Dyslexie regular"/>
            <a:cs typeface="Dyslexie regular"/>
          </a:endParaRPr>
        </a:p>
      </dgm:t>
    </dgm:pt>
    <dgm:pt modelId="{762E2BCF-1FDA-3540-B38C-C75032B813C0}" type="sibTrans" cxnId="{18FF9E1F-62BE-DF41-AB3D-06B1CCBCC8C1}">
      <dgm:prSet/>
      <dgm:spPr/>
      <dgm:t>
        <a:bodyPr/>
        <a:lstStyle/>
        <a:p>
          <a:endParaRPr lang="en-US">
            <a:latin typeface="Dyslexie regular"/>
            <a:cs typeface="Dyslexie regular"/>
          </a:endParaRPr>
        </a:p>
      </dgm:t>
    </dgm:pt>
    <dgm:pt modelId="{7CB2A836-56B3-7347-A460-5AA1534FD638}">
      <dgm:prSet phldrT="[Text]"/>
      <dgm:spPr/>
      <dgm:t>
        <a:bodyPr/>
        <a:lstStyle/>
        <a:p>
          <a:r>
            <a:rPr lang="en-US" dirty="0" smtClean="0">
              <a:latin typeface="Dyslexie regular"/>
              <a:cs typeface="Dyslexie regular"/>
            </a:rPr>
            <a:t>Size</a:t>
          </a:r>
          <a:endParaRPr lang="en-US" dirty="0">
            <a:latin typeface="Dyslexie regular"/>
            <a:cs typeface="Dyslexie regular"/>
          </a:endParaRPr>
        </a:p>
      </dgm:t>
    </dgm:pt>
    <dgm:pt modelId="{8B57F157-5AAB-5248-8968-6CCDF3DA504A}" type="parTrans" cxnId="{2EF6EB6A-86E5-534E-BCE2-CA88D653240E}">
      <dgm:prSet/>
      <dgm:spPr/>
      <dgm:t>
        <a:bodyPr/>
        <a:lstStyle/>
        <a:p>
          <a:endParaRPr lang="en-US">
            <a:latin typeface="Dyslexie regular"/>
            <a:cs typeface="Dyslexie regular"/>
          </a:endParaRPr>
        </a:p>
      </dgm:t>
    </dgm:pt>
    <dgm:pt modelId="{CE379ED3-BD2E-4C41-8FCB-F90C78B90E68}" type="sibTrans" cxnId="{2EF6EB6A-86E5-534E-BCE2-CA88D653240E}">
      <dgm:prSet/>
      <dgm:spPr/>
      <dgm:t>
        <a:bodyPr/>
        <a:lstStyle/>
        <a:p>
          <a:endParaRPr lang="en-US">
            <a:latin typeface="Dyslexie regular"/>
            <a:cs typeface="Dyslexie regular"/>
          </a:endParaRPr>
        </a:p>
      </dgm:t>
    </dgm:pt>
    <dgm:pt modelId="{03F7B0CA-FB23-764C-9A0B-F575E8E5859D}">
      <dgm:prSet phldrT="[Text]"/>
      <dgm:spPr/>
      <dgm:t>
        <a:bodyPr/>
        <a:lstStyle/>
        <a:p>
          <a:r>
            <a:rPr lang="en-US" dirty="0" smtClean="0">
              <a:latin typeface="Dyslexie regular"/>
              <a:cs typeface="Dyslexie regular"/>
            </a:rPr>
            <a:t>Environment</a:t>
          </a:r>
          <a:endParaRPr lang="en-US" dirty="0">
            <a:latin typeface="Dyslexie regular"/>
            <a:cs typeface="Dyslexie regular"/>
          </a:endParaRPr>
        </a:p>
      </dgm:t>
    </dgm:pt>
    <dgm:pt modelId="{6B019D19-FE86-D947-B649-2FB8F57713E5}" type="parTrans" cxnId="{255C9877-0FDD-D646-AA90-7BD68A6D8876}">
      <dgm:prSet/>
      <dgm:spPr/>
      <dgm:t>
        <a:bodyPr/>
        <a:lstStyle/>
        <a:p>
          <a:endParaRPr lang="en-US">
            <a:latin typeface="Dyslexie regular"/>
            <a:cs typeface="Dyslexie regular"/>
          </a:endParaRPr>
        </a:p>
      </dgm:t>
    </dgm:pt>
    <dgm:pt modelId="{533AEC1D-A801-D547-B951-83DB013A6053}" type="sibTrans" cxnId="{255C9877-0FDD-D646-AA90-7BD68A6D8876}">
      <dgm:prSet/>
      <dgm:spPr/>
      <dgm:t>
        <a:bodyPr/>
        <a:lstStyle/>
        <a:p>
          <a:endParaRPr lang="en-US">
            <a:latin typeface="Dyslexie regular"/>
            <a:cs typeface="Dyslexie regular"/>
          </a:endParaRPr>
        </a:p>
      </dgm:t>
    </dgm:pt>
    <dgm:pt modelId="{4BB0904C-7125-5C4F-908D-D125FDD08CFD}">
      <dgm:prSet phldrT="[Text]"/>
      <dgm:spPr/>
      <dgm:t>
        <a:bodyPr/>
        <a:lstStyle/>
        <a:p>
          <a:r>
            <a:rPr lang="en-US" dirty="0" smtClean="0">
              <a:latin typeface="Dyslexie regular"/>
              <a:cs typeface="Dyslexie regular"/>
            </a:rPr>
            <a:t>Lifestyle</a:t>
          </a:r>
          <a:endParaRPr lang="en-US" dirty="0">
            <a:latin typeface="Dyslexie regular"/>
            <a:cs typeface="Dyslexie regular"/>
          </a:endParaRPr>
        </a:p>
      </dgm:t>
    </dgm:pt>
    <dgm:pt modelId="{7F3BC841-5EBC-4345-84E5-C4460485C207}" type="parTrans" cxnId="{BEA7A5F0-9976-C94C-A861-88722F4FF8A2}">
      <dgm:prSet/>
      <dgm:spPr/>
      <dgm:t>
        <a:bodyPr/>
        <a:lstStyle/>
        <a:p>
          <a:endParaRPr lang="en-US">
            <a:latin typeface="Dyslexie regular"/>
            <a:cs typeface="Dyslexie regular"/>
          </a:endParaRPr>
        </a:p>
      </dgm:t>
    </dgm:pt>
    <dgm:pt modelId="{FF1B5A91-82DD-6740-8108-F6664E35E147}" type="sibTrans" cxnId="{BEA7A5F0-9976-C94C-A861-88722F4FF8A2}">
      <dgm:prSet/>
      <dgm:spPr/>
      <dgm:t>
        <a:bodyPr/>
        <a:lstStyle/>
        <a:p>
          <a:endParaRPr lang="en-US">
            <a:latin typeface="Dyslexie regular"/>
            <a:cs typeface="Dyslexie regular"/>
          </a:endParaRPr>
        </a:p>
      </dgm:t>
    </dgm:pt>
    <dgm:pt modelId="{354CBAC2-680B-4C44-B9CB-B6029FDF01FF}">
      <dgm:prSet phldrT="[Text]"/>
      <dgm:spPr/>
      <dgm:t>
        <a:bodyPr/>
        <a:lstStyle/>
        <a:p>
          <a:r>
            <a:rPr lang="en-US" b="1" dirty="0" smtClean="0">
              <a:latin typeface="Dyslexie regular"/>
              <a:cs typeface="Dyslexie regular"/>
            </a:rPr>
            <a:t>Metabolic Rate</a:t>
          </a:r>
          <a:endParaRPr lang="en-US" b="1" dirty="0">
            <a:latin typeface="Dyslexie regular"/>
            <a:cs typeface="Dyslexie regular"/>
          </a:endParaRPr>
        </a:p>
      </dgm:t>
    </dgm:pt>
    <dgm:pt modelId="{8C9A8F76-E17A-A747-89D0-C666B060DC24}" type="parTrans" cxnId="{A5E59E4F-F0D9-804D-A42D-923DB082BFDA}">
      <dgm:prSet/>
      <dgm:spPr/>
      <dgm:t>
        <a:bodyPr/>
        <a:lstStyle/>
        <a:p>
          <a:endParaRPr lang="en-US">
            <a:latin typeface="Dyslexie regular"/>
            <a:cs typeface="Dyslexie regular"/>
          </a:endParaRPr>
        </a:p>
      </dgm:t>
    </dgm:pt>
    <dgm:pt modelId="{DA414177-DB7D-6948-9A07-86E075D3873B}" type="sibTrans" cxnId="{A5E59E4F-F0D9-804D-A42D-923DB082BFDA}">
      <dgm:prSet/>
      <dgm:spPr/>
      <dgm:t>
        <a:bodyPr/>
        <a:lstStyle/>
        <a:p>
          <a:endParaRPr lang="en-US">
            <a:latin typeface="Dyslexie regular"/>
            <a:cs typeface="Dyslexie regular"/>
          </a:endParaRPr>
        </a:p>
      </dgm:t>
    </dgm:pt>
    <dgm:pt modelId="{5256445A-6A27-DD4A-8BA2-DF5683658135}" type="pres">
      <dgm:prSet presAssocID="{E10629DF-DD4D-B84D-A353-DD64AC45D62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937D1A-57D3-B44F-A050-B5D36D1101FC}" type="pres">
      <dgm:prSet presAssocID="{0048415D-1E9A-C940-B51C-D6D78DAFA74C}" presName="centerShape" presStyleLbl="node0" presStyleIdx="0" presStyleCnt="1"/>
      <dgm:spPr/>
      <dgm:t>
        <a:bodyPr/>
        <a:lstStyle/>
        <a:p>
          <a:endParaRPr lang="en-US"/>
        </a:p>
      </dgm:t>
    </dgm:pt>
    <dgm:pt modelId="{CC4C1592-6A61-A245-A30C-4C5391A93E32}" type="pres">
      <dgm:prSet presAssocID="{93030F87-C28D-034B-93FA-31A18CF8B106}" presName="parTrans" presStyleLbl="bgSibTrans2D1" presStyleIdx="0" presStyleCnt="6"/>
      <dgm:spPr/>
      <dgm:t>
        <a:bodyPr/>
        <a:lstStyle/>
        <a:p>
          <a:endParaRPr lang="en-US"/>
        </a:p>
      </dgm:t>
    </dgm:pt>
    <dgm:pt modelId="{81268626-274F-7346-BB51-E5388FD90FE0}" type="pres">
      <dgm:prSet presAssocID="{1281269F-257D-B743-B09E-D2E46B1CE14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927AF-BD31-FE42-AE8D-741607E0E087}" type="pres">
      <dgm:prSet presAssocID="{CD15F6D9-A96F-0A41-9530-A3CF2CAEFB2C}" presName="parTrans" presStyleLbl="bgSibTrans2D1" presStyleIdx="1" presStyleCnt="6"/>
      <dgm:spPr/>
      <dgm:t>
        <a:bodyPr/>
        <a:lstStyle/>
        <a:p>
          <a:endParaRPr lang="en-US"/>
        </a:p>
      </dgm:t>
    </dgm:pt>
    <dgm:pt modelId="{88542201-ABA9-0340-95D8-E7970D46BAD5}" type="pres">
      <dgm:prSet presAssocID="{C6C7FBD9-9F37-0A43-A8A7-4D74192AFDD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F59F25-25BA-1344-8D5B-F0048E8CF15A}" type="pres">
      <dgm:prSet presAssocID="{8B57F157-5AAB-5248-8968-6CCDF3DA504A}" presName="parTrans" presStyleLbl="bgSibTrans2D1" presStyleIdx="2" presStyleCnt="6"/>
      <dgm:spPr/>
      <dgm:t>
        <a:bodyPr/>
        <a:lstStyle/>
        <a:p>
          <a:endParaRPr lang="en-US"/>
        </a:p>
      </dgm:t>
    </dgm:pt>
    <dgm:pt modelId="{EBCA53E5-171F-B24B-AA61-89243C6A8F79}" type="pres">
      <dgm:prSet presAssocID="{7CB2A836-56B3-7347-A460-5AA1534FD63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8F0EA5-F001-8E48-9742-16C5A7DE757A}" type="pres">
      <dgm:prSet presAssocID="{6B019D19-FE86-D947-B649-2FB8F57713E5}" presName="parTrans" presStyleLbl="bgSibTrans2D1" presStyleIdx="3" presStyleCnt="6"/>
      <dgm:spPr/>
      <dgm:t>
        <a:bodyPr/>
        <a:lstStyle/>
        <a:p>
          <a:endParaRPr lang="en-US"/>
        </a:p>
      </dgm:t>
    </dgm:pt>
    <dgm:pt modelId="{EDBBBDA1-A2E7-9547-99C6-80B330133787}" type="pres">
      <dgm:prSet presAssocID="{03F7B0CA-FB23-764C-9A0B-F575E8E5859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9B705-5057-834B-AFE5-6E407886652F}" type="pres">
      <dgm:prSet presAssocID="{7F3BC841-5EBC-4345-84E5-C4460485C207}" presName="parTrans" presStyleLbl="bgSibTrans2D1" presStyleIdx="4" presStyleCnt="6"/>
      <dgm:spPr/>
      <dgm:t>
        <a:bodyPr/>
        <a:lstStyle/>
        <a:p>
          <a:endParaRPr lang="en-US"/>
        </a:p>
      </dgm:t>
    </dgm:pt>
    <dgm:pt modelId="{D194E813-A974-7A4A-BC42-CC21B0CDAD24}" type="pres">
      <dgm:prSet presAssocID="{4BB0904C-7125-5C4F-908D-D125FDD08CF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35081C-9891-4A4D-A582-1EA6BCFA105E}" type="pres">
      <dgm:prSet presAssocID="{8C9A8F76-E17A-A747-89D0-C666B060DC24}" presName="parTrans" presStyleLbl="bgSibTrans2D1" presStyleIdx="5" presStyleCnt="6"/>
      <dgm:spPr/>
      <dgm:t>
        <a:bodyPr/>
        <a:lstStyle/>
        <a:p>
          <a:endParaRPr lang="en-US"/>
        </a:p>
      </dgm:t>
    </dgm:pt>
    <dgm:pt modelId="{6BFF692C-2550-D847-9235-6C8B9D44BD1E}" type="pres">
      <dgm:prSet presAssocID="{354CBAC2-680B-4C44-B9CB-B6029FDF01F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AEC66A-5224-8240-A195-AB102E43CF32}" type="presOf" srcId="{1281269F-257D-B743-B09E-D2E46B1CE144}" destId="{81268626-274F-7346-BB51-E5388FD90FE0}" srcOrd="0" destOrd="0" presId="urn:microsoft.com/office/officeart/2005/8/layout/radial4"/>
    <dgm:cxn modelId="{BEA7A5F0-9976-C94C-A861-88722F4FF8A2}" srcId="{0048415D-1E9A-C940-B51C-D6D78DAFA74C}" destId="{4BB0904C-7125-5C4F-908D-D125FDD08CFD}" srcOrd="4" destOrd="0" parTransId="{7F3BC841-5EBC-4345-84E5-C4460485C207}" sibTransId="{FF1B5A91-82DD-6740-8108-F6664E35E147}"/>
    <dgm:cxn modelId="{A5E59E4F-F0D9-804D-A42D-923DB082BFDA}" srcId="{0048415D-1E9A-C940-B51C-D6D78DAFA74C}" destId="{354CBAC2-680B-4C44-B9CB-B6029FDF01FF}" srcOrd="5" destOrd="0" parTransId="{8C9A8F76-E17A-A747-89D0-C666B060DC24}" sibTransId="{DA414177-DB7D-6948-9A07-86E075D3873B}"/>
    <dgm:cxn modelId="{5355961B-2EED-244B-856C-076DB9D8D98E}" type="presOf" srcId="{4BB0904C-7125-5C4F-908D-D125FDD08CFD}" destId="{D194E813-A974-7A4A-BC42-CC21B0CDAD24}" srcOrd="0" destOrd="0" presId="urn:microsoft.com/office/officeart/2005/8/layout/radial4"/>
    <dgm:cxn modelId="{0739A5CE-D743-8C4A-AE60-B8B43556A8AB}" type="presOf" srcId="{C6C7FBD9-9F37-0A43-A8A7-4D74192AFDDB}" destId="{88542201-ABA9-0340-95D8-E7970D46BAD5}" srcOrd="0" destOrd="0" presId="urn:microsoft.com/office/officeart/2005/8/layout/radial4"/>
    <dgm:cxn modelId="{A57DCD50-10DE-FE4A-B5B7-3B0D13A6A77E}" type="presOf" srcId="{93030F87-C28D-034B-93FA-31A18CF8B106}" destId="{CC4C1592-6A61-A245-A30C-4C5391A93E32}" srcOrd="0" destOrd="0" presId="urn:microsoft.com/office/officeart/2005/8/layout/radial4"/>
    <dgm:cxn modelId="{255C9877-0FDD-D646-AA90-7BD68A6D8876}" srcId="{0048415D-1E9A-C940-B51C-D6D78DAFA74C}" destId="{03F7B0CA-FB23-764C-9A0B-F575E8E5859D}" srcOrd="3" destOrd="0" parTransId="{6B019D19-FE86-D947-B649-2FB8F57713E5}" sibTransId="{533AEC1D-A801-D547-B951-83DB013A6053}"/>
    <dgm:cxn modelId="{960DF311-5EE7-AF4A-AD6C-50F45D05ABB2}" type="presOf" srcId="{E10629DF-DD4D-B84D-A353-DD64AC45D623}" destId="{5256445A-6A27-DD4A-8BA2-DF5683658135}" srcOrd="0" destOrd="0" presId="urn:microsoft.com/office/officeart/2005/8/layout/radial4"/>
    <dgm:cxn modelId="{887C6479-3EA1-3C4E-8DE7-0CBD11D89B42}" srcId="{E10629DF-DD4D-B84D-A353-DD64AC45D623}" destId="{0048415D-1E9A-C940-B51C-D6D78DAFA74C}" srcOrd="0" destOrd="0" parTransId="{35367A9D-2403-5C43-9233-7299C408D38B}" sibTransId="{6EB371D1-EF26-A34B-A9A3-285E13123311}"/>
    <dgm:cxn modelId="{1B49A162-4EFB-1442-952A-EE2D216824A1}" type="presOf" srcId="{8C9A8F76-E17A-A747-89D0-C666B060DC24}" destId="{7135081C-9891-4A4D-A582-1EA6BCFA105E}" srcOrd="0" destOrd="0" presId="urn:microsoft.com/office/officeart/2005/8/layout/radial4"/>
    <dgm:cxn modelId="{00A40DA8-F854-A748-927B-36D7DBBAFDE2}" type="presOf" srcId="{CD15F6D9-A96F-0A41-9530-A3CF2CAEFB2C}" destId="{015927AF-BD31-FE42-AE8D-741607E0E087}" srcOrd="0" destOrd="0" presId="urn:microsoft.com/office/officeart/2005/8/layout/radial4"/>
    <dgm:cxn modelId="{18FF9E1F-62BE-DF41-AB3D-06B1CCBCC8C1}" srcId="{0048415D-1E9A-C940-B51C-D6D78DAFA74C}" destId="{C6C7FBD9-9F37-0A43-A8A7-4D74192AFDDB}" srcOrd="1" destOrd="0" parTransId="{CD15F6D9-A96F-0A41-9530-A3CF2CAEFB2C}" sibTransId="{762E2BCF-1FDA-3540-B38C-C75032B813C0}"/>
    <dgm:cxn modelId="{D42AE4F9-B56B-F845-84C3-5940D06188F2}" srcId="{0048415D-1E9A-C940-B51C-D6D78DAFA74C}" destId="{1281269F-257D-B743-B09E-D2E46B1CE144}" srcOrd="0" destOrd="0" parTransId="{93030F87-C28D-034B-93FA-31A18CF8B106}" sibTransId="{96227E00-EB28-A345-8384-67DC2912841B}"/>
    <dgm:cxn modelId="{A2457173-82DA-064A-9117-D9F89217FCF9}" type="presOf" srcId="{03F7B0CA-FB23-764C-9A0B-F575E8E5859D}" destId="{EDBBBDA1-A2E7-9547-99C6-80B330133787}" srcOrd="0" destOrd="0" presId="urn:microsoft.com/office/officeart/2005/8/layout/radial4"/>
    <dgm:cxn modelId="{20BE391C-3FAC-8A42-B075-B163D2A8199E}" type="presOf" srcId="{8B57F157-5AAB-5248-8968-6CCDF3DA504A}" destId="{E6F59F25-25BA-1344-8D5B-F0048E8CF15A}" srcOrd="0" destOrd="0" presId="urn:microsoft.com/office/officeart/2005/8/layout/radial4"/>
    <dgm:cxn modelId="{55D83DB8-87BF-354A-B708-668CC0595A75}" type="presOf" srcId="{7F3BC841-5EBC-4345-84E5-C4460485C207}" destId="{5879B705-5057-834B-AFE5-6E407886652F}" srcOrd="0" destOrd="0" presId="urn:microsoft.com/office/officeart/2005/8/layout/radial4"/>
    <dgm:cxn modelId="{A04393B5-C3E6-FF4D-BF71-8D1622A30B71}" type="presOf" srcId="{354CBAC2-680B-4C44-B9CB-B6029FDF01FF}" destId="{6BFF692C-2550-D847-9235-6C8B9D44BD1E}" srcOrd="0" destOrd="0" presId="urn:microsoft.com/office/officeart/2005/8/layout/radial4"/>
    <dgm:cxn modelId="{2EF6EB6A-86E5-534E-BCE2-CA88D653240E}" srcId="{0048415D-1E9A-C940-B51C-D6D78DAFA74C}" destId="{7CB2A836-56B3-7347-A460-5AA1534FD638}" srcOrd="2" destOrd="0" parTransId="{8B57F157-5AAB-5248-8968-6CCDF3DA504A}" sibTransId="{CE379ED3-BD2E-4C41-8FCB-F90C78B90E68}"/>
    <dgm:cxn modelId="{73CD12D9-DBAB-A24D-9827-D43910674BB4}" type="presOf" srcId="{0048415D-1E9A-C940-B51C-D6D78DAFA74C}" destId="{90937D1A-57D3-B44F-A050-B5D36D1101FC}" srcOrd="0" destOrd="0" presId="urn:microsoft.com/office/officeart/2005/8/layout/radial4"/>
    <dgm:cxn modelId="{36FA2CFA-1F2E-DA4B-A0B7-B8341532A5B4}" type="presOf" srcId="{7CB2A836-56B3-7347-A460-5AA1534FD638}" destId="{EBCA53E5-171F-B24B-AA61-89243C6A8F79}" srcOrd="0" destOrd="0" presId="urn:microsoft.com/office/officeart/2005/8/layout/radial4"/>
    <dgm:cxn modelId="{77337171-57D6-954F-9F4E-B487E2193412}" type="presOf" srcId="{6B019D19-FE86-D947-B649-2FB8F57713E5}" destId="{348F0EA5-F001-8E48-9742-16C5A7DE757A}" srcOrd="0" destOrd="0" presId="urn:microsoft.com/office/officeart/2005/8/layout/radial4"/>
    <dgm:cxn modelId="{3DC80E0E-7084-0241-B8CE-C7F2F23FB8FA}" type="presParOf" srcId="{5256445A-6A27-DD4A-8BA2-DF5683658135}" destId="{90937D1A-57D3-B44F-A050-B5D36D1101FC}" srcOrd="0" destOrd="0" presId="urn:microsoft.com/office/officeart/2005/8/layout/radial4"/>
    <dgm:cxn modelId="{EFC93FB9-A042-504B-B69D-608A48EED066}" type="presParOf" srcId="{5256445A-6A27-DD4A-8BA2-DF5683658135}" destId="{CC4C1592-6A61-A245-A30C-4C5391A93E32}" srcOrd="1" destOrd="0" presId="urn:microsoft.com/office/officeart/2005/8/layout/radial4"/>
    <dgm:cxn modelId="{B75DF667-8DFB-3E4B-9CDD-3B9DA5F88D96}" type="presParOf" srcId="{5256445A-6A27-DD4A-8BA2-DF5683658135}" destId="{81268626-274F-7346-BB51-E5388FD90FE0}" srcOrd="2" destOrd="0" presId="urn:microsoft.com/office/officeart/2005/8/layout/radial4"/>
    <dgm:cxn modelId="{6AEEBF12-ADCF-A044-AA02-38E1A6B6A899}" type="presParOf" srcId="{5256445A-6A27-DD4A-8BA2-DF5683658135}" destId="{015927AF-BD31-FE42-AE8D-741607E0E087}" srcOrd="3" destOrd="0" presId="urn:microsoft.com/office/officeart/2005/8/layout/radial4"/>
    <dgm:cxn modelId="{E0BF4907-6D17-7C41-8792-B852191DFF1A}" type="presParOf" srcId="{5256445A-6A27-DD4A-8BA2-DF5683658135}" destId="{88542201-ABA9-0340-95D8-E7970D46BAD5}" srcOrd="4" destOrd="0" presId="urn:microsoft.com/office/officeart/2005/8/layout/radial4"/>
    <dgm:cxn modelId="{C1CD58EB-98E2-D841-A3EB-38C6036875DA}" type="presParOf" srcId="{5256445A-6A27-DD4A-8BA2-DF5683658135}" destId="{E6F59F25-25BA-1344-8D5B-F0048E8CF15A}" srcOrd="5" destOrd="0" presId="urn:microsoft.com/office/officeart/2005/8/layout/radial4"/>
    <dgm:cxn modelId="{DF262246-1FFE-024C-85C4-00232BFC674E}" type="presParOf" srcId="{5256445A-6A27-DD4A-8BA2-DF5683658135}" destId="{EBCA53E5-171F-B24B-AA61-89243C6A8F79}" srcOrd="6" destOrd="0" presId="urn:microsoft.com/office/officeart/2005/8/layout/radial4"/>
    <dgm:cxn modelId="{D26B7A94-2EE1-424E-B93D-7F397DD1E7E8}" type="presParOf" srcId="{5256445A-6A27-DD4A-8BA2-DF5683658135}" destId="{348F0EA5-F001-8E48-9742-16C5A7DE757A}" srcOrd="7" destOrd="0" presId="urn:microsoft.com/office/officeart/2005/8/layout/radial4"/>
    <dgm:cxn modelId="{967C0040-6AC9-2241-A007-B717198D47B0}" type="presParOf" srcId="{5256445A-6A27-DD4A-8BA2-DF5683658135}" destId="{EDBBBDA1-A2E7-9547-99C6-80B330133787}" srcOrd="8" destOrd="0" presId="urn:microsoft.com/office/officeart/2005/8/layout/radial4"/>
    <dgm:cxn modelId="{C5CC0948-1307-3E4D-8C36-8F2E48E2ED90}" type="presParOf" srcId="{5256445A-6A27-DD4A-8BA2-DF5683658135}" destId="{5879B705-5057-834B-AFE5-6E407886652F}" srcOrd="9" destOrd="0" presId="urn:microsoft.com/office/officeart/2005/8/layout/radial4"/>
    <dgm:cxn modelId="{F8747756-6F37-E54A-AC56-92474B0A49F6}" type="presParOf" srcId="{5256445A-6A27-DD4A-8BA2-DF5683658135}" destId="{D194E813-A974-7A4A-BC42-CC21B0CDAD24}" srcOrd="10" destOrd="0" presId="urn:microsoft.com/office/officeart/2005/8/layout/radial4"/>
    <dgm:cxn modelId="{CBC3C6B2-2738-AC43-A905-9298FC99D884}" type="presParOf" srcId="{5256445A-6A27-DD4A-8BA2-DF5683658135}" destId="{7135081C-9891-4A4D-A582-1EA6BCFA105E}" srcOrd="11" destOrd="0" presId="urn:microsoft.com/office/officeart/2005/8/layout/radial4"/>
    <dgm:cxn modelId="{124300B8-029C-CD4D-8464-77E894DBCBD4}" type="presParOf" srcId="{5256445A-6A27-DD4A-8BA2-DF5683658135}" destId="{6BFF692C-2550-D847-9235-6C8B9D44BD1E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FEACAE-13C4-2D42-A11D-4E1F64D4A30F}" type="doc">
      <dgm:prSet loTypeId="urn:microsoft.com/office/officeart/2005/8/layout/equation1" loCatId="" qsTypeId="urn:microsoft.com/office/officeart/2005/8/quickstyle/simple2" qsCatId="simple" csTypeId="urn:microsoft.com/office/officeart/2005/8/colors/colorful3" csCatId="colorful" phldr="1"/>
      <dgm:spPr/>
    </dgm:pt>
    <dgm:pt modelId="{6D3BBCF5-6D33-3F41-8343-817C01B956C7}">
      <dgm:prSet phldrT="[Text]" custT="1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2000" dirty="0" smtClean="0">
              <a:latin typeface="Dyslexie regular"/>
              <a:cs typeface="Dyslexie regular"/>
            </a:rPr>
            <a:t>BMR</a:t>
          </a:r>
          <a:endParaRPr lang="en-US" sz="2000" dirty="0">
            <a:latin typeface="Dyslexie regular"/>
            <a:cs typeface="Dyslexie regular"/>
          </a:endParaRPr>
        </a:p>
      </dgm:t>
    </dgm:pt>
    <dgm:pt modelId="{995A57E6-3CE0-E041-AD86-357F1A70BB83}" type="parTrans" cxnId="{5DB972A9-A555-7A4B-AD4A-919FD176D398}">
      <dgm:prSet/>
      <dgm:spPr/>
      <dgm:t>
        <a:bodyPr/>
        <a:lstStyle/>
        <a:p>
          <a:endParaRPr lang="en-US">
            <a:latin typeface="Dyslexie regular"/>
            <a:cs typeface="Dyslexie regular"/>
          </a:endParaRPr>
        </a:p>
      </dgm:t>
    </dgm:pt>
    <dgm:pt modelId="{9963871C-229E-0E45-A237-3CF72E8D896A}" type="sibTrans" cxnId="{5DB972A9-A555-7A4B-AD4A-919FD176D398}">
      <dgm:prSet/>
      <dgm:spPr/>
      <dgm:t>
        <a:bodyPr/>
        <a:lstStyle/>
        <a:p>
          <a:endParaRPr lang="en-US">
            <a:latin typeface="Dyslexie regular"/>
            <a:cs typeface="Dyslexie regular"/>
          </a:endParaRPr>
        </a:p>
      </dgm:t>
    </dgm:pt>
    <dgm:pt modelId="{8422D585-DEAF-7D49-94D2-38F5A3DCDEE6}">
      <dgm:prSet phldrT="[Text]" custT="1"/>
      <dgm:spPr/>
      <dgm:t>
        <a:bodyPr/>
        <a:lstStyle/>
        <a:p>
          <a:r>
            <a:rPr lang="en-US" sz="1400" dirty="0" smtClean="0">
              <a:latin typeface="Dyslexie regular"/>
              <a:cs typeface="Dyslexie regular"/>
            </a:rPr>
            <a:t>Physical Activity</a:t>
          </a:r>
        </a:p>
        <a:p>
          <a:r>
            <a:rPr lang="en-US" sz="1400" dirty="0" smtClean="0">
              <a:latin typeface="Dyslexie regular"/>
              <a:cs typeface="Dyslexie regular"/>
            </a:rPr>
            <a:t>(METs)</a:t>
          </a:r>
          <a:endParaRPr lang="en-US" sz="1400" dirty="0">
            <a:latin typeface="Dyslexie regular"/>
            <a:cs typeface="Dyslexie regular"/>
          </a:endParaRPr>
        </a:p>
      </dgm:t>
    </dgm:pt>
    <dgm:pt modelId="{B72CD873-227F-DD48-84ED-5CE8CD4ECC0D}" type="parTrans" cxnId="{A0F774F5-16B9-1342-B804-F3642C630D55}">
      <dgm:prSet/>
      <dgm:spPr/>
      <dgm:t>
        <a:bodyPr/>
        <a:lstStyle/>
        <a:p>
          <a:endParaRPr lang="en-US">
            <a:latin typeface="Dyslexie regular"/>
            <a:cs typeface="Dyslexie regular"/>
          </a:endParaRPr>
        </a:p>
      </dgm:t>
    </dgm:pt>
    <dgm:pt modelId="{AE39E3ED-248B-4C45-8EF4-5A2061E37AEE}" type="sibTrans" cxnId="{A0F774F5-16B9-1342-B804-F3642C630D55}">
      <dgm:prSet/>
      <dgm:spPr/>
      <dgm:t>
        <a:bodyPr/>
        <a:lstStyle/>
        <a:p>
          <a:endParaRPr lang="en-US">
            <a:latin typeface="Dyslexie regular"/>
            <a:cs typeface="Dyslexie regular"/>
          </a:endParaRPr>
        </a:p>
      </dgm:t>
    </dgm:pt>
    <dgm:pt modelId="{D3DB7C11-D03E-C84F-99CD-3C5F2632C400}">
      <dgm:prSet phldrT="[Text]" custT="1"/>
      <dgm:spPr/>
      <dgm:t>
        <a:bodyPr/>
        <a:lstStyle/>
        <a:p>
          <a:r>
            <a:rPr lang="en-US" sz="1400" dirty="0" smtClean="0">
              <a:latin typeface="Dyslexie regular"/>
              <a:cs typeface="Dyslexie regular"/>
            </a:rPr>
            <a:t>Total Calorific </a:t>
          </a:r>
          <a:r>
            <a:rPr lang="en-US" sz="1000" dirty="0" smtClean="0">
              <a:latin typeface="Dyslexie regular"/>
              <a:cs typeface="Dyslexie regular"/>
            </a:rPr>
            <a:t>Requirement</a:t>
          </a:r>
          <a:endParaRPr lang="en-US" sz="1000" dirty="0">
            <a:latin typeface="Dyslexie regular"/>
            <a:cs typeface="Dyslexie regular"/>
          </a:endParaRPr>
        </a:p>
      </dgm:t>
    </dgm:pt>
    <dgm:pt modelId="{41280338-37E5-B149-AE91-202BE8A4C087}" type="parTrans" cxnId="{AD1AA255-108E-0441-BEB2-136385683770}">
      <dgm:prSet/>
      <dgm:spPr/>
      <dgm:t>
        <a:bodyPr/>
        <a:lstStyle/>
        <a:p>
          <a:endParaRPr lang="en-US">
            <a:latin typeface="Dyslexie regular"/>
            <a:cs typeface="Dyslexie regular"/>
          </a:endParaRPr>
        </a:p>
      </dgm:t>
    </dgm:pt>
    <dgm:pt modelId="{AAA917D8-BEBD-ED45-A16C-846D1BFC67F8}" type="sibTrans" cxnId="{AD1AA255-108E-0441-BEB2-136385683770}">
      <dgm:prSet/>
      <dgm:spPr/>
      <dgm:t>
        <a:bodyPr/>
        <a:lstStyle/>
        <a:p>
          <a:endParaRPr lang="en-US">
            <a:latin typeface="Dyslexie regular"/>
            <a:cs typeface="Dyslexie regular"/>
          </a:endParaRPr>
        </a:p>
      </dgm:t>
    </dgm:pt>
    <dgm:pt modelId="{00475F1A-0AC5-8841-B938-EF7F4F06C781}">
      <dgm:prSet phldrT="[Text]" custT="1"/>
      <dgm:spPr/>
      <dgm:t>
        <a:bodyPr/>
        <a:lstStyle/>
        <a:p>
          <a:r>
            <a:rPr lang="en-US" sz="1600" dirty="0" smtClean="0">
              <a:latin typeface="Dyslexie regular"/>
              <a:cs typeface="Dyslexie regular"/>
            </a:rPr>
            <a:t>Thermic Effect</a:t>
          </a:r>
          <a:endParaRPr lang="en-US" sz="1600" dirty="0">
            <a:latin typeface="Dyslexie regular"/>
            <a:cs typeface="Dyslexie regular"/>
          </a:endParaRPr>
        </a:p>
      </dgm:t>
    </dgm:pt>
    <dgm:pt modelId="{AA830CC6-664E-234D-AB29-B97FFAC57E82}" type="parTrans" cxnId="{16C5454C-5C65-234C-861E-6FB974A57230}">
      <dgm:prSet/>
      <dgm:spPr/>
      <dgm:t>
        <a:bodyPr/>
        <a:lstStyle/>
        <a:p>
          <a:endParaRPr lang="en-US">
            <a:latin typeface="Dyslexie regular"/>
            <a:cs typeface="Dyslexie regular"/>
          </a:endParaRPr>
        </a:p>
      </dgm:t>
    </dgm:pt>
    <dgm:pt modelId="{A07C3BDB-5650-7E4C-BD06-7885146B83DF}" type="sibTrans" cxnId="{16C5454C-5C65-234C-861E-6FB974A57230}">
      <dgm:prSet/>
      <dgm:spPr/>
      <dgm:t>
        <a:bodyPr/>
        <a:lstStyle/>
        <a:p>
          <a:endParaRPr lang="en-US">
            <a:latin typeface="Dyslexie regular"/>
            <a:cs typeface="Dyslexie regular"/>
          </a:endParaRPr>
        </a:p>
      </dgm:t>
    </dgm:pt>
    <dgm:pt modelId="{B551276C-AD4C-5049-9067-E64A6B35A8BB}" type="pres">
      <dgm:prSet presAssocID="{51FEACAE-13C4-2D42-A11D-4E1F64D4A30F}" presName="linearFlow" presStyleCnt="0">
        <dgm:presLayoutVars>
          <dgm:dir/>
          <dgm:resizeHandles val="exact"/>
        </dgm:presLayoutVars>
      </dgm:prSet>
      <dgm:spPr/>
    </dgm:pt>
    <dgm:pt modelId="{6D7DE240-F9CC-ED4B-85FE-A13269549BC2}" type="pres">
      <dgm:prSet presAssocID="{6D3BBCF5-6D33-3F41-8343-817C01B956C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5D2C77-9788-FD45-AE3F-DAAE4B7F4744}" type="pres">
      <dgm:prSet presAssocID="{9963871C-229E-0E45-A237-3CF72E8D896A}" presName="spacerL" presStyleCnt="0"/>
      <dgm:spPr/>
    </dgm:pt>
    <dgm:pt modelId="{8BF22666-F195-5746-9D29-755791FECC21}" type="pres">
      <dgm:prSet presAssocID="{9963871C-229E-0E45-A237-3CF72E8D896A}" presName="sibTrans" presStyleLbl="sibTrans2D1" presStyleIdx="0" presStyleCnt="3"/>
      <dgm:spPr/>
      <dgm:t>
        <a:bodyPr/>
        <a:lstStyle/>
        <a:p>
          <a:endParaRPr lang="en-GB"/>
        </a:p>
      </dgm:t>
    </dgm:pt>
    <dgm:pt modelId="{7CA7279C-5CAB-C942-A09A-9A4D67763BD7}" type="pres">
      <dgm:prSet presAssocID="{9963871C-229E-0E45-A237-3CF72E8D896A}" presName="spacerR" presStyleCnt="0"/>
      <dgm:spPr/>
    </dgm:pt>
    <dgm:pt modelId="{BBFEE2D1-24F9-A046-9B84-A94DB54E4C2C}" type="pres">
      <dgm:prSet presAssocID="{8422D585-DEAF-7D49-94D2-38F5A3DCDEE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19D274-5B87-F049-A517-B7BB80D57EB2}" type="pres">
      <dgm:prSet presAssocID="{AE39E3ED-248B-4C45-8EF4-5A2061E37AEE}" presName="spacerL" presStyleCnt="0"/>
      <dgm:spPr/>
    </dgm:pt>
    <dgm:pt modelId="{B5FB395B-B298-484B-9BDC-050A92D7A43F}" type="pres">
      <dgm:prSet presAssocID="{AE39E3ED-248B-4C45-8EF4-5A2061E37AEE}" presName="sibTrans" presStyleLbl="sibTrans2D1" presStyleIdx="1" presStyleCnt="3"/>
      <dgm:spPr/>
      <dgm:t>
        <a:bodyPr/>
        <a:lstStyle/>
        <a:p>
          <a:endParaRPr lang="en-GB"/>
        </a:p>
      </dgm:t>
    </dgm:pt>
    <dgm:pt modelId="{5C2E0ABD-25B6-F047-ACA7-7BB64BD0A431}" type="pres">
      <dgm:prSet presAssocID="{AE39E3ED-248B-4C45-8EF4-5A2061E37AEE}" presName="spacerR" presStyleCnt="0"/>
      <dgm:spPr/>
    </dgm:pt>
    <dgm:pt modelId="{6CBAC723-7AD6-A44D-9848-7A3381976372}" type="pres">
      <dgm:prSet presAssocID="{00475F1A-0AC5-8841-B938-EF7F4F06C78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4DD004-7FC5-954F-9DC5-3C993913B3DB}" type="pres">
      <dgm:prSet presAssocID="{A07C3BDB-5650-7E4C-BD06-7885146B83DF}" presName="spacerL" presStyleCnt="0"/>
      <dgm:spPr/>
    </dgm:pt>
    <dgm:pt modelId="{2A572EE8-872B-F646-8120-07FAD26476CF}" type="pres">
      <dgm:prSet presAssocID="{A07C3BDB-5650-7E4C-BD06-7885146B83DF}" presName="sibTrans" presStyleLbl="sibTrans2D1" presStyleIdx="2" presStyleCnt="3"/>
      <dgm:spPr/>
      <dgm:t>
        <a:bodyPr/>
        <a:lstStyle/>
        <a:p>
          <a:endParaRPr lang="en-GB"/>
        </a:p>
      </dgm:t>
    </dgm:pt>
    <dgm:pt modelId="{1C979D88-6BAB-1043-A220-2E1BD35BC83C}" type="pres">
      <dgm:prSet presAssocID="{A07C3BDB-5650-7E4C-BD06-7885146B83DF}" presName="spacerR" presStyleCnt="0"/>
      <dgm:spPr/>
    </dgm:pt>
    <dgm:pt modelId="{719FCB91-0C16-2642-A1B5-56A9249937B1}" type="pres">
      <dgm:prSet presAssocID="{D3DB7C11-D03E-C84F-99CD-3C5F2632C40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9EF082B-DFC2-634B-9B92-EBB41CBA7CBC}" type="presOf" srcId="{8422D585-DEAF-7D49-94D2-38F5A3DCDEE6}" destId="{BBFEE2D1-24F9-A046-9B84-A94DB54E4C2C}" srcOrd="0" destOrd="0" presId="urn:microsoft.com/office/officeart/2005/8/layout/equation1"/>
    <dgm:cxn modelId="{4886AF66-FDC7-5943-8E1C-8C9EBBE08ABC}" type="presOf" srcId="{9963871C-229E-0E45-A237-3CF72E8D896A}" destId="{8BF22666-F195-5746-9D29-755791FECC21}" srcOrd="0" destOrd="0" presId="urn:microsoft.com/office/officeart/2005/8/layout/equation1"/>
    <dgm:cxn modelId="{0C0E21D1-5F23-E64E-B224-4993364AF6B9}" type="presOf" srcId="{6D3BBCF5-6D33-3F41-8343-817C01B956C7}" destId="{6D7DE240-F9CC-ED4B-85FE-A13269549BC2}" srcOrd="0" destOrd="0" presId="urn:microsoft.com/office/officeart/2005/8/layout/equation1"/>
    <dgm:cxn modelId="{91E243EC-D3C8-8F4F-B94C-E79C680AF776}" type="presOf" srcId="{D3DB7C11-D03E-C84F-99CD-3C5F2632C400}" destId="{719FCB91-0C16-2642-A1B5-56A9249937B1}" srcOrd="0" destOrd="0" presId="urn:microsoft.com/office/officeart/2005/8/layout/equation1"/>
    <dgm:cxn modelId="{96DA5CE7-4C4B-2140-8529-60C7E9F40271}" type="presOf" srcId="{AE39E3ED-248B-4C45-8EF4-5A2061E37AEE}" destId="{B5FB395B-B298-484B-9BDC-050A92D7A43F}" srcOrd="0" destOrd="0" presId="urn:microsoft.com/office/officeart/2005/8/layout/equation1"/>
    <dgm:cxn modelId="{A0F774F5-16B9-1342-B804-F3642C630D55}" srcId="{51FEACAE-13C4-2D42-A11D-4E1F64D4A30F}" destId="{8422D585-DEAF-7D49-94D2-38F5A3DCDEE6}" srcOrd="1" destOrd="0" parTransId="{B72CD873-227F-DD48-84ED-5CE8CD4ECC0D}" sibTransId="{AE39E3ED-248B-4C45-8EF4-5A2061E37AEE}"/>
    <dgm:cxn modelId="{5DB972A9-A555-7A4B-AD4A-919FD176D398}" srcId="{51FEACAE-13C4-2D42-A11D-4E1F64D4A30F}" destId="{6D3BBCF5-6D33-3F41-8343-817C01B956C7}" srcOrd="0" destOrd="0" parTransId="{995A57E6-3CE0-E041-AD86-357F1A70BB83}" sibTransId="{9963871C-229E-0E45-A237-3CF72E8D896A}"/>
    <dgm:cxn modelId="{719FFB42-10EA-3444-B3AC-592519228162}" type="presOf" srcId="{00475F1A-0AC5-8841-B938-EF7F4F06C781}" destId="{6CBAC723-7AD6-A44D-9848-7A3381976372}" srcOrd="0" destOrd="0" presId="urn:microsoft.com/office/officeart/2005/8/layout/equation1"/>
    <dgm:cxn modelId="{AD1AA255-108E-0441-BEB2-136385683770}" srcId="{51FEACAE-13C4-2D42-A11D-4E1F64D4A30F}" destId="{D3DB7C11-D03E-C84F-99CD-3C5F2632C400}" srcOrd="3" destOrd="0" parTransId="{41280338-37E5-B149-AE91-202BE8A4C087}" sibTransId="{AAA917D8-BEBD-ED45-A16C-846D1BFC67F8}"/>
    <dgm:cxn modelId="{F991D69A-62C7-A644-A93E-793C86035715}" type="presOf" srcId="{A07C3BDB-5650-7E4C-BD06-7885146B83DF}" destId="{2A572EE8-872B-F646-8120-07FAD26476CF}" srcOrd="0" destOrd="0" presId="urn:microsoft.com/office/officeart/2005/8/layout/equation1"/>
    <dgm:cxn modelId="{16C5454C-5C65-234C-861E-6FB974A57230}" srcId="{51FEACAE-13C4-2D42-A11D-4E1F64D4A30F}" destId="{00475F1A-0AC5-8841-B938-EF7F4F06C781}" srcOrd="2" destOrd="0" parTransId="{AA830CC6-664E-234D-AB29-B97FFAC57E82}" sibTransId="{A07C3BDB-5650-7E4C-BD06-7885146B83DF}"/>
    <dgm:cxn modelId="{C4E589C2-C31F-514A-86C9-D7B4F322AB01}" type="presOf" srcId="{51FEACAE-13C4-2D42-A11D-4E1F64D4A30F}" destId="{B551276C-AD4C-5049-9067-E64A6B35A8BB}" srcOrd="0" destOrd="0" presId="urn:microsoft.com/office/officeart/2005/8/layout/equation1"/>
    <dgm:cxn modelId="{325FD410-9F31-4F47-B389-083E450574A0}" type="presParOf" srcId="{B551276C-AD4C-5049-9067-E64A6B35A8BB}" destId="{6D7DE240-F9CC-ED4B-85FE-A13269549BC2}" srcOrd="0" destOrd="0" presId="urn:microsoft.com/office/officeart/2005/8/layout/equation1"/>
    <dgm:cxn modelId="{3EB6E14D-D1CC-A241-A425-E35874DC0747}" type="presParOf" srcId="{B551276C-AD4C-5049-9067-E64A6B35A8BB}" destId="{F65D2C77-9788-FD45-AE3F-DAAE4B7F4744}" srcOrd="1" destOrd="0" presId="urn:microsoft.com/office/officeart/2005/8/layout/equation1"/>
    <dgm:cxn modelId="{B7D1E3DB-3F74-4D46-B6C5-A6C5322CCC6A}" type="presParOf" srcId="{B551276C-AD4C-5049-9067-E64A6B35A8BB}" destId="{8BF22666-F195-5746-9D29-755791FECC21}" srcOrd="2" destOrd="0" presId="urn:microsoft.com/office/officeart/2005/8/layout/equation1"/>
    <dgm:cxn modelId="{02527AAA-E8CC-8642-96E4-96E09524F1DF}" type="presParOf" srcId="{B551276C-AD4C-5049-9067-E64A6B35A8BB}" destId="{7CA7279C-5CAB-C942-A09A-9A4D67763BD7}" srcOrd="3" destOrd="0" presId="urn:microsoft.com/office/officeart/2005/8/layout/equation1"/>
    <dgm:cxn modelId="{96BCFC9E-29D8-1A43-A875-6196EB3B77FB}" type="presParOf" srcId="{B551276C-AD4C-5049-9067-E64A6B35A8BB}" destId="{BBFEE2D1-24F9-A046-9B84-A94DB54E4C2C}" srcOrd="4" destOrd="0" presId="urn:microsoft.com/office/officeart/2005/8/layout/equation1"/>
    <dgm:cxn modelId="{2935E9A3-94CE-5A45-86E6-3E5A21731311}" type="presParOf" srcId="{B551276C-AD4C-5049-9067-E64A6B35A8BB}" destId="{3619D274-5B87-F049-A517-B7BB80D57EB2}" srcOrd="5" destOrd="0" presId="urn:microsoft.com/office/officeart/2005/8/layout/equation1"/>
    <dgm:cxn modelId="{F5326C34-E2CB-734B-B772-73C4F07C229F}" type="presParOf" srcId="{B551276C-AD4C-5049-9067-E64A6B35A8BB}" destId="{B5FB395B-B298-484B-9BDC-050A92D7A43F}" srcOrd="6" destOrd="0" presId="urn:microsoft.com/office/officeart/2005/8/layout/equation1"/>
    <dgm:cxn modelId="{BB4BD396-910B-CD4E-968C-606DD3586AE4}" type="presParOf" srcId="{B551276C-AD4C-5049-9067-E64A6B35A8BB}" destId="{5C2E0ABD-25B6-F047-ACA7-7BB64BD0A431}" srcOrd="7" destOrd="0" presId="urn:microsoft.com/office/officeart/2005/8/layout/equation1"/>
    <dgm:cxn modelId="{042588F4-8B17-0E42-9F5E-5230999C8C27}" type="presParOf" srcId="{B551276C-AD4C-5049-9067-E64A6B35A8BB}" destId="{6CBAC723-7AD6-A44D-9848-7A3381976372}" srcOrd="8" destOrd="0" presId="urn:microsoft.com/office/officeart/2005/8/layout/equation1"/>
    <dgm:cxn modelId="{53393156-E255-2348-9489-631C7BB4D3CA}" type="presParOf" srcId="{B551276C-AD4C-5049-9067-E64A6B35A8BB}" destId="{EF4DD004-7FC5-954F-9DC5-3C993913B3DB}" srcOrd="9" destOrd="0" presId="urn:microsoft.com/office/officeart/2005/8/layout/equation1"/>
    <dgm:cxn modelId="{17BDB82A-ADFC-B947-848D-910AF74F0E7E}" type="presParOf" srcId="{B551276C-AD4C-5049-9067-E64A6B35A8BB}" destId="{2A572EE8-872B-F646-8120-07FAD26476CF}" srcOrd="10" destOrd="0" presId="urn:microsoft.com/office/officeart/2005/8/layout/equation1"/>
    <dgm:cxn modelId="{B338ADDA-6654-114E-8FF3-8803F56CB2E5}" type="presParOf" srcId="{B551276C-AD4C-5049-9067-E64A6B35A8BB}" destId="{1C979D88-6BAB-1043-A220-2E1BD35BC83C}" srcOrd="11" destOrd="0" presId="urn:microsoft.com/office/officeart/2005/8/layout/equation1"/>
    <dgm:cxn modelId="{6DA9A110-FF05-344F-A995-3DB42519D7A0}" type="presParOf" srcId="{B551276C-AD4C-5049-9067-E64A6B35A8BB}" destId="{719FCB91-0C16-2642-A1B5-56A9249937B1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FEACAE-13C4-2D42-A11D-4E1F64D4A30F}" type="doc">
      <dgm:prSet loTypeId="urn:microsoft.com/office/officeart/2005/8/layout/equation1" loCatId="" qsTypeId="urn:microsoft.com/office/officeart/2005/8/quickstyle/simple2" qsCatId="simple" csTypeId="urn:microsoft.com/office/officeart/2005/8/colors/colorful3" csCatId="colorful" phldr="1"/>
      <dgm:spPr/>
    </dgm:pt>
    <dgm:pt modelId="{6D3BBCF5-6D33-3F41-8343-817C01B956C7}">
      <dgm:prSet phldrT="[Text]" custT="1"/>
      <dgm:spPr/>
      <dgm:t>
        <a:bodyPr/>
        <a:lstStyle/>
        <a:p>
          <a:r>
            <a:rPr lang="en-US" sz="2000" dirty="0" smtClean="0">
              <a:latin typeface="Dyslexie regular"/>
              <a:cs typeface="Dyslexie regular"/>
            </a:rPr>
            <a:t>BMR</a:t>
          </a:r>
          <a:endParaRPr lang="en-US" sz="2000" dirty="0">
            <a:latin typeface="Dyslexie regular"/>
            <a:cs typeface="Dyslexie regular"/>
          </a:endParaRPr>
        </a:p>
      </dgm:t>
    </dgm:pt>
    <dgm:pt modelId="{995A57E6-3CE0-E041-AD86-357F1A70BB83}" type="parTrans" cxnId="{5DB972A9-A555-7A4B-AD4A-919FD176D398}">
      <dgm:prSet/>
      <dgm:spPr/>
      <dgm:t>
        <a:bodyPr/>
        <a:lstStyle/>
        <a:p>
          <a:endParaRPr lang="en-US">
            <a:latin typeface="Dyslexie regular"/>
            <a:cs typeface="Dyslexie regular"/>
          </a:endParaRPr>
        </a:p>
      </dgm:t>
    </dgm:pt>
    <dgm:pt modelId="{9963871C-229E-0E45-A237-3CF72E8D896A}" type="sibTrans" cxnId="{5DB972A9-A555-7A4B-AD4A-919FD176D398}">
      <dgm:prSet/>
      <dgm:spPr/>
      <dgm:t>
        <a:bodyPr/>
        <a:lstStyle/>
        <a:p>
          <a:endParaRPr lang="en-US">
            <a:latin typeface="Dyslexie regular"/>
            <a:cs typeface="Dyslexie regular"/>
          </a:endParaRPr>
        </a:p>
      </dgm:t>
    </dgm:pt>
    <dgm:pt modelId="{8422D585-DEAF-7D49-94D2-38F5A3DCDEE6}">
      <dgm:prSet phldrT="[Text]" custT="1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400" dirty="0" smtClean="0">
              <a:latin typeface="Dyslexie regular"/>
              <a:cs typeface="Dyslexie regular"/>
            </a:rPr>
            <a:t>Physical Activity</a:t>
          </a:r>
        </a:p>
        <a:p>
          <a:r>
            <a:rPr lang="en-US" sz="1400" dirty="0" smtClean="0">
              <a:latin typeface="Dyslexie regular"/>
              <a:cs typeface="Dyslexie regular"/>
            </a:rPr>
            <a:t>(METs)</a:t>
          </a:r>
          <a:endParaRPr lang="en-US" sz="1400" dirty="0">
            <a:latin typeface="Dyslexie regular"/>
            <a:cs typeface="Dyslexie regular"/>
          </a:endParaRPr>
        </a:p>
      </dgm:t>
    </dgm:pt>
    <dgm:pt modelId="{B72CD873-227F-DD48-84ED-5CE8CD4ECC0D}" type="parTrans" cxnId="{A0F774F5-16B9-1342-B804-F3642C630D55}">
      <dgm:prSet/>
      <dgm:spPr/>
      <dgm:t>
        <a:bodyPr/>
        <a:lstStyle/>
        <a:p>
          <a:endParaRPr lang="en-US">
            <a:latin typeface="Dyslexie regular"/>
            <a:cs typeface="Dyslexie regular"/>
          </a:endParaRPr>
        </a:p>
      </dgm:t>
    </dgm:pt>
    <dgm:pt modelId="{AE39E3ED-248B-4C45-8EF4-5A2061E37AEE}" type="sibTrans" cxnId="{A0F774F5-16B9-1342-B804-F3642C630D55}">
      <dgm:prSet/>
      <dgm:spPr/>
      <dgm:t>
        <a:bodyPr/>
        <a:lstStyle/>
        <a:p>
          <a:endParaRPr lang="en-US">
            <a:latin typeface="Dyslexie regular"/>
            <a:cs typeface="Dyslexie regular"/>
          </a:endParaRPr>
        </a:p>
      </dgm:t>
    </dgm:pt>
    <dgm:pt modelId="{D3DB7C11-D03E-C84F-99CD-3C5F2632C400}">
      <dgm:prSet phldrT="[Text]" custT="1"/>
      <dgm:spPr/>
      <dgm:t>
        <a:bodyPr/>
        <a:lstStyle/>
        <a:p>
          <a:r>
            <a:rPr lang="en-US" sz="1400" dirty="0" smtClean="0">
              <a:latin typeface="Dyslexie regular"/>
              <a:cs typeface="Dyslexie regular"/>
            </a:rPr>
            <a:t>Total Calorific </a:t>
          </a:r>
          <a:r>
            <a:rPr lang="en-US" sz="1000" dirty="0" smtClean="0">
              <a:latin typeface="Dyslexie regular"/>
              <a:cs typeface="Dyslexie regular"/>
            </a:rPr>
            <a:t>Requirement</a:t>
          </a:r>
          <a:endParaRPr lang="en-US" sz="1000" dirty="0">
            <a:latin typeface="Dyslexie regular"/>
            <a:cs typeface="Dyslexie regular"/>
          </a:endParaRPr>
        </a:p>
      </dgm:t>
    </dgm:pt>
    <dgm:pt modelId="{41280338-37E5-B149-AE91-202BE8A4C087}" type="parTrans" cxnId="{AD1AA255-108E-0441-BEB2-136385683770}">
      <dgm:prSet/>
      <dgm:spPr/>
      <dgm:t>
        <a:bodyPr/>
        <a:lstStyle/>
        <a:p>
          <a:endParaRPr lang="en-US">
            <a:latin typeface="Dyslexie regular"/>
            <a:cs typeface="Dyslexie regular"/>
          </a:endParaRPr>
        </a:p>
      </dgm:t>
    </dgm:pt>
    <dgm:pt modelId="{AAA917D8-BEBD-ED45-A16C-846D1BFC67F8}" type="sibTrans" cxnId="{AD1AA255-108E-0441-BEB2-136385683770}">
      <dgm:prSet/>
      <dgm:spPr/>
      <dgm:t>
        <a:bodyPr/>
        <a:lstStyle/>
        <a:p>
          <a:endParaRPr lang="en-US">
            <a:latin typeface="Dyslexie regular"/>
            <a:cs typeface="Dyslexie regular"/>
          </a:endParaRPr>
        </a:p>
      </dgm:t>
    </dgm:pt>
    <dgm:pt modelId="{00475F1A-0AC5-8841-B938-EF7F4F06C781}">
      <dgm:prSet phldrT="[Text]" custT="1"/>
      <dgm:spPr/>
      <dgm:t>
        <a:bodyPr/>
        <a:lstStyle/>
        <a:p>
          <a:r>
            <a:rPr lang="en-US" sz="1600" dirty="0" smtClean="0">
              <a:latin typeface="Dyslexie regular"/>
              <a:cs typeface="Dyslexie regular"/>
            </a:rPr>
            <a:t>Thermic Effect</a:t>
          </a:r>
          <a:endParaRPr lang="en-US" sz="1600" dirty="0">
            <a:latin typeface="Dyslexie regular"/>
            <a:cs typeface="Dyslexie regular"/>
          </a:endParaRPr>
        </a:p>
      </dgm:t>
    </dgm:pt>
    <dgm:pt modelId="{AA830CC6-664E-234D-AB29-B97FFAC57E82}" type="parTrans" cxnId="{16C5454C-5C65-234C-861E-6FB974A57230}">
      <dgm:prSet/>
      <dgm:spPr/>
      <dgm:t>
        <a:bodyPr/>
        <a:lstStyle/>
        <a:p>
          <a:endParaRPr lang="en-US">
            <a:latin typeface="Dyslexie regular"/>
            <a:cs typeface="Dyslexie regular"/>
          </a:endParaRPr>
        </a:p>
      </dgm:t>
    </dgm:pt>
    <dgm:pt modelId="{A07C3BDB-5650-7E4C-BD06-7885146B83DF}" type="sibTrans" cxnId="{16C5454C-5C65-234C-861E-6FB974A57230}">
      <dgm:prSet/>
      <dgm:spPr/>
      <dgm:t>
        <a:bodyPr/>
        <a:lstStyle/>
        <a:p>
          <a:endParaRPr lang="en-US">
            <a:latin typeface="Dyslexie regular"/>
            <a:cs typeface="Dyslexie regular"/>
          </a:endParaRPr>
        </a:p>
      </dgm:t>
    </dgm:pt>
    <dgm:pt modelId="{B551276C-AD4C-5049-9067-E64A6B35A8BB}" type="pres">
      <dgm:prSet presAssocID="{51FEACAE-13C4-2D42-A11D-4E1F64D4A30F}" presName="linearFlow" presStyleCnt="0">
        <dgm:presLayoutVars>
          <dgm:dir/>
          <dgm:resizeHandles val="exact"/>
        </dgm:presLayoutVars>
      </dgm:prSet>
      <dgm:spPr/>
    </dgm:pt>
    <dgm:pt modelId="{6D7DE240-F9CC-ED4B-85FE-A13269549BC2}" type="pres">
      <dgm:prSet presAssocID="{6D3BBCF5-6D33-3F41-8343-817C01B956C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5D2C77-9788-FD45-AE3F-DAAE4B7F4744}" type="pres">
      <dgm:prSet presAssocID="{9963871C-229E-0E45-A237-3CF72E8D896A}" presName="spacerL" presStyleCnt="0"/>
      <dgm:spPr/>
    </dgm:pt>
    <dgm:pt modelId="{8BF22666-F195-5746-9D29-755791FECC21}" type="pres">
      <dgm:prSet presAssocID="{9963871C-229E-0E45-A237-3CF72E8D896A}" presName="sibTrans" presStyleLbl="sibTrans2D1" presStyleIdx="0" presStyleCnt="3"/>
      <dgm:spPr/>
      <dgm:t>
        <a:bodyPr/>
        <a:lstStyle/>
        <a:p>
          <a:endParaRPr lang="en-GB"/>
        </a:p>
      </dgm:t>
    </dgm:pt>
    <dgm:pt modelId="{7CA7279C-5CAB-C942-A09A-9A4D67763BD7}" type="pres">
      <dgm:prSet presAssocID="{9963871C-229E-0E45-A237-3CF72E8D896A}" presName="spacerR" presStyleCnt="0"/>
      <dgm:spPr/>
    </dgm:pt>
    <dgm:pt modelId="{BBFEE2D1-24F9-A046-9B84-A94DB54E4C2C}" type="pres">
      <dgm:prSet presAssocID="{8422D585-DEAF-7D49-94D2-38F5A3DCDEE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19D274-5B87-F049-A517-B7BB80D57EB2}" type="pres">
      <dgm:prSet presAssocID="{AE39E3ED-248B-4C45-8EF4-5A2061E37AEE}" presName="spacerL" presStyleCnt="0"/>
      <dgm:spPr/>
    </dgm:pt>
    <dgm:pt modelId="{B5FB395B-B298-484B-9BDC-050A92D7A43F}" type="pres">
      <dgm:prSet presAssocID="{AE39E3ED-248B-4C45-8EF4-5A2061E37AEE}" presName="sibTrans" presStyleLbl="sibTrans2D1" presStyleIdx="1" presStyleCnt="3"/>
      <dgm:spPr/>
      <dgm:t>
        <a:bodyPr/>
        <a:lstStyle/>
        <a:p>
          <a:endParaRPr lang="en-GB"/>
        </a:p>
      </dgm:t>
    </dgm:pt>
    <dgm:pt modelId="{5C2E0ABD-25B6-F047-ACA7-7BB64BD0A431}" type="pres">
      <dgm:prSet presAssocID="{AE39E3ED-248B-4C45-8EF4-5A2061E37AEE}" presName="spacerR" presStyleCnt="0"/>
      <dgm:spPr/>
    </dgm:pt>
    <dgm:pt modelId="{6CBAC723-7AD6-A44D-9848-7A3381976372}" type="pres">
      <dgm:prSet presAssocID="{00475F1A-0AC5-8841-B938-EF7F4F06C78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4DD004-7FC5-954F-9DC5-3C993913B3DB}" type="pres">
      <dgm:prSet presAssocID="{A07C3BDB-5650-7E4C-BD06-7885146B83DF}" presName="spacerL" presStyleCnt="0"/>
      <dgm:spPr/>
    </dgm:pt>
    <dgm:pt modelId="{2A572EE8-872B-F646-8120-07FAD26476CF}" type="pres">
      <dgm:prSet presAssocID="{A07C3BDB-5650-7E4C-BD06-7885146B83DF}" presName="sibTrans" presStyleLbl="sibTrans2D1" presStyleIdx="2" presStyleCnt="3"/>
      <dgm:spPr/>
      <dgm:t>
        <a:bodyPr/>
        <a:lstStyle/>
        <a:p>
          <a:endParaRPr lang="en-GB"/>
        </a:p>
      </dgm:t>
    </dgm:pt>
    <dgm:pt modelId="{1C979D88-6BAB-1043-A220-2E1BD35BC83C}" type="pres">
      <dgm:prSet presAssocID="{A07C3BDB-5650-7E4C-BD06-7885146B83DF}" presName="spacerR" presStyleCnt="0"/>
      <dgm:spPr/>
    </dgm:pt>
    <dgm:pt modelId="{719FCB91-0C16-2642-A1B5-56A9249937B1}" type="pres">
      <dgm:prSet presAssocID="{D3DB7C11-D03E-C84F-99CD-3C5F2632C40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97A04C9-DB65-8742-824A-9CC9A943255D}" type="presOf" srcId="{51FEACAE-13C4-2D42-A11D-4E1F64D4A30F}" destId="{B551276C-AD4C-5049-9067-E64A6B35A8BB}" srcOrd="0" destOrd="0" presId="urn:microsoft.com/office/officeart/2005/8/layout/equation1"/>
    <dgm:cxn modelId="{16C5454C-5C65-234C-861E-6FB974A57230}" srcId="{51FEACAE-13C4-2D42-A11D-4E1F64D4A30F}" destId="{00475F1A-0AC5-8841-B938-EF7F4F06C781}" srcOrd="2" destOrd="0" parTransId="{AA830CC6-664E-234D-AB29-B97FFAC57E82}" sibTransId="{A07C3BDB-5650-7E4C-BD06-7885146B83DF}"/>
    <dgm:cxn modelId="{AD1AA255-108E-0441-BEB2-136385683770}" srcId="{51FEACAE-13C4-2D42-A11D-4E1F64D4A30F}" destId="{D3DB7C11-D03E-C84F-99CD-3C5F2632C400}" srcOrd="3" destOrd="0" parTransId="{41280338-37E5-B149-AE91-202BE8A4C087}" sibTransId="{AAA917D8-BEBD-ED45-A16C-846D1BFC67F8}"/>
    <dgm:cxn modelId="{811D315C-99B4-DF46-936D-5EC0909B0DE2}" type="presOf" srcId="{6D3BBCF5-6D33-3F41-8343-817C01B956C7}" destId="{6D7DE240-F9CC-ED4B-85FE-A13269549BC2}" srcOrd="0" destOrd="0" presId="urn:microsoft.com/office/officeart/2005/8/layout/equation1"/>
    <dgm:cxn modelId="{5DB972A9-A555-7A4B-AD4A-919FD176D398}" srcId="{51FEACAE-13C4-2D42-A11D-4E1F64D4A30F}" destId="{6D3BBCF5-6D33-3F41-8343-817C01B956C7}" srcOrd="0" destOrd="0" parTransId="{995A57E6-3CE0-E041-AD86-357F1A70BB83}" sibTransId="{9963871C-229E-0E45-A237-3CF72E8D896A}"/>
    <dgm:cxn modelId="{98753C5D-8C21-CC41-B8A9-A95150E57BEE}" type="presOf" srcId="{00475F1A-0AC5-8841-B938-EF7F4F06C781}" destId="{6CBAC723-7AD6-A44D-9848-7A3381976372}" srcOrd="0" destOrd="0" presId="urn:microsoft.com/office/officeart/2005/8/layout/equation1"/>
    <dgm:cxn modelId="{A0F774F5-16B9-1342-B804-F3642C630D55}" srcId="{51FEACAE-13C4-2D42-A11D-4E1F64D4A30F}" destId="{8422D585-DEAF-7D49-94D2-38F5A3DCDEE6}" srcOrd="1" destOrd="0" parTransId="{B72CD873-227F-DD48-84ED-5CE8CD4ECC0D}" sibTransId="{AE39E3ED-248B-4C45-8EF4-5A2061E37AEE}"/>
    <dgm:cxn modelId="{4FB13F83-EA5B-0044-AB9F-A10450ED982F}" type="presOf" srcId="{A07C3BDB-5650-7E4C-BD06-7885146B83DF}" destId="{2A572EE8-872B-F646-8120-07FAD26476CF}" srcOrd="0" destOrd="0" presId="urn:microsoft.com/office/officeart/2005/8/layout/equation1"/>
    <dgm:cxn modelId="{60F30A51-45B6-4D4E-8CCF-8A2E98D07E28}" type="presOf" srcId="{AE39E3ED-248B-4C45-8EF4-5A2061E37AEE}" destId="{B5FB395B-B298-484B-9BDC-050A92D7A43F}" srcOrd="0" destOrd="0" presId="urn:microsoft.com/office/officeart/2005/8/layout/equation1"/>
    <dgm:cxn modelId="{08F2AF5F-42EA-DF49-BD82-28748C2BB599}" type="presOf" srcId="{9963871C-229E-0E45-A237-3CF72E8D896A}" destId="{8BF22666-F195-5746-9D29-755791FECC21}" srcOrd="0" destOrd="0" presId="urn:microsoft.com/office/officeart/2005/8/layout/equation1"/>
    <dgm:cxn modelId="{3F2E2E9F-E6DC-A140-AB59-3086CC923545}" type="presOf" srcId="{8422D585-DEAF-7D49-94D2-38F5A3DCDEE6}" destId="{BBFEE2D1-24F9-A046-9B84-A94DB54E4C2C}" srcOrd="0" destOrd="0" presId="urn:microsoft.com/office/officeart/2005/8/layout/equation1"/>
    <dgm:cxn modelId="{D3B05EA8-E42D-5345-8B28-507DDA07E0D7}" type="presOf" srcId="{D3DB7C11-D03E-C84F-99CD-3C5F2632C400}" destId="{719FCB91-0C16-2642-A1B5-56A9249937B1}" srcOrd="0" destOrd="0" presId="urn:microsoft.com/office/officeart/2005/8/layout/equation1"/>
    <dgm:cxn modelId="{69A8B715-8214-5E4F-8BF3-02EF1B70CB8C}" type="presParOf" srcId="{B551276C-AD4C-5049-9067-E64A6B35A8BB}" destId="{6D7DE240-F9CC-ED4B-85FE-A13269549BC2}" srcOrd="0" destOrd="0" presId="urn:microsoft.com/office/officeart/2005/8/layout/equation1"/>
    <dgm:cxn modelId="{BE46CEC5-5008-1349-8439-B9A9AEB6A2FA}" type="presParOf" srcId="{B551276C-AD4C-5049-9067-E64A6B35A8BB}" destId="{F65D2C77-9788-FD45-AE3F-DAAE4B7F4744}" srcOrd="1" destOrd="0" presId="urn:microsoft.com/office/officeart/2005/8/layout/equation1"/>
    <dgm:cxn modelId="{A5F7D132-BF66-4E47-BC7F-E21006DFA794}" type="presParOf" srcId="{B551276C-AD4C-5049-9067-E64A6B35A8BB}" destId="{8BF22666-F195-5746-9D29-755791FECC21}" srcOrd="2" destOrd="0" presId="urn:microsoft.com/office/officeart/2005/8/layout/equation1"/>
    <dgm:cxn modelId="{8794EC8F-B230-EB42-AE99-E1CDA4FB8E30}" type="presParOf" srcId="{B551276C-AD4C-5049-9067-E64A6B35A8BB}" destId="{7CA7279C-5CAB-C942-A09A-9A4D67763BD7}" srcOrd="3" destOrd="0" presId="urn:microsoft.com/office/officeart/2005/8/layout/equation1"/>
    <dgm:cxn modelId="{3855E12B-92E0-174C-849C-C891024530AF}" type="presParOf" srcId="{B551276C-AD4C-5049-9067-E64A6B35A8BB}" destId="{BBFEE2D1-24F9-A046-9B84-A94DB54E4C2C}" srcOrd="4" destOrd="0" presId="urn:microsoft.com/office/officeart/2005/8/layout/equation1"/>
    <dgm:cxn modelId="{8C023D56-B560-1B47-AD7B-66ADDE5A6FBB}" type="presParOf" srcId="{B551276C-AD4C-5049-9067-E64A6B35A8BB}" destId="{3619D274-5B87-F049-A517-B7BB80D57EB2}" srcOrd="5" destOrd="0" presId="urn:microsoft.com/office/officeart/2005/8/layout/equation1"/>
    <dgm:cxn modelId="{9E4D5089-7CBA-2941-B016-EE2F21F3B270}" type="presParOf" srcId="{B551276C-AD4C-5049-9067-E64A6B35A8BB}" destId="{B5FB395B-B298-484B-9BDC-050A92D7A43F}" srcOrd="6" destOrd="0" presId="urn:microsoft.com/office/officeart/2005/8/layout/equation1"/>
    <dgm:cxn modelId="{D16D11A3-506C-0A47-991D-D92E07A9E2A1}" type="presParOf" srcId="{B551276C-AD4C-5049-9067-E64A6B35A8BB}" destId="{5C2E0ABD-25B6-F047-ACA7-7BB64BD0A431}" srcOrd="7" destOrd="0" presId="urn:microsoft.com/office/officeart/2005/8/layout/equation1"/>
    <dgm:cxn modelId="{E93C5CC5-818A-6D47-9367-46524E12AD7C}" type="presParOf" srcId="{B551276C-AD4C-5049-9067-E64A6B35A8BB}" destId="{6CBAC723-7AD6-A44D-9848-7A3381976372}" srcOrd="8" destOrd="0" presId="urn:microsoft.com/office/officeart/2005/8/layout/equation1"/>
    <dgm:cxn modelId="{7198AAC6-1F78-FE46-A518-6DEDC0515D5F}" type="presParOf" srcId="{B551276C-AD4C-5049-9067-E64A6B35A8BB}" destId="{EF4DD004-7FC5-954F-9DC5-3C993913B3DB}" srcOrd="9" destOrd="0" presId="urn:microsoft.com/office/officeart/2005/8/layout/equation1"/>
    <dgm:cxn modelId="{25D433D1-7873-9343-A762-4E82730A6823}" type="presParOf" srcId="{B551276C-AD4C-5049-9067-E64A6B35A8BB}" destId="{2A572EE8-872B-F646-8120-07FAD26476CF}" srcOrd="10" destOrd="0" presId="urn:microsoft.com/office/officeart/2005/8/layout/equation1"/>
    <dgm:cxn modelId="{1E501A3F-D805-A54F-BB13-6AF78C21C8DE}" type="presParOf" srcId="{B551276C-AD4C-5049-9067-E64A6B35A8BB}" destId="{1C979D88-6BAB-1043-A220-2E1BD35BC83C}" srcOrd="11" destOrd="0" presId="urn:microsoft.com/office/officeart/2005/8/layout/equation1"/>
    <dgm:cxn modelId="{AF08E1DB-483C-214C-874E-355C5509714E}" type="presParOf" srcId="{B551276C-AD4C-5049-9067-E64A6B35A8BB}" destId="{719FCB91-0C16-2642-A1B5-56A9249937B1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1595A4-40B5-4B5F-A95D-E09C4BE20A0E}" type="doc">
      <dgm:prSet loTypeId="urn:microsoft.com/office/officeart/2005/8/layout/equation1" loCatId="process" qsTypeId="urn:microsoft.com/office/officeart/2005/8/quickstyle/simple1" qsCatId="simple" csTypeId="urn:microsoft.com/office/officeart/2005/8/colors/colorful3" csCatId="colorful" phldr="1"/>
      <dgm:spPr/>
    </dgm:pt>
    <dgm:pt modelId="{9B2B2536-D661-401B-915D-8C09CE443260}">
      <dgm:prSet phldrT="[Text]" custT="1"/>
      <dgm:spPr/>
      <dgm:t>
        <a:bodyPr/>
        <a:lstStyle/>
        <a:p>
          <a:r>
            <a:rPr lang="en-GB" sz="3200" dirty="0" smtClean="0">
              <a:latin typeface="Dyslexie regular"/>
              <a:cs typeface="Dyslexie regular"/>
            </a:rPr>
            <a:t>BMR</a:t>
          </a:r>
          <a:endParaRPr lang="en-GB" sz="2000" dirty="0">
            <a:latin typeface="Dyslexie regular"/>
            <a:cs typeface="Dyslexie regular"/>
          </a:endParaRPr>
        </a:p>
      </dgm:t>
    </dgm:pt>
    <dgm:pt modelId="{092F7266-F438-4356-84AE-F807296BD0F8}" type="parTrans" cxnId="{99110B9E-84E1-4B47-AA7F-FF7BA1C9EFBD}">
      <dgm:prSet/>
      <dgm:spPr/>
      <dgm:t>
        <a:bodyPr/>
        <a:lstStyle/>
        <a:p>
          <a:endParaRPr lang="en-GB" sz="1800">
            <a:latin typeface="Dyslexie regular"/>
            <a:cs typeface="Dyslexie regular"/>
          </a:endParaRPr>
        </a:p>
      </dgm:t>
    </dgm:pt>
    <dgm:pt modelId="{1647C6B1-789A-4784-8DF3-BBAB154A4AF8}" type="sibTrans" cxnId="{99110B9E-84E1-4B47-AA7F-FF7BA1C9EFBD}">
      <dgm:prSet custT="1"/>
      <dgm:spPr/>
      <dgm:t>
        <a:bodyPr/>
        <a:lstStyle/>
        <a:p>
          <a:endParaRPr lang="en-GB" sz="1200">
            <a:latin typeface="Dyslexie regular"/>
            <a:cs typeface="Dyslexie regular"/>
          </a:endParaRPr>
        </a:p>
      </dgm:t>
    </dgm:pt>
    <dgm:pt modelId="{529425D8-2511-49E9-9B3D-1F2A5FB52213}">
      <dgm:prSet phldrT="[Text]" custT="1"/>
      <dgm:spPr/>
      <dgm:t>
        <a:bodyPr/>
        <a:lstStyle/>
        <a:p>
          <a:r>
            <a:rPr lang="en-GB" sz="2800" dirty="0" smtClean="0">
              <a:latin typeface="Dyslexie regular"/>
              <a:cs typeface="Dyslexie regular"/>
            </a:rPr>
            <a:t>METs</a:t>
          </a:r>
          <a:endParaRPr lang="en-GB" sz="2800" dirty="0">
            <a:latin typeface="Dyslexie regular"/>
            <a:cs typeface="Dyslexie regular"/>
          </a:endParaRPr>
        </a:p>
      </dgm:t>
    </dgm:pt>
    <dgm:pt modelId="{39E579CC-EA44-49C8-92F4-040E06562F21}" type="parTrans" cxnId="{F03BD799-8172-4D6E-830D-7763530D233F}">
      <dgm:prSet/>
      <dgm:spPr/>
      <dgm:t>
        <a:bodyPr/>
        <a:lstStyle/>
        <a:p>
          <a:endParaRPr lang="en-GB" sz="1800">
            <a:latin typeface="Dyslexie regular"/>
            <a:cs typeface="Dyslexie regular"/>
          </a:endParaRPr>
        </a:p>
      </dgm:t>
    </dgm:pt>
    <dgm:pt modelId="{B4EC99A5-4945-4AA2-8D32-7FD8B622A04B}" type="sibTrans" cxnId="{F03BD799-8172-4D6E-830D-7763530D233F}">
      <dgm:prSet custT="1"/>
      <dgm:spPr/>
      <dgm:t>
        <a:bodyPr/>
        <a:lstStyle/>
        <a:p>
          <a:endParaRPr lang="en-GB" sz="1200">
            <a:latin typeface="Dyslexie regular"/>
            <a:cs typeface="Dyslexie regular"/>
          </a:endParaRPr>
        </a:p>
      </dgm:t>
    </dgm:pt>
    <dgm:pt modelId="{574511ED-4C6A-4A97-8393-D9E2A42CE9B1}">
      <dgm:prSet phldrT="[Text]" custT="1"/>
      <dgm:spPr/>
      <dgm:t>
        <a:bodyPr/>
        <a:lstStyle/>
        <a:p>
          <a:r>
            <a:rPr lang="en-GB" sz="1400" dirty="0" smtClean="0">
              <a:latin typeface="Dyslexie regular"/>
              <a:cs typeface="Dyslexie regular"/>
            </a:rPr>
            <a:t>Daily Energy Expenditure</a:t>
          </a:r>
        </a:p>
        <a:p>
          <a:r>
            <a:rPr lang="en-GB" sz="1400" dirty="0" smtClean="0">
              <a:latin typeface="Dyslexie regular"/>
              <a:cs typeface="Dyslexie regular"/>
            </a:rPr>
            <a:t> (Kcals)</a:t>
          </a:r>
          <a:endParaRPr lang="en-GB" sz="1400" dirty="0">
            <a:latin typeface="Dyslexie regular"/>
            <a:cs typeface="Dyslexie regular"/>
          </a:endParaRPr>
        </a:p>
      </dgm:t>
    </dgm:pt>
    <dgm:pt modelId="{1D9CCE8C-DC21-47B0-A7D1-83EC0174886A}" type="parTrans" cxnId="{541E5392-5067-403F-A2E3-7D380C1CC2E6}">
      <dgm:prSet/>
      <dgm:spPr/>
      <dgm:t>
        <a:bodyPr/>
        <a:lstStyle/>
        <a:p>
          <a:endParaRPr lang="en-GB" sz="1800">
            <a:latin typeface="Dyslexie regular"/>
            <a:cs typeface="Dyslexie regular"/>
          </a:endParaRPr>
        </a:p>
      </dgm:t>
    </dgm:pt>
    <dgm:pt modelId="{ED498052-FC5A-4B28-B0E4-83609F33DDD8}" type="sibTrans" cxnId="{541E5392-5067-403F-A2E3-7D380C1CC2E6}">
      <dgm:prSet/>
      <dgm:spPr/>
      <dgm:t>
        <a:bodyPr/>
        <a:lstStyle/>
        <a:p>
          <a:endParaRPr lang="en-GB" sz="1800">
            <a:latin typeface="Dyslexie regular"/>
            <a:cs typeface="Dyslexie regular"/>
          </a:endParaRPr>
        </a:p>
      </dgm:t>
    </dgm:pt>
    <dgm:pt modelId="{9FDD79DA-9ADC-491C-AD95-0C98DCC4AD7C}" type="pres">
      <dgm:prSet presAssocID="{781595A4-40B5-4B5F-A95D-E09C4BE20A0E}" presName="linearFlow" presStyleCnt="0">
        <dgm:presLayoutVars>
          <dgm:dir/>
          <dgm:resizeHandles val="exact"/>
        </dgm:presLayoutVars>
      </dgm:prSet>
      <dgm:spPr/>
    </dgm:pt>
    <dgm:pt modelId="{C6AD171E-9149-485D-BD4B-B220B7641B97}" type="pres">
      <dgm:prSet presAssocID="{9B2B2536-D661-401B-915D-8C09CE44326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57915E-BF5C-43AA-8BFA-D48110D5CDAE}" type="pres">
      <dgm:prSet presAssocID="{1647C6B1-789A-4784-8DF3-BBAB154A4AF8}" presName="spacerL" presStyleCnt="0"/>
      <dgm:spPr/>
    </dgm:pt>
    <dgm:pt modelId="{E42969A3-0C18-4A75-915C-8D815A519EF5}" type="pres">
      <dgm:prSet presAssocID="{1647C6B1-789A-4784-8DF3-BBAB154A4AF8}" presName="sibTrans" presStyleLbl="sibTrans2D1" presStyleIdx="0" presStyleCnt="2"/>
      <dgm:spPr/>
      <dgm:t>
        <a:bodyPr/>
        <a:lstStyle/>
        <a:p>
          <a:endParaRPr lang="en-GB"/>
        </a:p>
      </dgm:t>
    </dgm:pt>
    <dgm:pt modelId="{7F7037BD-0236-4DEC-A961-3B7BA01C68A3}" type="pres">
      <dgm:prSet presAssocID="{1647C6B1-789A-4784-8DF3-BBAB154A4AF8}" presName="spacerR" presStyleCnt="0"/>
      <dgm:spPr/>
    </dgm:pt>
    <dgm:pt modelId="{42FC4F87-6088-49B1-B363-B440FAEFF054}" type="pres">
      <dgm:prSet presAssocID="{529425D8-2511-49E9-9B3D-1F2A5FB5221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501BE6-3494-4C8E-859F-066B2F674DC7}" type="pres">
      <dgm:prSet presAssocID="{B4EC99A5-4945-4AA2-8D32-7FD8B622A04B}" presName="spacerL" presStyleCnt="0"/>
      <dgm:spPr/>
    </dgm:pt>
    <dgm:pt modelId="{F585EF8E-192D-4633-B993-C0D4E9221331}" type="pres">
      <dgm:prSet presAssocID="{B4EC99A5-4945-4AA2-8D32-7FD8B622A04B}" presName="sibTrans" presStyleLbl="sibTrans2D1" presStyleIdx="1" presStyleCnt="2"/>
      <dgm:spPr/>
      <dgm:t>
        <a:bodyPr/>
        <a:lstStyle/>
        <a:p>
          <a:endParaRPr lang="en-GB"/>
        </a:p>
      </dgm:t>
    </dgm:pt>
    <dgm:pt modelId="{E4A29E23-2478-423F-AB2F-5A26665AD34B}" type="pres">
      <dgm:prSet presAssocID="{B4EC99A5-4945-4AA2-8D32-7FD8B622A04B}" presName="spacerR" presStyleCnt="0"/>
      <dgm:spPr/>
    </dgm:pt>
    <dgm:pt modelId="{6B6CBD76-2E63-481C-996C-35B3C41BB666}" type="pres">
      <dgm:prSet presAssocID="{574511ED-4C6A-4A97-8393-D9E2A42CE9B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4741522-F21A-AE46-BB94-149D320C52AA}" type="presOf" srcId="{529425D8-2511-49E9-9B3D-1F2A5FB52213}" destId="{42FC4F87-6088-49B1-B363-B440FAEFF054}" srcOrd="0" destOrd="0" presId="urn:microsoft.com/office/officeart/2005/8/layout/equation1"/>
    <dgm:cxn modelId="{E133F399-5698-5041-81EE-ECFB5497096B}" type="presOf" srcId="{781595A4-40B5-4B5F-A95D-E09C4BE20A0E}" destId="{9FDD79DA-9ADC-491C-AD95-0C98DCC4AD7C}" srcOrd="0" destOrd="0" presId="urn:microsoft.com/office/officeart/2005/8/layout/equation1"/>
    <dgm:cxn modelId="{CA1496A7-54AB-2C4F-BFDC-E415016D4413}" type="presOf" srcId="{B4EC99A5-4945-4AA2-8D32-7FD8B622A04B}" destId="{F585EF8E-192D-4633-B993-C0D4E9221331}" srcOrd="0" destOrd="0" presId="urn:microsoft.com/office/officeart/2005/8/layout/equation1"/>
    <dgm:cxn modelId="{99110B9E-84E1-4B47-AA7F-FF7BA1C9EFBD}" srcId="{781595A4-40B5-4B5F-A95D-E09C4BE20A0E}" destId="{9B2B2536-D661-401B-915D-8C09CE443260}" srcOrd="0" destOrd="0" parTransId="{092F7266-F438-4356-84AE-F807296BD0F8}" sibTransId="{1647C6B1-789A-4784-8DF3-BBAB154A4AF8}"/>
    <dgm:cxn modelId="{F03BD799-8172-4D6E-830D-7763530D233F}" srcId="{781595A4-40B5-4B5F-A95D-E09C4BE20A0E}" destId="{529425D8-2511-49E9-9B3D-1F2A5FB52213}" srcOrd="1" destOrd="0" parTransId="{39E579CC-EA44-49C8-92F4-040E06562F21}" sibTransId="{B4EC99A5-4945-4AA2-8D32-7FD8B622A04B}"/>
    <dgm:cxn modelId="{541E5392-5067-403F-A2E3-7D380C1CC2E6}" srcId="{781595A4-40B5-4B5F-A95D-E09C4BE20A0E}" destId="{574511ED-4C6A-4A97-8393-D9E2A42CE9B1}" srcOrd="2" destOrd="0" parTransId="{1D9CCE8C-DC21-47B0-A7D1-83EC0174886A}" sibTransId="{ED498052-FC5A-4B28-B0E4-83609F33DDD8}"/>
    <dgm:cxn modelId="{A0EFCC4B-7595-BA4A-BE3D-2A86E204A263}" type="presOf" srcId="{1647C6B1-789A-4784-8DF3-BBAB154A4AF8}" destId="{E42969A3-0C18-4A75-915C-8D815A519EF5}" srcOrd="0" destOrd="0" presId="urn:microsoft.com/office/officeart/2005/8/layout/equation1"/>
    <dgm:cxn modelId="{1583A6B9-44F1-1946-BA8E-5B267B01660B}" type="presOf" srcId="{574511ED-4C6A-4A97-8393-D9E2A42CE9B1}" destId="{6B6CBD76-2E63-481C-996C-35B3C41BB666}" srcOrd="0" destOrd="0" presId="urn:microsoft.com/office/officeart/2005/8/layout/equation1"/>
    <dgm:cxn modelId="{FC6C4785-5419-7249-AF14-B66376DC901D}" type="presOf" srcId="{9B2B2536-D661-401B-915D-8C09CE443260}" destId="{C6AD171E-9149-485D-BD4B-B220B7641B97}" srcOrd="0" destOrd="0" presId="urn:microsoft.com/office/officeart/2005/8/layout/equation1"/>
    <dgm:cxn modelId="{9A342A09-57E9-CA46-9168-41CE5178267C}" type="presParOf" srcId="{9FDD79DA-9ADC-491C-AD95-0C98DCC4AD7C}" destId="{C6AD171E-9149-485D-BD4B-B220B7641B97}" srcOrd="0" destOrd="0" presId="urn:microsoft.com/office/officeart/2005/8/layout/equation1"/>
    <dgm:cxn modelId="{1FFD92A5-0A5D-5F45-8E83-4052F19311A6}" type="presParOf" srcId="{9FDD79DA-9ADC-491C-AD95-0C98DCC4AD7C}" destId="{6057915E-BF5C-43AA-8BFA-D48110D5CDAE}" srcOrd="1" destOrd="0" presId="urn:microsoft.com/office/officeart/2005/8/layout/equation1"/>
    <dgm:cxn modelId="{5C077EFE-8FF1-BB49-8BA7-EA8F97AA9DFD}" type="presParOf" srcId="{9FDD79DA-9ADC-491C-AD95-0C98DCC4AD7C}" destId="{E42969A3-0C18-4A75-915C-8D815A519EF5}" srcOrd="2" destOrd="0" presId="urn:microsoft.com/office/officeart/2005/8/layout/equation1"/>
    <dgm:cxn modelId="{3D49F168-32E6-5644-B043-A7EE98501283}" type="presParOf" srcId="{9FDD79DA-9ADC-491C-AD95-0C98DCC4AD7C}" destId="{7F7037BD-0236-4DEC-A961-3B7BA01C68A3}" srcOrd="3" destOrd="0" presId="urn:microsoft.com/office/officeart/2005/8/layout/equation1"/>
    <dgm:cxn modelId="{BEECF2C1-8753-524C-92EA-F016A1A6AB47}" type="presParOf" srcId="{9FDD79DA-9ADC-491C-AD95-0C98DCC4AD7C}" destId="{42FC4F87-6088-49B1-B363-B440FAEFF054}" srcOrd="4" destOrd="0" presId="urn:microsoft.com/office/officeart/2005/8/layout/equation1"/>
    <dgm:cxn modelId="{E1508D73-ED37-9849-9C5F-DFFE2E68467F}" type="presParOf" srcId="{9FDD79DA-9ADC-491C-AD95-0C98DCC4AD7C}" destId="{53501BE6-3494-4C8E-859F-066B2F674DC7}" srcOrd="5" destOrd="0" presId="urn:microsoft.com/office/officeart/2005/8/layout/equation1"/>
    <dgm:cxn modelId="{DDDCEBAD-BFA0-0B47-9286-A8D7523468EB}" type="presParOf" srcId="{9FDD79DA-9ADC-491C-AD95-0C98DCC4AD7C}" destId="{F585EF8E-192D-4633-B993-C0D4E9221331}" srcOrd="6" destOrd="0" presId="urn:microsoft.com/office/officeart/2005/8/layout/equation1"/>
    <dgm:cxn modelId="{2DF547E3-EA6E-CA4E-AA64-6DA8BEA73585}" type="presParOf" srcId="{9FDD79DA-9ADC-491C-AD95-0C98DCC4AD7C}" destId="{E4A29E23-2478-423F-AB2F-5A26665AD34B}" srcOrd="7" destOrd="0" presId="urn:microsoft.com/office/officeart/2005/8/layout/equation1"/>
    <dgm:cxn modelId="{BC155B07-EFEB-9044-AA53-69B786EEA926}" type="presParOf" srcId="{9FDD79DA-9ADC-491C-AD95-0C98DCC4AD7C}" destId="{6B6CBD76-2E63-481C-996C-35B3C41BB666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37D1A-57D3-B44F-A050-B5D36D1101FC}">
      <dsp:nvSpPr>
        <dsp:cNvPr id="0" name=""/>
        <dsp:cNvSpPr/>
      </dsp:nvSpPr>
      <dsp:spPr>
        <a:xfrm>
          <a:off x="3268499" y="3577706"/>
          <a:ext cx="2391993" cy="23919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Dyslexie regular"/>
              <a:cs typeface="Dyslexie regular"/>
            </a:rPr>
            <a:t>Individual energy requirements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Dyslexie regular"/>
              <a:cs typeface="Dyslexie regular"/>
            </a:rPr>
            <a:t>(daily calorific need)</a:t>
          </a:r>
          <a:endParaRPr lang="en-US" sz="1200" kern="1200" dirty="0">
            <a:latin typeface="Dyslexie regular"/>
            <a:cs typeface="Dyslexie regular"/>
          </a:endParaRPr>
        </a:p>
      </dsp:txBody>
      <dsp:txXfrm>
        <a:off x="3618798" y="3928005"/>
        <a:ext cx="1691395" cy="1691395"/>
      </dsp:txXfrm>
    </dsp:sp>
    <dsp:sp modelId="{CC4C1592-6A61-A245-A30C-4C5391A93E32}">
      <dsp:nvSpPr>
        <dsp:cNvPr id="0" name=""/>
        <dsp:cNvSpPr/>
      </dsp:nvSpPr>
      <dsp:spPr>
        <a:xfrm rot="10800000">
          <a:off x="838099" y="4432843"/>
          <a:ext cx="2296727" cy="68171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268626-274F-7346-BB51-E5388FD90FE0}">
      <dsp:nvSpPr>
        <dsp:cNvPr id="0" name=""/>
        <dsp:cNvSpPr/>
      </dsp:nvSpPr>
      <dsp:spPr>
        <a:xfrm>
          <a:off x="902" y="4103944"/>
          <a:ext cx="1674395" cy="13395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Dyslexie regular"/>
              <a:cs typeface="Dyslexie regular"/>
            </a:rPr>
            <a:t>Age</a:t>
          </a:r>
          <a:endParaRPr lang="en-US" sz="2200" kern="1200" dirty="0">
            <a:latin typeface="Dyslexie regular"/>
            <a:cs typeface="Dyslexie regular"/>
          </a:endParaRPr>
        </a:p>
      </dsp:txBody>
      <dsp:txXfrm>
        <a:off x="40135" y="4143177"/>
        <a:ext cx="1595929" cy="1261050"/>
      </dsp:txXfrm>
    </dsp:sp>
    <dsp:sp modelId="{015927AF-BD31-FE42-AE8D-741607E0E087}">
      <dsp:nvSpPr>
        <dsp:cNvPr id="0" name=""/>
        <dsp:cNvSpPr/>
      </dsp:nvSpPr>
      <dsp:spPr>
        <a:xfrm rot="12960000">
          <a:off x="1311361" y="2976292"/>
          <a:ext cx="2296727" cy="68171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906339"/>
                <a:satOff val="3900"/>
                <a:lumOff val="1490"/>
                <a:alphaOff val="0"/>
                <a:shade val="47500"/>
                <a:satMod val="137000"/>
              </a:schemeClr>
            </a:gs>
            <a:gs pos="55000">
              <a:schemeClr val="accent2">
                <a:hueOff val="1906339"/>
                <a:satOff val="3900"/>
                <a:lumOff val="1490"/>
                <a:alphaOff val="0"/>
                <a:shade val="69000"/>
                <a:satMod val="137000"/>
              </a:schemeClr>
            </a:gs>
            <a:gs pos="100000">
              <a:schemeClr val="accent2">
                <a:hueOff val="1906339"/>
                <a:satOff val="3900"/>
                <a:lumOff val="149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542201-ABA9-0340-95D8-E7970D46BAD5}">
      <dsp:nvSpPr>
        <dsp:cNvPr id="0" name=""/>
        <dsp:cNvSpPr/>
      </dsp:nvSpPr>
      <dsp:spPr>
        <a:xfrm>
          <a:off x="693482" y="1972402"/>
          <a:ext cx="1674395" cy="13395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906339"/>
                <a:satOff val="3900"/>
                <a:lumOff val="1490"/>
                <a:alphaOff val="0"/>
                <a:shade val="47500"/>
                <a:satMod val="137000"/>
              </a:schemeClr>
            </a:gs>
            <a:gs pos="55000">
              <a:schemeClr val="accent2">
                <a:hueOff val="1906339"/>
                <a:satOff val="3900"/>
                <a:lumOff val="1490"/>
                <a:alphaOff val="0"/>
                <a:shade val="69000"/>
                <a:satMod val="137000"/>
              </a:schemeClr>
            </a:gs>
            <a:gs pos="100000">
              <a:schemeClr val="accent2">
                <a:hueOff val="1906339"/>
                <a:satOff val="3900"/>
                <a:lumOff val="149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Dyslexie regular"/>
              <a:cs typeface="Dyslexie regular"/>
            </a:rPr>
            <a:t>Gender</a:t>
          </a:r>
          <a:endParaRPr lang="en-US" sz="2200" kern="1200" dirty="0">
            <a:latin typeface="Dyslexie regular"/>
            <a:cs typeface="Dyslexie regular"/>
          </a:endParaRPr>
        </a:p>
      </dsp:txBody>
      <dsp:txXfrm>
        <a:off x="732715" y="2011635"/>
        <a:ext cx="1595929" cy="1261050"/>
      </dsp:txXfrm>
    </dsp:sp>
    <dsp:sp modelId="{E6F59F25-25BA-1344-8D5B-F0048E8CF15A}">
      <dsp:nvSpPr>
        <dsp:cNvPr id="0" name=""/>
        <dsp:cNvSpPr/>
      </dsp:nvSpPr>
      <dsp:spPr>
        <a:xfrm rot="15120000">
          <a:off x="2550377" y="2076094"/>
          <a:ext cx="2296727" cy="68171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812679"/>
                <a:satOff val="7800"/>
                <a:lumOff val="2980"/>
                <a:alphaOff val="0"/>
                <a:shade val="47500"/>
                <a:satMod val="137000"/>
              </a:schemeClr>
            </a:gs>
            <a:gs pos="55000">
              <a:schemeClr val="accent2">
                <a:hueOff val="3812679"/>
                <a:satOff val="7800"/>
                <a:lumOff val="2980"/>
                <a:alphaOff val="0"/>
                <a:shade val="69000"/>
                <a:satMod val="137000"/>
              </a:schemeClr>
            </a:gs>
            <a:gs pos="100000">
              <a:schemeClr val="accent2">
                <a:hueOff val="3812679"/>
                <a:satOff val="7800"/>
                <a:lumOff val="298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CA53E5-171F-B24B-AA61-89243C6A8F79}">
      <dsp:nvSpPr>
        <dsp:cNvPr id="0" name=""/>
        <dsp:cNvSpPr/>
      </dsp:nvSpPr>
      <dsp:spPr>
        <a:xfrm>
          <a:off x="2506680" y="655036"/>
          <a:ext cx="1674395" cy="13395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812679"/>
                <a:satOff val="7800"/>
                <a:lumOff val="2980"/>
                <a:alphaOff val="0"/>
                <a:shade val="47500"/>
                <a:satMod val="137000"/>
              </a:schemeClr>
            </a:gs>
            <a:gs pos="55000">
              <a:schemeClr val="accent2">
                <a:hueOff val="3812679"/>
                <a:satOff val="7800"/>
                <a:lumOff val="2980"/>
                <a:alphaOff val="0"/>
                <a:shade val="69000"/>
                <a:satMod val="137000"/>
              </a:schemeClr>
            </a:gs>
            <a:gs pos="100000">
              <a:schemeClr val="accent2">
                <a:hueOff val="3812679"/>
                <a:satOff val="7800"/>
                <a:lumOff val="298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Dyslexie regular"/>
              <a:cs typeface="Dyslexie regular"/>
            </a:rPr>
            <a:t>Size</a:t>
          </a:r>
          <a:endParaRPr lang="en-US" sz="2200" kern="1200" dirty="0">
            <a:latin typeface="Dyslexie regular"/>
            <a:cs typeface="Dyslexie regular"/>
          </a:endParaRPr>
        </a:p>
      </dsp:txBody>
      <dsp:txXfrm>
        <a:off x="2545913" y="694269"/>
        <a:ext cx="1595929" cy="1261050"/>
      </dsp:txXfrm>
    </dsp:sp>
    <dsp:sp modelId="{348F0EA5-F001-8E48-9742-16C5A7DE757A}">
      <dsp:nvSpPr>
        <dsp:cNvPr id="0" name=""/>
        <dsp:cNvSpPr/>
      </dsp:nvSpPr>
      <dsp:spPr>
        <a:xfrm rot="17280000">
          <a:off x="4081886" y="2076094"/>
          <a:ext cx="2296727" cy="68171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5719018"/>
                <a:satOff val="11701"/>
                <a:lumOff val="4471"/>
                <a:alphaOff val="0"/>
                <a:shade val="47500"/>
                <a:satMod val="137000"/>
              </a:schemeClr>
            </a:gs>
            <a:gs pos="55000">
              <a:schemeClr val="accent2">
                <a:hueOff val="5719018"/>
                <a:satOff val="11701"/>
                <a:lumOff val="4471"/>
                <a:alphaOff val="0"/>
                <a:shade val="69000"/>
                <a:satMod val="137000"/>
              </a:schemeClr>
            </a:gs>
            <a:gs pos="100000">
              <a:schemeClr val="accent2">
                <a:hueOff val="5719018"/>
                <a:satOff val="11701"/>
                <a:lumOff val="447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BBBDA1-A2E7-9547-99C6-80B330133787}">
      <dsp:nvSpPr>
        <dsp:cNvPr id="0" name=""/>
        <dsp:cNvSpPr/>
      </dsp:nvSpPr>
      <dsp:spPr>
        <a:xfrm>
          <a:off x="4747916" y="655036"/>
          <a:ext cx="1674395" cy="13395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5719018"/>
                <a:satOff val="11701"/>
                <a:lumOff val="4471"/>
                <a:alphaOff val="0"/>
                <a:shade val="47500"/>
                <a:satMod val="137000"/>
              </a:schemeClr>
            </a:gs>
            <a:gs pos="55000">
              <a:schemeClr val="accent2">
                <a:hueOff val="5719018"/>
                <a:satOff val="11701"/>
                <a:lumOff val="4471"/>
                <a:alphaOff val="0"/>
                <a:shade val="69000"/>
                <a:satMod val="137000"/>
              </a:schemeClr>
            </a:gs>
            <a:gs pos="100000">
              <a:schemeClr val="accent2">
                <a:hueOff val="5719018"/>
                <a:satOff val="11701"/>
                <a:lumOff val="447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Dyslexie regular"/>
              <a:cs typeface="Dyslexie regular"/>
            </a:rPr>
            <a:t>Environment</a:t>
          </a:r>
          <a:endParaRPr lang="en-US" sz="2200" kern="1200" dirty="0">
            <a:latin typeface="Dyslexie regular"/>
            <a:cs typeface="Dyslexie regular"/>
          </a:endParaRPr>
        </a:p>
      </dsp:txBody>
      <dsp:txXfrm>
        <a:off x="4787149" y="694269"/>
        <a:ext cx="1595929" cy="1261050"/>
      </dsp:txXfrm>
    </dsp:sp>
    <dsp:sp modelId="{5879B705-5057-834B-AFE5-6E407886652F}">
      <dsp:nvSpPr>
        <dsp:cNvPr id="0" name=""/>
        <dsp:cNvSpPr/>
      </dsp:nvSpPr>
      <dsp:spPr>
        <a:xfrm rot="19440000">
          <a:off x="5320902" y="2976292"/>
          <a:ext cx="2296727" cy="68171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7625357"/>
                <a:satOff val="15601"/>
                <a:lumOff val="5961"/>
                <a:alphaOff val="0"/>
                <a:shade val="47500"/>
                <a:satMod val="137000"/>
              </a:schemeClr>
            </a:gs>
            <a:gs pos="55000">
              <a:schemeClr val="accent2">
                <a:hueOff val="7625357"/>
                <a:satOff val="15601"/>
                <a:lumOff val="5961"/>
                <a:alphaOff val="0"/>
                <a:shade val="69000"/>
                <a:satMod val="137000"/>
              </a:schemeClr>
            </a:gs>
            <a:gs pos="100000">
              <a:schemeClr val="accent2">
                <a:hueOff val="7625357"/>
                <a:satOff val="15601"/>
                <a:lumOff val="596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94E813-A974-7A4A-BC42-CC21B0CDAD24}">
      <dsp:nvSpPr>
        <dsp:cNvPr id="0" name=""/>
        <dsp:cNvSpPr/>
      </dsp:nvSpPr>
      <dsp:spPr>
        <a:xfrm>
          <a:off x="6561114" y="1972402"/>
          <a:ext cx="1674395" cy="13395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7625357"/>
                <a:satOff val="15601"/>
                <a:lumOff val="5961"/>
                <a:alphaOff val="0"/>
                <a:shade val="47500"/>
                <a:satMod val="137000"/>
              </a:schemeClr>
            </a:gs>
            <a:gs pos="55000">
              <a:schemeClr val="accent2">
                <a:hueOff val="7625357"/>
                <a:satOff val="15601"/>
                <a:lumOff val="5961"/>
                <a:alphaOff val="0"/>
                <a:shade val="69000"/>
                <a:satMod val="137000"/>
              </a:schemeClr>
            </a:gs>
            <a:gs pos="100000">
              <a:schemeClr val="accent2">
                <a:hueOff val="7625357"/>
                <a:satOff val="15601"/>
                <a:lumOff val="596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Dyslexie regular"/>
              <a:cs typeface="Dyslexie regular"/>
            </a:rPr>
            <a:t>Lifestyle</a:t>
          </a:r>
          <a:endParaRPr lang="en-US" sz="2200" kern="1200" dirty="0">
            <a:latin typeface="Dyslexie regular"/>
            <a:cs typeface="Dyslexie regular"/>
          </a:endParaRPr>
        </a:p>
      </dsp:txBody>
      <dsp:txXfrm>
        <a:off x="6600347" y="2011635"/>
        <a:ext cx="1595929" cy="1261050"/>
      </dsp:txXfrm>
    </dsp:sp>
    <dsp:sp modelId="{7135081C-9891-4A4D-A582-1EA6BCFA105E}">
      <dsp:nvSpPr>
        <dsp:cNvPr id="0" name=""/>
        <dsp:cNvSpPr/>
      </dsp:nvSpPr>
      <dsp:spPr>
        <a:xfrm>
          <a:off x="5794164" y="4432843"/>
          <a:ext cx="2296727" cy="68171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9531696"/>
                <a:satOff val="19501"/>
                <a:lumOff val="7451"/>
                <a:alphaOff val="0"/>
                <a:shade val="47500"/>
                <a:satMod val="137000"/>
              </a:schemeClr>
            </a:gs>
            <a:gs pos="55000">
              <a:schemeClr val="accent2">
                <a:hueOff val="9531696"/>
                <a:satOff val="19501"/>
                <a:lumOff val="7451"/>
                <a:alphaOff val="0"/>
                <a:shade val="69000"/>
                <a:satMod val="137000"/>
              </a:schemeClr>
            </a:gs>
            <a:gs pos="100000">
              <a:schemeClr val="accent2">
                <a:hueOff val="9531696"/>
                <a:satOff val="19501"/>
                <a:lumOff val="745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FF692C-2550-D847-9235-6C8B9D44BD1E}">
      <dsp:nvSpPr>
        <dsp:cNvPr id="0" name=""/>
        <dsp:cNvSpPr/>
      </dsp:nvSpPr>
      <dsp:spPr>
        <a:xfrm>
          <a:off x="7253694" y="4103944"/>
          <a:ext cx="1674395" cy="13395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531696"/>
                <a:satOff val="19501"/>
                <a:lumOff val="7451"/>
                <a:alphaOff val="0"/>
                <a:shade val="47500"/>
                <a:satMod val="137000"/>
              </a:schemeClr>
            </a:gs>
            <a:gs pos="55000">
              <a:schemeClr val="accent2">
                <a:hueOff val="9531696"/>
                <a:satOff val="19501"/>
                <a:lumOff val="7451"/>
                <a:alphaOff val="0"/>
                <a:shade val="69000"/>
                <a:satMod val="137000"/>
              </a:schemeClr>
            </a:gs>
            <a:gs pos="100000">
              <a:schemeClr val="accent2">
                <a:hueOff val="9531696"/>
                <a:satOff val="19501"/>
                <a:lumOff val="745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Dyslexie regular"/>
              <a:cs typeface="Dyslexie regular"/>
            </a:rPr>
            <a:t>Metabolic Rate</a:t>
          </a:r>
          <a:endParaRPr lang="en-US" sz="2200" b="1" kern="1200" dirty="0">
            <a:latin typeface="Dyslexie regular"/>
            <a:cs typeface="Dyslexie regular"/>
          </a:endParaRPr>
        </a:p>
      </dsp:txBody>
      <dsp:txXfrm>
        <a:off x="7292927" y="4143177"/>
        <a:ext cx="1595929" cy="1261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DE240-F9CC-ED4B-85FE-A13269549BC2}">
      <dsp:nvSpPr>
        <dsp:cNvPr id="0" name=""/>
        <dsp:cNvSpPr/>
      </dsp:nvSpPr>
      <dsp:spPr>
        <a:xfrm>
          <a:off x="5155" y="1970501"/>
          <a:ext cx="1432213" cy="14322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Dyslexie regular"/>
              <a:cs typeface="Dyslexie regular"/>
            </a:rPr>
            <a:t>BMR</a:t>
          </a:r>
          <a:endParaRPr lang="en-US" sz="2000" kern="1200" dirty="0">
            <a:latin typeface="Dyslexie regular"/>
            <a:cs typeface="Dyslexie regular"/>
          </a:endParaRPr>
        </a:p>
      </dsp:txBody>
      <dsp:txXfrm>
        <a:off x="214898" y="2180244"/>
        <a:ext cx="1012727" cy="1012727"/>
      </dsp:txXfrm>
    </dsp:sp>
    <dsp:sp modelId="{8BF22666-F195-5746-9D29-755791FECC21}">
      <dsp:nvSpPr>
        <dsp:cNvPr id="0" name=""/>
        <dsp:cNvSpPr/>
      </dsp:nvSpPr>
      <dsp:spPr>
        <a:xfrm>
          <a:off x="1553664" y="2271265"/>
          <a:ext cx="830684" cy="830684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Dyslexie regular"/>
            <a:cs typeface="Dyslexie regular"/>
          </a:endParaRPr>
        </a:p>
      </dsp:txBody>
      <dsp:txXfrm>
        <a:off x="1663771" y="2588919"/>
        <a:ext cx="610470" cy="195376"/>
      </dsp:txXfrm>
    </dsp:sp>
    <dsp:sp modelId="{BBFEE2D1-24F9-A046-9B84-A94DB54E4C2C}">
      <dsp:nvSpPr>
        <dsp:cNvPr id="0" name=""/>
        <dsp:cNvSpPr/>
      </dsp:nvSpPr>
      <dsp:spPr>
        <a:xfrm>
          <a:off x="2500644" y="1970501"/>
          <a:ext cx="1432213" cy="1432213"/>
        </a:xfrm>
        <a:prstGeom prst="ellipse">
          <a:avLst/>
        </a:prstGeom>
        <a:solidFill>
          <a:schemeClr val="accent3">
            <a:hueOff val="-4601200"/>
            <a:satOff val="-12128"/>
            <a:lumOff val="-3137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Dyslexie regular"/>
              <a:cs typeface="Dyslexie regular"/>
            </a:rPr>
            <a:t>Physical Activity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Dyslexie regular"/>
              <a:cs typeface="Dyslexie regular"/>
            </a:rPr>
            <a:t>(METs)</a:t>
          </a:r>
          <a:endParaRPr lang="en-US" sz="1400" kern="1200" dirty="0">
            <a:latin typeface="Dyslexie regular"/>
            <a:cs typeface="Dyslexie regular"/>
          </a:endParaRPr>
        </a:p>
      </dsp:txBody>
      <dsp:txXfrm>
        <a:off x="2710387" y="2180244"/>
        <a:ext cx="1012727" cy="1012727"/>
      </dsp:txXfrm>
    </dsp:sp>
    <dsp:sp modelId="{B5FB395B-B298-484B-9BDC-050A92D7A43F}">
      <dsp:nvSpPr>
        <dsp:cNvPr id="0" name=""/>
        <dsp:cNvSpPr/>
      </dsp:nvSpPr>
      <dsp:spPr>
        <a:xfrm>
          <a:off x="4049153" y="2271265"/>
          <a:ext cx="830684" cy="830684"/>
        </a:xfrm>
        <a:prstGeom prst="mathPlus">
          <a:avLst/>
        </a:prstGeom>
        <a:solidFill>
          <a:schemeClr val="accent3">
            <a:hueOff val="-6901799"/>
            <a:satOff val="-18192"/>
            <a:lumOff val="-4706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Dyslexie regular"/>
            <a:cs typeface="Dyslexie regular"/>
          </a:endParaRPr>
        </a:p>
      </dsp:txBody>
      <dsp:txXfrm>
        <a:off x="4159260" y="2588919"/>
        <a:ext cx="610470" cy="195376"/>
      </dsp:txXfrm>
    </dsp:sp>
    <dsp:sp modelId="{6CBAC723-7AD6-A44D-9848-7A3381976372}">
      <dsp:nvSpPr>
        <dsp:cNvPr id="0" name=""/>
        <dsp:cNvSpPr/>
      </dsp:nvSpPr>
      <dsp:spPr>
        <a:xfrm>
          <a:off x="4996133" y="1970501"/>
          <a:ext cx="1432213" cy="1432213"/>
        </a:xfrm>
        <a:prstGeom prst="ellipse">
          <a:avLst/>
        </a:prstGeom>
        <a:solidFill>
          <a:schemeClr val="accent3">
            <a:hueOff val="-9202399"/>
            <a:satOff val="-24257"/>
            <a:lumOff val="-6275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Dyslexie regular"/>
              <a:cs typeface="Dyslexie regular"/>
            </a:rPr>
            <a:t>Thermic Effect</a:t>
          </a:r>
          <a:endParaRPr lang="en-US" sz="1600" kern="1200" dirty="0">
            <a:latin typeface="Dyslexie regular"/>
            <a:cs typeface="Dyslexie regular"/>
          </a:endParaRPr>
        </a:p>
      </dsp:txBody>
      <dsp:txXfrm>
        <a:off x="5205876" y="2180244"/>
        <a:ext cx="1012727" cy="1012727"/>
      </dsp:txXfrm>
    </dsp:sp>
    <dsp:sp modelId="{2A572EE8-872B-F646-8120-07FAD26476CF}">
      <dsp:nvSpPr>
        <dsp:cNvPr id="0" name=""/>
        <dsp:cNvSpPr/>
      </dsp:nvSpPr>
      <dsp:spPr>
        <a:xfrm>
          <a:off x="6544643" y="2271265"/>
          <a:ext cx="830684" cy="830684"/>
        </a:xfrm>
        <a:prstGeom prst="mathEqual">
          <a:avLst/>
        </a:prstGeom>
        <a:solidFill>
          <a:schemeClr val="accent3">
            <a:hueOff val="-13803598"/>
            <a:satOff val="-36385"/>
            <a:lumOff val="-9412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>
            <a:latin typeface="Dyslexie regular"/>
            <a:cs typeface="Dyslexie regular"/>
          </a:endParaRPr>
        </a:p>
      </dsp:txBody>
      <dsp:txXfrm>
        <a:off x="6654750" y="2442386"/>
        <a:ext cx="610470" cy="488442"/>
      </dsp:txXfrm>
    </dsp:sp>
    <dsp:sp modelId="{719FCB91-0C16-2642-A1B5-56A9249937B1}">
      <dsp:nvSpPr>
        <dsp:cNvPr id="0" name=""/>
        <dsp:cNvSpPr/>
      </dsp:nvSpPr>
      <dsp:spPr>
        <a:xfrm>
          <a:off x="7491623" y="1970501"/>
          <a:ext cx="1432213" cy="1432213"/>
        </a:xfrm>
        <a:prstGeom prst="ellipse">
          <a:avLst/>
        </a:prstGeom>
        <a:solidFill>
          <a:schemeClr val="accent3">
            <a:hueOff val="-13803598"/>
            <a:satOff val="-36385"/>
            <a:lumOff val="-9412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Dyslexie regular"/>
              <a:cs typeface="Dyslexie regular"/>
            </a:rPr>
            <a:t>Total Calorific </a:t>
          </a:r>
          <a:r>
            <a:rPr lang="en-US" sz="1000" kern="1200" dirty="0" smtClean="0">
              <a:latin typeface="Dyslexie regular"/>
              <a:cs typeface="Dyslexie regular"/>
            </a:rPr>
            <a:t>Requirement</a:t>
          </a:r>
          <a:endParaRPr lang="en-US" sz="1000" kern="1200" dirty="0">
            <a:latin typeface="Dyslexie regular"/>
            <a:cs typeface="Dyslexie regular"/>
          </a:endParaRPr>
        </a:p>
      </dsp:txBody>
      <dsp:txXfrm>
        <a:off x="7701366" y="2180244"/>
        <a:ext cx="1012727" cy="10127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DE240-F9CC-ED4B-85FE-A13269549BC2}">
      <dsp:nvSpPr>
        <dsp:cNvPr id="0" name=""/>
        <dsp:cNvSpPr/>
      </dsp:nvSpPr>
      <dsp:spPr>
        <a:xfrm>
          <a:off x="5155" y="1970501"/>
          <a:ext cx="1432213" cy="14322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Dyslexie regular"/>
              <a:cs typeface="Dyslexie regular"/>
            </a:rPr>
            <a:t>BMR</a:t>
          </a:r>
          <a:endParaRPr lang="en-US" sz="2000" kern="1200" dirty="0">
            <a:latin typeface="Dyslexie regular"/>
            <a:cs typeface="Dyslexie regular"/>
          </a:endParaRPr>
        </a:p>
      </dsp:txBody>
      <dsp:txXfrm>
        <a:off x="214898" y="2180244"/>
        <a:ext cx="1012727" cy="1012727"/>
      </dsp:txXfrm>
    </dsp:sp>
    <dsp:sp modelId="{8BF22666-F195-5746-9D29-755791FECC21}">
      <dsp:nvSpPr>
        <dsp:cNvPr id="0" name=""/>
        <dsp:cNvSpPr/>
      </dsp:nvSpPr>
      <dsp:spPr>
        <a:xfrm>
          <a:off x="1553664" y="2271265"/>
          <a:ext cx="830684" cy="830684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Dyslexie regular"/>
            <a:cs typeface="Dyslexie regular"/>
          </a:endParaRPr>
        </a:p>
      </dsp:txBody>
      <dsp:txXfrm>
        <a:off x="1663771" y="2588919"/>
        <a:ext cx="610470" cy="195376"/>
      </dsp:txXfrm>
    </dsp:sp>
    <dsp:sp modelId="{BBFEE2D1-24F9-A046-9B84-A94DB54E4C2C}">
      <dsp:nvSpPr>
        <dsp:cNvPr id="0" name=""/>
        <dsp:cNvSpPr/>
      </dsp:nvSpPr>
      <dsp:spPr>
        <a:xfrm>
          <a:off x="2500644" y="1970501"/>
          <a:ext cx="1432213" cy="1432213"/>
        </a:xfrm>
        <a:prstGeom prst="ellipse">
          <a:avLst/>
        </a:prstGeom>
        <a:solidFill>
          <a:schemeClr val="accent3">
            <a:hueOff val="-4601200"/>
            <a:satOff val="-12128"/>
            <a:lumOff val="-3137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Dyslexie regular"/>
              <a:cs typeface="Dyslexie regular"/>
            </a:rPr>
            <a:t>Physical Activity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Dyslexie regular"/>
              <a:cs typeface="Dyslexie regular"/>
            </a:rPr>
            <a:t>(METs)</a:t>
          </a:r>
          <a:endParaRPr lang="en-US" sz="1400" kern="1200" dirty="0">
            <a:latin typeface="Dyslexie regular"/>
            <a:cs typeface="Dyslexie regular"/>
          </a:endParaRPr>
        </a:p>
      </dsp:txBody>
      <dsp:txXfrm>
        <a:off x="2710387" y="2180244"/>
        <a:ext cx="1012727" cy="1012727"/>
      </dsp:txXfrm>
    </dsp:sp>
    <dsp:sp modelId="{B5FB395B-B298-484B-9BDC-050A92D7A43F}">
      <dsp:nvSpPr>
        <dsp:cNvPr id="0" name=""/>
        <dsp:cNvSpPr/>
      </dsp:nvSpPr>
      <dsp:spPr>
        <a:xfrm>
          <a:off x="4049153" y="2271265"/>
          <a:ext cx="830684" cy="830684"/>
        </a:xfrm>
        <a:prstGeom prst="mathPlus">
          <a:avLst/>
        </a:prstGeom>
        <a:solidFill>
          <a:schemeClr val="accent3">
            <a:hueOff val="-6901799"/>
            <a:satOff val="-18192"/>
            <a:lumOff val="-4706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Dyslexie regular"/>
            <a:cs typeface="Dyslexie regular"/>
          </a:endParaRPr>
        </a:p>
      </dsp:txBody>
      <dsp:txXfrm>
        <a:off x="4159260" y="2588919"/>
        <a:ext cx="610470" cy="195376"/>
      </dsp:txXfrm>
    </dsp:sp>
    <dsp:sp modelId="{6CBAC723-7AD6-A44D-9848-7A3381976372}">
      <dsp:nvSpPr>
        <dsp:cNvPr id="0" name=""/>
        <dsp:cNvSpPr/>
      </dsp:nvSpPr>
      <dsp:spPr>
        <a:xfrm>
          <a:off x="4996133" y="1970501"/>
          <a:ext cx="1432213" cy="1432213"/>
        </a:xfrm>
        <a:prstGeom prst="ellipse">
          <a:avLst/>
        </a:prstGeom>
        <a:solidFill>
          <a:schemeClr val="accent3">
            <a:hueOff val="-9202399"/>
            <a:satOff val="-24257"/>
            <a:lumOff val="-6275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Dyslexie regular"/>
              <a:cs typeface="Dyslexie regular"/>
            </a:rPr>
            <a:t>Thermic Effect</a:t>
          </a:r>
          <a:endParaRPr lang="en-US" sz="1600" kern="1200" dirty="0">
            <a:latin typeface="Dyslexie regular"/>
            <a:cs typeface="Dyslexie regular"/>
          </a:endParaRPr>
        </a:p>
      </dsp:txBody>
      <dsp:txXfrm>
        <a:off x="5205876" y="2180244"/>
        <a:ext cx="1012727" cy="1012727"/>
      </dsp:txXfrm>
    </dsp:sp>
    <dsp:sp modelId="{2A572EE8-872B-F646-8120-07FAD26476CF}">
      <dsp:nvSpPr>
        <dsp:cNvPr id="0" name=""/>
        <dsp:cNvSpPr/>
      </dsp:nvSpPr>
      <dsp:spPr>
        <a:xfrm>
          <a:off x="6544643" y="2271265"/>
          <a:ext cx="830684" cy="830684"/>
        </a:xfrm>
        <a:prstGeom prst="mathEqual">
          <a:avLst/>
        </a:prstGeom>
        <a:solidFill>
          <a:schemeClr val="accent3">
            <a:hueOff val="-13803598"/>
            <a:satOff val="-36385"/>
            <a:lumOff val="-9412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>
            <a:latin typeface="Dyslexie regular"/>
            <a:cs typeface="Dyslexie regular"/>
          </a:endParaRPr>
        </a:p>
      </dsp:txBody>
      <dsp:txXfrm>
        <a:off x="6654750" y="2442386"/>
        <a:ext cx="610470" cy="488442"/>
      </dsp:txXfrm>
    </dsp:sp>
    <dsp:sp modelId="{719FCB91-0C16-2642-A1B5-56A9249937B1}">
      <dsp:nvSpPr>
        <dsp:cNvPr id="0" name=""/>
        <dsp:cNvSpPr/>
      </dsp:nvSpPr>
      <dsp:spPr>
        <a:xfrm>
          <a:off x="7491623" y="1970501"/>
          <a:ext cx="1432213" cy="1432213"/>
        </a:xfrm>
        <a:prstGeom prst="ellipse">
          <a:avLst/>
        </a:prstGeom>
        <a:solidFill>
          <a:schemeClr val="accent3">
            <a:hueOff val="-13803598"/>
            <a:satOff val="-36385"/>
            <a:lumOff val="-9412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Dyslexie regular"/>
              <a:cs typeface="Dyslexie regular"/>
            </a:rPr>
            <a:t>Total Calorific </a:t>
          </a:r>
          <a:r>
            <a:rPr lang="en-US" sz="1000" kern="1200" dirty="0" smtClean="0">
              <a:latin typeface="Dyslexie regular"/>
              <a:cs typeface="Dyslexie regular"/>
            </a:rPr>
            <a:t>Requirement</a:t>
          </a:r>
          <a:endParaRPr lang="en-US" sz="1000" kern="1200" dirty="0">
            <a:latin typeface="Dyslexie regular"/>
            <a:cs typeface="Dyslexie regular"/>
          </a:endParaRPr>
        </a:p>
      </dsp:txBody>
      <dsp:txXfrm>
        <a:off x="7701366" y="2180244"/>
        <a:ext cx="1012727" cy="10127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D171E-9149-485D-BD4B-B220B7641B97}">
      <dsp:nvSpPr>
        <dsp:cNvPr id="0" name=""/>
        <dsp:cNvSpPr/>
      </dsp:nvSpPr>
      <dsp:spPr>
        <a:xfrm>
          <a:off x="1498" y="1538399"/>
          <a:ext cx="1986263" cy="19862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latin typeface="Dyslexie regular"/>
              <a:cs typeface="Dyslexie regular"/>
            </a:rPr>
            <a:t>BMR</a:t>
          </a:r>
          <a:endParaRPr lang="en-GB" sz="2000" kern="1200" dirty="0">
            <a:latin typeface="Dyslexie regular"/>
            <a:cs typeface="Dyslexie regular"/>
          </a:endParaRPr>
        </a:p>
      </dsp:txBody>
      <dsp:txXfrm>
        <a:off x="292379" y="1829280"/>
        <a:ext cx="1404501" cy="1404501"/>
      </dsp:txXfrm>
    </dsp:sp>
    <dsp:sp modelId="{E42969A3-0C18-4A75-915C-8D815A519EF5}">
      <dsp:nvSpPr>
        <dsp:cNvPr id="0" name=""/>
        <dsp:cNvSpPr/>
      </dsp:nvSpPr>
      <dsp:spPr>
        <a:xfrm>
          <a:off x="2149046" y="1955515"/>
          <a:ext cx="1152032" cy="1152032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>
            <a:latin typeface="Dyslexie regular"/>
            <a:cs typeface="Dyslexie regular"/>
          </a:endParaRPr>
        </a:p>
      </dsp:txBody>
      <dsp:txXfrm>
        <a:off x="2301748" y="2396052"/>
        <a:ext cx="846628" cy="270958"/>
      </dsp:txXfrm>
    </dsp:sp>
    <dsp:sp modelId="{42FC4F87-6088-49B1-B363-B440FAEFF054}">
      <dsp:nvSpPr>
        <dsp:cNvPr id="0" name=""/>
        <dsp:cNvSpPr/>
      </dsp:nvSpPr>
      <dsp:spPr>
        <a:xfrm>
          <a:off x="3462363" y="1538399"/>
          <a:ext cx="1986263" cy="1986263"/>
        </a:xfrm>
        <a:prstGeom prst="ellipse">
          <a:avLst/>
        </a:prstGeom>
        <a:solidFill>
          <a:schemeClr val="accent3">
            <a:hueOff val="-6901799"/>
            <a:satOff val="-18192"/>
            <a:lumOff val="-4706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latin typeface="Dyslexie regular"/>
              <a:cs typeface="Dyslexie regular"/>
            </a:rPr>
            <a:t>METs</a:t>
          </a:r>
          <a:endParaRPr lang="en-GB" sz="2800" kern="1200" dirty="0">
            <a:latin typeface="Dyslexie regular"/>
            <a:cs typeface="Dyslexie regular"/>
          </a:endParaRPr>
        </a:p>
      </dsp:txBody>
      <dsp:txXfrm>
        <a:off x="3753244" y="1829280"/>
        <a:ext cx="1404501" cy="1404501"/>
      </dsp:txXfrm>
    </dsp:sp>
    <dsp:sp modelId="{F585EF8E-192D-4633-B993-C0D4E9221331}">
      <dsp:nvSpPr>
        <dsp:cNvPr id="0" name=""/>
        <dsp:cNvSpPr/>
      </dsp:nvSpPr>
      <dsp:spPr>
        <a:xfrm>
          <a:off x="5609911" y="1955515"/>
          <a:ext cx="1152032" cy="1152032"/>
        </a:xfrm>
        <a:prstGeom prst="mathEqual">
          <a:avLst/>
        </a:prstGeom>
        <a:solidFill>
          <a:schemeClr val="accent3">
            <a:hueOff val="-13803598"/>
            <a:satOff val="-36385"/>
            <a:lumOff val="-9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>
            <a:latin typeface="Dyslexie regular"/>
            <a:cs typeface="Dyslexie regular"/>
          </a:endParaRPr>
        </a:p>
      </dsp:txBody>
      <dsp:txXfrm>
        <a:off x="5762613" y="2192834"/>
        <a:ext cx="846628" cy="677394"/>
      </dsp:txXfrm>
    </dsp:sp>
    <dsp:sp modelId="{6B6CBD76-2E63-481C-996C-35B3C41BB666}">
      <dsp:nvSpPr>
        <dsp:cNvPr id="0" name=""/>
        <dsp:cNvSpPr/>
      </dsp:nvSpPr>
      <dsp:spPr>
        <a:xfrm>
          <a:off x="6923228" y="1538399"/>
          <a:ext cx="1986263" cy="1986263"/>
        </a:xfrm>
        <a:prstGeom prst="ellipse">
          <a:avLst/>
        </a:prstGeom>
        <a:solidFill>
          <a:schemeClr val="accent3">
            <a:hueOff val="-13803598"/>
            <a:satOff val="-36385"/>
            <a:lumOff val="-9412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Dyslexie regular"/>
              <a:cs typeface="Dyslexie regular"/>
            </a:rPr>
            <a:t>Daily Energy Expenditure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Dyslexie regular"/>
              <a:cs typeface="Dyslexie regular"/>
            </a:rPr>
            <a:t> (Kcals)</a:t>
          </a:r>
          <a:endParaRPr lang="en-GB" sz="1400" kern="1200" dirty="0">
            <a:latin typeface="Dyslexie regular"/>
            <a:cs typeface="Dyslexie regular"/>
          </a:endParaRPr>
        </a:p>
      </dsp:txBody>
      <dsp:txXfrm>
        <a:off x="7214109" y="1829280"/>
        <a:ext cx="1404501" cy="1404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F7362-4A58-4CB0-A2FC-CE6F0579CE5B}" type="datetimeFigureOut">
              <a:rPr lang="en-GB" smtClean="0"/>
              <a:pPr/>
              <a:t>07/11/2016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91BF2-9531-496B-B033-3288719E27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305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10FB-D596-4382-A3B7-06E864C29300}" type="datetimeFigureOut">
              <a:rPr lang="en-GB" smtClean="0"/>
              <a:pPr/>
              <a:t>07/11/2016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809F-B033-4A79-8444-9069984EE4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10FB-D596-4382-A3B7-06E864C29300}" type="datetimeFigureOut">
              <a:rPr lang="en-GB" smtClean="0"/>
              <a:pPr/>
              <a:t>07/11/2016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809F-B033-4A79-8444-9069984EE4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10FB-D596-4382-A3B7-06E864C29300}" type="datetimeFigureOut">
              <a:rPr lang="en-GB" smtClean="0"/>
              <a:pPr/>
              <a:t>07/11/2016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809F-B033-4A79-8444-9069984EE4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10FB-D596-4382-A3B7-06E864C29300}" type="datetimeFigureOut">
              <a:rPr lang="en-GB" smtClean="0"/>
              <a:pPr/>
              <a:t>07/11/2016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809F-B033-4A79-8444-9069984EE4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10FB-D596-4382-A3B7-06E864C29300}" type="datetimeFigureOut">
              <a:rPr lang="en-GB" smtClean="0"/>
              <a:pPr/>
              <a:t>07/11/2016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809F-B033-4A79-8444-9069984EE4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10FB-D596-4382-A3B7-06E864C29300}" type="datetimeFigureOut">
              <a:rPr lang="en-GB" smtClean="0"/>
              <a:pPr/>
              <a:t>07/11/2016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809F-B033-4A79-8444-9069984EE4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10FB-D596-4382-A3B7-06E864C29300}" type="datetimeFigureOut">
              <a:rPr lang="en-GB" smtClean="0"/>
              <a:pPr/>
              <a:t>07/11/2016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809F-B033-4A79-8444-9069984EE4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10FB-D596-4382-A3B7-06E864C29300}" type="datetimeFigureOut">
              <a:rPr lang="en-GB" smtClean="0"/>
              <a:pPr/>
              <a:t>07/11/2016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809F-B033-4A79-8444-9069984EE4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10FB-D596-4382-A3B7-06E864C29300}" type="datetimeFigureOut">
              <a:rPr lang="en-GB" smtClean="0"/>
              <a:pPr/>
              <a:t>07/11/2016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809F-B033-4A79-8444-9069984EE4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10FB-D596-4382-A3B7-06E864C29300}" type="datetimeFigureOut">
              <a:rPr lang="en-GB" smtClean="0"/>
              <a:pPr/>
              <a:t>07/11/2016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809F-B033-4A79-8444-9069984EE4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GB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33E10FB-D596-4382-A3B7-06E864C29300}" type="datetimeFigureOut">
              <a:rPr lang="en-GB" smtClean="0"/>
              <a:pPr/>
              <a:t>07/11/2016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321809F-B033-4A79-8444-9069984EE4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33E10FB-D596-4382-A3B7-06E864C29300}" type="datetimeFigureOut">
              <a:rPr lang="en-GB" smtClean="0"/>
              <a:pPr/>
              <a:t>07/11/2016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321809F-B033-4A79-8444-9069984EE41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QXRvXtcSu1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egonlive.com/trackandfield/index.ssf/2013/04/for_mo_farah_and_galen_rupp_it.html#incart_m-rpt-2" TargetMode="External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hotos.oregonlive.com/photo-essay/2013/04/a_day_in_the_life_with_long_di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yslexie regular"/>
                <a:cs typeface="Dyslexie regular"/>
              </a:rPr>
              <a:t>Exercise Physiology</a:t>
            </a:r>
            <a:endParaRPr lang="en-US" dirty="0">
              <a:latin typeface="Dyslexie regular"/>
              <a:cs typeface="Dyslexie regular"/>
            </a:endParaRPr>
          </a:p>
        </p:txBody>
      </p:sp>
      <p:pic>
        <p:nvPicPr>
          <p:cNvPr id="5" name="Picture 4" descr="athletes-aldi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1"/>
          <a:stretch/>
        </p:blipFill>
        <p:spPr>
          <a:xfrm>
            <a:off x="0" y="1412776"/>
            <a:ext cx="9181020" cy="574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9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Dyslexie regular"/>
                <a:cs typeface="Dyslexie regular"/>
              </a:rPr>
              <a:t>Metabolic Equivalent Task (METs)</a:t>
            </a:r>
            <a:endParaRPr lang="en-GB" sz="3600" dirty="0">
              <a:latin typeface="Dyslexie regular"/>
              <a:cs typeface="Dyslexie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19256" cy="4625609"/>
          </a:xfrm>
        </p:spPr>
        <p:txBody>
          <a:bodyPr/>
          <a:lstStyle/>
          <a:p>
            <a:pPr marL="118872" indent="0">
              <a:buNone/>
            </a:pPr>
            <a:r>
              <a:rPr lang="en-GB" b="1" dirty="0" smtClean="0">
                <a:solidFill>
                  <a:srgbClr val="7030A0"/>
                </a:solidFill>
                <a:latin typeface="Dyslexie regular"/>
                <a:cs typeface="Dyslexie regular"/>
              </a:rPr>
              <a:t>1 MET </a:t>
            </a:r>
            <a:r>
              <a:rPr lang="en-GB" dirty="0" smtClean="0">
                <a:latin typeface="Dyslexie regular"/>
                <a:cs typeface="Dyslexie regular"/>
              </a:rPr>
              <a:t>= </a:t>
            </a:r>
            <a:r>
              <a:rPr lang="en-GB" b="1" dirty="0" smtClean="0">
                <a:solidFill>
                  <a:srgbClr val="0070C0"/>
                </a:solidFill>
                <a:latin typeface="Dyslexie regular"/>
                <a:cs typeface="Dyslexie regular"/>
              </a:rPr>
              <a:t>3.5 ml/kg/min </a:t>
            </a:r>
            <a:r>
              <a:rPr lang="en-GB" dirty="0" smtClean="0">
                <a:latin typeface="Dyslexie regular"/>
                <a:cs typeface="Dyslexie regular"/>
              </a:rPr>
              <a:t>or </a:t>
            </a:r>
            <a:r>
              <a:rPr lang="en-GB" b="1" dirty="0" smtClean="0">
                <a:solidFill>
                  <a:srgbClr val="00B050"/>
                </a:solidFill>
                <a:latin typeface="Dyslexie regular"/>
                <a:cs typeface="Dyslexie regular"/>
              </a:rPr>
              <a:t>0.0175 kcal/kg/min</a:t>
            </a:r>
          </a:p>
          <a:p>
            <a:pPr>
              <a:buNone/>
            </a:pPr>
            <a:endParaRPr lang="en-GB" dirty="0" smtClean="0">
              <a:latin typeface="Dyslexie regular"/>
              <a:cs typeface="Dyslexie regular"/>
            </a:endParaRPr>
          </a:p>
          <a:p>
            <a:pPr marL="118872" indent="0">
              <a:buNone/>
            </a:pPr>
            <a:r>
              <a:rPr lang="en-GB" dirty="0" smtClean="0">
                <a:latin typeface="Dyslexie regular"/>
                <a:cs typeface="Dyslexie regular"/>
              </a:rPr>
              <a:t>This is your </a:t>
            </a:r>
            <a:r>
              <a:rPr lang="en-GB" b="1" dirty="0" smtClean="0">
                <a:solidFill>
                  <a:srgbClr val="CF5B1B"/>
                </a:solidFill>
                <a:latin typeface="Dyslexie regular"/>
                <a:cs typeface="Dyslexie regular"/>
              </a:rPr>
              <a:t>resting</a:t>
            </a:r>
            <a:r>
              <a:rPr lang="en-GB" dirty="0" smtClean="0">
                <a:solidFill>
                  <a:srgbClr val="CF5B1B"/>
                </a:solidFill>
                <a:latin typeface="Dyslexie regular"/>
                <a:cs typeface="Dyslexie regular"/>
              </a:rPr>
              <a:t> VO2 </a:t>
            </a:r>
            <a:r>
              <a:rPr lang="en-GB" dirty="0" smtClean="0">
                <a:latin typeface="Dyslexie regular"/>
                <a:cs typeface="Dyslexie regular"/>
              </a:rPr>
              <a:t>(volume of oxygen consumed)</a:t>
            </a:r>
          </a:p>
          <a:p>
            <a:endParaRPr lang="en-GB" dirty="0" smtClean="0">
              <a:latin typeface="Dyslexie regular"/>
              <a:cs typeface="Dyslexie regular"/>
            </a:endParaRPr>
          </a:p>
          <a:p>
            <a:pPr marL="118872" indent="0">
              <a:buNone/>
            </a:pPr>
            <a:r>
              <a:rPr lang="en-GB" dirty="0" smtClean="0">
                <a:latin typeface="Dyslexie regular"/>
                <a:cs typeface="Dyslexie regular"/>
              </a:rPr>
              <a:t>2 METS indicates the energy expanded is twice that at rest and so on…….</a:t>
            </a:r>
            <a:endParaRPr lang="en-GB" dirty="0">
              <a:latin typeface="Dyslexie regular"/>
              <a:cs typeface="Dyslexie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Dyslexie regular"/>
                <a:cs typeface="Dyslexie regular"/>
              </a:rPr>
              <a:t>Calculating the </a:t>
            </a:r>
            <a:r>
              <a:rPr lang="en-GB" dirty="0">
                <a:latin typeface="Dyslexie regular"/>
                <a:cs typeface="Dyslexie regular"/>
              </a:rPr>
              <a:t>C</a:t>
            </a:r>
            <a:r>
              <a:rPr lang="en-GB" dirty="0" smtClean="0">
                <a:latin typeface="Dyslexie regular"/>
                <a:cs typeface="Dyslexie regular"/>
              </a:rPr>
              <a:t>alories</a:t>
            </a:r>
            <a:endParaRPr lang="en-GB" dirty="0">
              <a:latin typeface="Dyslexie regular"/>
              <a:cs typeface="Dyslexie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GB" sz="1800" b="1" dirty="0" smtClean="0">
                <a:solidFill>
                  <a:schemeClr val="accent3">
                    <a:lumMod val="75000"/>
                  </a:schemeClr>
                </a:solidFill>
                <a:latin typeface="Dyslexie regular"/>
                <a:cs typeface="Dyslexie regular"/>
              </a:rPr>
              <a:t>BMR  Divided by 24 = </a:t>
            </a:r>
            <a:r>
              <a:rPr lang="en-GB" sz="1800" b="1" dirty="0" smtClean="0">
                <a:latin typeface="Dyslexie regular"/>
                <a:cs typeface="Dyslexie regular"/>
              </a:rPr>
              <a:t>Hr BMR</a:t>
            </a:r>
          </a:p>
          <a:p>
            <a:pPr marL="118872" indent="0">
              <a:buNone/>
            </a:pPr>
            <a:endParaRPr lang="en-GB" sz="1800" b="1" dirty="0">
              <a:latin typeface="Dyslexie regular"/>
              <a:cs typeface="Dyslexie regular"/>
            </a:endParaRPr>
          </a:p>
          <a:p>
            <a:pPr marL="118872" indent="0">
              <a:buNone/>
            </a:pPr>
            <a:r>
              <a:rPr lang="en-GB" sz="1800" b="1" dirty="0" smtClean="0">
                <a:latin typeface="Dyslexie regular"/>
                <a:cs typeface="Dyslexie regular"/>
              </a:rPr>
              <a:t>8 hrs sleep ( 62 x 8 = Hr BMR x hours sleep) =   </a:t>
            </a:r>
            <a:r>
              <a:rPr lang="en-GB" sz="1800" b="1" u="sng" dirty="0" smtClean="0">
                <a:solidFill>
                  <a:srgbClr val="FF0000"/>
                </a:solidFill>
                <a:latin typeface="Dyslexie regular"/>
                <a:cs typeface="Dyslexie regular"/>
              </a:rPr>
              <a:t>496</a:t>
            </a:r>
            <a:endParaRPr lang="en-GB" sz="1800" b="1" dirty="0" smtClean="0">
              <a:solidFill>
                <a:srgbClr val="FF0000"/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endParaRPr lang="en-GB" sz="1800" b="1" dirty="0">
              <a:solidFill>
                <a:srgbClr val="FF0000"/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r>
              <a:rPr lang="en-GB" sz="1800" b="1" dirty="0" smtClean="0">
                <a:solidFill>
                  <a:srgbClr val="FF0000"/>
                </a:solidFill>
                <a:latin typeface="Dyslexie regular"/>
                <a:cs typeface="Dyslexie regular"/>
              </a:rPr>
              <a:t>Use the MET list to establish the value for each activity using.</a:t>
            </a:r>
          </a:p>
          <a:p>
            <a:pPr marL="118872" indent="0">
              <a:buNone/>
            </a:pPr>
            <a:endParaRPr lang="en-GB" sz="1800" b="1" dirty="0">
              <a:solidFill>
                <a:srgbClr val="FF0000"/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r>
              <a:rPr lang="en-GB" sz="1800" b="1" dirty="0" smtClean="0">
                <a:latin typeface="Dyslexie regular"/>
                <a:cs typeface="Dyslexie regular"/>
              </a:rPr>
              <a:t>Golf Activity =  (MET value = 4.5 x hours taken = 4) so 4.5 x.4 = 18 METS</a:t>
            </a:r>
          </a:p>
          <a:p>
            <a:pPr marL="118872" indent="0">
              <a:buNone/>
            </a:pPr>
            <a:endParaRPr lang="en-GB" sz="1800" b="1" dirty="0">
              <a:latin typeface="Dyslexie regular"/>
              <a:cs typeface="Dyslexie regular"/>
            </a:endParaRPr>
          </a:p>
          <a:p>
            <a:pPr marL="118872" indent="0">
              <a:buNone/>
            </a:pPr>
            <a:r>
              <a:rPr lang="en-GB" sz="1800" b="1" dirty="0" smtClean="0">
                <a:latin typeface="Dyslexie regular"/>
                <a:cs typeface="Dyslexie regular"/>
              </a:rPr>
              <a:t>Once the whole day is complete then complete the equation below</a:t>
            </a:r>
          </a:p>
          <a:p>
            <a:pPr marL="118872" indent="0">
              <a:buNone/>
            </a:pPr>
            <a:endParaRPr lang="en-GB" sz="1800" b="1" dirty="0">
              <a:latin typeface="Dyslexie regular"/>
              <a:cs typeface="Dyslexie regular"/>
            </a:endParaRPr>
          </a:p>
          <a:p>
            <a:pPr marL="118872" indent="0">
              <a:buNone/>
            </a:pPr>
            <a:endParaRPr lang="en-GB" sz="1800" b="1" dirty="0" smtClean="0">
              <a:latin typeface="Dyslexie regular"/>
              <a:cs typeface="Dyslexie regular"/>
            </a:endParaRPr>
          </a:p>
          <a:p>
            <a:pPr marL="118872" indent="0">
              <a:buNone/>
            </a:pPr>
            <a:r>
              <a:rPr lang="en-GB" sz="1800" b="1" dirty="0" smtClean="0">
                <a:latin typeface="Dyslexie regular"/>
                <a:cs typeface="Dyslexie regular"/>
              </a:rPr>
              <a:t>Energy expenditure = </a:t>
            </a:r>
            <a:r>
              <a:rPr lang="en-GB" sz="1800" b="1" u="sng" dirty="0" smtClean="0">
                <a:solidFill>
                  <a:srgbClr val="FF0000"/>
                </a:solidFill>
                <a:latin typeface="Dyslexie regular"/>
                <a:cs typeface="Dyslexie regular"/>
              </a:rPr>
              <a:t>496</a:t>
            </a:r>
            <a:r>
              <a:rPr lang="en-GB" sz="1800" b="1" dirty="0" smtClean="0">
                <a:latin typeface="Dyslexie regular"/>
                <a:cs typeface="Dyslexie regular"/>
              </a:rPr>
              <a:t> + (62 which is hr BMR X total MET</a:t>
            </a:r>
          </a:p>
          <a:p>
            <a:pPr marL="118872" indent="0">
              <a:buNone/>
            </a:pPr>
            <a:endParaRPr lang="en-GB" sz="1800" b="1" u="sng" dirty="0">
              <a:solidFill>
                <a:srgbClr val="FF0000"/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r>
              <a:rPr lang="en-GB" sz="1800" b="1" dirty="0" smtClean="0">
                <a:solidFill>
                  <a:srgbClr val="FF0000"/>
                </a:solidFill>
                <a:latin typeface="Dyslexie regular"/>
                <a:cs typeface="Dyslexie regular"/>
              </a:rPr>
              <a:t>= calories per day.</a:t>
            </a:r>
            <a:endParaRPr lang="en-GB" sz="1800" b="1" dirty="0">
              <a:latin typeface="Dyslexie regular"/>
              <a:cs typeface="Dyslexie regular"/>
            </a:endParaRPr>
          </a:p>
        </p:txBody>
      </p:sp>
      <p:pic>
        <p:nvPicPr>
          <p:cNvPr id="4" name="Picture 3" descr="ATT000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4357694"/>
            <a:ext cx="1458702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32146" bIns="32146"/>
          <a:lstStyle/>
          <a:p>
            <a:pPr>
              <a:defRPr/>
            </a:pPr>
            <a:r>
              <a:rPr lang="en-GB" dirty="0" smtClean="0">
                <a:latin typeface="Dyslexie regular"/>
                <a:ea typeface="+mj-ea"/>
                <a:cs typeface="Dyslexie regular"/>
              </a:rPr>
              <a:t>Therefore…</a:t>
            </a:r>
            <a:endParaRPr lang="en-GB" dirty="0">
              <a:latin typeface="Dyslexie regular"/>
              <a:ea typeface="+mj-ea"/>
              <a:cs typeface="Dyslexie regular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17915891"/>
              </p:ext>
            </p:extLst>
          </p:nvPr>
        </p:nvGraphicFramePr>
        <p:xfrm>
          <a:off x="116505" y="1505036"/>
          <a:ext cx="8910990" cy="506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176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AD171E-9149-485D-BD4B-B220B764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C6AD171E-9149-485D-BD4B-B220B764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C6AD171E-9149-485D-BD4B-B220B764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2969A3-0C18-4A75-915C-8D815A519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E42969A3-0C18-4A75-915C-8D815A519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E42969A3-0C18-4A75-915C-8D815A519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FC4F87-6088-49B1-B363-B440FAEFF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42FC4F87-6088-49B1-B363-B440FAEFF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42FC4F87-6088-49B1-B363-B440FAEFF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85EF8E-192D-4633-B993-C0D4E9221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F585EF8E-192D-4633-B993-C0D4E9221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F585EF8E-192D-4633-B993-C0D4E9221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6CBD76-2E63-481C-996C-35B3C41BB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6B6CBD76-2E63-481C-996C-35B3C41BB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6B6CBD76-2E63-481C-996C-35B3C41BB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0" t="20166" r="25448" b="19204"/>
          <a:stretch/>
        </p:blipFill>
        <p:spPr bwMode="auto">
          <a:xfrm>
            <a:off x="683568" y="404664"/>
            <a:ext cx="7970293" cy="623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3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Dyslexie regular"/>
                <a:cs typeface="Dyslexie regular"/>
              </a:rPr>
              <a:t>MICHAEL PHELPS' 10,000 kcal diet</a:t>
            </a:r>
            <a:endParaRPr lang="en-US" dirty="0">
              <a:latin typeface="Dyslexie regular"/>
              <a:cs typeface="Dyslexie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900" dirty="0" smtClean="0">
                <a:solidFill>
                  <a:srgbClr val="FF0000"/>
                </a:solidFill>
                <a:latin typeface="Dyslexie regular"/>
                <a:cs typeface="Dyslexie regular"/>
              </a:rPr>
              <a:t>Breakfast</a:t>
            </a:r>
            <a:r>
              <a:rPr lang="en-GB" sz="1900" dirty="0" smtClean="0">
                <a:latin typeface="Dyslexie regular"/>
                <a:cs typeface="Dyslexie regular"/>
              </a:rPr>
              <a:t>: Three fried egg sandwiches; cheese; tomatoes; lettuce; fried onions; mayonnaise; three chocolate-chip pancakes; five-egg omelette; three sugar-coated slices of French toast; bowl of grits; two cups of coffee</a:t>
            </a:r>
          </a:p>
          <a:p>
            <a:endParaRPr lang="en-GB" sz="1900" dirty="0" smtClean="0">
              <a:latin typeface="Dyslexie regular"/>
              <a:cs typeface="Dyslexie regular"/>
            </a:endParaRPr>
          </a:p>
          <a:p>
            <a:r>
              <a:rPr lang="en-GB" sz="1900" dirty="0" smtClean="0">
                <a:solidFill>
                  <a:srgbClr val="FF0000"/>
                </a:solidFill>
                <a:latin typeface="Dyslexie regular"/>
                <a:cs typeface="Dyslexie regular"/>
              </a:rPr>
              <a:t>Lunch</a:t>
            </a:r>
            <a:r>
              <a:rPr lang="en-GB" sz="1900" dirty="0" smtClean="0">
                <a:latin typeface="Dyslexie regular"/>
                <a:cs typeface="Dyslexie regular"/>
              </a:rPr>
              <a:t>: Half-kilogram (one pound) of enriched pasta; two large ham and cheese sandwiches with mayonnaise on white bread; energy drinks</a:t>
            </a:r>
          </a:p>
          <a:p>
            <a:endParaRPr lang="en-GB" sz="1900" dirty="0" smtClean="0">
              <a:latin typeface="Dyslexie regular"/>
              <a:cs typeface="Dyslexie regular"/>
            </a:endParaRPr>
          </a:p>
          <a:p>
            <a:r>
              <a:rPr lang="en-GB" sz="1900" dirty="0" smtClean="0">
                <a:solidFill>
                  <a:srgbClr val="FF0000"/>
                </a:solidFill>
                <a:latin typeface="Dyslexie regular"/>
                <a:cs typeface="Dyslexie regular"/>
              </a:rPr>
              <a:t>Dinner</a:t>
            </a:r>
            <a:r>
              <a:rPr lang="en-GB" sz="1900" dirty="0" smtClean="0">
                <a:latin typeface="Dyslexie regular"/>
                <a:cs typeface="Dyslexie regular"/>
              </a:rPr>
              <a:t>: Half-kilogram of pasta, with </a:t>
            </a:r>
            <a:r>
              <a:rPr lang="en-GB" sz="1900" dirty="0" err="1" smtClean="0">
                <a:latin typeface="Dyslexie regular"/>
                <a:cs typeface="Dyslexie regular"/>
              </a:rPr>
              <a:t>carbonara</a:t>
            </a:r>
            <a:r>
              <a:rPr lang="en-GB" sz="1900" dirty="0" smtClean="0">
                <a:latin typeface="Dyslexie regular"/>
                <a:cs typeface="Dyslexie regular"/>
              </a:rPr>
              <a:t> sauce; large pizza; energy drinks</a:t>
            </a:r>
          </a:p>
          <a:p>
            <a:endParaRPr lang="en-GB" sz="2400" dirty="0" smtClean="0">
              <a:latin typeface="Dyslexie regular"/>
              <a:cs typeface="Dyslexie regular"/>
            </a:endParaRPr>
          </a:p>
          <a:p>
            <a:r>
              <a:rPr lang="en-GB" sz="1946" dirty="0" smtClean="0">
                <a:latin typeface="Dyslexie regular"/>
                <a:cs typeface="Dyslexie regular"/>
                <a:hlinkClick r:id="rId2"/>
              </a:rPr>
              <a:t>http://www.youtube.com/watch?v=QXRvXtcSu14</a:t>
            </a:r>
            <a:endParaRPr lang="en-GB" sz="1946" dirty="0" smtClean="0">
              <a:latin typeface="Dyslexie regular"/>
              <a:cs typeface="Dyslexie regular"/>
            </a:endParaRPr>
          </a:p>
          <a:p>
            <a:endParaRPr lang="en-GB" sz="1946" dirty="0" smtClean="0">
              <a:latin typeface="Dyslexie regular"/>
              <a:cs typeface="Dyslexie regular"/>
            </a:endParaRPr>
          </a:p>
          <a:p>
            <a:endParaRPr lang="en-US" dirty="0">
              <a:latin typeface="Dyslexie regular"/>
              <a:cs typeface="Dyslexie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32146" bIns="32146"/>
          <a:lstStyle/>
          <a:p>
            <a:pPr>
              <a:defRPr/>
            </a:pPr>
            <a:r>
              <a:rPr lang="en-GB" dirty="0" smtClean="0">
                <a:latin typeface="Dyslexie regular"/>
                <a:ea typeface="+mj-ea"/>
                <a:cs typeface="Dyslexie regular"/>
              </a:rPr>
              <a:t>Energy Balance</a:t>
            </a:r>
            <a:endParaRPr lang="en-GB" dirty="0">
              <a:latin typeface="Dyslexie regular"/>
              <a:ea typeface="+mj-ea"/>
              <a:cs typeface="Dyslexie regular"/>
            </a:endParaRPr>
          </a:p>
        </p:txBody>
      </p:sp>
      <p:pic>
        <p:nvPicPr>
          <p:cNvPr id="1536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9458" y="2213447"/>
            <a:ext cx="3949154" cy="2488034"/>
          </a:xfrm>
        </p:spPr>
      </p:pic>
      <p:sp>
        <p:nvSpPr>
          <p:cNvPr id="5" name="TextBox 4"/>
          <p:cNvSpPr txBox="1"/>
          <p:nvPr/>
        </p:nvSpPr>
        <p:spPr>
          <a:xfrm>
            <a:off x="251520" y="5229200"/>
            <a:ext cx="8712968" cy="1357581"/>
          </a:xfrm>
          <a:prstGeom prst="rect">
            <a:avLst/>
          </a:prstGeom>
          <a:noFill/>
        </p:spPr>
        <p:txBody>
          <a:bodyPr wrap="square" lIns="64291" tIns="32146" rIns="64291" bIns="32146">
            <a:spAutoFit/>
          </a:bodyPr>
          <a:lstStyle/>
          <a:p>
            <a:pPr>
              <a:defRPr/>
            </a:pPr>
            <a:r>
              <a:rPr lang="en-GB" sz="2800" dirty="0">
                <a:latin typeface="Dyslexie regular"/>
                <a:ea typeface="ヒラギノ角ゴ ProN W3" charset="-128"/>
                <a:cs typeface="Dyslexie regular"/>
              </a:rPr>
              <a:t>You are in energy balance if the amount of energy </a:t>
            </a: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Dyslexie regular"/>
                <a:ea typeface="ヒラギノ角ゴ ProN W3" charset="-128"/>
                <a:cs typeface="Dyslexie regular"/>
              </a:rPr>
              <a:t>you take </a:t>
            </a:r>
            <a:r>
              <a:rPr lang="en-GB" sz="2800" b="1" dirty="0" smtClean="0">
                <a:solidFill>
                  <a:schemeClr val="accent3">
                    <a:lumMod val="50000"/>
                  </a:schemeClr>
                </a:solidFill>
                <a:latin typeface="Dyslexie regular"/>
                <a:ea typeface="ヒラギノ角ゴ ProN W3" charset="-128"/>
                <a:cs typeface="Dyslexie regular"/>
              </a:rPr>
              <a:t>in </a:t>
            </a:r>
            <a:r>
              <a:rPr lang="en-GB" sz="2800" b="1" dirty="0" smtClean="0">
                <a:solidFill>
                  <a:schemeClr val="accent2">
                    <a:lumMod val="50000"/>
                  </a:schemeClr>
                </a:solidFill>
                <a:latin typeface="Dyslexie regular"/>
                <a:ea typeface="ヒラギノ角ゴ ProN W3" charset="-128"/>
                <a:cs typeface="Dyslexie regular"/>
              </a:rPr>
              <a:t>equals</a:t>
            </a:r>
            <a:r>
              <a:rPr lang="en-GB" sz="2800" dirty="0" smtClean="0">
                <a:latin typeface="Dyslexie regular"/>
                <a:ea typeface="ヒラギノ角ゴ ProN W3" charset="-128"/>
                <a:cs typeface="Dyslexie regular"/>
              </a:rPr>
              <a:t> </a:t>
            </a:r>
            <a:r>
              <a:rPr lang="en-GB" sz="2800" dirty="0">
                <a:latin typeface="Dyslexie regular"/>
                <a:ea typeface="ヒラギノ角ゴ ProN W3" charset="-128"/>
                <a:cs typeface="Dyslexie regular"/>
              </a:rPr>
              <a:t>the amount of energy </a:t>
            </a:r>
            <a:r>
              <a:rPr lang="en-GB" sz="2800" b="1" dirty="0">
                <a:solidFill>
                  <a:schemeClr val="accent4">
                    <a:lumMod val="50000"/>
                  </a:schemeClr>
                </a:solidFill>
                <a:latin typeface="Dyslexie regular"/>
                <a:ea typeface="ヒラギノ角ゴ ProN W3" charset="-128"/>
                <a:cs typeface="Dyslexie regular"/>
              </a:rPr>
              <a:t>you expend</a:t>
            </a:r>
            <a:r>
              <a:rPr lang="en-GB" sz="2800" dirty="0">
                <a:latin typeface="Dyslexie regular"/>
                <a:ea typeface="ヒラギノ角ゴ ProN W3" charset="-128"/>
                <a:cs typeface="Dyslexie regular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151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Dyslexie regular"/>
                <a:cs typeface="Dyslexie regular"/>
              </a:rPr>
              <a:t>Calorie Counting</a:t>
            </a:r>
            <a:endParaRPr lang="en-US" dirty="0">
              <a:latin typeface="Dyslexie regular"/>
              <a:cs typeface="Dyslexie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GB" dirty="0" smtClean="0">
                <a:latin typeface="Dyslexie regular"/>
                <a:cs typeface="Dyslexie regular"/>
              </a:rPr>
              <a:t>Split down into 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Dyslexie regular"/>
                <a:cs typeface="Dyslexie regular"/>
              </a:rPr>
              <a:t>percentages of food sources of a balanced diet</a:t>
            </a:r>
          </a:p>
          <a:p>
            <a:pPr>
              <a:buNone/>
            </a:pPr>
            <a:endParaRPr lang="en-GB" dirty="0" smtClean="0">
              <a:latin typeface="Dyslexie regular"/>
              <a:cs typeface="Dyslexie regular"/>
            </a:endParaRPr>
          </a:p>
          <a:p>
            <a:pPr marL="118872" indent="0">
              <a:buNone/>
            </a:pPr>
            <a:r>
              <a:rPr lang="en-GB" dirty="0" smtClean="0">
                <a:latin typeface="Dyslexie regular"/>
                <a:cs typeface="Dyslexie regular"/>
              </a:rPr>
              <a:t>Then 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Dyslexie regular"/>
                <a:cs typeface="Dyslexie regular"/>
              </a:rPr>
              <a:t>split further into different energy yields</a:t>
            </a:r>
            <a:r>
              <a:rPr lang="en-GB" dirty="0" smtClean="0">
                <a:latin typeface="Dyslexie regular"/>
                <a:cs typeface="Dyslexie regular"/>
              </a:rPr>
              <a:t> from food sources</a:t>
            </a:r>
          </a:p>
          <a:p>
            <a:pPr>
              <a:buNone/>
            </a:pPr>
            <a:endParaRPr lang="en-GB" dirty="0" smtClean="0">
              <a:latin typeface="Dyslexie regular"/>
              <a:cs typeface="Dyslexie regular"/>
            </a:endParaRPr>
          </a:p>
          <a:p>
            <a:pPr marL="118872" indent="0">
              <a:buNone/>
            </a:pPr>
            <a:r>
              <a:rPr lang="en-GB" dirty="0" smtClean="0">
                <a:latin typeface="Dyslexie regular"/>
                <a:cs typeface="Dyslexie regular"/>
              </a:rPr>
              <a:t>Complicated?</a:t>
            </a:r>
            <a:endParaRPr lang="en-GB" dirty="0" smtClean="0">
              <a:latin typeface="Dyslexie regular"/>
              <a:cs typeface="Dyslexie regular"/>
            </a:endParaRPr>
          </a:p>
        </p:txBody>
      </p:sp>
      <p:pic>
        <p:nvPicPr>
          <p:cNvPr id="4" name="Picture 3" descr="ATT000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4797152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latin typeface="Dyslexie regular"/>
                <a:cs typeface="Dyslexie regular"/>
              </a:rPr>
              <a:t>Calorie Counting – Percentages</a:t>
            </a:r>
            <a:endParaRPr lang="en-GB" sz="3200" dirty="0">
              <a:latin typeface="Dyslexie regular"/>
              <a:cs typeface="Dyslexie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114800" cy="4625609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en-GB" sz="3000" dirty="0" smtClean="0">
                <a:latin typeface="Dyslexie regular"/>
                <a:cs typeface="Dyslexie regular"/>
              </a:rPr>
              <a:t>Using your </a:t>
            </a:r>
          </a:p>
          <a:p>
            <a:pPr marL="118872" indent="0">
              <a:buNone/>
            </a:pPr>
            <a:endParaRPr lang="en-GB" sz="3000" b="1" dirty="0">
              <a:solidFill>
                <a:schemeClr val="bg2">
                  <a:lumMod val="50000"/>
                </a:schemeClr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r>
              <a:rPr lang="en-GB" sz="3000" b="1" dirty="0" smtClean="0">
                <a:solidFill>
                  <a:schemeClr val="bg2">
                    <a:lumMod val="50000"/>
                  </a:schemeClr>
                </a:solidFill>
                <a:latin typeface="Dyslexie regular"/>
                <a:cs typeface="Dyslexie regular"/>
              </a:rPr>
              <a:t>BMR+METS </a:t>
            </a:r>
          </a:p>
          <a:p>
            <a:pPr marL="118872" indent="0">
              <a:buNone/>
            </a:pPr>
            <a:r>
              <a:rPr lang="en-GB" sz="3000" b="1" dirty="0" smtClean="0">
                <a:solidFill>
                  <a:schemeClr val="bg2">
                    <a:lumMod val="50000"/>
                  </a:schemeClr>
                </a:solidFill>
                <a:latin typeface="Dyslexie regular"/>
                <a:cs typeface="Dyslexie regular"/>
              </a:rPr>
              <a:t>total </a:t>
            </a:r>
          </a:p>
          <a:p>
            <a:pPr marL="118872" indent="0">
              <a:buNone/>
            </a:pPr>
            <a:endParaRPr lang="en-GB" sz="3000" b="1" dirty="0">
              <a:solidFill>
                <a:schemeClr val="bg2">
                  <a:lumMod val="50000"/>
                </a:schemeClr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r>
              <a:rPr lang="en-GB" sz="3000" dirty="0" smtClean="0">
                <a:latin typeface="Dyslexie regular"/>
                <a:cs typeface="Dyslexie regular"/>
              </a:rPr>
              <a:t>Calculate:</a:t>
            </a:r>
          </a:p>
          <a:p>
            <a:endParaRPr lang="en-GB" sz="3000" dirty="0" smtClean="0">
              <a:latin typeface="Dyslexie regular"/>
              <a:cs typeface="Dyslexie regular"/>
            </a:endParaRPr>
          </a:p>
          <a:p>
            <a:r>
              <a:rPr lang="en-GB" sz="3000" dirty="0" smtClean="0">
                <a:solidFill>
                  <a:srgbClr val="FF0000"/>
                </a:solidFill>
                <a:latin typeface="Dyslexie regular"/>
                <a:cs typeface="Dyslexie regular"/>
              </a:rPr>
              <a:t>Carbohydrates required</a:t>
            </a:r>
          </a:p>
          <a:p>
            <a:endParaRPr lang="en-GB" sz="3000" dirty="0" smtClean="0">
              <a:solidFill>
                <a:srgbClr val="FF0000"/>
              </a:solidFill>
              <a:latin typeface="Dyslexie regular"/>
              <a:cs typeface="Dyslexie regular"/>
            </a:endParaRPr>
          </a:p>
          <a:p>
            <a:r>
              <a:rPr lang="en-GB" sz="3000" dirty="0" smtClean="0">
                <a:solidFill>
                  <a:srgbClr val="7030A0"/>
                </a:solidFill>
                <a:latin typeface="Dyslexie regular"/>
                <a:cs typeface="Dyslexie regular"/>
              </a:rPr>
              <a:t>Fats required</a:t>
            </a:r>
          </a:p>
          <a:p>
            <a:endParaRPr lang="en-GB" sz="3000" dirty="0" smtClean="0">
              <a:solidFill>
                <a:srgbClr val="7030A0"/>
              </a:solidFill>
              <a:latin typeface="Dyslexie regular"/>
              <a:cs typeface="Dyslexie regular"/>
            </a:endParaRPr>
          </a:p>
          <a:p>
            <a:r>
              <a:rPr lang="en-GB" sz="3000" dirty="0" smtClean="0">
                <a:solidFill>
                  <a:srgbClr val="00B050"/>
                </a:solidFill>
                <a:latin typeface="Dyslexie regular"/>
                <a:cs typeface="Dyslexie regular"/>
              </a:rPr>
              <a:t>Protein required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9297271"/>
              </p:ext>
            </p:extLst>
          </p:nvPr>
        </p:nvGraphicFramePr>
        <p:xfrm>
          <a:off x="4355976" y="1628800"/>
          <a:ext cx="4605908" cy="4997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Dyslexie regular"/>
                <a:cs typeface="Dyslexie regular"/>
              </a:rPr>
              <a:t>Energy Yields</a:t>
            </a:r>
            <a:endParaRPr lang="en-GB" dirty="0">
              <a:latin typeface="Dyslexie regular"/>
              <a:cs typeface="Dyslexie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00808"/>
            <a:ext cx="8928992" cy="4968552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GB" sz="2400" dirty="0" smtClean="0">
                <a:latin typeface="Dyslexie regular"/>
                <a:cs typeface="Dyslexie regular"/>
              </a:rPr>
              <a:t>These food sources provide different energy yields in calories per gram:</a:t>
            </a:r>
          </a:p>
          <a:p>
            <a:endParaRPr lang="en-GB" dirty="0" smtClean="0">
              <a:latin typeface="Dyslexie regular"/>
              <a:cs typeface="Dyslexie regular"/>
            </a:endParaRPr>
          </a:p>
          <a:p>
            <a:r>
              <a:rPr lang="en-GB" sz="2600" b="1" dirty="0" smtClean="0">
                <a:solidFill>
                  <a:srgbClr val="660066"/>
                </a:solidFill>
                <a:latin typeface="Dyslexie regular"/>
                <a:cs typeface="Dyslexie regular"/>
              </a:rPr>
              <a:t>Carbohydrates</a:t>
            </a:r>
            <a:r>
              <a:rPr lang="en-GB" sz="2600" dirty="0" smtClean="0">
                <a:solidFill>
                  <a:srgbClr val="660066"/>
                </a:solidFill>
                <a:latin typeface="Dyslexie regular"/>
                <a:cs typeface="Dyslexie regular"/>
              </a:rPr>
              <a:t> provide </a:t>
            </a:r>
            <a:r>
              <a:rPr lang="en-GB" sz="2600" b="1" dirty="0" smtClean="0">
                <a:solidFill>
                  <a:srgbClr val="660066"/>
                </a:solidFill>
                <a:latin typeface="Dyslexie regular"/>
                <a:cs typeface="Dyslexie regular"/>
              </a:rPr>
              <a:t>4 Calories </a:t>
            </a:r>
            <a:r>
              <a:rPr lang="en-GB" sz="1900" dirty="0" smtClean="0">
                <a:latin typeface="Dyslexie regular"/>
                <a:cs typeface="Dyslexie regular"/>
              </a:rPr>
              <a:t>(per gram)</a:t>
            </a:r>
            <a:endParaRPr lang="en-GB" sz="2600" dirty="0" smtClean="0">
              <a:latin typeface="Dyslexie regular"/>
              <a:cs typeface="Dyslexie regular"/>
            </a:endParaRPr>
          </a:p>
          <a:p>
            <a:endParaRPr lang="en-GB" dirty="0" smtClean="0">
              <a:latin typeface="Dyslexie regular"/>
              <a:cs typeface="Dyslexie regular"/>
            </a:endParaRPr>
          </a:p>
          <a:p>
            <a:r>
              <a:rPr lang="en-GB" sz="2600" b="1" dirty="0" smtClean="0">
                <a:solidFill>
                  <a:srgbClr val="FF0000"/>
                </a:solidFill>
                <a:latin typeface="Dyslexie regular"/>
                <a:cs typeface="Dyslexie regular"/>
              </a:rPr>
              <a:t>Fats</a:t>
            </a:r>
            <a:r>
              <a:rPr lang="en-GB" sz="2600" dirty="0" smtClean="0">
                <a:latin typeface="Dyslexie regular"/>
                <a:cs typeface="Dyslexie regular"/>
              </a:rPr>
              <a:t> provide </a:t>
            </a:r>
            <a:r>
              <a:rPr lang="en-GB" sz="2600" b="1" dirty="0" smtClean="0">
                <a:latin typeface="Dyslexie regular"/>
                <a:cs typeface="Dyslexie regular"/>
              </a:rPr>
              <a:t>9 Calories </a:t>
            </a:r>
            <a:r>
              <a:rPr lang="en-GB" sz="1900" dirty="0" smtClean="0">
                <a:latin typeface="Dyslexie regular"/>
                <a:cs typeface="Dyslexie regular"/>
              </a:rPr>
              <a:t>(per gram)</a:t>
            </a:r>
          </a:p>
          <a:p>
            <a:endParaRPr lang="en-GB" dirty="0" smtClean="0">
              <a:latin typeface="Dyslexie regular"/>
              <a:cs typeface="Dyslexie regular"/>
            </a:endParaRPr>
          </a:p>
          <a:p>
            <a:r>
              <a:rPr lang="en-GB" sz="2600" b="1" dirty="0" smtClean="0">
                <a:solidFill>
                  <a:srgbClr val="00B050"/>
                </a:solidFill>
                <a:latin typeface="Dyslexie regular"/>
                <a:cs typeface="Dyslexie regular"/>
              </a:rPr>
              <a:t>Proteins</a:t>
            </a:r>
            <a:r>
              <a:rPr lang="en-GB" sz="2600" dirty="0" smtClean="0">
                <a:latin typeface="Dyslexie regular"/>
                <a:cs typeface="Dyslexie regular"/>
              </a:rPr>
              <a:t> provide </a:t>
            </a:r>
            <a:r>
              <a:rPr lang="en-GB" sz="2600" b="1" dirty="0" smtClean="0">
                <a:latin typeface="Dyslexie regular"/>
                <a:cs typeface="Dyslexie regular"/>
              </a:rPr>
              <a:t>4 Calories </a:t>
            </a:r>
            <a:r>
              <a:rPr lang="en-GB" sz="1900" dirty="0" smtClean="0">
                <a:latin typeface="Dyslexie regular"/>
                <a:cs typeface="Dyslexie regular"/>
              </a:rPr>
              <a:t>(per gram)</a:t>
            </a:r>
          </a:p>
          <a:p>
            <a:endParaRPr lang="en-GB" dirty="0" smtClean="0">
              <a:latin typeface="Dyslexie regular"/>
              <a:cs typeface="Dyslexie regular"/>
            </a:endParaRPr>
          </a:p>
          <a:p>
            <a:endParaRPr lang="en-GB" b="1" dirty="0" smtClean="0">
              <a:solidFill>
                <a:srgbClr val="FF0000"/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r>
              <a:rPr lang="en-GB" sz="2400" b="1" dirty="0" smtClean="0">
                <a:solidFill>
                  <a:srgbClr val="FF0000"/>
                </a:solidFill>
                <a:latin typeface="Dyslexie regular"/>
                <a:cs typeface="Dyslexie regular"/>
              </a:rPr>
              <a:t>Using your Carbohydrates / Fats / Proteins totals</a:t>
            </a:r>
            <a:r>
              <a:rPr lang="en-GB" sz="2400" dirty="0" smtClean="0">
                <a:latin typeface="Dyslexie regular"/>
                <a:cs typeface="Dyslexie regular"/>
              </a:rPr>
              <a:t>, calculate the amount of grams of these you would require! </a:t>
            </a:r>
            <a:endParaRPr lang="en-GB" sz="2400" dirty="0">
              <a:latin typeface="Dyslexie regular"/>
              <a:cs typeface="Dyslexie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32146" bIns="32146"/>
          <a:lstStyle/>
          <a:p>
            <a:pPr>
              <a:defRPr/>
            </a:pPr>
            <a:r>
              <a:rPr lang="en-GB" dirty="0" smtClean="0">
                <a:ea typeface="+mj-ea"/>
              </a:rPr>
              <a:t>Mo Farah Training</a:t>
            </a:r>
            <a:endParaRPr lang="en-GB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6" y="1774775"/>
            <a:ext cx="3607594" cy="4625578"/>
          </a:xfrm>
        </p:spPr>
        <p:txBody>
          <a:bodyPr rIns="64291" bIns="32146">
            <a:normAutofit lnSpcReduction="10000"/>
          </a:bodyPr>
          <a:lstStyle/>
          <a:p>
            <a:pPr>
              <a:buFont typeface="Wingdings 2" pitchFamily="18" charset="2"/>
              <a:buChar char=""/>
              <a:defRPr/>
            </a:pPr>
            <a:r>
              <a:rPr lang="en-GB" sz="2500" dirty="0">
                <a:hlinkClick r:id="rId2"/>
              </a:rPr>
              <a:t>http://photos.oregonlive.com/photo-essay/2013/04/a_day_in_the_life_with_long_di.html</a:t>
            </a:r>
            <a:endParaRPr lang="en-GB" sz="2500" dirty="0"/>
          </a:p>
          <a:p>
            <a:pPr>
              <a:buFont typeface="Wingdings 2" pitchFamily="18" charset="2"/>
              <a:buChar char=""/>
              <a:defRPr/>
            </a:pPr>
            <a:endParaRPr lang="en-GB" sz="2500" dirty="0"/>
          </a:p>
          <a:p>
            <a:pPr>
              <a:buFont typeface="Wingdings 2" pitchFamily="18" charset="2"/>
              <a:buChar char=""/>
              <a:defRPr/>
            </a:pPr>
            <a:r>
              <a:rPr lang="en-GB" sz="2500" dirty="0">
                <a:hlinkClick r:id="rId3"/>
              </a:rPr>
              <a:t>http://www.oregonlive.com/trackandfield/index.ssf/2013/04/for_mo_farah_and_galen_rupp_it.html#incart_m-rpt-2</a:t>
            </a:r>
            <a:endParaRPr lang="en-GB" sz="2500" dirty="0"/>
          </a:p>
          <a:p>
            <a:pPr>
              <a:buFont typeface="Wingdings 2" pitchFamily="18" charset="2"/>
              <a:buChar char=""/>
              <a:defRPr/>
            </a:pPr>
            <a:endParaRPr lang="en-GB" sz="2500" dirty="0"/>
          </a:p>
          <a:p>
            <a:pPr marL="119431" indent="0">
              <a:buNone/>
              <a:defRPr/>
            </a:pPr>
            <a:endParaRPr lang="en-GB" sz="2500" dirty="0"/>
          </a:p>
        </p:txBody>
      </p:sp>
      <p:pic>
        <p:nvPicPr>
          <p:cNvPr id="2970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981">
            <a:off x="4916909" y="1714501"/>
            <a:ext cx="3392165" cy="236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365">
            <a:off x="5462737" y="4273972"/>
            <a:ext cx="3362027" cy="225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69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Dyslexie regular"/>
                <a:cs typeface="Dyslexie regular"/>
              </a:rPr>
              <a:t>Energy</a:t>
            </a:r>
            <a:endParaRPr lang="en-GB" dirty="0">
              <a:latin typeface="Dyslexie regular"/>
              <a:cs typeface="Dyslexie regula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628800"/>
            <a:ext cx="4464496" cy="4625609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2000" dirty="0" smtClean="0">
                <a:latin typeface="Dyslexie regular"/>
                <a:cs typeface="Dyslexie regular"/>
              </a:rPr>
              <a:t>It is </a:t>
            </a:r>
            <a:r>
              <a:rPr lang="en-US" sz="2000" b="1" dirty="0" smtClean="0">
                <a:solidFill>
                  <a:srgbClr val="FF0000"/>
                </a:solidFill>
                <a:latin typeface="Dyslexie regular"/>
                <a:cs typeface="Dyslexie regular"/>
              </a:rPr>
              <a:t>crucial that performers meet their energy needs during periods of training</a:t>
            </a:r>
          </a:p>
          <a:p>
            <a:endParaRPr lang="en-US" sz="2000" dirty="0">
              <a:latin typeface="Dyslexie regular"/>
              <a:cs typeface="Dyslexie regular"/>
            </a:endParaRPr>
          </a:p>
          <a:p>
            <a:pPr marL="118872" indent="0">
              <a:buNone/>
            </a:pPr>
            <a:r>
              <a:rPr lang="en-US" sz="2000" dirty="0" smtClean="0">
                <a:latin typeface="Dyslexie regular"/>
                <a:cs typeface="Dyslexie regular"/>
              </a:rPr>
              <a:t>If not, this can result in:</a:t>
            </a:r>
          </a:p>
          <a:p>
            <a:endParaRPr lang="en-US" sz="2000" dirty="0">
              <a:latin typeface="Dyslexie regular"/>
              <a:cs typeface="Dyslexie regular"/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Dyslexie regular"/>
                <a:cs typeface="Dyslexie regular"/>
              </a:rPr>
              <a:t>Muscle loss </a:t>
            </a:r>
            <a:r>
              <a:rPr lang="en-US" sz="2000" dirty="0" smtClean="0">
                <a:latin typeface="Dyslexie regular"/>
                <a:cs typeface="Dyslexie regular"/>
              </a:rPr>
              <a:t>(atrophy)</a:t>
            </a:r>
          </a:p>
          <a:p>
            <a:endParaRPr lang="en-US" sz="2000" dirty="0" smtClean="0">
              <a:latin typeface="Dyslexie regular"/>
              <a:cs typeface="Dyslexie regular"/>
            </a:endParaRPr>
          </a:p>
          <a:p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Dyslexie regular"/>
                <a:cs typeface="Dyslexie regular"/>
              </a:rPr>
              <a:t>Decreased intensity and duration of performance</a:t>
            </a:r>
          </a:p>
          <a:p>
            <a:endParaRPr lang="en-US" sz="2000" dirty="0" smtClean="0">
              <a:latin typeface="Dyslexie regular"/>
              <a:cs typeface="Dyslexie regular"/>
            </a:endParaRP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Dyslexie regular"/>
                <a:cs typeface="Dyslexie regular"/>
              </a:rPr>
              <a:t>Slow recovery rates</a:t>
            </a:r>
          </a:p>
          <a:p>
            <a:endParaRPr lang="en-US" sz="2000" dirty="0" smtClean="0">
              <a:latin typeface="Dyslexie regular"/>
              <a:cs typeface="Dyslexie regular"/>
            </a:endParaRPr>
          </a:p>
          <a:p>
            <a:r>
              <a:rPr lang="en-US" sz="2000" dirty="0" smtClean="0">
                <a:solidFill>
                  <a:srgbClr val="660066"/>
                </a:solidFill>
                <a:latin typeface="Dyslexie regular"/>
                <a:cs typeface="Dyslexie regular"/>
              </a:rPr>
              <a:t>Increased risk of injury, fatigue and illness</a:t>
            </a:r>
            <a:endParaRPr lang="en-US" sz="2000" dirty="0">
              <a:solidFill>
                <a:srgbClr val="660066"/>
              </a:solidFill>
              <a:latin typeface="Dyslexie regular"/>
              <a:cs typeface="Dyslexie regular"/>
            </a:endParaRPr>
          </a:p>
        </p:txBody>
      </p:sp>
      <p:pic>
        <p:nvPicPr>
          <p:cNvPr id="3" name="Picture 2" descr="Jonnie+Peacock+2012+London+Paralympics+Day+Yy88mxDIVSe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56792"/>
            <a:ext cx="3600400" cy="5241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184931"/>
              </p:ext>
            </p:extLst>
          </p:nvPr>
        </p:nvGraphicFramePr>
        <p:xfrm>
          <a:off x="251522" y="133628"/>
          <a:ext cx="8640960" cy="13511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8192"/>
                <a:gridCol w="1728192"/>
                <a:gridCol w="1728192"/>
                <a:gridCol w="1728192"/>
                <a:gridCol w="1728192"/>
              </a:tblGrid>
              <a:tr h="76089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latin typeface="Dyslexie regular"/>
                          <a:cs typeface="Dyslexie regular"/>
                        </a:rPr>
                        <a:t>Name</a:t>
                      </a:r>
                      <a:endParaRPr lang="en-GB" sz="1300" dirty="0">
                        <a:latin typeface="Dyslexie regular"/>
                        <a:cs typeface="Dyslexie regular"/>
                      </a:endParaRPr>
                    </a:p>
                  </a:txBody>
                  <a:tcPr marL="64292" marR="64292" marT="32167" marB="321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latin typeface="Dyslexie regular"/>
                          <a:cs typeface="Dyslexie regular"/>
                        </a:rPr>
                        <a:t>Age</a:t>
                      </a:r>
                      <a:endParaRPr lang="en-GB" sz="1300" dirty="0">
                        <a:latin typeface="Dyslexie regular"/>
                        <a:cs typeface="Dyslexie regular"/>
                      </a:endParaRPr>
                    </a:p>
                  </a:txBody>
                  <a:tcPr marL="64292" marR="64292" marT="32167" marB="321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latin typeface="Dyslexie regular"/>
                          <a:cs typeface="Dyslexie regular"/>
                        </a:rPr>
                        <a:t>Weight (kg)</a:t>
                      </a:r>
                      <a:endParaRPr lang="en-GB" sz="1300" dirty="0">
                        <a:latin typeface="Dyslexie regular"/>
                        <a:cs typeface="Dyslexie regular"/>
                      </a:endParaRPr>
                    </a:p>
                  </a:txBody>
                  <a:tcPr marL="64292" marR="64292" marT="32167" marB="321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latin typeface="Dyslexie regular"/>
                          <a:cs typeface="Dyslexie regular"/>
                        </a:rPr>
                        <a:t>Height (cm)</a:t>
                      </a:r>
                      <a:endParaRPr lang="en-GB" sz="1300" dirty="0">
                        <a:latin typeface="Dyslexie regular"/>
                        <a:cs typeface="Dyslexie regular"/>
                      </a:endParaRPr>
                    </a:p>
                  </a:txBody>
                  <a:tcPr marL="64292" marR="64292" marT="32167" marB="321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latin typeface="Dyslexie regular"/>
                          <a:cs typeface="Dyslexie regular"/>
                        </a:rPr>
                        <a:t>Basal</a:t>
                      </a:r>
                      <a:r>
                        <a:rPr lang="en-GB" sz="1300" baseline="0" dirty="0" smtClean="0">
                          <a:latin typeface="Dyslexie regular"/>
                          <a:cs typeface="Dyslexie regular"/>
                        </a:rPr>
                        <a:t> Metabolic Rate (Kcals)</a:t>
                      </a:r>
                      <a:endParaRPr lang="en-GB" sz="1300" dirty="0">
                        <a:latin typeface="Dyslexie regular"/>
                        <a:cs typeface="Dyslexie regular"/>
                      </a:endParaRPr>
                    </a:p>
                  </a:txBody>
                  <a:tcPr marL="64292" marR="64292" marT="32167" marB="321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266"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Dyslexie regular"/>
                        <a:cs typeface="Dyslexie regular"/>
                      </a:endParaRPr>
                    </a:p>
                  </a:txBody>
                  <a:tcPr marL="64292" marR="64292" marT="32167" marB="321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latin typeface="Dyslexie regular"/>
                        <a:cs typeface="Dyslexie regular"/>
                      </a:endParaRPr>
                    </a:p>
                  </a:txBody>
                  <a:tcPr marL="64292" marR="64292" marT="32167" marB="321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latin typeface="Dyslexie regular"/>
                        <a:cs typeface="Dyslexie regular"/>
                      </a:endParaRPr>
                    </a:p>
                  </a:txBody>
                  <a:tcPr marL="64292" marR="64292" marT="32167" marB="321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latin typeface="Dyslexie regular"/>
                        <a:cs typeface="Dyslexie regular"/>
                      </a:endParaRPr>
                    </a:p>
                  </a:txBody>
                  <a:tcPr marL="64292" marR="64292" marT="32167" marB="321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latin typeface="Dyslexie regular"/>
                        <a:cs typeface="Dyslexie regular"/>
                      </a:endParaRPr>
                    </a:p>
                  </a:txBody>
                  <a:tcPr marL="64292" marR="64292" marT="32167" marB="321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996584"/>
              </p:ext>
            </p:extLst>
          </p:nvPr>
        </p:nvGraphicFramePr>
        <p:xfrm>
          <a:off x="107504" y="1700808"/>
          <a:ext cx="8928992" cy="496855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63700"/>
                <a:gridCol w="985268"/>
                <a:gridCol w="4680024"/>
              </a:tblGrid>
              <a:tr h="1160473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latin typeface="Dyslexie regular"/>
                          <a:cs typeface="Dyslexie regular"/>
                        </a:rPr>
                        <a:t>Activity Performed</a:t>
                      </a:r>
                      <a:endParaRPr lang="en-GB" sz="1300" dirty="0">
                        <a:latin typeface="Dyslexie regular"/>
                        <a:cs typeface="Dyslexie regular"/>
                      </a:endParaRPr>
                    </a:p>
                  </a:txBody>
                  <a:tcPr marL="64294" marR="64294" marT="32148" marB="32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latin typeface="Dyslexie regular"/>
                          <a:cs typeface="Dyslexie regular"/>
                        </a:rPr>
                        <a:t>METs Rate</a:t>
                      </a:r>
                      <a:endParaRPr lang="en-GB" sz="1300" dirty="0">
                        <a:latin typeface="Dyslexie regular"/>
                        <a:cs typeface="Dyslexie regular"/>
                      </a:endParaRPr>
                    </a:p>
                  </a:txBody>
                  <a:tcPr marL="64294" marR="64294" marT="32148" marB="32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latin typeface="Dyslexie regular"/>
                          <a:cs typeface="Dyslexie regular"/>
                        </a:rPr>
                        <a:t>Kcals burned (METs calculation)</a:t>
                      </a:r>
                      <a:endParaRPr lang="en-GB" sz="1300" dirty="0">
                        <a:latin typeface="Dyslexie regular"/>
                        <a:cs typeface="Dyslexie regular"/>
                      </a:endParaRPr>
                    </a:p>
                  </a:txBody>
                  <a:tcPr marL="64294" marR="64294" marT="32148" marB="32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680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8" marB="32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8" marB="32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8" marB="32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680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8" marB="32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8" marB="32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8" marB="32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680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8" marB="32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8" marB="32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8" marB="32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680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8" marB="32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8" marB="32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8" marB="32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680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8" marB="32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8" marB="32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8" marB="32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680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8" marB="32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Dyslexie regular"/>
                          <a:cs typeface="Dyslexie regular"/>
                        </a:rPr>
                        <a:t>TOTAL = </a:t>
                      </a:r>
                      <a:endParaRPr lang="en-GB" sz="1000" b="1" dirty="0">
                        <a:latin typeface="Dyslexie regular"/>
                        <a:cs typeface="Dyslexie regular"/>
                      </a:endParaRPr>
                    </a:p>
                  </a:txBody>
                  <a:tcPr marL="64294" marR="64294" marT="32148" marB="32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8" marB="32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69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 Question 2013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91264" cy="3293720"/>
          </a:xfrm>
        </p:spPr>
        <p:txBody>
          <a:bodyPr>
            <a:normAutofit/>
          </a:bodyPr>
          <a:lstStyle/>
          <a:p>
            <a:endParaRPr lang="en-GB" sz="2000" dirty="0" smtClean="0"/>
          </a:p>
          <a:p>
            <a:r>
              <a:rPr lang="en-GB" sz="2000" dirty="0" smtClean="0"/>
              <a:t>Evaluate the dietary intake of the recreational endurance performer </a:t>
            </a:r>
            <a:r>
              <a:rPr lang="en-GB" sz="2000" b="1" dirty="0" smtClean="0"/>
              <a:t>in table 1 below</a:t>
            </a:r>
            <a:r>
              <a:rPr lang="en-GB" sz="2000" dirty="0" smtClean="0"/>
              <a:t>. </a:t>
            </a:r>
          </a:p>
          <a:p>
            <a:r>
              <a:rPr lang="en-GB" sz="2000" dirty="0" smtClean="0"/>
              <a:t>Include recommendations for improving the dietary intake in your answer.</a:t>
            </a:r>
          </a:p>
          <a:p>
            <a:r>
              <a:rPr lang="en-GB" sz="2000" dirty="0" smtClean="0"/>
              <a:t>State </a:t>
            </a:r>
            <a:r>
              <a:rPr lang="en-GB" sz="2000" b="1" dirty="0" smtClean="0"/>
              <a:t>one</a:t>
            </a:r>
            <a:r>
              <a:rPr lang="en-GB" sz="2000" dirty="0" smtClean="0"/>
              <a:t> way in which the diet of an elite endurance athlete should contrast with the recreational endurance performer from table 1.</a:t>
            </a:r>
          </a:p>
          <a:p>
            <a:endParaRPr lang="en-GB" sz="2000" dirty="0"/>
          </a:p>
          <a:p>
            <a:pPr marL="0" indent="0" algn="r">
              <a:buNone/>
            </a:pPr>
            <a:r>
              <a:rPr lang="en-GB" sz="2000" dirty="0" smtClean="0"/>
              <a:t>[</a:t>
            </a:r>
            <a:r>
              <a:rPr lang="en-GB" sz="2000" b="1" dirty="0" smtClean="0"/>
              <a:t>5 Marks</a:t>
            </a:r>
            <a:r>
              <a:rPr lang="en-GB" sz="2000" dirty="0" smtClean="0"/>
              <a:t>]</a:t>
            </a:r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297273"/>
              </p:ext>
            </p:extLst>
          </p:nvPr>
        </p:nvGraphicFramePr>
        <p:xfrm>
          <a:off x="827584" y="4869160"/>
          <a:ext cx="6096000" cy="14833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Dietary Component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% of Dietary Intake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Protein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Fats / Lipids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Carbohydrate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76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yslexie regular"/>
                <a:cs typeface="Dyslexie regular"/>
              </a:rPr>
              <a:t>Energy</a:t>
            </a:r>
            <a:endParaRPr lang="en-US" dirty="0">
              <a:latin typeface="Dyslexie regular"/>
              <a:cs typeface="Dyslexie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024" y="1775191"/>
            <a:ext cx="4248472" cy="4894169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2600" dirty="0" smtClean="0">
                <a:solidFill>
                  <a:schemeClr val="accent4">
                    <a:lumMod val="75000"/>
                  </a:schemeClr>
                </a:solidFill>
                <a:latin typeface="Dyslexie regular"/>
                <a:cs typeface="Dyslexie regular"/>
              </a:rPr>
              <a:t>Energy is the ability to perform work </a:t>
            </a:r>
            <a:r>
              <a:rPr lang="en-US" sz="2600" dirty="0" smtClean="0">
                <a:latin typeface="Dyslexie regular"/>
                <a:cs typeface="Dyslexie regular"/>
              </a:rPr>
              <a:t>(measured in 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  <a:latin typeface="Dyslexie regular"/>
                <a:cs typeface="Dyslexie regular"/>
              </a:rPr>
              <a:t>joules</a:t>
            </a:r>
            <a:r>
              <a:rPr lang="en-US" sz="2600" dirty="0" smtClean="0">
                <a:latin typeface="Dyslexie regular"/>
                <a:cs typeface="Dyslexie regular"/>
              </a:rPr>
              <a:t>)</a:t>
            </a:r>
          </a:p>
          <a:p>
            <a:endParaRPr lang="en-US" sz="2600" dirty="0">
              <a:latin typeface="Dyslexie regular"/>
              <a:cs typeface="Dyslexie regular"/>
            </a:endParaRPr>
          </a:p>
          <a:p>
            <a:pPr marL="118872" indent="0">
              <a:buNone/>
            </a:pPr>
            <a:r>
              <a:rPr lang="en-US" sz="2600" dirty="0" smtClean="0">
                <a:latin typeface="Dyslexie regular"/>
                <a:cs typeface="Dyslexie regular"/>
              </a:rPr>
              <a:t>4.18 joules = 1 calorie</a:t>
            </a:r>
          </a:p>
          <a:p>
            <a:pPr marL="118872" indent="0">
              <a:buNone/>
            </a:pPr>
            <a:endParaRPr lang="en-US" sz="2600" dirty="0">
              <a:latin typeface="Dyslexie regular"/>
              <a:cs typeface="Dyslexie regular"/>
            </a:endParaRPr>
          </a:p>
          <a:p>
            <a:pPr marL="118872" indent="0">
              <a:buNone/>
            </a:pPr>
            <a:r>
              <a:rPr lang="en-US" sz="2600" b="1" dirty="0" smtClean="0">
                <a:solidFill>
                  <a:srgbClr val="660066"/>
                </a:solidFill>
                <a:latin typeface="Dyslexie regular"/>
                <a:cs typeface="Dyslexie regular"/>
              </a:rPr>
              <a:t>But what does calorific requirement depend upon?</a:t>
            </a:r>
            <a:endParaRPr lang="en-US" sz="2600" b="1" dirty="0">
              <a:solidFill>
                <a:srgbClr val="660066"/>
              </a:solidFill>
              <a:latin typeface="Dyslexie regular"/>
              <a:cs typeface="Dyslexie regular"/>
            </a:endParaRPr>
          </a:p>
        </p:txBody>
      </p:sp>
      <p:pic>
        <p:nvPicPr>
          <p:cNvPr id="4" name="Picture 3" descr="l_02418231_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4727251" cy="419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9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45605684"/>
              </p:ext>
            </p:extLst>
          </p:nvPr>
        </p:nvGraphicFramePr>
        <p:xfrm>
          <a:off x="107504" y="116632"/>
          <a:ext cx="8928992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724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937D1A-57D3-B44F-A050-B5D36D110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90937D1A-57D3-B44F-A050-B5D36D110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90937D1A-57D3-B44F-A050-B5D36D110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4C1592-6A61-A245-A30C-4C5391A93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CC4C1592-6A61-A245-A30C-4C5391A93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CC4C1592-6A61-A245-A30C-4C5391A93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268626-274F-7346-BB51-E5388FD90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81268626-274F-7346-BB51-E5388FD90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81268626-274F-7346-BB51-E5388FD90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5927AF-BD31-FE42-AE8D-741607E0E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015927AF-BD31-FE42-AE8D-741607E0E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015927AF-BD31-FE42-AE8D-741607E0E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542201-ABA9-0340-95D8-E7970D46B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88542201-ABA9-0340-95D8-E7970D46B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88542201-ABA9-0340-95D8-E7970D46B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F59F25-25BA-1344-8D5B-F0048E8CF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E6F59F25-25BA-1344-8D5B-F0048E8CF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E6F59F25-25BA-1344-8D5B-F0048E8CF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CA53E5-171F-B24B-AA61-89243C6A8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EBCA53E5-171F-B24B-AA61-89243C6A8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EBCA53E5-171F-B24B-AA61-89243C6A8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8F0EA5-F001-8E48-9742-16C5A7DE7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348F0EA5-F001-8E48-9742-16C5A7DE7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348F0EA5-F001-8E48-9742-16C5A7DE7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BBBDA1-A2E7-9547-99C6-80B330133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EDBBBDA1-A2E7-9547-99C6-80B330133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EDBBBDA1-A2E7-9547-99C6-80B330133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79B705-5057-834B-AFE5-6E4078866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5879B705-5057-834B-AFE5-6E4078866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5879B705-5057-834B-AFE5-6E4078866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94E813-A974-7A4A-BC42-CC21B0CDA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D194E813-A974-7A4A-BC42-CC21B0CDA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D194E813-A974-7A4A-BC42-CC21B0CDA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35081C-9891-4A4D-A582-1EA6BCFA1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7135081C-9891-4A4D-A582-1EA6BCFA1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7135081C-9891-4A4D-A582-1EA6BCFA1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FF692C-2550-D847-9235-6C8B9D44B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6BFF692C-2550-D847-9235-6C8B9D44B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6BFF692C-2550-D847-9235-6C8B9D44B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latin typeface="Dyslexie regular"/>
                <a:cs typeface="Dyslexie regular"/>
              </a:rPr>
              <a:t>Energy Expenditure – </a:t>
            </a:r>
            <a:br>
              <a:rPr lang="en-GB" sz="3200" dirty="0" smtClean="0">
                <a:latin typeface="Dyslexie regular"/>
                <a:cs typeface="Dyslexie regular"/>
              </a:rPr>
            </a:br>
            <a:r>
              <a:rPr lang="en-GB" sz="3200" dirty="0" smtClean="0">
                <a:latin typeface="Dyslexie regular"/>
                <a:cs typeface="Dyslexie regular"/>
              </a:rPr>
              <a:t>Basal Metabolic Rate (BMR)</a:t>
            </a:r>
            <a:endParaRPr lang="en-GB" sz="3200" dirty="0">
              <a:latin typeface="Dyslexie regular"/>
              <a:cs typeface="Dyslexie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742041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GB" dirty="0" smtClean="0">
                <a:latin typeface="Dyslexie regular"/>
                <a:cs typeface="Dyslexie regular"/>
              </a:rPr>
              <a:t>The </a:t>
            </a:r>
            <a:r>
              <a:rPr lang="en-GB" b="1" dirty="0" smtClean="0">
                <a:solidFill>
                  <a:srgbClr val="FF0000"/>
                </a:solidFill>
                <a:latin typeface="Dyslexie regular"/>
                <a:cs typeface="Dyslexie regular"/>
              </a:rPr>
              <a:t>minimum amount of energy needed to sustain the body’s essential physiological functions</a:t>
            </a:r>
            <a:r>
              <a:rPr lang="en-GB" dirty="0" smtClean="0">
                <a:latin typeface="Dyslexie regular"/>
                <a:cs typeface="Dyslexie regular"/>
              </a:rPr>
              <a:t> whilst at rest </a:t>
            </a:r>
          </a:p>
          <a:p>
            <a:endParaRPr lang="en-GB" dirty="0">
              <a:latin typeface="Dyslexie regular"/>
              <a:cs typeface="Dyslexie regular"/>
            </a:endParaRPr>
          </a:p>
          <a:p>
            <a:pPr marL="118872" indent="0">
              <a:buNone/>
            </a:pPr>
            <a:r>
              <a:rPr lang="en-GB" dirty="0" smtClean="0">
                <a:latin typeface="Dyslexie regular"/>
                <a:cs typeface="Dyslexie regular"/>
              </a:rPr>
              <a:t>(accounts for 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Dyslexie regular"/>
                <a:cs typeface="Dyslexie regular"/>
              </a:rPr>
              <a:t>75%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Dyslexie regular"/>
                <a:cs typeface="Dyslexie regular"/>
              </a:rPr>
              <a:t>of total energy expenditure</a:t>
            </a:r>
            <a:r>
              <a:rPr lang="en-GB" dirty="0" smtClean="0">
                <a:latin typeface="Dyslexie regular"/>
                <a:cs typeface="Dyslexie regular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200" dirty="0" smtClean="0">
                <a:latin typeface="Dyslexie regular"/>
                <a:cs typeface="Dyslexie regular"/>
              </a:rPr>
              <a:t>Calculating Energy Expenditure</a:t>
            </a:r>
            <a:endParaRPr lang="en-GB" sz="3200" dirty="0">
              <a:latin typeface="Dyslexie regular"/>
              <a:cs typeface="Dyslexie regular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615082165"/>
              </p:ext>
            </p:extLst>
          </p:nvPr>
        </p:nvGraphicFramePr>
        <p:xfrm>
          <a:off x="107504" y="1484784"/>
          <a:ext cx="8928992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D7DE240-F9CC-ED4B-85FE-A13269549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graphicEl>
                                              <a:dgm id="{6D7DE240-F9CC-ED4B-85FE-A13269549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graphicEl>
                                              <a:dgm id="{6D7DE240-F9CC-ED4B-85FE-A13269549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BF22666-F195-5746-9D29-755791FEC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graphicEl>
                                              <a:dgm id="{8BF22666-F195-5746-9D29-755791FEC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graphicEl>
                                              <a:dgm id="{8BF22666-F195-5746-9D29-755791FEC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BFEE2D1-24F9-A046-9B84-A94DB54E4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graphicEl>
                                              <a:dgm id="{BBFEE2D1-24F9-A046-9B84-A94DB54E4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graphicEl>
                                              <a:dgm id="{BBFEE2D1-24F9-A046-9B84-A94DB54E4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5FB395B-B298-484B-9BDC-050A92D7A4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graphicEl>
                                              <a:dgm id="{B5FB395B-B298-484B-9BDC-050A92D7A4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graphicEl>
                                              <a:dgm id="{B5FB395B-B298-484B-9BDC-050A92D7A4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CBAC723-7AD6-A44D-9848-7A3381976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graphicEl>
                                              <a:dgm id="{6CBAC723-7AD6-A44D-9848-7A3381976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graphicEl>
                                              <a:dgm id="{6CBAC723-7AD6-A44D-9848-7A3381976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A572EE8-872B-F646-8120-07FAD2647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graphicEl>
                                              <a:dgm id="{2A572EE8-872B-F646-8120-07FAD2647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graphicEl>
                                              <a:dgm id="{2A572EE8-872B-F646-8120-07FAD2647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19FCB91-0C16-2642-A1B5-56A924993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graphicEl>
                                              <a:dgm id="{719FCB91-0C16-2642-A1B5-56A924993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graphicEl>
                                              <a:dgm id="{719FCB91-0C16-2642-A1B5-56A924993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32146" bIns="32146">
            <a:noAutofit/>
          </a:bodyPr>
          <a:lstStyle/>
          <a:p>
            <a:r>
              <a:rPr lang="en-US" sz="2800" dirty="0" smtClean="0">
                <a:latin typeface="Dyslexie regular"/>
                <a:cs typeface="Dyslexie regular"/>
              </a:rPr>
              <a:t>Calculating Basal Metabolic Rate (BMR)</a:t>
            </a:r>
            <a:endParaRPr lang="en-US" sz="2800" dirty="0">
              <a:latin typeface="Dyslexie regular"/>
              <a:cs typeface="Dyslexie regular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 rIns="64291" bIns="32146"/>
          <a:lstStyle/>
          <a:p>
            <a:r>
              <a:rPr lang="en-US" dirty="0" smtClean="0">
                <a:latin typeface="Dyslexie regular"/>
                <a:cs typeface="Dyslexie regular"/>
              </a:rPr>
              <a:t>MALES</a:t>
            </a:r>
            <a:endParaRPr lang="en-US" dirty="0">
              <a:latin typeface="Dyslexie regular"/>
              <a:cs typeface="Dyslexie regula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noFill/>
          <a:ln>
            <a:solidFill>
              <a:srgbClr val="000000"/>
            </a:solidFill>
          </a:ln>
        </p:spPr>
        <p:txBody>
          <a:bodyPr rIns="64291" bIns="32146">
            <a:normAutofit lnSpcReduction="10000"/>
          </a:bodyPr>
          <a:lstStyle/>
          <a:p>
            <a:pPr marL="119431" indent="0">
              <a:buNone/>
            </a:pPr>
            <a:r>
              <a:rPr lang="en-US" sz="2200" dirty="0">
                <a:latin typeface="Dyslexie regular"/>
                <a:cs typeface="Dyslexie regular"/>
              </a:rPr>
              <a:t>Write the </a:t>
            </a:r>
            <a:r>
              <a:rPr lang="en-US" sz="2200" b="1" dirty="0">
                <a:latin typeface="Dyslexie regular"/>
                <a:cs typeface="Dyslexie regular"/>
              </a:rPr>
              <a:t>answers</a:t>
            </a:r>
            <a:r>
              <a:rPr lang="en-US" sz="2200" dirty="0">
                <a:latin typeface="Dyslexie regular"/>
                <a:cs typeface="Dyslexie regular"/>
              </a:rPr>
              <a:t> to </a:t>
            </a:r>
            <a:r>
              <a:rPr lang="en-US" sz="2200" dirty="0" smtClean="0">
                <a:latin typeface="Dyslexie regular"/>
                <a:cs typeface="Dyslexie regular"/>
              </a:rPr>
              <a:t>these </a:t>
            </a:r>
            <a:r>
              <a:rPr lang="en-US" sz="2200" dirty="0">
                <a:latin typeface="Dyslexie regular"/>
                <a:cs typeface="Dyslexie regular"/>
              </a:rPr>
              <a:t>equations first</a:t>
            </a:r>
            <a:r>
              <a:rPr lang="en-US" sz="2200" dirty="0" smtClean="0">
                <a:latin typeface="Dyslexie regular"/>
                <a:cs typeface="Dyslexie regular"/>
              </a:rPr>
              <a:t>!</a:t>
            </a:r>
          </a:p>
          <a:p>
            <a:pPr marL="119431" indent="0">
              <a:buNone/>
            </a:pPr>
            <a:endParaRPr lang="en-US" sz="2200" dirty="0">
              <a:latin typeface="Dyslexie regular"/>
              <a:cs typeface="Dyslexie regular"/>
            </a:endParaRPr>
          </a:p>
          <a:p>
            <a:pPr marL="119431" indent="0">
              <a:buNone/>
            </a:pPr>
            <a:endParaRPr lang="en-US" sz="1800" dirty="0">
              <a:latin typeface="Dyslexie regular"/>
              <a:cs typeface="Dyslexie regular"/>
            </a:endParaRPr>
          </a:p>
          <a:p>
            <a:pPr marL="481070" indent="-361639">
              <a:buFont typeface="+mj-lt"/>
              <a:buAutoNum type="arabicPeriod"/>
            </a:pPr>
            <a:r>
              <a:rPr lang="en-US" sz="1800" dirty="0">
                <a:latin typeface="Dyslexie regular"/>
                <a:cs typeface="Dyslexie regular"/>
              </a:rPr>
              <a:t>13.7 x weight in kg =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Dyslexie regular"/>
                <a:cs typeface="Dyslexie regular"/>
              </a:rPr>
              <a:t>a</a:t>
            </a:r>
            <a:endParaRPr lang="en-US" sz="1800" dirty="0">
              <a:solidFill>
                <a:schemeClr val="accent2">
                  <a:lumMod val="75000"/>
                </a:schemeClr>
              </a:solidFill>
              <a:latin typeface="Dyslexie regular"/>
              <a:cs typeface="Dyslexie regular"/>
            </a:endParaRPr>
          </a:p>
          <a:p>
            <a:pPr marL="481070" indent="-361639">
              <a:buFont typeface="+mj-lt"/>
              <a:buAutoNum type="arabicPeriod"/>
            </a:pPr>
            <a:r>
              <a:rPr lang="en-US" sz="1800" dirty="0">
                <a:latin typeface="Dyslexie regular"/>
                <a:cs typeface="Dyslexie regular"/>
              </a:rPr>
              <a:t>5.0 x height in cm =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Dyslexie regular"/>
                <a:cs typeface="Dyslexie regular"/>
              </a:rPr>
              <a:t>b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Dyslexie regular"/>
              <a:cs typeface="Dyslexie regular"/>
            </a:endParaRPr>
          </a:p>
          <a:p>
            <a:pPr marL="481070" indent="-361639">
              <a:buFont typeface="+mj-lt"/>
              <a:buAutoNum type="arabicPeriod"/>
            </a:pPr>
            <a:r>
              <a:rPr lang="en-US" sz="1800" dirty="0">
                <a:latin typeface="Dyslexie regular"/>
                <a:cs typeface="Dyslexie regular"/>
              </a:rPr>
              <a:t>6.8 x age = </a:t>
            </a:r>
            <a:r>
              <a:rPr lang="en-US" sz="2600" b="1" dirty="0">
                <a:solidFill>
                  <a:schemeClr val="accent4">
                    <a:lumMod val="75000"/>
                  </a:schemeClr>
                </a:solidFill>
                <a:latin typeface="Dyslexie regular"/>
                <a:cs typeface="Dyslexie regular"/>
              </a:rPr>
              <a:t>c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Dyslexie regular"/>
              <a:cs typeface="Dyslexie regular"/>
            </a:endParaRPr>
          </a:p>
          <a:p>
            <a:pPr marL="481070" indent="-361639">
              <a:buFont typeface="+mj-lt"/>
              <a:buAutoNum type="arabicPeriod"/>
            </a:pPr>
            <a:endParaRPr lang="en-US" sz="2200" dirty="0">
              <a:latin typeface="Dyslexie regular"/>
              <a:cs typeface="Dyslexie regular"/>
            </a:endParaRPr>
          </a:p>
          <a:p>
            <a:pPr marL="119431" indent="0">
              <a:buNone/>
            </a:pPr>
            <a:r>
              <a:rPr lang="en-US" sz="2200" dirty="0">
                <a:latin typeface="Dyslexie regular"/>
                <a:cs typeface="Dyslexie regular"/>
              </a:rPr>
              <a:t>Then use them for the calculation</a:t>
            </a:r>
            <a:r>
              <a:rPr lang="en-US" sz="2200" dirty="0" smtClean="0">
                <a:latin typeface="Dyslexie regular"/>
                <a:cs typeface="Dyslexie regular"/>
              </a:rPr>
              <a:t>:</a:t>
            </a:r>
          </a:p>
          <a:p>
            <a:pPr marL="119431" indent="0">
              <a:buNone/>
            </a:pPr>
            <a:endParaRPr lang="en-US" sz="2200" dirty="0">
              <a:latin typeface="Dyslexie regular"/>
              <a:cs typeface="Dyslexie regular"/>
            </a:endParaRPr>
          </a:p>
          <a:p>
            <a:pPr marL="119431" indent="0">
              <a:buNone/>
            </a:pPr>
            <a:endParaRPr lang="en-US" sz="1400" dirty="0">
              <a:latin typeface="Dyslexie regular"/>
              <a:cs typeface="Dyslexie regular"/>
            </a:endParaRPr>
          </a:p>
          <a:p>
            <a:pPr marL="119431" indent="0">
              <a:buNone/>
            </a:pPr>
            <a:r>
              <a:rPr lang="en-US" sz="1400" dirty="0">
                <a:latin typeface="Dyslexie regular"/>
                <a:cs typeface="Dyslexie regular"/>
              </a:rPr>
              <a:t>66 + (</a:t>
            </a: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  <a:latin typeface="Dyslexie regular"/>
                <a:cs typeface="Dyslexie regular"/>
              </a:rPr>
              <a:t>a</a:t>
            </a:r>
            <a:r>
              <a:rPr lang="en-US" sz="1400" dirty="0">
                <a:latin typeface="Dyslexie regular"/>
                <a:cs typeface="Dyslexie regular"/>
              </a:rPr>
              <a:t>) + (</a:t>
            </a:r>
            <a:r>
              <a:rPr lang="en-US" sz="1900" b="1" dirty="0">
                <a:solidFill>
                  <a:schemeClr val="accent3">
                    <a:lumMod val="75000"/>
                  </a:schemeClr>
                </a:solidFill>
                <a:latin typeface="Dyslexie regular"/>
                <a:cs typeface="Dyslexie regular"/>
              </a:rPr>
              <a:t>b</a:t>
            </a:r>
            <a:r>
              <a:rPr lang="en-US" sz="1400" dirty="0">
                <a:latin typeface="Dyslexie regular"/>
                <a:cs typeface="Dyslexie regular"/>
              </a:rPr>
              <a:t>) – (</a:t>
            </a:r>
            <a:r>
              <a:rPr lang="en-US" sz="1900" b="1" dirty="0">
                <a:solidFill>
                  <a:srgbClr val="479249"/>
                </a:solidFill>
                <a:latin typeface="Dyslexie regular"/>
                <a:cs typeface="Dyslexie regular"/>
              </a:rPr>
              <a:t>c</a:t>
            </a:r>
            <a:r>
              <a:rPr lang="en-US" sz="1400" dirty="0">
                <a:latin typeface="Dyslexie regular"/>
                <a:cs typeface="Dyslexie regular"/>
              </a:rPr>
              <a:t>) = </a:t>
            </a:r>
            <a:r>
              <a:rPr lang="en-US" sz="1400" dirty="0" smtClean="0">
                <a:latin typeface="Dyslexie regular"/>
                <a:cs typeface="Dyslexie regular"/>
              </a:rPr>
              <a:t>Kcals</a:t>
            </a:r>
            <a:endParaRPr lang="en-US" sz="2200" dirty="0">
              <a:latin typeface="Dyslexie regular"/>
              <a:cs typeface="Dyslexie regular"/>
            </a:endParaRPr>
          </a:p>
          <a:p>
            <a:pPr marL="119431" indent="0">
              <a:buNone/>
            </a:pPr>
            <a:endParaRPr lang="en-US" sz="2200" dirty="0">
              <a:latin typeface="Dyslexie regular"/>
              <a:cs typeface="Dyslexie regular"/>
            </a:endParaRPr>
          </a:p>
          <a:p>
            <a:pPr marL="481070" indent="-361639">
              <a:buFont typeface="+mj-lt"/>
              <a:buAutoNum type="arabicPeriod"/>
            </a:pPr>
            <a:endParaRPr lang="en-US" sz="2200" dirty="0">
              <a:latin typeface="Dyslexie regular"/>
              <a:cs typeface="Dyslexie regular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 rIns="64291" bIns="32146"/>
          <a:lstStyle/>
          <a:p>
            <a:r>
              <a:rPr lang="en-US" dirty="0" smtClean="0">
                <a:latin typeface="Dyslexie regular"/>
                <a:cs typeface="Dyslexie regular"/>
              </a:rPr>
              <a:t>FEMALES</a:t>
            </a:r>
            <a:endParaRPr lang="en-US" dirty="0">
              <a:latin typeface="Dyslexie regular"/>
              <a:cs typeface="Dyslexie regular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 rIns="64291" bIns="32146">
            <a:normAutofit lnSpcReduction="10000"/>
          </a:bodyPr>
          <a:lstStyle/>
          <a:p>
            <a:pPr marL="119431" indent="0">
              <a:buNone/>
            </a:pPr>
            <a:r>
              <a:rPr lang="en-US" sz="2200" dirty="0">
                <a:latin typeface="Dyslexie regular"/>
                <a:cs typeface="Dyslexie regular"/>
              </a:rPr>
              <a:t>Write the </a:t>
            </a:r>
            <a:r>
              <a:rPr lang="en-US" sz="2200" b="1" dirty="0">
                <a:latin typeface="Dyslexie regular"/>
                <a:cs typeface="Dyslexie regular"/>
              </a:rPr>
              <a:t>answers</a:t>
            </a:r>
            <a:r>
              <a:rPr lang="en-US" sz="2200" dirty="0">
                <a:latin typeface="Dyslexie regular"/>
                <a:cs typeface="Dyslexie regular"/>
              </a:rPr>
              <a:t> to these equations first!</a:t>
            </a:r>
          </a:p>
          <a:p>
            <a:pPr marL="119431" indent="0">
              <a:buNone/>
            </a:pPr>
            <a:endParaRPr lang="en-US" sz="2200" dirty="0">
              <a:latin typeface="Dyslexie regular"/>
              <a:cs typeface="Dyslexie regular"/>
            </a:endParaRPr>
          </a:p>
          <a:p>
            <a:pPr marL="481070" indent="-361639">
              <a:buFont typeface="+mj-lt"/>
              <a:buAutoNum type="arabicPeriod"/>
            </a:pPr>
            <a:r>
              <a:rPr lang="en-US" sz="1800" dirty="0">
                <a:latin typeface="Dyslexie regular"/>
                <a:cs typeface="Dyslexie regular"/>
              </a:rPr>
              <a:t>9.6 x weight in kg =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Dyslexie regular"/>
                <a:cs typeface="Dyslexie regular"/>
              </a:rPr>
              <a:t>a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latin typeface="Dyslexie regular"/>
              <a:cs typeface="Dyslexie regular"/>
            </a:endParaRPr>
          </a:p>
          <a:p>
            <a:pPr marL="481070" indent="-361639">
              <a:buFont typeface="+mj-lt"/>
              <a:buAutoNum type="arabicPeriod"/>
            </a:pPr>
            <a:r>
              <a:rPr lang="en-US" sz="1800" dirty="0">
                <a:latin typeface="Dyslexie regular"/>
                <a:cs typeface="Dyslexie regular"/>
              </a:rPr>
              <a:t>1.8 x height in cm =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Dyslexie regular"/>
                <a:cs typeface="Dyslexie regular"/>
              </a:rPr>
              <a:t>b</a:t>
            </a:r>
          </a:p>
          <a:p>
            <a:pPr marL="481070" indent="-361639">
              <a:buFont typeface="+mj-lt"/>
              <a:buAutoNum type="arabicPeriod"/>
            </a:pPr>
            <a:r>
              <a:rPr lang="en-US" sz="1800" dirty="0">
                <a:latin typeface="Dyslexie regular"/>
                <a:cs typeface="Dyslexie regular"/>
              </a:rPr>
              <a:t>4.7 x age =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Dyslexie regular"/>
                <a:cs typeface="Dyslexie regular"/>
              </a:rPr>
              <a:t>c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Dyslexie regular"/>
              <a:cs typeface="Dyslexie regular"/>
            </a:endParaRPr>
          </a:p>
          <a:p>
            <a:pPr marL="481070" indent="-361639">
              <a:buFont typeface="+mj-lt"/>
              <a:buAutoNum type="arabicPeriod"/>
            </a:pPr>
            <a:endParaRPr lang="en-US" sz="2200" dirty="0">
              <a:latin typeface="Dyslexie regular"/>
              <a:cs typeface="Dyslexie regular"/>
            </a:endParaRPr>
          </a:p>
          <a:p>
            <a:pPr marL="119431" indent="0">
              <a:buNone/>
            </a:pPr>
            <a:r>
              <a:rPr lang="en-US" sz="2200" dirty="0">
                <a:latin typeface="Dyslexie regular"/>
                <a:cs typeface="Dyslexie regular"/>
              </a:rPr>
              <a:t>Then use them for the calculation</a:t>
            </a:r>
            <a:r>
              <a:rPr lang="en-US" sz="2200" dirty="0" smtClean="0">
                <a:latin typeface="Dyslexie regular"/>
                <a:cs typeface="Dyslexie regular"/>
              </a:rPr>
              <a:t>:</a:t>
            </a:r>
          </a:p>
          <a:p>
            <a:pPr marL="119431" indent="0">
              <a:buNone/>
            </a:pPr>
            <a:endParaRPr lang="en-US" sz="2200" dirty="0">
              <a:latin typeface="Dyslexie regular"/>
              <a:cs typeface="Dyslexie regular"/>
            </a:endParaRPr>
          </a:p>
          <a:p>
            <a:pPr marL="119431" indent="0">
              <a:buNone/>
            </a:pPr>
            <a:endParaRPr lang="en-US" sz="1400" dirty="0">
              <a:latin typeface="Dyslexie regular"/>
              <a:cs typeface="Dyslexie regular"/>
            </a:endParaRPr>
          </a:p>
          <a:p>
            <a:pPr marL="119431" indent="0">
              <a:buNone/>
            </a:pPr>
            <a:r>
              <a:rPr lang="en-US" sz="1400" dirty="0" smtClean="0">
                <a:latin typeface="Dyslexie regular"/>
                <a:cs typeface="Dyslexie regular"/>
              </a:rPr>
              <a:t>655 </a:t>
            </a:r>
            <a:r>
              <a:rPr lang="en-US" sz="1400" dirty="0">
                <a:latin typeface="Dyslexie regular"/>
                <a:cs typeface="Dyslexie regular"/>
              </a:rPr>
              <a:t>+ (</a:t>
            </a:r>
            <a:r>
              <a:rPr lang="en-US" sz="2000" b="1" dirty="0">
                <a:solidFill>
                  <a:srgbClr val="3792AA"/>
                </a:solidFill>
                <a:latin typeface="Dyslexie regular"/>
                <a:cs typeface="Dyslexie regular"/>
              </a:rPr>
              <a:t>a</a:t>
            </a:r>
            <a:r>
              <a:rPr lang="en-US" sz="1400" dirty="0">
                <a:latin typeface="Dyslexie regular"/>
                <a:cs typeface="Dyslexie regular"/>
              </a:rPr>
              <a:t>) + (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Dyslexie regular"/>
                <a:cs typeface="Dyslexie regular"/>
              </a:rPr>
              <a:t>b</a:t>
            </a:r>
            <a:r>
              <a:rPr lang="en-US" sz="1400" dirty="0">
                <a:latin typeface="Dyslexie regular"/>
                <a:cs typeface="Dyslexie regular"/>
              </a:rPr>
              <a:t>) – (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Dyslexie regular"/>
                <a:cs typeface="Dyslexie regular"/>
              </a:rPr>
              <a:t>c</a:t>
            </a:r>
            <a:r>
              <a:rPr lang="en-US" sz="1400" dirty="0">
                <a:latin typeface="Dyslexie regular"/>
                <a:cs typeface="Dyslexie regular"/>
              </a:rPr>
              <a:t>) = </a:t>
            </a:r>
            <a:r>
              <a:rPr lang="en-US" sz="1400" dirty="0" smtClean="0">
                <a:latin typeface="Dyslexie regular"/>
                <a:cs typeface="Dyslexie regular"/>
              </a:rPr>
              <a:t>Kcals</a:t>
            </a:r>
            <a:endParaRPr lang="en-US" sz="2200" dirty="0">
              <a:latin typeface="Dyslexie regular"/>
              <a:cs typeface="Dyslexi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2438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LB-New-York-Met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560">
            <a:off x="3491880" y="2420888"/>
            <a:ext cx="6349333" cy="35855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Dyslexie regular"/>
                <a:cs typeface="Dyslexie regular"/>
              </a:rPr>
              <a:t>Metabolic Equivalent Task (METs)</a:t>
            </a:r>
            <a:endParaRPr lang="en-GB" sz="3600" dirty="0">
              <a:latin typeface="Dyslexie regular"/>
              <a:cs typeface="Dyslexie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114800" cy="4625609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GB" sz="2000" dirty="0" smtClean="0">
                <a:latin typeface="Dyslexie regular"/>
                <a:cs typeface="Dyslexie regular"/>
              </a:rPr>
              <a:t>Calculates the energy expenditure of physical activity</a:t>
            </a:r>
          </a:p>
          <a:p>
            <a:endParaRPr lang="en-GB" sz="2000" dirty="0" smtClean="0">
              <a:latin typeface="Dyslexie regular"/>
              <a:cs typeface="Dyslexie regular"/>
            </a:endParaRPr>
          </a:p>
          <a:p>
            <a:pPr marL="118872" indent="0">
              <a:buNone/>
            </a:pPr>
            <a:r>
              <a:rPr lang="en-GB" sz="2000" b="1" dirty="0" smtClean="0">
                <a:solidFill>
                  <a:srgbClr val="7030A0"/>
                </a:solidFill>
                <a:latin typeface="Dyslexie regular"/>
                <a:cs typeface="Dyslexie regular"/>
              </a:rPr>
              <a:t>The ratio of a performer’s working metabolic rate relative to their resting metabolic rate</a:t>
            </a:r>
          </a:p>
          <a:p>
            <a:endParaRPr lang="en-GB" sz="2000" dirty="0" smtClean="0">
              <a:latin typeface="Dyslexie regular"/>
              <a:cs typeface="Dyslexie regular"/>
            </a:endParaRPr>
          </a:p>
          <a:p>
            <a:pPr marL="118872" indent="0">
              <a:buNone/>
            </a:pPr>
            <a:r>
              <a:rPr lang="en-GB" sz="2000" dirty="0" smtClean="0">
                <a:latin typeface="Dyslexie regular"/>
                <a:cs typeface="Dyslexie regular"/>
              </a:rPr>
              <a:t>Uses oxygen consumption per unit of body weight per minute to estimate exercise </a:t>
            </a:r>
            <a:r>
              <a:rPr lang="en-GB" sz="2000" dirty="0">
                <a:latin typeface="Dyslexie regular"/>
                <a:cs typeface="Dyslexie regular"/>
              </a:rPr>
              <a:t>intensity (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Dyslexie regular"/>
                <a:cs typeface="Dyslexie regular"/>
              </a:rPr>
              <a:t>ml O2/kg/min</a:t>
            </a:r>
            <a:r>
              <a:rPr lang="en-GB" sz="2000" dirty="0">
                <a:latin typeface="Dyslexie regular"/>
                <a:cs typeface="Dyslexie regular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200" dirty="0" smtClean="0">
                <a:latin typeface="Dyslexie regular"/>
                <a:cs typeface="Dyslexie regular"/>
              </a:rPr>
              <a:t>Calculating Energy Expenditure</a:t>
            </a:r>
            <a:endParaRPr lang="en-GB" sz="3200" dirty="0">
              <a:latin typeface="Dyslexie regular"/>
              <a:cs typeface="Dyslexie regular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272120761"/>
              </p:ext>
            </p:extLst>
          </p:nvPr>
        </p:nvGraphicFramePr>
        <p:xfrm>
          <a:off x="107504" y="1484784"/>
          <a:ext cx="8928992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013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687</TotalTime>
  <Words>753</Words>
  <Application>Microsoft Macintosh PowerPoint</Application>
  <PresentationFormat>On-screen Show (4:3)</PresentationFormat>
  <Paragraphs>169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Calibri</vt:lpstr>
      <vt:lpstr>Corbel</vt:lpstr>
      <vt:lpstr>Dyslexie regular</vt:lpstr>
      <vt:lpstr>Wingdings</vt:lpstr>
      <vt:lpstr>Wingdings 2</vt:lpstr>
      <vt:lpstr>Wingdings 3</vt:lpstr>
      <vt:lpstr>ヒラギノ角ゴ ProN W3</vt:lpstr>
      <vt:lpstr>Arial</vt:lpstr>
      <vt:lpstr>Module</vt:lpstr>
      <vt:lpstr>Exercise Physiology</vt:lpstr>
      <vt:lpstr>Energy</vt:lpstr>
      <vt:lpstr>Energy</vt:lpstr>
      <vt:lpstr>PowerPoint Presentation</vt:lpstr>
      <vt:lpstr>Energy Expenditure –  Basal Metabolic Rate (BMR)</vt:lpstr>
      <vt:lpstr>Calculating Energy Expenditure</vt:lpstr>
      <vt:lpstr>Calculating Basal Metabolic Rate (BMR)</vt:lpstr>
      <vt:lpstr>Metabolic Equivalent Task (METs)</vt:lpstr>
      <vt:lpstr>Calculating Energy Expenditure</vt:lpstr>
      <vt:lpstr>Metabolic Equivalent Task (METs)</vt:lpstr>
      <vt:lpstr>Calculating the Calories</vt:lpstr>
      <vt:lpstr>Therefore…</vt:lpstr>
      <vt:lpstr>PowerPoint Presentation</vt:lpstr>
      <vt:lpstr>MICHAEL PHELPS' 10,000 kcal diet</vt:lpstr>
      <vt:lpstr>Energy Balance</vt:lpstr>
      <vt:lpstr>Calorie Counting</vt:lpstr>
      <vt:lpstr>Calorie Counting – Percentages</vt:lpstr>
      <vt:lpstr>Energy Yields</vt:lpstr>
      <vt:lpstr>Mo Farah Training</vt:lpstr>
      <vt:lpstr>PowerPoint Presentation</vt:lpstr>
      <vt:lpstr>Exam Question 2013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Components of Physical Fitness – Body Composition</dc:title>
  <dc:creator>Richard Seaman</dc:creator>
  <cp:lastModifiedBy>Damian Ashleigh-Morris</cp:lastModifiedBy>
  <cp:revision>115</cp:revision>
  <cp:lastPrinted>2012-03-13T07:54:49Z</cp:lastPrinted>
  <dcterms:created xsi:type="dcterms:W3CDTF">2011-03-13T19:22:19Z</dcterms:created>
  <dcterms:modified xsi:type="dcterms:W3CDTF">2016-11-07T21:32:39Z</dcterms:modified>
</cp:coreProperties>
</file>