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78" r:id="rId2"/>
    <p:sldId id="421" r:id="rId3"/>
    <p:sldId id="420" r:id="rId4"/>
    <p:sldId id="422" r:id="rId5"/>
    <p:sldId id="435" r:id="rId6"/>
    <p:sldId id="434" r:id="rId7"/>
    <p:sldId id="423" r:id="rId8"/>
    <p:sldId id="436" r:id="rId9"/>
    <p:sldId id="424" r:id="rId10"/>
    <p:sldId id="425" r:id="rId11"/>
    <p:sldId id="426" r:id="rId12"/>
    <p:sldId id="427" r:id="rId13"/>
    <p:sldId id="449" r:id="rId14"/>
    <p:sldId id="440" r:id="rId15"/>
    <p:sldId id="441" r:id="rId16"/>
    <p:sldId id="442" r:id="rId17"/>
    <p:sldId id="443" r:id="rId18"/>
    <p:sldId id="444" r:id="rId19"/>
    <p:sldId id="445" r:id="rId20"/>
    <p:sldId id="450" r:id="rId21"/>
    <p:sldId id="451" r:id="rId22"/>
    <p:sldId id="429" r:id="rId23"/>
    <p:sldId id="430" r:id="rId24"/>
    <p:sldId id="446" r:id="rId25"/>
    <p:sldId id="447" r:id="rId26"/>
    <p:sldId id="448" r:id="rId27"/>
    <p:sldId id="438" r:id="rId2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8782" autoAdjust="0"/>
  </p:normalViewPr>
  <p:slideViewPr>
    <p:cSldViewPr snapToObjects="1">
      <p:cViewPr varScale="1">
        <p:scale>
          <a:sx n="61" d="100"/>
          <a:sy n="61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Graph to Show Angular Velocity of Backward Tucked Somersault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Angular Velocity (rad/s)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xVal>
            <c:numRef>
              <c:f>Sheet1!$B$3:$B$13</c:f>
              <c:numCache>
                <c:formatCode>General</c:formatCode>
                <c:ptCount val="1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17.5</c:v>
                </c:pt>
                <c:pt idx="4">
                  <c:v>21.5</c:v>
                </c:pt>
                <c:pt idx="5">
                  <c:v>24</c:v>
                </c:pt>
                <c:pt idx="6">
                  <c:v>25</c:v>
                </c:pt>
                <c:pt idx="7">
                  <c:v>24</c:v>
                </c:pt>
                <c:pt idx="8">
                  <c:v>21</c:v>
                </c:pt>
                <c:pt idx="9">
                  <c:v>13</c:v>
                </c:pt>
                <c:pt idx="10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D2-49F5-8574-1350F861A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97952"/>
        <c:axId val="25216896"/>
      </c:scatterChart>
      <c:valAx>
        <c:axId val="2519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Taken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5216896"/>
        <c:crosses val="autoZero"/>
        <c:crossBetween val="midCat"/>
      </c:valAx>
      <c:valAx>
        <c:axId val="25216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Angular Velocity (rads/s)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51979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380EA-B18F-415B-B89C-5F89C58022B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52255E6-F869-4BBF-BF9D-449A525EAE37}">
      <dgm:prSet phldrT="[Text]"/>
      <dgm:spPr/>
      <dgm:t>
        <a:bodyPr/>
        <a:lstStyle/>
        <a:p>
          <a:r>
            <a:rPr lang="en-GB" dirty="0" smtClean="0"/>
            <a:t>Distance</a:t>
          </a:r>
          <a:endParaRPr lang="en-GB" dirty="0"/>
        </a:p>
      </dgm:t>
    </dgm:pt>
    <dgm:pt modelId="{BAF1EB6C-C06F-441F-9215-46E6EF361BBE}" type="parTrans" cxnId="{5B5F50B9-7331-44B4-8FCD-587A3D0A98C4}">
      <dgm:prSet/>
      <dgm:spPr/>
      <dgm:t>
        <a:bodyPr/>
        <a:lstStyle/>
        <a:p>
          <a:endParaRPr lang="en-GB"/>
        </a:p>
      </dgm:t>
    </dgm:pt>
    <dgm:pt modelId="{8339A0AC-7AF3-40A3-8FA6-068BA2DC690F}" type="sibTrans" cxnId="{5B5F50B9-7331-44B4-8FCD-587A3D0A98C4}">
      <dgm:prSet/>
      <dgm:spPr/>
      <dgm:t>
        <a:bodyPr/>
        <a:lstStyle/>
        <a:p>
          <a:endParaRPr lang="en-GB"/>
        </a:p>
      </dgm:t>
    </dgm:pt>
    <dgm:pt modelId="{C2E93F06-2880-466F-B8AE-98D62A3853FC}">
      <dgm:prSet phldrT="[Text]"/>
      <dgm:spPr/>
      <dgm:t>
        <a:bodyPr/>
        <a:lstStyle/>
        <a:p>
          <a:r>
            <a:rPr lang="en-GB" dirty="0" smtClean="0"/>
            <a:t>Displacement</a:t>
          </a:r>
          <a:endParaRPr lang="en-GB" dirty="0"/>
        </a:p>
      </dgm:t>
    </dgm:pt>
    <dgm:pt modelId="{F7C3A24E-4474-4D8A-8B92-CD84D486B4B0}" type="parTrans" cxnId="{4345B893-E092-47DB-88D7-F1AE0BA66168}">
      <dgm:prSet/>
      <dgm:spPr/>
      <dgm:t>
        <a:bodyPr/>
        <a:lstStyle/>
        <a:p>
          <a:endParaRPr lang="en-GB"/>
        </a:p>
      </dgm:t>
    </dgm:pt>
    <dgm:pt modelId="{4086950A-5D41-4340-9CC2-1C168E81F3D9}" type="sibTrans" cxnId="{4345B893-E092-47DB-88D7-F1AE0BA66168}">
      <dgm:prSet/>
      <dgm:spPr/>
      <dgm:t>
        <a:bodyPr/>
        <a:lstStyle/>
        <a:p>
          <a:endParaRPr lang="en-GB"/>
        </a:p>
      </dgm:t>
    </dgm:pt>
    <dgm:pt modelId="{FEFF6D12-B8F4-4032-8895-F1FE57B99AC5}">
      <dgm:prSet phldrT="[Text]"/>
      <dgm:spPr/>
      <dgm:t>
        <a:bodyPr/>
        <a:lstStyle/>
        <a:p>
          <a:r>
            <a:rPr lang="en-GB" dirty="0" smtClean="0"/>
            <a:t>Speed</a:t>
          </a:r>
          <a:endParaRPr lang="en-GB" dirty="0"/>
        </a:p>
      </dgm:t>
    </dgm:pt>
    <dgm:pt modelId="{BF7E7B06-0A28-4E0F-967F-E0F4FF08C617}" type="parTrans" cxnId="{6C7A157B-30C9-4237-B2D5-926B4CA4A93F}">
      <dgm:prSet/>
      <dgm:spPr/>
      <dgm:t>
        <a:bodyPr/>
        <a:lstStyle/>
        <a:p>
          <a:endParaRPr lang="en-GB"/>
        </a:p>
      </dgm:t>
    </dgm:pt>
    <dgm:pt modelId="{556BE537-1722-43A5-956E-6DF55F860455}" type="sibTrans" cxnId="{6C7A157B-30C9-4237-B2D5-926B4CA4A93F}">
      <dgm:prSet/>
      <dgm:spPr/>
      <dgm:t>
        <a:bodyPr/>
        <a:lstStyle/>
        <a:p>
          <a:endParaRPr lang="en-GB"/>
        </a:p>
      </dgm:t>
    </dgm:pt>
    <dgm:pt modelId="{3419B6D3-D5C2-4FC9-BE9D-4F565C8CA720}">
      <dgm:prSet phldrT="[Text]"/>
      <dgm:spPr/>
      <dgm:t>
        <a:bodyPr/>
        <a:lstStyle/>
        <a:p>
          <a:r>
            <a:rPr lang="en-GB" dirty="0" smtClean="0"/>
            <a:t>Velocity</a:t>
          </a:r>
          <a:endParaRPr lang="en-GB" dirty="0"/>
        </a:p>
      </dgm:t>
    </dgm:pt>
    <dgm:pt modelId="{85C09A1F-6FAB-4969-A020-20C4104C4ABE}" type="parTrans" cxnId="{C30158A7-3757-442B-8A54-DEA1BF896C1B}">
      <dgm:prSet/>
      <dgm:spPr/>
      <dgm:t>
        <a:bodyPr/>
        <a:lstStyle/>
        <a:p>
          <a:endParaRPr lang="en-GB"/>
        </a:p>
      </dgm:t>
    </dgm:pt>
    <dgm:pt modelId="{30C216B8-4C35-4A43-9A93-2EBAFEAE0A06}" type="sibTrans" cxnId="{C30158A7-3757-442B-8A54-DEA1BF896C1B}">
      <dgm:prSet/>
      <dgm:spPr/>
      <dgm:t>
        <a:bodyPr/>
        <a:lstStyle/>
        <a:p>
          <a:endParaRPr lang="en-GB"/>
        </a:p>
      </dgm:t>
    </dgm:pt>
    <dgm:pt modelId="{921C8FF6-3C0A-4955-B1EE-B3DBC061DA59}">
      <dgm:prSet phldrT="[Text]"/>
      <dgm:spPr/>
      <dgm:t>
        <a:bodyPr/>
        <a:lstStyle/>
        <a:p>
          <a:r>
            <a:rPr lang="en-GB" dirty="0" smtClean="0"/>
            <a:t>Acceleration / Deceleration</a:t>
          </a:r>
          <a:endParaRPr lang="en-GB" dirty="0"/>
        </a:p>
      </dgm:t>
    </dgm:pt>
    <dgm:pt modelId="{22C42EBC-3853-4292-97DB-B6019E35535B}" type="parTrans" cxnId="{480F3C04-DF3C-4F6F-A12A-95A6A2DBE12B}">
      <dgm:prSet/>
      <dgm:spPr/>
      <dgm:t>
        <a:bodyPr/>
        <a:lstStyle/>
        <a:p>
          <a:endParaRPr lang="en-GB"/>
        </a:p>
      </dgm:t>
    </dgm:pt>
    <dgm:pt modelId="{EECF7EC3-F2CF-4A38-ACD8-E58E45F23F86}" type="sibTrans" cxnId="{480F3C04-DF3C-4F6F-A12A-95A6A2DBE12B}">
      <dgm:prSet/>
      <dgm:spPr/>
      <dgm:t>
        <a:bodyPr/>
        <a:lstStyle/>
        <a:p>
          <a:endParaRPr lang="en-GB"/>
        </a:p>
      </dgm:t>
    </dgm:pt>
    <dgm:pt modelId="{36AE63AF-0A8A-4E9D-815E-1308C13CE257}" type="pres">
      <dgm:prSet presAssocID="{901380EA-B18F-415B-B89C-5F89C5802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9650C4-4270-4BA1-8A69-19161B706DDB}" type="pres">
      <dgm:prSet presAssocID="{052255E6-F869-4BBF-BF9D-449A525EAE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D81351-59A2-4F09-802D-81B824C0128C}" type="pres">
      <dgm:prSet presAssocID="{8339A0AC-7AF3-40A3-8FA6-068BA2DC690F}" presName="sibTrans" presStyleCnt="0"/>
      <dgm:spPr/>
    </dgm:pt>
    <dgm:pt modelId="{295F16DE-0359-4BEA-B042-355B25C2E481}" type="pres">
      <dgm:prSet presAssocID="{C2E93F06-2880-466F-B8AE-98D62A3853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A03BF9-9289-4D99-9E21-D8F3FCD7A338}" type="pres">
      <dgm:prSet presAssocID="{4086950A-5D41-4340-9CC2-1C168E81F3D9}" presName="sibTrans" presStyleCnt="0"/>
      <dgm:spPr/>
    </dgm:pt>
    <dgm:pt modelId="{CF9EC670-E6DB-47AF-A7AC-8DAC14F3CC22}" type="pres">
      <dgm:prSet presAssocID="{FEFF6D12-B8F4-4032-8895-F1FE57B99A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7627CA-8454-43A9-9274-1F3524236882}" type="pres">
      <dgm:prSet presAssocID="{556BE537-1722-43A5-956E-6DF55F860455}" presName="sibTrans" presStyleCnt="0"/>
      <dgm:spPr/>
    </dgm:pt>
    <dgm:pt modelId="{C2176E7E-3CA6-4D77-A4ED-949F89883741}" type="pres">
      <dgm:prSet presAssocID="{3419B6D3-D5C2-4FC9-BE9D-4F565C8CA7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8DD236-20B5-4AEE-8BC0-FBF117E5A721}" type="pres">
      <dgm:prSet presAssocID="{30C216B8-4C35-4A43-9A93-2EBAFEAE0A06}" presName="sibTrans" presStyleCnt="0"/>
      <dgm:spPr/>
    </dgm:pt>
    <dgm:pt modelId="{5A0365D2-86A2-4FA0-8192-87CFEEE3BD69}" type="pres">
      <dgm:prSet presAssocID="{921C8FF6-3C0A-4955-B1EE-B3DBC061DA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7A157B-30C9-4237-B2D5-926B4CA4A93F}" srcId="{901380EA-B18F-415B-B89C-5F89C58022B7}" destId="{FEFF6D12-B8F4-4032-8895-F1FE57B99AC5}" srcOrd="2" destOrd="0" parTransId="{BF7E7B06-0A28-4E0F-967F-E0F4FF08C617}" sibTransId="{556BE537-1722-43A5-956E-6DF55F860455}"/>
    <dgm:cxn modelId="{07E7911F-1A5E-4C62-9FAF-E346F6876B34}" type="presOf" srcId="{052255E6-F869-4BBF-BF9D-449A525EAE37}" destId="{269650C4-4270-4BA1-8A69-19161B706DDB}" srcOrd="0" destOrd="0" presId="urn:microsoft.com/office/officeart/2005/8/layout/default"/>
    <dgm:cxn modelId="{AEFD4F4D-5B8C-4EDD-A435-6131FF1955DF}" type="presOf" srcId="{C2E93F06-2880-466F-B8AE-98D62A3853FC}" destId="{295F16DE-0359-4BEA-B042-355B25C2E481}" srcOrd="0" destOrd="0" presId="urn:microsoft.com/office/officeart/2005/8/layout/default"/>
    <dgm:cxn modelId="{480F3C04-DF3C-4F6F-A12A-95A6A2DBE12B}" srcId="{901380EA-B18F-415B-B89C-5F89C58022B7}" destId="{921C8FF6-3C0A-4955-B1EE-B3DBC061DA59}" srcOrd="4" destOrd="0" parTransId="{22C42EBC-3853-4292-97DB-B6019E35535B}" sibTransId="{EECF7EC3-F2CF-4A38-ACD8-E58E45F23F86}"/>
    <dgm:cxn modelId="{AAC9A0A4-6692-483A-89D9-7FF423FE8CF5}" type="presOf" srcId="{901380EA-B18F-415B-B89C-5F89C58022B7}" destId="{36AE63AF-0A8A-4E9D-815E-1308C13CE257}" srcOrd="0" destOrd="0" presId="urn:microsoft.com/office/officeart/2005/8/layout/default"/>
    <dgm:cxn modelId="{5B5F50B9-7331-44B4-8FCD-587A3D0A98C4}" srcId="{901380EA-B18F-415B-B89C-5F89C58022B7}" destId="{052255E6-F869-4BBF-BF9D-449A525EAE37}" srcOrd="0" destOrd="0" parTransId="{BAF1EB6C-C06F-441F-9215-46E6EF361BBE}" sibTransId="{8339A0AC-7AF3-40A3-8FA6-068BA2DC690F}"/>
    <dgm:cxn modelId="{E6135D28-854E-429A-94E0-CEF8DCED2E26}" type="presOf" srcId="{921C8FF6-3C0A-4955-B1EE-B3DBC061DA59}" destId="{5A0365D2-86A2-4FA0-8192-87CFEEE3BD69}" srcOrd="0" destOrd="0" presId="urn:microsoft.com/office/officeart/2005/8/layout/default"/>
    <dgm:cxn modelId="{C30158A7-3757-442B-8A54-DEA1BF896C1B}" srcId="{901380EA-B18F-415B-B89C-5F89C58022B7}" destId="{3419B6D3-D5C2-4FC9-BE9D-4F565C8CA720}" srcOrd="3" destOrd="0" parTransId="{85C09A1F-6FAB-4969-A020-20C4104C4ABE}" sibTransId="{30C216B8-4C35-4A43-9A93-2EBAFEAE0A06}"/>
    <dgm:cxn modelId="{4345B893-E092-47DB-88D7-F1AE0BA66168}" srcId="{901380EA-B18F-415B-B89C-5F89C58022B7}" destId="{C2E93F06-2880-466F-B8AE-98D62A3853FC}" srcOrd="1" destOrd="0" parTransId="{F7C3A24E-4474-4D8A-8B92-CD84D486B4B0}" sibTransId="{4086950A-5D41-4340-9CC2-1C168E81F3D9}"/>
    <dgm:cxn modelId="{6F5DA66F-3C6B-49A6-81BD-03AC3E849606}" type="presOf" srcId="{3419B6D3-D5C2-4FC9-BE9D-4F565C8CA720}" destId="{C2176E7E-3CA6-4D77-A4ED-949F89883741}" srcOrd="0" destOrd="0" presId="urn:microsoft.com/office/officeart/2005/8/layout/default"/>
    <dgm:cxn modelId="{F37D097D-657B-43C2-B397-6E1D10BF745B}" type="presOf" srcId="{FEFF6D12-B8F4-4032-8895-F1FE57B99AC5}" destId="{CF9EC670-E6DB-47AF-A7AC-8DAC14F3CC22}" srcOrd="0" destOrd="0" presId="urn:microsoft.com/office/officeart/2005/8/layout/default"/>
    <dgm:cxn modelId="{436ED3D2-E6FD-4C72-B437-D2A08A841CC4}" type="presParOf" srcId="{36AE63AF-0A8A-4E9D-815E-1308C13CE257}" destId="{269650C4-4270-4BA1-8A69-19161B706DDB}" srcOrd="0" destOrd="0" presId="urn:microsoft.com/office/officeart/2005/8/layout/default"/>
    <dgm:cxn modelId="{BE650998-2967-4652-96C0-988C764A4182}" type="presParOf" srcId="{36AE63AF-0A8A-4E9D-815E-1308C13CE257}" destId="{BBD81351-59A2-4F09-802D-81B824C0128C}" srcOrd="1" destOrd="0" presId="urn:microsoft.com/office/officeart/2005/8/layout/default"/>
    <dgm:cxn modelId="{38A0CDE0-616E-42A2-A4A3-A693A558D963}" type="presParOf" srcId="{36AE63AF-0A8A-4E9D-815E-1308C13CE257}" destId="{295F16DE-0359-4BEA-B042-355B25C2E481}" srcOrd="2" destOrd="0" presId="urn:microsoft.com/office/officeart/2005/8/layout/default"/>
    <dgm:cxn modelId="{FC094021-F3A9-41CA-A769-E6F69685E41D}" type="presParOf" srcId="{36AE63AF-0A8A-4E9D-815E-1308C13CE257}" destId="{9EA03BF9-9289-4D99-9E21-D8F3FCD7A338}" srcOrd="3" destOrd="0" presId="urn:microsoft.com/office/officeart/2005/8/layout/default"/>
    <dgm:cxn modelId="{9FACCFC7-2153-4C6D-852D-F3F06DB84E0C}" type="presParOf" srcId="{36AE63AF-0A8A-4E9D-815E-1308C13CE257}" destId="{CF9EC670-E6DB-47AF-A7AC-8DAC14F3CC22}" srcOrd="4" destOrd="0" presId="urn:microsoft.com/office/officeart/2005/8/layout/default"/>
    <dgm:cxn modelId="{08364F75-F915-448B-B91A-3778EBAB0069}" type="presParOf" srcId="{36AE63AF-0A8A-4E9D-815E-1308C13CE257}" destId="{917627CA-8454-43A9-9274-1F3524236882}" srcOrd="5" destOrd="0" presId="urn:microsoft.com/office/officeart/2005/8/layout/default"/>
    <dgm:cxn modelId="{AAA40E0D-032A-4331-9827-7AECFDF9BC9F}" type="presParOf" srcId="{36AE63AF-0A8A-4E9D-815E-1308C13CE257}" destId="{C2176E7E-3CA6-4D77-A4ED-949F89883741}" srcOrd="6" destOrd="0" presId="urn:microsoft.com/office/officeart/2005/8/layout/default"/>
    <dgm:cxn modelId="{BEE837A1-E9D9-404F-A91B-F21271E50EE0}" type="presParOf" srcId="{36AE63AF-0A8A-4E9D-815E-1308C13CE257}" destId="{1F8DD236-20B5-4AEE-8BC0-FBF117E5A721}" srcOrd="7" destOrd="0" presId="urn:microsoft.com/office/officeart/2005/8/layout/default"/>
    <dgm:cxn modelId="{395209B5-E2CD-44EB-95E3-1C67A7CE798B}" type="presParOf" srcId="{36AE63AF-0A8A-4E9D-815E-1308C13CE257}" destId="{5A0365D2-86A2-4FA0-8192-87CFEEE3BD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50C4-4270-4BA1-8A69-19161B706DDB}">
      <dsp:nvSpPr>
        <dsp:cNvPr id="0" name=""/>
        <dsp:cNvSpPr/>
      </dsp:nvSpPr>
      <dsp:spPr>
        <a:xfrm>
          <a:off x="0" y="786462"/>
          <a:ext cx="2722802" cy="1633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Distance</a:t>
          </a:r>
          <a:endParaRPr lang="en-GB" sz="3400" kern="1200" dirty="0"/>
        </a:p>
      </dsp:txBody>
      <dsp:txXfrm>
        <a:off x="0" y="786462"/>
        <a:ext cx="2722802" cy="1633681"/>
      </dsp:txXfrm>
    </dsp:sp>
    <dsp:sp modelId="{295F16DE-0359-4BEA-B042-355B25C2E481}">
      <dsp:nvSpPr>
        <dsp:cNvPr id="0" name=""/>
        <dsp:cNvSpPr/>
      </dsp:nvSpPr>
      <dsp:spPr>
        <a:xfrm>
          <a:off x="2995082" y="786462"/>
          <a:ext cx="2722802" cy="1633681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Displacement</a:t>
          </a:r>
          <a:endParaRPr lang="en-GB" sz="3400" kern="1200" dirty="0"/>
        </a:p>
      </dsp:txBody>
      <dsp:txXfrm>
        <a:off x="2995082" y="786462"/>
        <a:ext cx="2722802" cy="1633681"/>
      </dsp:txXfrm>
    </dsp:sp>
    <dsp:sp modelId="{CF9EC670-E6DB-47AF-A7AC-8DAC14F3CC22}">
      <dsp:nvSpPr>
        <dsp:cNvPr id="0" name=""/>
        <dsp:cNvSpPr/>
      </dsp:nvSpPr>
      <dsp:spPr>
        <a:xfrm>
          <a:off x="5990165" y="786462"/>
          <a:ext cx="2722802" cy="163368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Speed</a:t>
          </a:r>
          <a:endParaRPr lang="en-GB" sz="3400" kern="1200" dirty="0"/>
        </a:p>
      </dsp:txBody>
      <dsp:txXfrm>
        <a:off x="5990165" y="786462"/>
        <a:ext cx="2722802" cy="1633681"/>
      </dsp:txXfrm>
    </dsp:sp>
    <dsp:sp modelId="{C2176E7E-3CA6-4D77-A4ED-949F89883741}">
      <dsp:nvSpPr>
        <dsp:cNvPr id="0" name=""/>
        <dsp:cNvSpPr/>
      </dsp:nvSpPr>
      <dsp:spPr>
        <a:xfrm>
          <a:off x="1497541" y="2692424"/>
          <a:ext cx="2722802" cy="1633681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Velocity</a:t>
          </a:r>
          <a:endParaRPr lang="en-GB" sz="3400" kern="1200" dirty="0"/>
        </a:p>
      </dsp:txBody>
      <dsp:txXfrm>
        <a:off x="1497541" y="2692424"/>
        <a:ext cx="2722802" cy="1633681"/>
      </dsp:txXfrm>
    </dsp:sp>
    <dsp:sp modelId="{5A0365D2-86A2-4FA0-8192-87CFEEE3BD69}">
      <dsp:nvSpPr>
        <dsp:cNvPr id="0" name=""/>
        <dsp:cNvSpPr/>
      </dsp:nvSpPr>
      <dsp:spPr>
        <a:xfrm>
          <a:off x="4492624" y="2692424"/>
          <a:ext cx="2722802" cy="163368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Acceleration / Deceleration</a:t>
          </a:r>
          <a:endParaRPr lang="en-GB" sz="3400" kern="1200" dirty="0"/>
        </a:p>
      </dsp:txBody>
      <dsp:txXfrm>
        <a:off x="4492624" y="2692424"/>
        <a:ext cx="2722802" cy="1633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F802-DC6C-4796-BCB1-CEBB63EA9A01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F5458-9C23-4BFC-A67F-DBA7DA745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C1E2-45EE-4346-8A63-5D85AA4146A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414F-3441-5A4B-9E24-3A15A5DC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4D0A-E550-C042-8CB4-B9B652778DD6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.uk/url?sa=i&amp;rct=j&amp;q=&amp;esrc=s&amp;source=imgres&amp;cd=&amp;cad=rja&amp;uact=8&amp;ved=0ahUKEwirkuqxobHWAhUJwBQKHVVnDnoQjRwIBw&amp;url=https://en.wikipedia.org/wiki/Angle&amp;psig=AFQjCNGeeIWD7Ai2KVp_pS4d93z04E2cdA&amp;ust=150591089623221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lipartguide.com/_pages/1386-0809-1810-093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co.uk/url?sa=i&amp;rct=j&amp;q=&amp;esrc=s&amp;source=images&amp;cd=&amp;cad=rja&amp;uact=8&amp;ved=0ahUKEwiF0am3ka_WAhXmA8AKHcjXAxAQjRwIBw&amp;url=https://www.dreamstime.com/stock-images-cartoon-bee-image6593864&amp;psig=AFQjCNGwnxtiXD3bBYpV35dl0Ao5v5twGQ&amp;ust=150583789103986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url?sa=i&amp;rct=j&amp;q=&amp;esrc=s&amp;source=images&amp;cd=&amp;cad=rja&amp;uact=8&amp;ved=0ahUKEwipnbvmlK_WAhWCWxQKHdZ2AogQjRwIBw&amp;url=http://www.rugbyfactoryshop.co.uk/gilbert-synergie-xv-6-7s-match-rugby-ball-size-5.html&amp;psig=AFQjCNGIDUExAHgycOEz7mxRctq0Kgi99g&amp;ust=15058387936516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url?sa=i&amp;rct=j&amp;q=&amp;esrc=s&amp;source=images&amp;cd=&amp;cad=rja&amp;uact=8&amp;ved=0ahUKEwipnbvmlK_WAhWCWxQKHdZ2AogQjRwIBw&amp;url=http://www.rugbyfactoryshop.co.uk/gilbert-synergie-xv-6-7s-match-rugby-ball-size-5.html&amp;psig=AFQjCNGIDUExAHgycOEz7mxRctq0Kgi99g&amp;ust=150583879365163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ahUKEwir4_aKo7HWAhVMiRoKHc_zBrcQjRwIBw&amp;url=http://www.wilson.com/en-us/basketball/balls&amp;psig=AFQjCNFiNDTVuRk4tPortCIEucRKXPNlXg&amp;ust=150591134789663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\\FUJI\Staff$\Sport\2016%20-%2017\Teaching%20Areas\A-Level%20PE%202016-18\trips\video%20of%20A%20level\Bounce%20tri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TGLBGXPTSP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FUJI\Staff$\Sport\2016%20-%2017\Teaching%20Areas\A-Level%20PE%202016-18\trips\video%20of%20A%20level\Bounce%20tri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cad=rja&amp;uact=8&amp;ved=0ahUKEwjtid7isp3WAhXE6xQKHUKHBPEQjRwIBw&amp;url=https://store.nike.com/us/en_us/pd/elite-competition-8-panel-size-7-mens-basketball/pid-10031119/pgid-11862767&amp;psig=AFQjCNGbdp3fDw-Tb03yIdNRKYoxE-4euw&amp;ust=15052283655007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.uk/url?sa=i&amp;rct=j&amp;q=&amp;esrc=s&amp;source=images&amp;cd=&amp;cad=rja&amp;uact=8&amp;ved=0ahUKEwiXs6jxsp3WAhUCaxQKHTcQCZUQjRwIBw&amp;url=https://www.sportsballshop.co.uk/acatalog/Rugby-Balls.html&amp;psig=AFQjCNFilbJqirnftzeAq9d51IO22NvY-A&amp;ust=150522839617780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jcsI6Zs53WAhWIUhQKHRjMAUMQjRwIBw&amp;url=http://www.bbc.co.uk/bitesize/standard/pe/skills/mechanical_principles/revision/2/&amp;psig=AFQjCNFUax5PEvi83Ppl3e1Ni383xWaBmQ&amp;ust=15052284668081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mjZSys53WAhVCuhQKHWjYAy0QjRwIBw&amp;url=http://www.bbc.co.uk/bitesize/standard/pe/skills/mechanical_principles/revision/2/&amp;psig=AFQjCNFUax5PEvi83Ppl3e1Ni383xWaBmQ&amp;ust=1505228466808167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uact=8&amp;ved=0ahUKEwi2ovWos53WAhWKtRQKHVOqDioQjRwIBw&amp;url=http://www.bbc.co.uk/bitesize/standard/pe/skills/mechanical_principles/revision/2/&amp;psig=AFQjCNFUax5PEvi83Ppl3e1Ni383xWaBmQ&amp;ust=150522846680816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Biomechanics</a:t>
            </a:r>
            <a:endParaRPr lang="en-US" dirty="0"/>
          </a:p>
        </p:txBody>
      </p:sp>
      <p:pic>
        <p:nvPicPr>
          <p:cNvPr id="7170" name="Picture 2" descr="Super Rugby Rd 15 - Crusaders v Highla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56792"/>
            <a:ext cx="8178800" cy="51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7200" y="95430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Why spin a rugby ball?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198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Angular Motion Descriptors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GB" dirty="0" smtClean="0"/>
              <a:t>Correct angular motion descriptors can be used to analyse technical aspects of performance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3 Key descriptors for angular motion are:</a:t>
            </a:r>
          </a:p>
          <a:p>
            <a:pPr marL="118872" indent="0">
              <a:buNone/>
            </a:pPr>
            <a:endParaRPr lang="en-GB" dirty="0"/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Angular Velocity</a:t>
            </a:r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Moment of Inertia</a:t>
            </a:r>
          </a:p>
          <a:p>
            <a:pPr marL="633222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Angular Momentum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GB" dirty="0" smtClean="0"/>
              <a:t>Angular Motion is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measured in radians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1 radian = 57.3 degrees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Angular Distance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Angular Displacement </a:t>
            </a:r>
            <a:r>
              <a:rPr lang="en-GB" dirty="0" smtClean="0"/>
              <a:t>are both </a:t>
            </a:r>
            <a:r>
              <a:rPr lang="en-GB" b="1" dirty="0" smtClean="0"/>
              <a:t>measured in radians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Angular Speed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Angular Velocity </a:t>
            </a:r>
            <a:r>
              <a:rPr lang="en-GB" dirty="0" smtClean="0"/>
              <a:t>are both </a:t>
            </a:r>
            <a:r>
              <a:rPr lang="en-GB" b="1" dirty="0" smtClean="0"/>
              <a:t>measured in radians per second </a:t>
            </a:r>
            <a:r>
              <a:rPr lang="en-GB" dirty="0" smtClean="0"/>
              <a:t>(rad/s)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endParaRPr lang="en-GB" dirty="0"/>
          </a:p>
        </p:txBody>
      </p:sp>
      <p:pic>
        <p:nvPicPr>
          <p:cNvPr id="102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062038"/>
            <a:ext cx="20955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Angular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GB" dirty="0" smtClean="0"/>
              <a:t>Angular Velocity is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the rate of change in angular displacement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It’s the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rate of rotation or rate of spin</a:t>
            </a:r>
            <a:r>
              <a:rPr lang="en-GB" dirty="0" smtClean="0"/>
              <a:t>!</a:t>
            </a:r>
          </a:p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Angular Velocity (rad/s) </a:t>
            </a:r>
            <a:r>
              <a:rPr lang="en-GB" sz="2400" b="1" dirty="0" smtClean="0"/>
              <a:t>=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Angular Displacement (rad)</a:t>
            </a:r>
            <a:r>
              <a:rPr lang="en-GB" sz="2400" b="1" dirty="0" smtClean="0"/>
              <a:t>/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Time Taken (s)</a:t>
            </a:r>
          </a:p>
          <a:p>
            <a:pPr marL="118872" indent="0">
              <a:buNone/>
            </a:pPr>
            <a:endParaRPr lang="en-GB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18872" indent="0">
              <a:buNone/>
            </a:pPr>
            <a:endParaRPr lang="en-GB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Angular displacement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5069" y="4293096"/>
            <a:ext cx="367240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θ = s/r</a:t>
            </a:r>
          </a:p>
          <a:p>
            <a:r>
              <a:rPr lang="en-US" dirty="0"/>
              <a:t>θ = angular displacement through which movement has occurred</a:t>
            </a:r>
          </a:p>
          <a:p>
            <a:r>
              <a:rPr lang="en-US" dirty="0"/>
              <a:t>s = distance travelled</a:t>
            </a:r>
          </a:p>
          <a:p>
            <a:r>
              <a:rPr lang="en-US" dirty="0"/>
              <a:t>r = radius of the circle.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9074"/>
            <a:ext cx="4324675" cy="25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64088" y="3933056"/>
            <a:ext cx="3672408" cy="25922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1) A runner goes around a circular track that has a diameter of 8.5 </a:t>
            </a:r>
            <a:r>
              <a:rPr lang="en-US" dirty="0" smtClean="0">
                <a:solidFill>
                  <a:prstClr val="black"/>
                </a:solidFill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(radius)r </a:t>
            </a:r>
            <a:r>
              <a:rPr lang="en-US" dirty="0">
                <a:solidFill>
                  <a:prstClr val="black"/>
                </a:solidFill>
              </a:rPr>
              <a:t>= 4.25 m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If </a:t>
            </a:r>
            <a:r>
              <a:rPr lang="en-US" dirty="0">
                <a:solidFill>
                  <a:prstClr val="black"/>
                </a:solidFill>
              </a:rPr>
              <a:t>he runs around the entire track for a distance of 60 m, what is his angular displacement? 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5273" y="1958185"/>
            <a:ext cx="3984679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angular displacement</a:t>
            </a:r>
            <a:r>
              <a:rPr lang="en-US" dirty="0"/>
              <a:t> is defined as the </a:t>
            </a:r>
            <a:r>
              <a:rPr lang="en-US" b="1" dirty="0"/>
              <a:t>angle</a:t>
            </a:r>
            <a:r>
              <a:rPr lang="en-US" dirty="0"/>
              <a:t> through which an object moves on a circular path. It is the </a:t>
            </a:r>
            <a:r>
              <a:rPr lang="en-US" b="1" dirty="0"/>
              <a:t>angle</a:t>
            </a:r>
            <a:r>
              <a:rPr lang="en-US" dirty="0"/>
              <a:t>, in radians, between the initial and final positions.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07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work out the angular displacement?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3816424" cy="251084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θ </a:t>
            </a:r>
            <a:r>
              <a:rPr lang="en-US" dirty="0"/>
              <a:t>= s/r</a:t>
            </a:r>
          </a:p>
          <a:p>
            <a:r>
              <a:rPr lang="en-US" dirty="0"/>
              <a:t>θ = angular displacement through which movement has occurred</a:t>
            </a:r>
          </a:p>
          <a:p>
            <a:r>
              <a:rPr lang="en-US" dirty="0"/>
              <a:t>s = distance travelled</a:t>
            </a:r>
          </a:p>
          <a:p>
            <a:r>
              <a:rPr lang="en-US" dirty="0"/>
              <a:t>r = radius of the </a:t>
            </a:r>
            <a:r>
              <a:rPr lang="en-US" dirty="0" smtClean="0"/>
              <a:t>circle.</a:t>
            </a:r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44" y="1268760"/>
            <a:ext cx="4324675" cy="25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645024"/>
            <a:ext cx="6336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</a:endParaRP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en-US" dirty="0">
                <a:solidFill>
                  <a:prstClr val="black"/>
                </a:solidFill>
              </a:rPr>
              <a:t>) A runner goes around a circular track that has a diameter of 8.5 m. If he runs around the entire track for a distance of 60 m, what is his angular displacement? 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Answer: The linear displacement of the runner, s = 60 m. The diameter of the curved path, d = 8.5 m = 2r, so r = 4.25 m. Solve the equation for θ. 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θ = s/r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θ = 60m /4.25 m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θ = 14.12 radians </a:t>
            </a:r>
          </a:p>
        </p:txBody>
      </p:sp>
    </p:spTree>
    <p:extLst>
      <p:ext uri="{BB962C8B-B14F-4D97-AF65-F5344CB8AC3E}">
        <p14:creationId xmlns:p14="http://schemas.microsoft.com/office/powerpoint/2010/main" val="21094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work out the angular displacement? </a:t>
            </a:r>
            <a:endParaRPr lang="en-GB" dirty="0"/>
          </a:p>
        </p:txBody>
      </p:sp>
      <p:pic>
        <p:nvPicPr>
          <p:cNvPr id="3076" name="Picture 4" descr="Image result for blueberry pie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63" y="2400499"/>
            <a:ext cx="4080278" cy="21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cake has a radius of 0.5 m. A </a:t>
            </a:r>
            <a:r>
              <a:rPr lang="en-US" dirty="0" smtClean="0"/>
              <a:t>bee </a:t>
            </a:r>
            <a:r>
              <a:rPr lang="en-US" dirty="0"/>
              <a:t>lands on the cake and walks around the edge for a distance of 80 cm. What is the angular displacement of </a:t>
            </a:r>
            <a:r>
              <a:rPr lang="en-US" dirty="0" smtClean="0"/>
              <a:t>the bee?</a:t>
            </a:r>
            <a:endParaRPr lang="en-GB" dirty="0"/>
          </a:p>
        </p:txBody>
      </p:sp>
      <p:pic>
        <p:nvPicPr>
          <p:cNvPr id="3079" name="Picture 7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68" y="966167"/>
            <a:ext cx="1451273" cy="14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1997" y="4869160"/>
            <a:ext cx="4705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Answer: The distance travelled by the </a:t>
            </a:r>
            <a:r>
              <a:rPr lang="en-US" dirty="0" smtClean="0"/>
              <a:t>bee </a:t>
            </a:r>
          </a:p>
          <a:p>
            <a:r>
              <a:rPr lang="en-US" dirty="0" smtClean="0"/>
              <a:t> </a:t>
            </a:r>
            <a:r>
              <a:rPr lang="en-US" dirty="0"/>
              <a:t>s = 80 cm = 0.08 m. The radius, r = 0.5 m.</a:t>
            </a:r>
          </a:p>
          <a:p>
            <a:r>
              <a:rPr lang="en-US" dirty="0"/>
              <a:t>θ = s/r</a:t>
            </a:r>
          </a:p>
          <a:p>
            <a:r>
              <a:rPr lang="en-US" dirty="0"/>
              <a:t>θ = </a:t>
            </a:r>
            <a:r>
              <a:rPr lang="en-US" b="1" dirty="0"/>
              <a:t>0.08m/0.5 m</a:t>
            </a:r>
          </a:p>
          <a:p>
            <a:r>
              <a:rPr lang="en-US" dirty="0"/>
              <a:t>θ = </a:t>
            </a:r>
            <a:r>
              <a:rPr lang="en-US" b="1" dirty="0"/>
              <a:t>0.16 radians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40602" y="3068960"/>
            <a:ext cx="2040139" cy="720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10" y="8148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Angular Velocity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8961" r="34244" b="22934"/>
          <a:stretch/>
        </p:blipFill>
        <p:spPr bwMode="auto">
          <a:xfrm>
            <a:off x="5372180" y="787579"/>
            <a:ext cx="3314620" cy="366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092" y="787579"/>
            <a:ext cx="4361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physics, the </a:t>
            </a:r>
            <a:r>
              <a:rPr lang="en-US" sz="2000" i="1" dirty="0"/>
              <a:t>angular velocity</a:t>
            </a:r>
            <a:r>
              <a:rPr lang="en-US" sz="2000" dirty="0"/>
              <a:t> of an object is the rate of change of its </a:t>
            </a:r>
            <a:r>
              <a:rPr lang="en-US" sz="2000" i="1" dirty="0"/>
              <a:t>angular</a:t>
            </a:r>
            <a:r>
              <a:rPr lang="en-US" sz="2000" dirty="0"/>
              <a:t> displacement with respect to time. </a:t>
            </a:r>
            <a:r>
              <a:rPr lang="en-GB" sz="2000" dirty="0" smtClean="0"/>
              <a:t>They </a:t>
            </a:r>
            <a:r>
              <a:rPr lang="en-GB" sz="2000" dirty="0"/>
              <a:t>rotate their legs around the </a:t>
            </a:r>
            <a:endParaRPr lang="en-GB" sz="2000" dirty="0" smtClean="0"/>
          </a:p>
          <a:p>
            <a:r>
              <a:rPr lang="en-GB" sz="2000" dirty="0" smtClean="0"/>
              <a:t>transverse </a:t>
            </a:r>
            <a:r>
              <a:rPr lang="en-GB" sz="2000" dirty="0"/>
              <a:t>axis </a:t>
            </a:r>
            <a:r>
              <a:rPr lang="en-GB" sz="2000" dirty="0" smtClean="0"/>
              <a:t>anticlockwise </a:t>
            </a:r>
            <a:r>
              <a:rPr lang="en-GB" sz="2000" dirty="0"/>
              <a:t>at </a:t>
            </a:r>
            <a:endParaRPr lang="en-GB" sz="2000" dirty="0" smtClean="0"/>
          </a:p>
          <a:p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2.18 radians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0.4seconds</a:t>
            </a:r>
            <a:r>
              <a:rPr lang="en-GB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092" y="2729429"/>
            <a:ext cx="291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What is their average Angular Velocity?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092" y="3991288"/>
            <a:ext cx="3432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Angular Velocity (rad/s) </a:t>
            </a:r>
            <a:r>
              <a:rPr lang="en-GB" b="1" dirty="0"/>
              <a:t>=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Angular Displacement (rad)</a:t>
            </a:r>
            <a:r>
              <a:rPr lang="en-GB" b="1" dirty="0"/>
              <a:t>/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Time Taken (s)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399" y="4935873"/>
            <a:ext cx="3724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Angular Velocity (rad/s) </a:t>
            </a:r>
            <a:r>
              <a:rPr lang="en-GB" sz="2400" b="1" dirty="0"/>
              <a:t>= </a:t>
            </a:r>
            <a:r>
              <a:rPr lang="en-GB" sz="2400" b="1" dirty="0" smtClean="0"/>
              <a:t>2.18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(rad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en-GB" sz="2400" b="1" dirty="0"/>
              <a:t>/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0.4 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(s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)  =   5.45 rad/s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14757993">
            <a:off x="6517867" y="1056339"/>
            <a:ext cx="2296164" cy="133915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Angular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680520" cy="5184575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GB" dirty="0" smtClean="0"/>
              <a:t>A trampolinist performs a seat drop.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They rotate their legs around the t</a:t>
            </a:r>
            <a:r>
              <a:rPr lang="en-GB" dirty="0"/>
              <a:t>ransverse </a:t>
            </a:r>
            <a:r>
              <a:rPr lang="en-GB" dirty="0" smtClean="0"/>
              <a:t>axis clockwise at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1.69 radians in 0.3 seconds</a:t>
            </a:r>
            <a:r>
              <a:rPr lang="en-GB" dirty="0" smtClean="0"/>
              <a:t>.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 is their average Angular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elocity?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5.63 rad/s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3" r="23576"/>
          <a:stretch/>
        </p:blipFill>
        <p:spPr>
          <a:xfrm>
            <a:off x="5004048" y="1556792"/>
            <a:ext cx="403511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Angular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3"/>
          </a:xfrm>
        </p:spPr>
        <p:txBody>
          <a:bodyPr/>
          <a:lstStyle/>
          <a:p>
            <a:r>
              <a:rPr lang="en-GB" dirty="0" smtClean="0"/>
              <a:t>How can we, using a rugby ball and a marker, create and record the angular velocity?</a:t>
            </a:r>
          </a:p>
          <a:p>
            <a:endParaRPr lang="en-GB" dirty="0" smtClean="0"/>
          </a:p>
          <a:p>
            <a:r>
              <a:rPr lang="en-GB" sz="3600" b="1" dirty="0" smtClean="0">
                <a:solidFill>
                  <a:srgbClr val="002060"/>
                </a:solidFill>
              </a:rPr>
              <a:t>Time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Radian</a:t>
            </a:r>
            <a:endParaRPr lang="en-GB" sz="3600" b="1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57" y="3717032"/>
            <a:ext cx="4169543" cy="268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2493"/>
            <a:ext cx="5571422" cy="850106"/>
          </a:xfrm>
        </p:spPr>
        <p:txBody>
          <a:bodyPr/>
          <a:lstStyle/>
          <a:p>
            <a:r>
              <a:rPr lang="en-GB" dirty="0" smtClean="0"/>
              <a:t>Angular </a:t>
            </a:r>
            <a:r>
              <a:rPr lang="en-GB" dirty="0"/>
              <a:t>Velocity</a:t>
            </a:r>
          </a:p>
        </p:txBody>
      </p:sp>
      <p:pic>
        <p:nvPicPr>
          <p:cNvPr id="4100" name="Picture 4" descr="Image result for end of a rugby 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7" y="1267330"/>
            <a:ext cx="3763760" cy="37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877295" y="1737682"/>
            <a:ext cx="576064" cy="494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rved Up Arrow 4"/>
          <p:cNvSpPr/>
          <p:nvPr/>
        </p:nvSpPr>
        <p:spPr>
          <a:xfrm rot="4578150">
            <a:off x="-329610" y="2541129"/>
            <a:ext cx="3909574" cy="187486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8632" y="507546"/>
            <a:ext cx="257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Radius = 10 cm</a:t>
            </a:r>
          </a:p>
          <a:p>
            <a:r>
              <a:rPr lang="en-GB" sz="2000" dirty="0" smtClean="0"/>
              <a:t>Distance travelled= 57cm</a:t>
            </a:r>
          </a:p>
          <a:p>
            <a:r>
              <a:rPr lang="en-GB" sz="2000" dirty="0" smtClean="0"/>
              <a:t> </a:t>
            </a:r>
            <a:r>
              <a:rPr lang="en-US" sz="2000" dirty="0"/>
              <a:t>θ </a:t>
            </a:r>
            <a:r>
              <a:rPr lang="en-GB" sz="2000" dirty="0" smtClean="0"/>
              <a:t>= 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88832" y="166170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θ </a:t>
            </a:r>
            <a:r>
              <a:rPr lang="en-GB" sz="2400" b="1" dirty="0" smtClean="0">
                <a:solidFill>
                  <a:srgbClr val="FF0000"/>
                </a:solidFill>
              </a:rPr>
              <a:t>=5.7 (rad) </a:t>
            </a: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942" y="2265945"/>
            <a:ext cx="293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ball rotates round the medial axis anticlockwise at …..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3553763"/>
            <a:ext cx="2820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ball rotates round the medial axis anticlockwise at …..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5.7 (rad) in 0.2 secs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4516" y="5240497"/>
            <a:ext cx="2871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Angular velocity =  28.5     Rad/s 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7" grpId="0"/>
      <p:bldP spid="11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Recap - Linear Motion Descriptors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68467"/>
              </p:ext>
            </p:extLst>
          </p:nvPr>
        </p:nvGraphicFramePr>
        <p:xfrm>
          <a:off x="179512" y="1556793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1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9650C4-4270-4BA1-8A69-19161B706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9650C4-4270-4BA1-8A69-19161B706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9650C4-4270-4BA1-8A69-19161B706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F16DE-0359-4BEA-B042-355B25C2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95F16DE-0359-4BEA-B042-355B25C2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95F16DE-0359-4BEA-B042-355B25C2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9EC670-E6DB-47AF-A7AC-8DAC14F3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F9EC670-E6DB-47AF-A7AC-8DAC14F3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F9EC670-E6DB-47AF-A7AC-8DAC14F3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76E7E-3CA6-4D77-A4ED-949F89883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2176E7E-3CA6-4D77-A4ED-949F89883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2176E7E-3CA6-4D77-A4ED-949F89883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365D2-86A2-4FA0-8192-87CFEEE3B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A0365D2-86A2-4FA0-8192-87CFEEE3B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A0365D2-86A2-4FA0-8192-87CFEEE3B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2493"/>
            <a:ext cx="5571422" cy="850106"/>
          </a:xfrm>
        </p:spPr>
        <p:txBody>
          <a:bodyPr/>
          <a:lstStyle/>
          <a:p>
            <a:r>
              <a:rPr lang="en-GB" dirty="0" smtClean="0"/>
              <a:t>Angular </a:t>
            </a:r>
            <a:r>
              <a:rPr lang="en-GB" dirty="0"/>
              <a:t>Velocity</a:t>
            </a:r>
          </a:p>
        </p:txBody>
      </p:sp>
      <p:pic>
        <p:nvPicPr>
          <p:cNvPr id="4100" name="Picture 4" descr="Image result for end of a rugby 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7" y="1267330"/>
            <a:ext cx="3763760" cy="37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877295" y="1737682"/>
            <a:ext cx="576064" cy="494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rved Up Arrow 4"/>
          <p:cNvSpPr/>
          <p:nvPr/>
        </p:nvSpPr>
        <p:spPr>
          <a:xfrm rot="4578150">
            <a:off x="-329610" y="2541129"/>
            <a:ext cx="3909574" cy="187486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8632" y="507546"/>
            <a:ext cx="257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Radius = 10 cm</a:t>
            </a:r>
          </a:p>
          <a:p>
            <a:r>
              <a:rPr lang="en-GB" sz="2000" dirty="0" smtClean="0"/>
              <a:t>Distance travelled= 57cm</a:t>
            </a:r>
          </a:p>
          <a:p>
            <a:r>
              <a:rPr lang="en-GB" sz="2000" dirty="0" smtClean="0"/>
              <a:t> </a:t>
            </a:r>
            <a:r>
              <a:rPr lang="en-US" sz="2000" dirty="0"/>
              <a:t>θ </a:t>
            </a:r>
            <a:r>
              <a:rPr lang="en-GB" sz="2000" dirty="0" smtClean="0"/>
              <a:t>= 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88832" y="166170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θ </a:t>
            </a:r>
            <a:r>
              <a:rPr lang="en-GB" sz="2400" b="1" dirty="0" smtClean="0">
                <a:solidFill>
                  <a:srgbClr val="FF0000"/>
                </a:solidFill>
              </a:rPr>
              <a:t>=5.7 (rad) </a:t>
            </a: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942" y="2265945"/>
            <a:ext cx="293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ball rotates round the medial axis anticlockwise at …..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3553763"/>
            <a:ext cx="2820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ball rotates round the medial axis anticlockwise at …..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5.7 (rad)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4516" y="5240497"/>
            <a:ext cx="287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Angular velocity =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7" grpId="0"/>
      <p:bldP spid="11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2493"/>
            <a:ext cx="5571422" cy="850106"/>
          </a:xfrm>
        </p:spPr>
        <p:txBody>
          <a:bodyPr/>
          <a:lstStyle/>
          <a:p>
            <a:r>
              <a:rPr lang="en-GB" dirty="0" smtClean="0"/>
              <a:t>Angular </a:t>
            </a:r>
            <a:r>
              <a:rPr lang="en-GB" dirty="0"/>
              <a:t>Velocity</a:t>
            </a:r>
          </a:p>
        </p:txBody>
      </p:sp>
      <p:sp>
        <p:nvSpPr>
          <p:cNvPr id="4" name="Oval 3"/>
          <p:cNvSpPr/>
          <p:nvPr/>
        </p:nvSpPr>
        <p:spPr>
          <a:xfrm>
            <a:off x="2877295" y="1737682"/>
            <a:ext cx="576064" cy="494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28632" y="507546"/>
            <a:ext cx="257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Radius = ……… cm</a:t>
            </a:r>
          </a:p>
          <a:p>
            <a:r>
              <a:rPr lang="en-GB" sz="2000" dirty="0" smtClean="0"/>
              <a:t>Distance travelled= ……..</a:t>
            </a:r>
          </a:p>
          <a:p>
            <a:r>
              <a:rPr lang="en-GB" sz="2000" dirty="0" smtClean="0"/>
              <a:t> </a:t>
            </a:r>
            <a:r>
              <a:rPr lang="en-US" sz="2000" dirty="0"/>
              <a:t>θ </a:t>
            </a:r>
            <a:r>
              <a:rPr lang="en-GB" sz="2000" dirty="0" smtClean="0"/>
              <a:t>= 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88832" y="166170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θ </a:t>
            </a:r>
            <a:r>
              <a:rPr lang="en-GB" sz="2400" b="1" dirty="0" smtClean="0">
                <a:solidFill>
                  <a:srgbClr val="FF0000"/>
                </a:solidFill>
              </a:rPr>
              <a:t>= (rad) </a:t>
            </a: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942" y="2265945"/>
            <a:ext cx="293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ball rotates round the ……………………anticlockwise at …..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3858852"/>
            <a:ext cx="282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ball rotates round the medial axis anticlockwise at …..</a:t>
            </a:r>
            <a:r>
              <a:rPr lang="en-GB" sz="2000" b="1" dirty="0" smtClean="0"/>
              <a:t>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279" y="5025918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Angular velocity =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result for basket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4091"/>
            <a:ext cx="46196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Up Arrow 4"/>
          <p:cNvSpPr/>
          <p:nvPr/>
        </p:nvSpPr>
        <p:spPr>
          <a:xfrm rot="4578150">
            <a:off x="-574457" y="2921420"/>
            <a:ext cx="3909574" cy="187486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  <p:bldP spid="8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693"/>
            <a:ext cx="3275856" cy="516675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Using the data,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draw a graph of Angular Velocity against Time </a:t>
            </a:r>
            <a:r>
              <a:rPr lang="en-GB" dirty="0" smtClean="0"/>
              <a:t>for a somersault.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Explain the curve produced!</a:t>
            </a:r>
          </a:p>
          <a:p>
            <a:endParaRPr lang="en-GB" dirty="0" smtClean="0"/>
          </a:p>
          <a:p>
            <a:r>
              <a:rPr lang="en-US" dirty="0" smtClean="0">
                <a:hlinkClick r:id="rId2" action="ppaction://hlinkfile"/>
              </a:rPr>
              <a:t>\\FUJI\Staff$\Sport\2016 - 17\Teaching Areas\A-Level PE 2016-18\trips\video of A level\Bounce trip</a:t>
            </a:r>
            <a:endParaRPr lang="en-GB" dirty="0" smtClean="0"/>
          </a:p>
          <a:p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62740"/>
              </p:ext>
            </p:extLst>
          </p:nvPr>
        </p:nvGraphicFramePr>
        <p:xfrm>
          <a:off x="3347864" y="1547692"/>
          <a:ext cx="5688632" cy="516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1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Time</a:t>
                      </a:r>
                      <a:r>
                        <a:rPr lang="en-GB" sz="2000" baseline="0" dirty="0" smtClean="0"/>
                        <a:t> Taken (s)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Angular Velocity (rad/s)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0.05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0.10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0.15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17.5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0.20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21.5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0.25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24.0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0.30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25.0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0.35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24.0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0.40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21.0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0.45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13.0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0.50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4.0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2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298941"/>
              </p:ext>
            </p:extLst>
          </p:nvPr>
        </p:nvGraphicFramePr>
        <p:xfrm>
          <a:off x="107504" y="116632"/>
          <a:ext cx="8856984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3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" y="1700808"/>
            <a:ext cx="9144000" cy="144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046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Exam Question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5" y="3356992"/>
            <a:ext cx="8737600" cy="32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76470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Exam Question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24"/>
            <a:ext cx="9144000" cy="126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2628"/>
            <a:ext cx="9144000" cy="29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1147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32856"/>
            <a:ext cx="84328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14" y="2420888"/>
            <a:ext cx="25812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Angular momentum conservation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786" y="76470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Why spin a rugby ball?</a:t>
            </a:r>
            <a:endParaRPr lang="en-GB" sz="4000" dirty="0"/>
          </a:p>
        </p:txBody>
      </p:sp>
      <p:pic>
        <p:nvPicPr>
          <p:cNvPr id="5" name="Picture 2" descr="Super Rugby Rd 15 - Crusaders v Highland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30" y="1426422"/>
            <a:ext cx="5385186" cy="46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Introducing Angular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36" y="1569356"/>
            <a:ext cx="4462364" cy="511256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2800" dirty="0" smtClean="0"/>
              <a:t>Angular motion is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the movement of a body (or a body part) in a circular path about an axis of rotation</a:t>
            </a:r>
            <a:r>
              <a:rPr lang="en-GB" sz="2800" dirty="0" smtClean="0"/>
              <a:t>.</a:t>
            </a:r>
          </a:p>
          <a:p>
            <a:pPr marL="118872" indent="0">
              <a:buNone/>
            </a:pPr>
            <a:endParaRPr lang="en-GB" sz="2800" dirty="0"/>
          </a:p>
          <a:p>
            <a:pPr marL="118872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19049" r="51170" b="44240"/>
          <a:stretch/>
        </p:blipFill>
        <p:spPr>
          <a:xfrm>
            <a:off x="6084168" y="1700808"/>
            <a:ext cx="2016224" cy="1656742"/>
          </a:xfrm>
          <a:prstGeom prst="rect">
            <a:avLst/>
          </a:prstGeom>
        </p:spPr>
      </p:pic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3" y="3588402"/>
            <a:ext cx="3835989" cy="3087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40" y="3598286"/>
            <a:ext cx="4570005" cy="29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Angular Motion and 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680520" cy="5112567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GB" sz="2800" dirty="0" smtClean="0"/>
              <a:t>Think…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how do we create Angular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otion using Force?</a:t>
            </a:r>
          </a:p>
          <a:p>
            <a:pPr marL="118872" indent="0">
              <a:buNone/>
            </a:pPr>
            <a:endParaRPr lang="en-GB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8872" indent="0">
              <a:buNone/>
            </a:pPr>
            <a:r>
              <a:rPr lang="en-GB" sz="2800" dirty="0" smtClean="0"/>
              <a:t>This results from an Eccentric Force being applied to a body</a:t>
            </a:r>
          </a:p>
          <a:p>
            <a:pPr marL="118872" indent="0">
              <a:buNone/>
            </a:pP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18872" indent="0">
              <a:buNone/>
            </a:pP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An Eccentric Force is a force applied outside the Centre of Mass, which results in Angular Motion</a:t>
            </a:r>
          </a:p>
          <a:p>
            <a:pPr marL="118872" indent="0">
              <a:buNone/>
            </a:pP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18872" indent="0">
              <a:buNone/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Torque is a measure of the turning force applied to a body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7" y="2423968"/>
            <a:ext cx="4114800" cy="3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87485"/>
            <a:ext cx="7740352" cy="484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908" cy="6309320"/>
          </a:xfrm>
        </p:spPr>
      </p:pic>
    </p:spTree>
    <p:extLst>
      <p:ext uri="{BB962C8B-B14F-4D97-AF65-F5344CB8AC3E}">
        <p14:creationId xmlns:p14="http://schemas.microsoft.com/office/powerpoint/2010/main" val="6161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</a:t>
            </a:r>
            <a:r>
              <a:rPr lang="en-GB" dirty="0" smtClean="0"/>
              <a:t>ractical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2" name="Picture 4" descr="Image result for basket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8" y="1600200"/>
            <a:ext cx="3107457" cy="31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ugby bal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77" y="1470484"/>
            <a:ext cx="3686223" cy="33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301208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can we describe the movement?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5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Principal Axes of Rotation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464496" cy="5112567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GB" dirty="0" smtClean="0"/>
              <a:t>If an eccentric force is applied to a body, it will rotate around one or more principal axes of rotation.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A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principal axis of rotation</a:t>
            </a:r>
            <a:r>
              <a:rPr lang="en-GB" dirty="0" smtClean="0"/>
              <a:t> is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an imaginary line that passes through the </a:t>
            </a:r>
            <a:r>
              <a:rPr lang="en-GB" b="1" dirty="0" err="1" smtClean="0">
                <a:solidFill>
                  <a:schemeClr val="accent4">
                    <a:lumMod val="75000"/>
                  </a:schemeClr>
                </a:solidFill>
              </a:rPr>
              <a:t>CoM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 about which the body rotates.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 r="17273"/>
          <a:stretch/>
        </p:blipFill>
        <p:spPr>
          <a:xfrm>
            <a:off x="4860032" y="1556791"/>
            <a:ext cx="4103334" cy="511256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4" idx="0"/>
          </p:cNvCxnSpPr>
          <p:nvPr/>
        </p:nvCxnSpPr>
        <p:spPr>
          <a:xfrm flipV="1">
            <a:off x="6911699" y="1556791"/>
            <a:ext cx="0" cy="496855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92080" y="3573016"/>
            <a:ext cx="3024336" cy="129614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92080" y="3284984"/>
            <a:ext cx="3312368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bodies axis of rot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752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11960" y="323981"/>
            <a:ext cx="4186808" cy="51273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Longitudinal</a:t>
            </a:r>
          </a:p>
          <a:p>
            <a:endParaRPr lang="en-GB" b="1" dirty="0"/>
          </a:p>
        </p:txBody>
      </p:sp>
      <p:pic>
        <p:nvPicPr>
          <p:cNvPr id="3079" name="Picture 7" descr="Image result for bodies axis of rot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4" y="2426759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Image result for bodies axis of rota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3" descr="Image result for bodies axis of rotati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7" name="Picture 15" descr="Image result for bodies axis of rotat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4" y="4579938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4516760" y="5143532"/>
            <a:ext cx="4186808" cy="512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Medial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516760" y="2780928"/>
            <a:ext cx="4186808" cy="512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002060"/>
                </a:solidFill>
              </a:rPr>
              <a:t>transverse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11760" y="840413"/>
            <a:ext cx="1800200" cy="1590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43045" y="3293659"/>
            <a:ext cx="1800200" cy="159004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907704" y="1052736"/>
            <a:ext cx="2609056" cy="409079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r="32857"/>
          <a:stretch/>
        </p:blipFill>
        <p:spPr>
          <a:xfrm>
            <a:off x="6693194" y="1556792"/>
            <a:ext cx="2344222" cy="512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r="16661"/>
          <a:stretch/>
        </p:blipFill>
        <p:spPr>
          <a:xfrm>
            <a:off x="107505" y="1556792"/>
            <a:ext cx="3744416" cy="3501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8326" r="38090" b="12361"/>
          <a:stretch/>
        </p:blipFill>
        <p:spPr>
          <a:xfrm>
            <a:off x="3997448" y="2348880"/>
            <a:ext cx="2553195" cy="3253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5" y="5733256"/>
            <a:ext cx="6443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the pictures, identify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which principle axis of rotation is being used</a:t>
            </a:r>
            <a:r>
              <a:rPr lang="en-GB" sz="2800" dirty="0" smtClean="0"/>
              <a:t>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417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956</Words>
  <Application>Microsoft Office PowerPoint</Application>
  <PresentationFormat>On-screen Show (4:3)</PresentationFormat>
  <Paragraphs>163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Biomechanics</vt:lpstr>
      <vt:lpstr>Recap - Linear Motion Descriptors</vt:lpstr>
      <vt:lpstr>Introducing Angular Motion</vt:lpstr>
      <vt:lpstr>Angular Motion and Force</vt:lpstr>
      <vt:lpstr>PowerPoint Presentation</vt:lpstr>
      <vt:lpstr>Practical </vt:lpstr>
      <vt:lpstr>Principal Axes of Rotation</vt:lpstr>
      <vt:lpstr>PowerPoint Presentation</vt:lpstr>
      <vt:lpstr>Think!</vt:lpstr>
      <vt:lpstr>Angular Motion Descriptors</vt:lpstr>
      <vt:lpstr>Measurements</vt:lpstr>
      <vt:lpstr>Angular Velocity</vt:lpstr>
      <vt:lpstr>Angular displacement</vt:lpstr>
      <vt:lpstr>How to work out the angular displacement? </vt:lpstr>
      <vt:lpstr>How to work out the angular displacement? </vt:lpstr>
      <vt:lpstr>Angular Velocity</vt:lpstr>
      <vt:lpstr>Angular Velocity</vt:lpstr>
      <vt:lpstr>Create Angular Velocity</vt:lpstr>
      <vt:lpstr>Angular Velocity</vt:lpstr>
      <vt:lpstr>Angular Velocity</vt:lpstr>
      <vt:lpstr>Angular Velocity</vt:lpstr>
      <vt:lpstr>Task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Brazilian Soccer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  Information Processing (IP)</dc:title>
  <dc:creator>Office 2004 Test Drive User</dc:creator>
  <cp:lastModifiedBy>Damian Ashleighmorris</cp:lastModifiedBy>
  <cp:revision>345</cp:revision>
  <cp:lastPrinted>2017-09-19T12:46:00Z</cp:lastPrinted>
  <dcterms:created xsi:type="dcterms:W3CDTF">2010-02-19T10:46:18Z</dcterms:created>
  <dcterms:modified xsi:type="dcterms:W3CDTF">2017-09-20T16:24:05Z</dcterms:modified>
</cp:coreProperties>
</file>