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8" r:id="rId2"/>
    <p:sldId id="421" r:id="rId3"/>
    <p:sldId id="425" r:id="rId4"/>
    <p:sldId id="447" r:id="rId5"/>
    <p:sldId id="446" r:id="rId6"/>
    <p:sldId id="435" r:id="rId7"/>
    <p:sldId id="427" r:id="rId8"/>
    <p:sldId id="430" r:id="rId9"/>
    <p:sldId id="429" r:id="rId10"/>
    <p:sldId id="432" r:id="rId11"/>
    <p:sldId id="436" r:id="rId12"/>
    <p:sldId id="428" r:id="rId13"/>
    <p:sldId id="437" r:id="rId14"/>
    <p:sldId id="431" r:id="rId15"/>
    <p:sldId id="434" r:id="rId16"/>
    <p:sldId id="441" r:id="rId17"/>
    <p:sldId id="443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87" autoAdjust="0"/>
  </p:normalViewPr>
  <p:slideViewPr>
    <p:cSldViewPr snapToObjects="1">
      <p:cViewPr varScale="1">
        <p:scale>
          <a:sx n="63" d="100"/>
          <a:sy n="63" d="100"/>
        </p:scale>
        <p:origin x="-3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6E119-F420-4BA2-ADF6-1CC9B99E98CE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1E8B8DAE-F2A7-4C28-8D73-12F49FFBE066}">
      <dgm:prSet phldrT="[Text]" custT="1"/>
      <dgm:spPr/>
      <dgm:t>
        <a:bodyPr/>
        <a:lstStyle/>
        <a:p>
          <a:r>
            <a:rPr lang="en-GB" sz="5400" dirty="0" smtClean="0"/>
            <a:t>Mass (kg)</a:t>
          </a:r>
          <a:endParaRPr lang="en-GB" sz="5400" dirty="0"/>
        </a:p>
      </dgm:t>
    </dgm:pt>
    <dgm:pt modelId="{3B3C7718-84E7-4FFC-B3FA-C19EDA180231}" type="parTrans" cxnId="{791B541F-CF6F-4BE5-86A5-EC95052E1E91}">
      <dgm:prSet/>
      <dgm:spPr/>
      <dgm:t>
        <a:bodyPr/>
        <a:lstStyle/>
        <a:p>
          <a:endParaRPr lang="en-GB"/>
        </a:p>
      </dgm:t>
    </dgm:pt>
    <dgm:pt modelId="{408DC088-8A4D-4742-80CE-97ACC0A370B8}" type="sibTrans" cxnId="{791B541F-CF6F-4BE5-86A5-EC95052E1E91}">
      <dgm:prSet/>
      <dgm:spPr/>
      <dgm:t>
        <a:bodyPr/>
        <a:lstStyle/>
        <a:p>
          <a:endParaRPr lang="en-GB"/>
        </a:p>
      </dgm:t>
    </dgm:pt>
    <dgm:pt modelId="{44F06C3E-755A-44E6-AA0B-39609CA81EC0}">
      <dgm:prSet phldrT="[Text]" custT="1"/>
      <dgm:spPr/>
      <dgm:t>
        <a:bodyPr/>
        <a:lstStyle/>
        <a:p>
          <a:r>
            <a:rPr lang="en-GB" sz="4000" dirty="0" smtClean="0"/>
            <a:t>Distribution of Mass from the axis of rotation</a:t>
          </a:r>
          <a:endParaRPr lang="en-GB" sz="4000" dirty="0"/>
        </a:p>
      </dgm:t>
    </dgm:pt>
    <dgm:pt modelId="{C4E522C7-A0B3-4006-9615-EF451DFCCFE8}" type="parTrans" cxnId="{73947C77-A23F-4AFF-BC31-BBE283A41040}">
      <dgm:prSet/>
      <dgm:spPr/>
      <dgm:t>
        <a:bodyPr/>
        <a:lstStyle/>
        <a:p>
          <a:endParaRPr lang="en-GB"/>
        </a:p>
      </dgm:t>
    </dgm:pt>
    <dgm:pt modelId="{B788552A-C5EB-4646-B2D9-89D53E624CED}" type="sibTrans" cxnId="{73947C77-A23F-4AFF-BC31-BBE283A41040}">
      <dgm:prSet/>
      <dgm:spPr/>
      <dgm:t>
        <a:bodyPr/>
        <a:lstStyle/>
        <a:p>
          <a:endParaRPr lang="en-GB"/>
        </a:p>
      </dgm:t>
    </dgm:pt>
    <dgm:pt modelId="{23B3E594-F0DC-4792-82CC-90EDD19E3C56}" type="pres">
      <dgm:prSet presAssocID="{83E6E119-F420-4BA2-ADF6-1CC9B99E98CE}" presName="compositeShape" presStyleCnt="0">
        <dgm:presLayoutVars>
          <dgm:chMax val="7"/>
          <dgm:dir/>
          <dgm:resizeHandles val="exact"/>
        </dgm:presLayoutVars>
      </dgm:prSet>
      <dgm:spPr/>
    </dgm:pt>
    <dgm:pt modelId="{85D1AD7D-9F15-4B65-AC75-6C600CCBB705}" type="pres">
      <dgm:prSet presAssocID="{1E8B8DAE-F2A7-4C28-8D73-12F49FFBE066}" presName="circ1" presStyleLbl="vennNode1" presStyleIdx="0" presStyleCnt="2"/>
      <dgm:spPr/>
      <dgm:t>
        <a:bodyPr/>
        <a:lstStyle/>
        <a:p>
          <a:endParaRPr lang="en-GB"/>
        </a:p>
      </dgm:t>
    </dgm:pt>
    <dgm:pt modelId="{E5AFC40F-6CE6-4DE0-9800-888AC40ED4D8}" type="pres">
      <dgm:prSet presAssocID="{1E8B8DAE-F2A7-4C28-8D73-12F49FFBE0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B8389D-6B39-45D1-89CE-BE13A3A70D85}" type="pres">
      <dgm:prSet presAssocID="{44F06C3E-755A-44E6-AA0B-39609CA81EC0}" presName="circ2" presStyleLbl="vennNode1" presStyleIdx="1" presStyleCnt="2"/>
      <dgm:spPr/>
      <dgm:t>
        <a:bodyPr/>
        <a:lstStyle/>
        <a:p>
          <a:endParaRPr lang="en-GB"/>
        </a:p>
      </dgm:t>
    </dgm:pt>
    <dgm:pt modelId="{F010C4B6-2421-4A20-8662-C91726A87A33}" type="pres">
      <dgm:prSet presAssocID="{44F06C3E-755A-44E6-AA0B-39609CA81EC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41FF95-1B86-4493-A061-049A641F9D2F}" type="presOf" srcId="{44F06C3E-755A-44E6-AA0B-39609CA81EC0}" destId="{F010C4B6-2421-4A20-8662-C91726A87A33}" srcOrd="1" destOrd="0" presId="urn:microsoft.com/office/officeart/2005/8/layout/venn1"/>
    <dgm:cxn modelId="{8CADE575-4B04-4398-94F5-E6156D52A439}" type="presOf" srcId="{1E8B8DAE-F2A7-4C28-8D73-12F49FFBE066}" destId="{E5AFC40F-6CE6-4DE0-9800-888AC40ED4D8}" srcOrd="1" destOrd="0" presId="urn:microsoft.com/office/officeart/2005/8/layout/venn1"/>
    <dgm:cxn modelId="{791B541F-CF6F-4BE5-86A5-EC95052E1E91}" srcId="{83E6E119-F420-4BA2-ADF6-1CC9B99E98CE}" destId="{1E8B8DAE-F2A7-4C28-8D73-12F49FFBE066}" srcOrd="0" destOrd="0" parTransId="{3B3C7718-84E7-4FFC-B3FA-C19EDA180231}" sibTransId="{408DC088-8A4D-4742-80CE-97ACC0A370B8}"/>
    <dgm:cxn modelId="{CEF30FF3-2EF0-444F-BB69-17E5C9F5414D}" type="presOf" srcId="{44F06C3E-755A-44E6-AA0B-39609CA81EC0}" destId="{D2B8389D-6B39-45D1-89CE-BE13A3A70D85}" srcOrd="0" destOrd="0" presId="urn:microsoft.com/office/officeart/2005/8/layout/venn1"/>
    <dgm:cxn modelId="{E218499D-CC0A-4D0C-A86E-49E2C5ADE68F}" type="presOf" srcId="{83E6E119-F420-4BA2-ADF6-1CC9B99E98CE}" destId="{23B3E594-F0DC-4792-82CC-90EDD19E3C56}" srcOrd="0" destOrd="0" presId="urn:microsoft.com/office/officeart/2005/8/layout/venn1"/>
    <dgm:cxn modelId="{3E148404-3C0D-4206-971E-D143F24EB1B3}" type="presOf" srcId="{1E8B8DAE-F2A7-4C28-8D73-12F49FFBE066}" destId="{85D1AD7D-9F15-4B65-AC75-6C600CCBB705}" srcOrd="0" destOrd="0" presId="urn:microsoft.com/office/officeart/2005/8/layout/venn1"/>
    <dgm:cxn modelId="{73947C77-A23F-4AFF-BC31-BBE283A41040}" srcId="{83E6E119-F420-4BA2-ADF6-1CC9B99E98CE}" destId="{44F06C3E-755A-44E6-AA0B-39609CA81EC0}" srcOrd="1" destOrd="0" parTransId="{C4E522C7-A0B3-4006-9615-EF451DFCCFE8}" sibTransId="{B788552A-C5EB-4646-B2D9-89D53E624CED}"/>
    <dgm:cxn modelId="{556ABE50-7021-434D-85A2-D61332D6EE48}" type="presParOf" srcId="{23B3E594-F0DC-4792-82CC-90EDD19E3C56}" destId="{85D1AD7D-9F15-4B65-AC75-6C600CCBB705}" srcOrd="0" destOrd="0" presId="urn:microsoft.com/office/officeart/2005/8/layout/venn1"/>
    <dgm:cxn modelId="{81837C6D-2DEB-4D54-8095-51A966695502}" type="presParOf" srcId="{23B3E594-F0DC-4792-82CC-90EDD19E3C56}" destId="{E5AFC40F-6CE6-4DE0-9800-888AC40ED4D8}" srcOrd="1" destOrd="0" presId="urn:microsoft.com/office/officeart/2005/8/layout/venn1"/>
    <dgm:cxn modelId="{F53511FD-D3AB-4834-B3F8-20406AE62BF1}" type="presParOf" srcId="{23B3E594-F0DC-4792-82CC-90EDD19E3C56}" destId="{D2B8389D-6B39-45D1-89CE-BE13A3A70D85}" srcOrd="2" destOrd="0" presId="urn:microsoft.com/office/officeart/2005/8/layout/venn1"/>
    <dgm:cxn modelId="{8B163EC3-CDBF-407A-8097-3A02C26063D9}" type="presParOf" srcId="{23B3E594-F0DC-4792-82CC-90EDD19E3C56}" destId="{F010C4B6-2421-4A20-8662-C91726A87A3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1AD7D-9F15-4B65-AC75-6C600CCBB705}">
      <dsp:nvSpPr>
        <dsp:cNvPr id="0" name=""/>
        <dsp:cNvSpPr/>
      </dsp:nvSpPr>
      <dsp:spPr>
        <a:xfrm>
          <a:off x="200902" y="150496"/>
          <a:ext cx="4955590" cy="49555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/>
            <a:t>Mass (kg)</a:t>
          </a:r>
          <a:endParaRPr lang="en-GB" sz="5400" kern="1200" dirty="0"/>
        </a:p>
      </dsp:txBody>
      <dsp:txXfrm>
        <a:off x="892899" y="734867"/>
        <a:ext cx="2857277" cy="3786849"/>
      </dsp:txXfrm>
    </dsp:sp>
    <dsp:sp modelId="{D2B8389D-6B39-45D1-89CE-BE13A3A70D85}">
      <dsp:nvSpPr>
        <dsp:cNvPr id="0" name=""/>
        <dsp:cNvSpPr/>
      </dsp:nvSpPr>
      <dsp:spPr>
        <a:xfrm>
          <a:off x="3772499" y="150496"/>
          <a:ext cx="4955590" cy="4955590"/>
        </a:xfrm>
        <a:prstGeom prst="ellipse">
          <a:avLst/>
        </a:prstGeom>
        <a:solidFill>
          <a:schemeClr val="accent2">
            <a:alpha val="50000"/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Distribution of Mass from the axis of rotation</a:t>
          </a:r>
          <a:endParaRPr lang="en-GB" sz="4000" kern="1200" dirty="0"/>
        </a:p>
      </dsp:txBody>
      <dsp:txXfrm>
        <a:off x="5178815" y="734867"/>
        <a:ext cx="2857277" cy="3786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F802-DC6C-4796-BCB1-CEBB63EA9A01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F5458-9C23-4BFC-A67F-DBA7DA745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C1E2-45EE-4346-8A63-5D85AA4146A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414F-3441-5A4B-9E24-3A15A5DC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754D0A-E550-C042-8CB4-B9B652778DD6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source=images&amp;cd=&amp;cad=rja&amp;uact=8&amp;ved=0ahUKEwjZxMjrxrPWAhXnIcAKHRNpB4MQjRwIBw&amp;url=http://thestar.blogs.com/photoblog/2010/02/mens-figure-skaters-make-their-heads-spin.html&amp;psig=AFQjCNE7hreyv2z6Nz239oTycDKJvS1EZA&amp;ust=15059896609853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0p8jbv7Q_i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TGLBGXPTSP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AQLtcEAG9v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QtZirw7PWAhUBK8AKHTpKDmoQjRwIBw&amp;url=https://www.pinterest.co.uk/sportswomen/rugby-women/&amp;psig=AFQjCNG8unGeWVvESzLxuHQyRjDYnMpoSA&amp;ust=150598871700799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Biomechanics moment of inertia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408176"/>
            <a:ext cx="8953500" cy="50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Distribution of Mass from the Axis of Rotation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721674"/>
            <a:ext cx="4114800" cy="469999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The further the mass moves from the axis of rotation, the greater the MI</a:t>
            </a:r>
          </a:p>
          <a:p>
            <a:pPr marL="118872" indent="0">
              <a:buNone/>
            </a:pPr>
            <a:endParaRPr lang="en-GB" sz="2800" dirty="0"/>
          </a:p>
          <a:p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Close mass distribution decreases MI and so rotation can be quicker around the transverse axis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r="7418"/>
          <a:stretch/>
        </p:blipFill>
        <p:spPr>
          <a:xfrm>
            <a:off x="4388977" y="1916832"/>
            <a:ext cx="4614780" cy="4104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02" y="1569612"/>
            <a:ext cx="3449521" cy="51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Distribution of mass from the axis of rotation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899068">
            <a:off x="1078135" y="1902995"/>
            <a:ext cx="2314265" cy="349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r="44813" b="-1"/>
          <a:stretch/>
        </p:blipFill>
        <p:spPr>
          <a:xfrm>
            <a:off x="4860032" y="1628800"/>
            <a:ext cx="3675856" cy="43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5974568"/>
            <a:ext cx="8229600" cy="861721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GB" dirty="0" smtClean="0"/>
              <a:t>Look at the three pictures. Which one has the </a:t>
            </a:r>
            <a:r>
              <a:rPr lang="en-GB" b="1" dirty="0" smtClean="0"/>
              <a:t>lowest</a:t>
            </a:r>
            <a:r>
              <a:rPr lang="en-GB" dirty="0" smtClean="0"/>
              <a:t> Moment of Inertia (</a:t>
            </a:r>
            <a:r>
              <a:rPr lang="en-GB" b="1" dirty="0" smtClean="0"/>
              <a:t>MI</a:t>
            </a:r>
            <a:r>
              <a:rPr lang="en-GB" dirty="0" smtClean="0"/>
              <a:t>)?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What is MI affected by?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84" y="1211960"/>
            <a:ext cx="3327130" cy="4692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6732" y="2183842"/>
            <a:ext cx="4479147" cy="2965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32" y="1427110"/>
            <a:ext cx="2994367" cy="44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the relationship between MI and angular velocity?</a:t>
            </a:r>
            <a:endParaRPr lang="en-GB" dirty="0"/>
          </a:p>
        </p:txBody>
      </p:sp>
      <p:pic>
        <p:nvPicPr>
          <p:cNvPr id="2050" name="Picture 2" descr="Image result for ice skating spi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2609011" cy="42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Moment of Inertia (MI) and Angular Velocity =(W)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GB" dirty="0" smtClean="0"/>
              <a:t>MI has a direct effect on Angular Velocity…</a:t>
            </a:r>
          </a:p>
          <a:p>
            <a:endParaRPr lang="en-GB" dirty="0"/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If MI is High</a:t>
            </a:r>
            <a:r>
              <a:rPr lang="en-GB" dirty="0" smtClean="0"/>
              <a:t>, resistance to rotation is high and so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Angular Velocity is low </a:t>
            </a:r>
            <a:r>
              <a:rPr lang="en-GB" dirty="0" smtClean="0"/>
              <a:t>(spin slowly)</a:t>
            </a:r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MI is Low</a:t>
            </a:r>
            <a:r>
              <a:rPr lang="en-GB" dirty="0" smtClean="0"/>
              <a:t>, resistance to rotation is low and so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Angular Velocity is high </a:t>
            </a:r>
            <a:r>
              <a:rPr lang="en-GB" dirty="0" smtClean="0"/>
              <a:t>(spin fast)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5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Manipulating the Moment of Inertia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GB" dirty="0" smtClean="0"/>
              <a:t>Can you think of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any specific movements, techniques of actions that have high or low MI?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How can gymnasts / skaters / divers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manipulate MI </a:t>
            </a:r>
            <a:r>
              <a:rPr lang="en-GB" dirty="0" smtClean="0"/>
              <a:t>to perform more complicated movement patterns</a:t>
            </a:r>
            <a:r>
              <a:rPr lang="en-GB" dirty="0"/>
              <a:t>? </a:t>
            </a: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1" r="23977"/>
          <a:stretch/>
        </p:blipFill>
        <p:spPr>
          <a:xfrm>
            <a:off x="5076056" y="1808963"/>
            <a:ext cx="3600036" cy="37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 and angular velocity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15" t="13967" r="14977" b="9288"/>
          <a:stretch/>
        </p:blipFill>
        <p:spPr>
          <a:xfrm>
            <a:off x="3779912" y="1408175"/>
            <a:ext cx="5112567" cy="4303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943" t="46899" r="28889" b="48901"/>
          <a:stretch/>
        </p:blipFill>
        <p:spPr>
          <a:xfrm>
            <a:off x="4201615" y="5877272"/>
            <a:ext cx="4690864" cy="645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879" y="1822481"/>
            <a:ext cx="267464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Describe what is happening through the 1 ½ somersault.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1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 and angular velocity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875" t="50478" r="28986" b="23770"/>
          <a:stretch/>
        </p:blipFill>
        <p:spPr>
          <a:xfrm>
            <a:off x="683568" y="1628800"/>
            <a:ext cx="7632848" cy="49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5632647" cy="3168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700808"/>
            <a:ext cx="245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Calculate the angular velocity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013176"/>
            <a:ext cx="245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Angular velocity  =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3224" y="2869491"/>
            <a:ext cx="245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Dis = 0.68m</a:t>
            </a:r>
          </a:p>
          <a:p>
            <a:r>
              <a:rPr lang="en-GB" sz="2400" dirty="0" smtClean="0"/>
              <a:t>r-= o.21m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814528"/>
            <a:ext cx="245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Speed of rotation =0.6 secs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93694" y="5151715"/>
            <a:ext cx="245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Angular velocity  = 5,4 rad/s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21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Angular Motion Descriptors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GB" dirty="0" smtClean="0"/>
              <a:t>Correct angular motion descriptors can be used to analyse technical aspects of performance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3 Key descriptors for angular motion are:</a:t>
            </a:r>
          </a:p>
          <a:p>
            <a:pPr marL="118872" indent="0">
              <a:buNone/>
            </a:pPr>
            <a:endParaRPr lang="en-GB" dirty="0"/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Angular Velocity</a:t>
            </a:r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Moment of Inertia</a:t>
            </a:r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Angular Momentum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spin a rugby ball?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818656" cy="462560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Conservation on angular motion.</a:t>
            </a:r>
          </a:p>
          <a:p>
            <a:r>
              <a:rPr lang="en-GB" dirty="0" smtClean="0"/>
              <a:t>Reducing the affect of rotation in other axis.</a:t>
            </a:r>
          </a:p>
          <a:p>
            <a:r>
              <a:rPr lang="en-GB" dirty="0" smtClean="0"/>
              <a:t>Maintains aerodynamic shape.</a:t>
            </a:r>
            <a:endParaRPr lang="en-GB" dirty="0"/>
          </a:p>
        </p:txBody>
      </p:sp>
      <p:pic>
        <p:nvPicPr>
          <p:cNvPr id="4" name="Picture 2" descr="Super Rugby Rd 15 - Crusaders v Highland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05659"/>
            <a:ext cx="5194920" cy="39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a skater spin for so long?</a:t>
            </a:r>
            <a:endParaRPr lang="en-GB" dirty="0"/>
          </a:p>
        </p:txBody>
      </p:sp>
      <p:pic>
        <p:nvPicPr>
          <p:cNvPr id="2050" name="Picture 2" descr="Image result for skater spinn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88903"/>
            <a:ext cx="2875409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Moment of Inertia (MI)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64973"/>
            <a:ext cx="4042792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GB" dirty="0" smtClean="0"/>
              <a:t>MI is the resistance of a body to change its state of </a:t>
            </a:r>
            <a:r>
              <a:rPr lang="en-GB" b="1" dirty="0" smtClean="0">
                <a:solidFill>
                  <a:srgbClr val="FF0000"/>
                </a:solidFill>
              </a:rPr>
              <a:t>angular motion </a:t>
            </a:r>
            <a:r>
              <a:rPr lang="en-GB" dirty="0" smtClean="0"/>
              <a:t>or rotation.</a:t>
            </a:r>
          </a:p>
          <a:p>
            <a:pPr marL="118872" indent="0">
              <a:buNone/>
            </a:pPr>
            <a:r>
              <a:rPr lang="en-GB" dirty="0" smtClean="0"/>
              <a:t>A resting body </a:t>
            </a:r>
            <a:r>
              <a:rPr lang="en-GB" b="1" dirty="0" smtClean="0">
                <a:solidFill>
                  <a:srgbClr val="FF0000"/>
                </a:solidFill>
              </a:rPr>
              <a:t>will not </a:t>
            </a:r>
            <a:r>
              <a:rPr lang="en-GB" dirty="0" smtClean="0"/>
              <a:t>want to start rotating around an </a:t>
            </a:r>
            <a:r>
              <a:rPr lang="en-GB" b="1" dirty="0" smtClean="0">
                <a:solidFill>
                  <a:srgbClr val="FF0000"/>
                </a:solidFill>
              </a:rPr>
              <a:t>axis</a:t>
            </a:r>
            <a:r>
              <a:rPr lang="en-GB" dirty="0" smtClean="0"/>
              <a:t> and a rotating body will not want to change it’s </a:t>
            </a:r>
            <a:r>
              <a:rPr lang="en-GB" b="1" dirty="0" smtClean="0">
                <a:solidFill>
                  <a:srgbClr val="FF0000"/>
                </a:solidFill>
              </a:rPr>
              <a:t>angular motion</a:t>
            </a:r>
            <a:r>
              <a:rPr lang="en-GB" dirty="0" smtClean="0"/>
              <a:t>.  It will resist increases and decreases in </a:t>
            </a:r>
            <a:r>
              <a:rPr lang="en-GB" b="1" dirty="0" smtClean="0">
                <a:solidFill>
                  <a:srgbClr val="FF0000"/>
                </a:solidFill>
              </a:rPr>
              <a:t>spin</a:t>
            </a:r>
            <a:r>
              <a:rPr lang="en-GB" dirty="0" smtClean="0"/>
              <a:t>.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r="40812" b="-1"/>
          <a:stretch/>
        </p:blipFill>
        <p:spPr>
          <a:xfrm>
            <a:off x="5076056" y="1556792"/>
            <a:ext cx="3774852" cy="47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Moment of Inertia (MI)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" y="1474800"/>
            <a:ext cx="2542158" cy="5122552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GB" dirty="0"/>
              <a:t>MI is the angular equivalent of </a:t>
            </a:r>
            <a:r>
              <a:rPr lang="en-GB" dirty="0" smtClean="0"/>
              <a:t>inertia.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Moment of Inertia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sum of </a:t>
            </a:r>
            <a:r>
              <a:rPr lang="en-GB" dirty="0" smtClean="0"/>
              <a:t>(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mass</a:t>
            </a:r>
            <a:r>
              <a:rPr lang="en-GB" dirty="0" smtClean="0"/>
              <a:t> x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distribution of the mass from the axis of rotation</a:t>
            </a:r>
            <a:r>
              <a:rPr lang="en-GB" dirty="0" smtClean="0"/>
              <a:t>)</a:t>
            </a:r>
            <a:endParaRPr lang="en-GB" dirty="0"/>
          </a:p>
          <a:p>
            <a:pPr marL="118872" indent="0">
              <a:buNone/>
            </a:pPr>
            <a:endParaRPr lang="en-GB" dirty="0"/>
          </a:p>
          <a:p>
            <a:pPr marL="118872" indent="0" algn="ctr">
              <a:buNone/>
            </a:pPr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MI (kgm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en-GB" sz="4000" dirty="0" smtClean="0"/>
              <a:t> = </a:t>
            </a: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MS Gothic"/>
                <a:ea typeface="MS Gothic"/>
              </a:rPr>
              <a:t>∑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m (kg) </a:t>
            </a:r>
            <a:r>
              <a:rPr lang="en-GB" sz="4000" dirty="0" smtClean="0"/>
              <a:t>x </a:t>
            </a: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(m</a:t>
            </a:r>
            <a:r>
              <a:rPr lang="en-GB" sz="22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t="-2258" r="7656" b="-1"/>
          <a:stretch/>
        </p:blipFill>
        <p:spPr>
          <a:xfrm>
            <a:off x="2545242" y="1460538"/>
            <a:ext cx="3384376" cy="3048582"/>
          </a:xfrm>
          <a:prstGeom prst="rect">
            <a:avLst/>
          </a:prstGeom>
        </p:spPr>
      </p:pic>
      <p:pic>
        <p:nvPicPr>
          <p:cNvPr id="1026" name="Picture 2" descr="Image result for rugby 7's play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1" y="1474800"/>
            <a:ext cx="29813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700809"/>
            <a:ext cx="4114800" cy="46999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Think…why do gymnasts and divers not have high body mass?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The greater the Mass of the body, the greater the MI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Low Mass decreases MI and so rotation is easier </a:t>
            </a:r>
            <a:r>
              <a:rPr lang="en-GB" sz="2400" dirty="0" smtClean="0"/>
              <a:t>(starting, stopping and changing rate of rotation)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3" b="3101"/>
          <a:stretch/>
        </p:blipFill>
        <p:spPr>
          <a:xfrm>
            <a:off x="323528" y="1700808"/>
            <a:ext cx="3995936" cy="427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2268" r="3279" b="12869"/>
          <a:stretch/>
        </p:blipFill>
        <p:spPr>
          <a:xfrm>
            <a:off x="460649" y="1556792"/>
            <a:ext cx="3676260" cy="50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Factors Affecting MI of a Rotating Body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4758564"/>
              </p:ext>
            </p:extLst>
          </p:nvPr>
        </p:nvGraphicFramePr>
        <p:xfrm>
          <a:off x="107504" y="1484784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0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D1AD7D-9F15-4B65-AC75-6C600CCB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5D1AD7D-9F15-4B65-AC75-6C600CCB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5D1AD7D-9F15-4B65-AC75-6C600CCB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8389D-6B39-45D1-89CE-BE13A3A7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2B8389D-6B39-45D1-89CE-BE13A3A7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2B8389D-6B39-45D1-89CE-BE13A3A7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2273</TotalTime>
  <Words>459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Biomechanics moment of inertia</vt:lpstr>
      <vt:lpstr>Recap</vt:lpstr>
      <vt:lpstr>Angular Motion Descriptors</vt:lpstr>
      <vt:lpstr>Why spin a rugby ball?</vt:lpstr>
      <vt:lpstr>How can a skater spin for so long?</vt:lpstr>
      <vt:lpstr>Moment of Inertia (MI)</vt:lpstr>
      <vt:lpstr>Moment of Inertia (MI)</vt:lpstr>
      <vt:lpstr>Mass</vt:lpstr>
      <vt:lpstr>Factors Affecting MI of a Rotating Body</vt:lpstr>
      <vt:lpstr>Distribution of Mass from the Axis of Rotation</vt:lpstr>
      <vt:lpstr>Distribution of mass from the axis of rotation</vt:lpstr>
      <vt:lpstr>Think…</vt:lpstr>
      <vt:lpstr>What is the relationship between MI and angular velocity?</vt:lpstr>
      <vt:lpstr>Moment of Inertia (MI) and Angular Velocity =(W)</vt:lpstr>
      <vt:lpstr>Manipulating the Moment of Inertia</vt:lpstr>
      <vt:lpstr>MI and angular velocity</vt:lpstr>
      <vt:lpstr>MI and angular velocity</vt:lpstr>
    </vt:vector>
  </TitlesOfParts>
  <Company>Brazilian Soccer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  Information Processing (IP)</dc:title>
  <dc:creator>Office 2004 Test Drive User</dc:creator>
  <cp:lastModifiedBy>D.Ashleighmorris</cp:lastModifiedBy>
  <cp:revision>359</cp:revision>
  <cp:lastPrinted>2017-07-12T08:18:31Z</cp:lastPrinted>
  <dcterms:created xsi:type="dcterms:W3CDTF">2010-02-19T10:46:18Z</dcterms:created>
  <dcterms:modified xsi:type="dcterms:W3CDTF">2017-09-21T10:11:52Z</dcterms:modified>
</cp:coreProperties>
</file>