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6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9577-6F48-4B05-895D-67A9E9DEFA29}" type="datetimeFigureOut">
              <a:rPr lang="en-GB" smtClean="0">
                <a:solidFill>
                  <a:srgbClr val="D4D2D0">
                    <a:shade val="50000"/>
                  </a:srgbClr>
                </a:solidFill>
              </a:rPr>
              <a:pPr/>
              <a:t>06/05/2014</a:t>
            </a:fld>
            <a:endParaRPr lang="en-GB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0763-DE5C-4640-B12B-752E82B41DEA}" type="slidenum">
              <a:rPr lang="en-GB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GB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1575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9577-6F48-4B05-895D-67A9E9DEFA29}" type="datetimeFigureOut">
              <a:rPr lang="en-GB" smtClean="0">
                <a:solidFill>
                  <a:srgbClr val="D4D2D0">
                    <a:shade val="50000"/>
                  </a:srgbClr>
                </a:solidFill>
              </a:rPr>
              <a:pPr/>
              <a:t>06/05/2014</a:t>
            </a:fld>
            <a:endParaRPr lang="en-GB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0763-DE5C-4640-B12B-752E82B41DEA}" type="slidenum">
              <a:rPr lang="en-GB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GB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75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9577-6F48-4B05-895D-67A9E9DEFA29}" type="datetimeFigureOut">
              <a:rPr lang="en-GB" smtClean="0">
                <a:solidFill>
                  <a:srgbClr val="D4D2D0">
                    <a:shade val="50000"/>
                  </a:srgbClr>
                </a:solidFill>
              </a:rPr>
              <a:pPr/>
              <a:t>06/05/2014</a:t>
            </a:fld>
            <a:endParaRPr lang="en-GB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0763-DE5C-4640-B12B-752E82B41DEA}" type="slidenum">
              <a:rPr lang="en-GB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GB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88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9577-6F48-4B05-895D-67A9E9DEFA29}" type="datetimeFigureOut">
              <a:rPr lang="en-GB" smtClean="0">
                <a:solidFill>
                  <a:srgbClr val="D4D2D0">
                    <a:shade val="50000"/>
                  </a:srgbClr>
                </a:solidFill>
              </a:rPr>
              <a:pPr/>
              <a:t>06/05/2014</a:t>
            </a:fld>
            <a:endParaRPr lang="en-GB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0763-DE5C-4640-B12B-752E82B41DEA}" type="slidenum">
              <a:rPr lang="en-GB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GB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78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9577-6F48-4B05-895D-67A9E9DEFA29}" type="datetimeFigureOut">
              <a:rPr lang="en-GB" smtClean="0">
                <a:solidFill>
                  <a:srgbClr val="D4D2D0">
                    <a:shade val="50000"/>
                  </a:srgbClr>
                </a:solidFill>
              </a:rPr>
              <a:pPr/>
              <a:t>06/05/2014</a:t>
            </a:fld>
            <a:endParaRPr lang="en-GB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0763-DE5C-4640-B12B-752E82B41DEA}" type="slidenum">
              <a:rPr lang="en-GB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GB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8832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9577-6F48-4B05-895D-67A9E9DEFA29}" type="datetimeFigureOut">
              <a:rPr lang="en-GB" smtClean="0">
                <a:solidFill>
                  <a:srgbClr val="D4D2D0">
                    <a:shade val="50000"/>
                  </a:srgbClr>
                </a:solidFill>
              </a:rPr>
              <a:pPr/>
              <a:t>06/05/2014</a:t>
            </a:fld>
            <a:endParaRPr lang="en-GB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0763-DE5C-4640-B12B-752E82B41DEA}" type="slidenum">
              <a:rPr lang="en-GB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GB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724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9577-6F48-4B05-895D-67A9E9DEFA29}" type="datetimeFigureOut">
              <a:rPr lang="en-GB" smtClean="0">
                <a:solidFill>
                  <a:srgbClr val="D4D2D0">
                    <a:shade val="50000"/>
                  </a:srgbClr>
                </a:solidFill>
              </a:rPr>
              <a:pPr/>
              <a:t>06/05/2014</a:t>
            </a:fld>
            <a:endParaRPr lang="en-GB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0763-DE5C-4640-B12B-752E82B41DEA}" type="slidenum">
              <a:rPr lang="en-GB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GB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30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9577-6F48-4B05-895D-67A9E9DEFA29}" type="datetimeFigureOut">
              <a:rPr lang="en-GB" smtClean="0">
                <a:solidFill>
                  <a:srgbClr val="D4D2D0">
                    <a:shade val="50000"/>
                  </a:srgbClr>
                </a:solidFill>
              </a:rPr>
              <a:pPr/>
              <a:t>06/05/2014</a:t>
            </a:fld>
            <a:endParaRPr lang="en-GB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090763-DE5C-4640-B12B-752E82B41DEA}" type="slidenum">
              <a:rPr lang="en-GB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GB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18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9577-6F48-4B05-895D-67A9E9DEFA29}" type="datetimeFigureOut">
              <a:rPr lang="en-GB" smtClean="0">
                <a:solidFill>
                  <a:srgbClr val="D4D2D0">
                    <a:shade val="50000"/>
                  </a:srgbClr>
                </a:solidFill>
              </a:rPr>
              <a:pPr/>
              <a:t>06/05/2014</a:t>
            </a:fld>
            <a:endParaRPr lang="en-GB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0763-DE5C-4640-B12B-752E82B41DEA}" type="slidenum">
              <a:rPr lang="en-GB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GB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054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9577-6F48-4B05-895D-67A9E9DEFA29}" type="datetimeFigureOut">
              <a:rPr lang="en-GB" smtClean="0">
                <a:solidFill>
                  <a:srgbClr val="D4D2D0">
                    <a:shade val="50000"/>
                  </a:srgbClr>
                </a:solidFill>
              </a:rPr>
              <a:pPr/>
              <a:t>06/05/2014</a:t>
            </a:fld>
            <a:endParaRPr lang="en-GB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5090763-DE5C-4640-B12B-752E82B41DEA}" type="slidenum">
              <a:rPr lang="en-GB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GB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028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9F49577-6F48-4B05-895D-67A9E9DEFA29}" type="datetimeFigureOut">
              <a:rPr lang="en-GB" smtClean="0">
                <a:solidFill>
                  <a:srgbClr val="D4D2D0">
                    <a:shade val="50000"/>
                  </a:srgbClr>
                </a:solidFill>
              </a:rPr>
              <a:pPr/>
              <a:t>06/05/2014</a:t>
            </a:fld>
            <a:endParaRPr lang="en-GB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0763-DE5C-4640-B12B-752E82B41DEA}" type="slidenum">
              <a:rPr lang="en-GB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GB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582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9F49577-6F48-4B05-895D-67A9E9DEFA29}" type="datetimeFigureOut">
              <a:rPr lang="en-GB" smtClean="0">
                <a:solidFill>
                  <a:srgbClr val="D4D2D0">
                    <a:shade val="50000"/>
                  </a:srgbClr>
                </a:solidFill>
              </a:rPr>
              <a:pPr/>
              <a:t>06/05/2014</a:t>
            </a:fld>
            <a:endParaRPr lang="en-GB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GB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5090763-DE5C-4640-B12B-752E82B41DEA}" type="slidenum">
              <a:rPr lang="en-GB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GB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7953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ABILITY</a:t>
            </a:r>
            <a:br>
              <a:rPr lang="en-GB" dirty="0" smtClean="0"/>
            </a:br>
            <a:r>
              <a:rPr lang="en-GB" dirty="0" smtClean="0"/>
              <a:t>Are you Gross or Fine?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Gross	</a:t>
            </a:r>
          </a:p>
          <a:p>
            <a:r>
              <a:rPr lang="en-GB" dirty="0" smtClean="0"/>
              <a:t>Static or dynamic strength</a:t>
            </a:r>
          </a:p>
          <a:p>
            <a:r>
              <a:rPr lang="en-GB" dirty="0" smtClean="0"/>
              <a:t>Gross body co-ordination</a:t>
            </a:r>
          </a:p>
          <a:p>
            <a:r>
              <a:rPr lang="en-GB" dirty="0" smtClean="0"/>
              <a:t>stamina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Fine</a:t>
            </a:r>
          </a:p>
          <a:p>
            <a:r>
              <a:rPr lang="en-GB" dirty="0" smtClean="0"/>
              <a:t>Control and precision</a:t>
            </a:r>
          </a:p>
          <a:p>
            <a:r>
              <a:rPr lang="en-GB" dirty="0" smtClean="0"/>
              <a:t>Response orientation</a:t>
            </a:r>
          </a:p>
          <a:p>
            <a:r>
              <a:rPr lang="en-GB" dirty="0" smtClean="0"/>
              <a:t>Wrist /finger speed.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86" y="4869160"/>
            <a:ext cx="276225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769199"/>
            <a:ext cx="2562225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6883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Fitts and Posner Development of motor skill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Identify the three phases of learning movement skills and describe the characteristics of each phase. </a:t>
            </a:r>
            <a:r>
              <a:rPr lang="en-US" dirty="0"/>
              <a:t>	</a:t>
            </a:r>
          </a:p>
          <a:p>
            <a:r>
              <a:rPr lang="en-GB" b="1" u="sng" dirty="0" smtClean="0"/>
              <a:t>Cognitive</a:t>
            </a:r>
          </a:p>
          <a:p>
            <a:r>
              <a:rPr lang="en-US" dirty="0"/>
              <a:t>Leads to a mental image or picture (being formed) / mental rehearsal / </a:t>
            </a:r>
          </a:p>
          <a:p>
            <a:r>
              <a:rPr lang="en-US" dirty="0"/>
              <a:t>Understanding of what needs to be done 		</a:t>
            </a:r>
          </a:p>
          <a:p>
            <a:r>
              <a:rPr lang="en-US" dirty="0" smtClean="0"/>
              <a:t>Needs </a:t>
            </a:r>
            <a:r>
              <a:rPr lang="en-US" dirty="0"/>
              <a:t>(conscious) thought or concentration on technique or sub routines </a:t>
            </a:r>
            <a:endParaRPr lang="en-US" dirty="0" smtClean="0"/>
          </a:p>
          <a:p>
            <a:r>
              <a:rPr lang="en-US" dirty="0" smtClean="0"/>
              <a:t>Unable </a:t>
            </a:r>
            <a:r>
              <a:rPr lang="en-US" dirty="0"/>
              <a:t>to use intrinsic or </a:t>
            </a:r>
            <a:r>
              <a:rPr lang="en-US" dirty="0" smtClean="0"/>
              <a:t>kinesthetic </a:t>
            </a:r>
            <a:r>
              <a:rPr lang="en-US" dirty="0"/>
              <a:t>feedback / only extrinsic feedback effective / </a:t>
            </a:r>
            <a:r>
              <a:rPr lang="en-US" dirty="0" smtClean="0"/>
              <a:t>reliant </a:t>
            </a:r>
            <a:r>
              <a:rPr lang="en-US" dirty="0"/>
              <a:t>on verbal or visual cues / feedback needed 	</a:t>
            </a:r>
          </a:p>
          <a:p>
            <a:pPr marL="36576" indent="0">
              <a:buNone/>
            </a:pPr>
            <a:r>
              <a:rPr lang="en-US" dirty="0" smtClean="0"/>
              <a:t> </a:t>
            </a:r>
            <a:r>
              <a:rPr lang="en-US" dirty="0"/>
              <a:t>	Movement (often) lacks fluency or rhythm/movement jerky / trial and error a feature 	</a:t>
            </a:r>
          </a:p>
          <a:p>
            <a:r>
              <a:rPr lang="en-GB" b="1" dirty="0" smtClean="0"/>
              <a:t>Can’t accept   (Demonstration, or Longest phase)</a:t>
            </a:r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956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Fitts and Posner Development of motor skill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7467600" cy="4569371"/>
          </a:xfrm>
        </p:spPr>
        <p:txBody>
          <a:bodyPr>
            <a:normAutofit fontScale="62500" lnSpcReduction="20000"/>
          </a:bodyPr>
          <a:lstStyle/>
          <a:p>
            <a:r>
              <a:rPr lang="en-GB" b="1" u="sng" dirty="0" smtClean="0"/>
              <a:t>Associative</a:t>
            </a:r>
          </a:p>
          <a:p>
            <a:r>
              <a:rPr lang="en-US" dirty="0"/>
              <a:t>Matching or associating mental model with actual performance </a:t>
            </a:r>
          </a:p>
          <a:p>
            <a:r>
              <a:rPr lang="en-US" dirty="0"/>
              <a:t>	Motor </a:t>
            </a:r>
            <a:r>
              <a:rPr lang="en-US" dirty="0" smtClean="0"/>
              <a:t>programme </a:t>
            </a:r>
            <a:r>
              <a:rPr lang="en-US" b="1" dirty="0" smtClean="0"/>
              <a:t>begin </a:t>
            </a:r>
            <a:r>
              <a:rPr lang="en-US" b="1" dirty="0"/>
              <a:t>to be </a:t>
            </a:r>
            <a:r>
              <a:rPr lang="en-US" dirty="0"/>
              <a:t>formed 	</a:t>
            </a:r>
          </a:p>
          <a:p>
            <a:r>
              <a:rPr lang="en-US" dirty="0"/>
              <a:t>	Practice or rehearsal occurs 	</a:t>
            </a:r>
          </a:p>
          <a:p>
            <a:r>
              <a:rPr lang="en-US" dirty="0"/>
              <a:t>	The following can be used: more detailed feedback / knowledge of results (KR) / knowledge of performance (KP) / </a:t>
            </a:r>
            <a:r>
              <a:rPr lang="en-US" dirty="0" smtClean="0"/>
              <a:t>kinesthesis' </a:t>
            </a:r>
            <a:r>
              <a:rPr lang="en-US" dirty="0"/>
              <a:t>/ </a:t>
            </a:r>
            <a:r>
              <a:rPr lang="en-US" dirty="0" smtClean="0"/>
              <a:t>kinesthetic </a:t>
            </a:r>
            <a:r>
              <a:rPr lang="en-US" dirty="0"/>
              <a:t>or intrinsic feedback / </a:t>
            </a:r>
            <a:r>
              <a:rPr lang="en-US" dirty="0" smtClean="0"/>
              <a:t>less </a:t>
            </a:r>
            <a:r>
              <a:rPr lang="en-US" dirty="0"/>
              <a:t>reliant on extrinsic feedback 	</a:t>
            </a:r>
          </a:p>
          <a:p>
            <a:r>
              <a:rPr lang="en-US" dirty="0"/>
              <a:t>	(More) trial and error/learn from mistakes / fewer mistakes / more consistent or effective 	</a:t>
            </a:r>
          </a:p>
          <a:p>
            <a:r>
              <a:rPr lang="en-US" dirty="0"/>
              <a:t>	Increased fluency or rhythm or efficiency / /movement less jerky / better timing 	</a:t>
            </a:r>
          </a:p>
          <a:p>
            <a:r>
              <a:rPr lang="en-US" dirty="0"/>
              <a:t>	Some never leave or move beyond this stage 	</a:t>
            </a:r>
            <a:endParaRPr lang="en-US" dirty="0" smtClean="0"/>
          </a:p>
          <a:p>
            <a:endParaRPr lang="en-US" dirty="0"/>
          </a:p>
          <a:p>
            <a:pPr marL="36576" indent="0">
              <a:buNone/>
            </a:pPr>
            <a:r>
              <a:rPr lang="en-US" b="1" u="sng" dirty="0" smtClean="0"/>
              <a:t>Cant accept       </a:t>
            </a:r>
            <a:r>
              <a:rPr lang="en-US" dirty="0" smtClean="0"/>
              <a:t>            </a:t>
            </a:r>
            <a:r>
              <a:rPr lang="en-US" dirty="0"/>
              <a:t>	</a:t>
            </a:r>
            <a:r>
              <a:rPr lang="en-US" dirty="0" smtClean="0"/>
              <a:t>Start to groove skill</a:t>
            </a:r>
          </a:p>
          <a:p>
            <a:pPr marL="36576" indent="0">
              <a:buNone/>
            </a:pPr>
            <a:r>
              <a:rPr lang="en-US" dirty="0"/>
              <a:t>	</a:t>
            </a:r>
            <a:r>
              <a:rPr lang="en-US" dirty="0" smtClean="0"/>
              <a:t>	                longest phase</a:t>
            </a:r>
            <a:endParaRPr lang="en-US" dirty="0"/>
          </a:p>
          <a:p>
            <a:pPr marL="36576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082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Fitts and Posner Development of motor skill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b="1" dirty="0"/>
              <a:t>Autonomous</a:t>
            </a:r>
          </a:p>
          <a:p>
            <a:r>
              <a:rPr lang="en-US" dirty="0"/>
              <a:t>Accurate or (well) grooved or consistent or habitual or over learned / </a:t>
            </a:r>
            <a:r>
              <a:rPr lang="en-US" dirty="0" smtClean="0"/>
              <a:t>motor </a:t>
            </a:r>
            <a:r>
              <a:rPr lang="en-US" dirty="0"/>
              <a:t>programmes fully formed (stored in LTM) 	Few mistakes / mastered technique 	</a:t>
            </a:r>
          </a:p>
          <a:p>
            <a:r>
              <a:rPr lang="en-US" dirty="0" smtClean="0"/>
              <a:t> Fluent </a:t>
            </a:r>
            <a:r>
              <a:rPr lang="en-US" dirty="0"/>
              <a:t>or rhythmic 	effortless 	</a:t>
            </a:r>
          </a:p>
          <a:p>
            <a:r>
              <a:rPr lang="en-US" dirty="0" smtClean="0"/>
              <a:t>Little </a:t>
            </a:r>
            <a:r>
              <a:rPr lang="en-US" dirty="0"/>
              <a:t>conscious control (needed) /automatic / spare attentional capacity / </a:t>
            </a:r>
            <a:r>
              <a:rPr lang="en-US" dirty="0" smtClean="0"/>
              <a:t>can </a:t>
            </a:r>
            <a:r>
              <a:rPr lang="en-US" dirty="0"/>
              <a:t>focus on tactics or strategy or environment / skills can be adapted </a:t>
            </a:r>
            <a:endParaRPr lang="en-US" dirty="0" smtClean="0"/>
          </a:p>
          <a:p>
            <a:r>
              <a:rPr lang="en-US" dirty="0" smtClean="0"/>
              <a:t>minimum </a:t>
            </a:r>
            <a:r>
              <a:rPr lang="en-US" dirty="0"/>
              <a:t>thought = BOD/ sub conscious 		</a:t>
            </a:r>
          </a:p>
          <a:p>
            <a:r>
              <a:rPr lang="en-US" dirty="0" smtClean="0"/>
              <a:t> </a:t>
            </a:r>
            <a:r>
              <a:rPr lang="en-US" dirty="0"/>
              <a:t>	Able to use or rely on intrinsic or kinaesthetic feedback (effectively</a:t>
            </a:r>
            <a:r>
              <a:rPr lang="en-US" dirty="0" smtClean="0"/>
              <a:t>)</a:t>
            </a:r>
          </a:p>
          <a:p>
            <a:r>
              <a:rPr lang="en-US" dirty="0" smtClean="0"/>
              <a:t> </a:t>
            </a:r>
            <a:r>
              <a:rPr lang="en-US" dirty="0"/>
              <a:t>	</a:t>
            </a:r>
          </a:p>
          <a:p>
            <a:pPr marL="36576" indent="0">
              <a:buNone/>
            </a:pPr>
            <a:r>
              <a:rPr lang="en-US" dirty="0" smtClean="0"/>
              <a:t> </a:t>
            </a:r>
            <a:r>
              <a:rPr lang="en-US" dirty="0"/>
              <a:t>	May return to associative phase/ </a:t>
            </a:r>
            <a:r>
              <a:rPr lang="en-US" dirty="0" smtClean="0"/>
              <a:t>need </a:t>
            </a:r>
            <a:r>
              <a:rPr lang="en-US" dirty="0"/>
              <a:t>to keep </a:t>
            </a:r>
            <a:r>
              <a:rPr lang="en-US" dirty="0" smtClean="0"/>
              <a:t>practicing </a:t>
            </a:r>
            <a:r>
              <a:rPr lang="en-US" dirty="0"/>
              <a:t>(to stay in this phase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b="1" dirty="0" smtClean="0"/>
              <a:t>Cant accept   </a:t>
            </a:r>
            <a:r>
              <a:rPr lang="en-US" b="1" dirty="0"/>
              <a:t>No mistakes / natural / second nature No thought 	</a:t>
            </a:r>
            <a:r>
              <a:rPr lang="en-US" dirty="0"/>
              <a:t>	</a:t>
            </a:r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022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800" dirty="0"/>
              <a:t>Ways a teacher can change the</a:t>
            </a:r>
            <a:r>
              <a:rPr lang="en-GB" sz="4800" b="1" u="sng" dirty="0"/>
              <a:t> type of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Massed-distributed</a:t>
            </a:r>
          </a:p>
          <a:p>
            <a:r>
              <a:rPr lang="en-GB" dirty="0" smtClean="0"/>
              <a:t>Massed is continuous practice and usually long.</a:t>
            </a:r>
          </a:p>
          <a:p>
            <a:r>
              <a:rPr lang="en-GB" dirty="0" smtClean="0"/>
              <a:t>Distributed which has rest intervals</a:t>
            </a:r>
          </a:p>
          <a:p>
            <a:pPr marL="36576" indent="0">
              <a:buNone/>
            </a:pPr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Varied- </a:t>
            </a:r>
            <a:r>
              <a:rPr lang="en-GB" dirty="0" smtClean="0"/>
              <a:t>fixed</a:t>
            </a:r>
          </a:p>
          <a:p>
            <a:r>
              <a:rPr lang="en-GB" dirty="0" smtClean="0"/>
              <a:t>Varied is in many different environments,</a:t>
            </a:r>
          </a:p>
          <a:p>
            <a:r>
              <a:rPr lang="en-GB" dirty="0" smtClean="0"/>
              <a:t>Fixed is practiced in the same environment.</a:t>
            </a:r>
            <a:endParaRPr lang="en-GB" dirty="0"/>
          </a:p>
          <a:p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941168"/>
            <a:ext cx="7778824" cy="133739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" indent="0">
              <a:buClr>
                <a:srgbClr val="6EA0B0"/>
              </a:buClr>
              <a:buFont typeface="Wingdings 2"/>
              <a:buNone/>
            </a:pPr>
            <a:r>
              <a:rPr lang="en-GB" dirty="0" smtClean="0">
                <a:solidFill>
                  <a:prstClr val="white"/>
                </a:solidFill>
              </a:rPr>
              <a:t>Mental practice. Goes through the movement in their mind.</a:t>
            </a:r>
          </a:p>
          <a:p>
            <a:pPr marL="36576" indent="0">
              <a:buClr>
                <a:srgbClr val="6EA0B0"/>
              </a:buClr>
              <a:buFont typeface="Wingdings 2"/>
              <a:buNone/>
            </a:pPr>
            <a:endParaRPr lang="en-GB" dirty="0" smtClean="0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5479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/>
              <a:t>Ways a teacher can change the</a:t>
            </a:r>
            <a:r>
              <a:rPr lang="en-GB" sz="3600" b="1" u="sng" dirty="0" smtClean="0"/>
              <a:t> type of practice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3466728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Massed practice</a:t>
            </a:r>
          </a:p>
          <a:p>
            <a:endParaRPr lang="en-GB" dirty="0"/>
          </a:p>
          <a:p>
            <a:r>
              <a:rPr lang="en-GB" dirty="0" smtClean="0"/>
              <a:t>Distributed</a:t>
            </a:r>
          </a:p>
          <a:p>
            <a:endParaRPr lang="en-GB" dirty="0"/>
          </a:p>
          <a:p>
            <a:r>
              <a:rPr lang="en-GB" dirty="0" smtClean="0"/>
              <a:t>Fixed</a:t>
            </a:r>
          </a:p>
          <a:p>
            <a:endParaRPr lang="en-GB" dirty="0"/>
          </a:p>
          <a:p>
            <a:r>
              <a:rPr lang="en-GB" dirty="0" smtClean="0"/>
              <a:t>Mental</a:t>
            </a:r>
          </a:p>
          <a:p>
            <a:endParaRPr lang="en-GB" dirty="0"/>
          </a:p>
          <a:p>
            <a:r>
              <a:rPr lang="en-GB" dirty="0" smtClean="0"/>
              <a:t>Varied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283968" y="1628800"/>
            <a:ext cx="3682752" cy="4628221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6EA0B0"/>
              </a:buClr>
            </a:pPr>
            <a:r>
              <a:rPr lang="en-GB" dirty="0" smtClean="0">
                <a:solidFill>
                  <a:prstClr val="white"/>
                </a:solidFill>
              </a:rPr>
              <a:t>Rest interval allowing time to recover.</a:t>
            </a:r>
          </a:p>
          <a:p>
            <a:pPr marL="36576" indent="0">
              <a:buClr>
                <a:srgbClr val="6EA0B0"/>
              </a:buClr>
              <a:buFont typeface="Wingdings 2"/>
              <a:buNone/>
            </a:pPr>
            <a:endParaRPr lang="en-GB" dirty="0" smtClean="0">
              <a:solidFill>
                <a:prstClr val="white"/>
              </a:solidFill>
            </a:endParaRPr>
          </a:p>
          <a:p>
            <a:pPr>
              <a:buClr>
                <a:srgbClr val="6EA0B0"/>
              </a:buClr>
            </a:pPr>
            <a:r>
              <a:rPr lang="en-GB" dirty="0" smtClean="0">
                <a:solidFill>
                  <a:prstClr val="white"/>
                </a:solidFill>
              </a:rPr>
              <a:t>Repetition of specific movement in the same environment.</a:t>
            </a:r>
          </a:p>
          <a:p>
            <a:pPr marL="36576" indent="0">
              <a:buClr>
                <a:srgbClr val="6EA0B0"/>
              </a:buClr>
              <a:buFont typeface="Wingdings 2"/>
              <a:buNone/>
            </a:pPr>
            <a:endParaRPr lang="en-GB" dirty="0" smtClean="0">
              <a:solidFill>
                <a:prstClr val="white"/>
              </a:solidFill>
            </a:endParaRPr>
          </a:p>
          <a:p>
            <a:pPr>
              <a:buClr>
                <a:srgbClr val="6EA0B0"/>
              </a:buClr>
            </a:pPr>
            <a:r>
              <a:rPr lang="en-GB" dirty="0" smtClean="0">
                <a:solidFill>
                  <a:prstClr val="white"/>
                </a:solidFill>
              </a:rPr>
              <a:t>Can save time and suitable to simulate performance conditions</a:t>
            </a:r>
          </a:p>
          <a:p>
            <a:pPr marL="36576" indent="0">
              <a:buClr>
                <a:srgbClr val="6EA0B0"/>
              </a:buClr>
              <a:buFont typeface="Wingdings 2"/>
              <a:buNone/>
            </a:pPr>
            <a:endParaRPr lang="en-GB" dirty="0" smtClean="0">
              <a:solidFill>
                <a:prstClr val="white"/>
              </a:solidFill>
            </a:endParaRPr>
          </a:p>
          <a:p>
            <a:pPr>
              <a:buClr>
                <a:srgbClr val="6EA0B0"/>
              </a:buClr>
            </a:pPr>
            <a:r>
              <a:rPr lang="en-GB" dirty="0" smtClean="0">
                <a:solidFill>
                  <a:prstClr val="white"/>
                </a:solidFill>
              </a:rPr>
              <a:t>When skill is practiced in many different environments.</a:t>
            </a:r>
          </a:p>
          <a:p>
            <a:pPr marL="36576" indent="0">
              <a:buClr>
                <a:srgbClr val="6EA0B0"/>
              </a:buClr>
              <a:buFont typeface="Wingdings 2"/>
              <a:buNone/>
            </a:pPr>
            <a:endParaRPr lang="en-GB" dirty="0" smtClean="0">
              <a:solidFill>
                <a:prstClr val="white"/>
              </a:solidFill>
            </a:endParaRPr>
          </a:p>
          <a:p>
            <a:pPr>
              <a:buClr>
                <a:srgbClr val="6EA0B0"/>
              </a:buClr>
            </a:pPr>
            <a:r>
              <a:rPr lang="en-GB" dirty="0" smtClean="0">
                <a:solidFill>
                  <a:prstClr val="white"/>
                </a:solidFill>
              </a:rPr>
              <a:t>Goes through the movement in their mind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 rot="2938040" flipV="1">
            <a:off x="3080512" y="2738307"/>
            <a:ext cx="1886471" cy="2388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rot="19847306">
            <a:off x="2692977" y="2260503"/>
            <a:ext cx="1647792" cy="1966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 rot="20304746">
            <a:off x="2010586" y="3148429"/>
            <a:ext cx="2607704" cy="2115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 rot="2167548" flipV="1">
            <a:off x="2371201" y="5179613"/>
            <a:ext cx="1886471" cy="2388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 rot="19847306">
            <a:off x="2035311" y="5029344"/>
            <a:ext cx="2348426" cy="2031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668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Identify a motor skill in sport and justify it’s classification </a:t>
            </a:r>
            <a:r>
              <a:rPr lang="en-GB" dirty="0" smtClean="0"/>
              <a:t>  on the open and closed continuum.</a:t>
            </a:r>
          </a:p>
          <a:p>
            <a:endParaRPr lang="en-GB" dirty="0" smtClean="0"/>
          </a:p>
          <a:p>
            <a:r>
              <a:rPr lang="en-GB" dirty="0" smtClean="0"/>
              <a:t>Explain which practice methods would be most appropriate for this skill   (6)</a:t>
            </a:r>
          </a:p>
          <a:p>
            <a:endParaRPr lang="en-GB" dirty="0"/>
          </a:p>
          <a:p>
            <a:r>
              <a:rPr lang="en-GB" dirty="0" smtClean="0"/>
              <a:t>Justify your answer.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542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Explain the role of mental practice in the performance of motor skills.                             (4)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7467600" cy="4525963"/>
          </a:xfrm>
        </p:spPr>
        <p:txBody>
          <a:bodyPr>
            <a:normAutofit lnSpcReduction="10000"/>
          </a:bodyPr>
          <a:lstStyle/>
          <a:p>
            <a:r>
              <a:rPr lang="en-GB" sz="2800" dirty="0" smtClean="0"/>
              <a:t>Aids reaction time   (better answer?)</a:t>
            </a:r>
          </a:p>
          <a:p>
            <a:r>
              <a:rPr lang="en-GB" sz="2800" dirty="0" smtClean="0"/>
              <a:t>Reduces reaction time.</a:t>
            </a:r>
          </a:p>
          <a:p>
            <a:r>
              <a:rPr lang="en-GB" sz="2800" dirty="0" smtClean="0"/>
              <a:t>Controls arousal</a:t>
            </a:r>
          </a:p>
          <a:p>
            <a:r>
              <a:rPr lang="en-GB" sz="2800" dirty="0" smtClean="0"/>
              <a:t>Enables a mental picture of what is to come</a:t>
            </a:r>
          </a:p>
          <a:p>
            <a:r>
              <a:rPr lang="en-GB" sz="2800" dirty="0" smtClean="0"/>
              <a:t>Can be rehearsed frequently</a:t>
            </a:r>
          </a:p>
          <a:p>
            <a:r>
              <a:rPr lang="en-GB" b="1" dirty="0" smtClean="0"/>
              <a:t>BUT</a:t>
            </a:r>
          </a:p>
          <a:p>
            <a:r>
              <a:rPr lang="en-GB" sz="2800" dirty="0" smtClean="0"/>
              <a:t>Lack of feedback</a:t>
            </a:r>
          </a:p>
          <a:p>
            <a:r>
              <a:rPr lang="en-GB" sz="2800" dirty="0" smtClean="0"/>
              <a:t>Doesn’t give kinaesthetic feedback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442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Types of guidance</a:t>
            </a:r>
            <a:br>
              <a:rPr lang="en-GB" dirty="0" smtClean="0"/>
            </a:br>
            <a:r>
              <a:rPr lang="en-GB" dirty="0" smtClean="0"/>
              <a:t>you need to know the pros and cons of each.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Visual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Verbal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Manual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Mechanical</a:t>
            </a:r>
          </a:p>
          <a:p>
            <a:pPr marL="36576" indent="0"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016" y="1196752"/>
            <a:ext cx="3657600" cy="233285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Looking at the types of guidance, identify which phases of learning would benefits from each type of guidance.</a:t>
            </a:r>
            <a:endParaRPr lang="en-GB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4644008" y="1196752"/>
            <a:ext cx="3888432" cy="2952328"/>
          </a:xfrm>
          <a:prstGeom prst="wedgeRoundRectCallout">
            <a:avLst>
              <a:gd name="adj1" fmla="val -125984"/>
              <a:gd name="adj2" fmla="val -8846"/>
              <a:gd name="adj3" fmla="val 16667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3B3B3B"/>
                </a:solidFill>
              </a:rPr>
              <a:t>All stages of learning</a:t>
            </a:r>
          </a:p>
          <a:p>
            <a:pPr algn="ctr"/>
            <a:r>
              <a:rPr lang="en-GB" dirty="0">
                <a:solidFill>
                  <a:srgbClr val="3B3B3B"/>
                </a:solidFill>
              </a:rPr>
              <a:t>Best used for cognitive/early stages of learning</a:t>
            </a:r>
          </a:p>
          <a:p>
            <a:pPr algn="ctr"/>
            <a:r>
              <a:rPr lang="en-GB" dirty="0">
                <a:solidFill>
                  <a:srgbClr val="3B3B3B"/>
                </a:solidFill>
              </a:rPr>
              <a:t>Vision is the dominant sense</a:t>
            </a:r>
          </a:p>
          <a:p>
            <a:pPr algn="ctr"/>
            <a:r>
              <a:rPr lang="en-GB" dirty="0">
                <a:solidFill>
                  <a:srgbClr val="3B3B3B"/>
                </a:solidFill>
              </a:rPr>
              <a:t>Helps them form a mental picture</a:t>
            </a:r>
          </a:p>
          <a:p>
            <a:pPr algn="ctr"/>
            <a:r>
              <a:rPr lang="en-GB" dirty="0">
                <a:solidFill>
                  <a:srgbClr val="3B3B3B"/>
                </a:solidFill>
              </a:rPr>
              <a:t>Draw backs?</a:t>
            </a:r>
          </a:p>
          <a:p>
            <a:pPr algn="ctr"/>
            <a:r>
              <a:rPr lang="en-GB" dirty="0">
                <a:solidFill>
                  <a:srgbClr val="3B3B3B"/>
                </a:solidFill>
              </a:rPr>
              <a:t>Demo has to be accurate</a:t>
            </a:r>
          </a:p>
          <a:p>
            <a:pPr algn="ctr"/>
            <a:r>
              <a:rPr lang="en-GB" dirty="0">
                <a:solidFill>
                  <a:srgbClr val="3B3B3B"/>
                </a:solidFill>
              </a:rPr>
              <a:t>Some complex skills may have too much info</a:t>
            </a:r>
          </a:p>
          <a:p>
            <a:pPr algn="ctr"/>
            <a:r>
              <a:rPr lang="en-GB" dirty="0">
                <a:solidFill>
                  <a:srgbClr val="3B3B3B"/>
                </a:solidFill>
              </a:rPr>
              <a:t>Static visual aids don’t help</a:t>
            </a:r>
            <a:endParaRPr lang="en-GB" dirty="0">
              <a:solidFill>
                <a:srgbClr val="3B3B3B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893947" y="3789040"/>
            <a:ext cx="3888432" cy="2304256"/>
          </a:xfrm>
          <a:prstGeom prst="wedgeRoundRectCallout">
            <a:avLst>
              <a:gd name="adj1" fmla="val -147484"/>
              <a:gd name="adj2" fmla="val -75257"/>
              <a:gd name="adj3" fmla="val 16667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3B3B3B"/>
                </a:solidFill>
              </a:rPr>
              <a:t>Used in line with visual</a:t>
            </a:r>
          </a:p>
          <a:p>
            <a:pPr algn="ctr"/>
            <a:r>
              <a:rPr lang="en-GB" dirty="0">
                <a:solidFill>
                  <a:srgbClr val="3B3B3B"/>
                </a:solidFill>
              </a:rPr>
              <a:t>Best with advanced/autonomous.</a:t>
            </a:r>
          </a:p>
          <a:p>
            <a:pPr algn="ctr"/>
            <a:r>
              <a:rPr lang="en-GB" dirty="0">
                <a:solidFill>
                  <a:srgbClr val="3B3B3B"/>
                </a:solidFill>
              </a:rPr>
              <a:t>Telling a player about strategies.</a:t>
            </a:r>
          </a:p>
          <a:p>
            <a:pPr algn="ctr"/>
            <a:r>
              <a:rPr lang="en-GB" dirty="0">
                <a:solidFill>
                  <a:srgbClr val="3B3B3B"/>
                </a:solidFill>
              </a:rPr>
              <a:t>Can tell learner to focus on chest or arms.</a:t>
            </a:r>
          </a:p>
          <a:p>
            <a:pPr algn="ctr"/>
            <a:r>
              <a:rPr lang="en-GB" dirty="0">
                <a:solidFill>
                  <a:srgbClr val="3B3B3B"/>
                </a:solidFill>
              </a:rPr>
              <a:t>Drawbacks?</a:t>
            </a:r>
          </a:p>
          <a:p>
            <a:pPr algn="ctr"/>
            <a:r>
              <a:rPr lang="en-GB" dirty="0">
                <a:solidFill>
                  <a:srgbClr val="3B3B3B"/>
                </a:solidFill>
              </a:rPr>
              <a:t>Has to be explained well</a:t>
            </a:r>
          </a:p>
          <a:p>
            <a:pPr algn="ctr"/>
            <a:r>
              <a:rPr lang="en-GB" dirty="0">
                <a:solidFill>
                  <a:srgbClr val="3B3B3B"/>
                </a:solidFill>
              </a:rPr>
              <a:t>Can get overload of information</a:t>
            </a:r>
          </a:p>
          <a:p>
            <a:pPr algn="ctr"/>
            <a:r>
              <a:rPr lang="en-GB" dirty="0">
                <a:solidFill>
                  <a:srgbClr val="3B3B3B"/>
                </a:solidFill>
              </a:rPr>
              <a:t>Complex skills hard to describe.</a:t>
            </a:r>
          </a:p>
          <a:p>
            <a:pPr algn="ctr"/>
            <a:endParaRPr lang="en-GB" dirty="0">
              <a:solidFill>
                <a:srgbClr val="3B3B3B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898369" y="3248980"/>
            <a:ext cx="3888432" cy="3384376"/>
          </a:xfrm>
          <a:prstGeom prst="wedgeRoundRectCallout">
            <a:avLst>
              <a:gd name="adj1" fmla="val -122624"/>
              <a:gd name="adj2" fmla="val -11089"/>
              <a:gd name="adj3" fmla="val 16667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3B3B3B"/>
                </a:solidFill>
              </a:rPr>
              <a:t>Involves the teacher moving or holding the learner.</a:t>
            </a:r>
          </a:p>
          <a:p>
            <a:pPr algn="ctr"/>
            <a:r>
              <a:rPr lang="en-GB" dirty="0">
                <a:solidFill>
                  <a:srgbClr val="3B3B3B"/>
                </a:solidFill>
              </a:rPr>
              <a:t>Very useful through the early stages of learning allowing development of kinesthesis.</a:t>
            </a:r>
          </a:p>
          <a:p>
            <a:pPr algn="ctr"/>
            <a:r>
              <a:rPr lang="en-GB" dirty="0">
                <a:solidFill>
                  <a:srgbClr val="3B3B3B"/>
                </a:solidFill>
              </a:rPr>
              <a:t>Increase in confidence</a:t>
            </a:r>
          </a:p>
          <a:p>
            <a:pPr algn="ctr"/>
            <a:r>
              <a:rPr lang="en-GB" dirty="0">
                <a:solidFill>
                  <a:srgbClr val="3B3B3B"/>
                </a:solidFill>
              </a:rPr>
              <a:t>Ensures safety</a:t>
            </a:r>
          </a:p>
          <a:p>
            <a:pPr algn="ctr"/>
            <a:r>
              <a:rPr lang="en-GB" dirty="0">
                <a:solidFill>
                  <a:srgbClr val="3B3B3B"/>
                </a:solidFill>
              </a:rPr>
              <a:t>Drawback?</a:t>
            </a:r>
          </a:p>
          <a:p>
            <a:pPr algn="ctr"/>
            <a:r>
              <a:rPr lang="en-GB" dirty="0">
                <a:solidFill>
                  <a:srgbClr val="3B3B3B"/>
                </a:solidFill>
              </a:rPr>
              <a:t>Loss of feel of movement</a:t>
            </a:r>
          </a:p>
          <a:p>
            <a:pPr algn="ctr"/>
            <a:r>
              <a:rPr lang="en-GB" dirty="0">
                <a:solidFill>
                  <a:srgbClr val="3B3B3B"/>
                </a:solidFill>
              </a:rPr>
              <a:t>Should not become reliant on the feel of the aid.</a:t>
            </a:r>
          </a:p>
          <a:p>
            <a:pPr algn="ctr"/>
            <a:endParaRPr lang="en-GB" dirty="0">
              <a:solidFill>
                <a:srgbClr val="3B3B3B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5364088" y="620688"/>
            <a:ext cx="3888432" cy="3384376"/>
          </a:xfrm>
          <a:prstGeom prst="wedgeRoundRectCallout">
            <a:avLst>
              <a:gd name="adj1" fmla="val -122624"/>
              <a:gd name="adj2" fmla="val 101616"/>
              <a:gd name="adj3" fmla="val 16667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3B3B3B"/>
                </a:solidFill>
              </a:rPr>
              <a:t>Involves the use of equipment to support, e.g. float in swimming. Very useful through the early stages of learning allowing development of kinesthesis.</a:t>
            </a:r>
          </a:p>
          <a:p>
            <a:pPr algn="ctr"/>
            <a:r>
              <a:rPr lang="en-GB" dirty="0">
                <a:solidFill>
                  <a:srgbClr val="3B3B3B"/>
                </a:solidFill>
              </a:rPr>
              <a:t>Increase in confidence</a:t>
            </a:r>
          </a:p>
          <a:p>
            <a:pPr algn="ctr"/>
            <a:r>
              <a:rPr lang="en-GB" dirty="0">
                <a:solidFill>
                  <a:srgbClr val="3B3B3B"/>
                </a:solidFill>
              </a:rPr>
              <a:t>Ensures safety</a:t>
            </a:r>
          </a:p>
          <a:p>
            <a:pPr algn="ctr"/>
            <a:r>
              <a:rPr lang="en-GB" dirty="0">
                <a:solidFill>
                  <a:srgbClr val="3B3B3B"/>
                </a:solidFill>
              </a:rPr>
              <a:t>Drawback?</a:t>
            </a:r>
          </a:p>
          <a:p>
            <a:pPr algn="ctr"/>
            <a:r>
              <a:rPr lang="en-GB" dirty="0">
                <a:solidFill>
                  <a:srgbClr val="3B3B3B"/>
                </a:solidFill>
              </a:rPr>
              <a:t>Loss of feel of movement</a:t>
            </a:r>
          </a:p>
          <a:p>
            <a:pPr algn="ctr"/>
            <a:r>
              <a:rPr lang="en-GB" dirty="0">
                <a:solidFill>
                  <a:srgbClr val="3B3B3B"/>
                </a:solidFill>
              </a:rPr>
              <a:t>Should not become reliant on the feel of the aid.</a:t>
            </a:r>
          </a:p>
          <a:p>
            <a:pPr algn="ctr"/>
            <a:endParaRPr lang="en-GB" dirty="0">
              <a:solidFill>
                <a:srgbClr val="3B3B3B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71250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Ability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400" b="1" dirty="0" smtClean="0"/>
              <a:t>Acquiring movement Skill</a:t>
            </a:r>
            <a:endParaRPr lang="en-GB" sz="4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02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7467600" cy="4929411"/>
          </a:xfrm>
        </p:spPr>
        <p:txBody>
          <a:bodyPr>
            <a:normAutofit/>
          </a:bodyPr>
          <a:lstStyle/>
          <a:p>
            <a:r>
              <a:rPr lang="en-GB" dirty="0" smtClean="0"/>
              <a:t>What is ability?</a:t>
            </a:r>
          </a:p>
          <a:p>
            <a:r>
              <a:rPr lang="en-GB" dirty="0" smtClean="0"/>
              <a:t>Innate/genetically determined</a:t>
            </a:r>
            <a:endParaRPr lang="en-GB" dirty="0"/>
          </a:p>
          <a:p>
            <a:r>
              <a:rPr lang="en-GB" dirty="0" smtClean="0"/>
              <a:t>Stable and enduring</a:t>
            </a:r>
          </a:p>
          <a:p>
            <a:pPr marL="36576" indent="0">
              <a:buNone/>
            </a:pPr>
            <a:endParaRPr lang="en-GB" dirty="0"/>
          </a:p>
          <a:p>
            <a:r>
              <a:rPr lang="en-GB" dirty="0" smtClean="0"/>
              <a:t>Support and underpin skills </a:t>
            </a:r>
          </a:p>
          <a:p>
            <a:r>
              <a:rPr lang="en-GB" dirty="0" smtClean="0"/>
              <a:t>Each skill required certain abilities to support its successful achievement.</a:t>
            </a:r>
          </a:p>
          <a:p>
            <a:r>
              <a:rPr lang="en-GB" dirty="0" smtClean="0"/>
              <a:t>Looking at the list below identify the ones that you feel you have.  </a:t>
            </a:r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493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052736"/>
            <a:ext cx="3657600" cy="3773015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 smtClean="0"/>
              <a:t>Gross Motor</a:t>
            </a:r>
          </a:p>
          <a:p>
            <a:r>
              <a:rPr lang="en-GB" dirty="0" smtClean="0"/>
              <a:t>Physical proficiency</a:t>
            </a:r>
          </a:p>
          <a:p>
            <a:r>
              <a:rPr lang="en-GB" dirty="0" smtClean="0"/>
              <a:t>Dynamic strength</a:t>
            </a:r>
          </a:p>
          <a:p>
            <a:r>
              <a:rPr lang="en-GB" dirty="0" smtClean="0"/>
              <a:t>Static strength</a:t>
            </a:r>
          </a:p>
          <a:p>
            <a:r>
              <a:rPr lang="en-GB" dirty="0" smtClean="0"/>
              <a:t>Flexibility</a:t>
            </a:r>
          </a:p>
          <a:p>
            <a:r>
              <a:rPr lang="en-GB" dirty="0" smtClean="0"/>
              <a:t>Co-ordination gross body</a:t>
            </a:r>
          </a:p>
          <a:p>
            <a:r>
              <a:rPr lang="en-GB" dirty="0" smtClean="0"/>
              <a:t>Balance</a:t>
            </a:r>
          </a:p>
          <a:p>
            <a:r>
              <a:rPr lang="en-GB" dirty="0" smtClean="0"/>
              <a:t>Strength</a:t>
            </a:r>
          </a:p>
          <a:p>
            <a:pPr marL="36576" indent="0">
              <a:buNone/>
            </a:pP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032" y="476672"/>
            <a:ext cx="36576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 smtClean="0"/>
              <a:t>Psychomotor </a:t>
            </a:r>
          </a:p>
          <a:p>
            <a:r>
              <a:rPr lang="en-GB" dirty="0" smtClean="0"/>
              <a:t>Multi limb co-ordination</a:t>
            </a:r>
          </a:p>
          <a:p>
            <a:r>
              <a:rPr lang="en-GB" dirty="0" smtClean="0"/>
              <a:t>Response orientation</a:t>
            </a:r>
          </a:p>
          <a:p>
            <a:r>
              <a:rPr lang="en-GB" dirty="0" smtClean="0"/>
              <a:t>Speed of movement</a:t>
            </a:r>
          </a:p>
          <a:p>
            <a:r>
              <a:rPr lang="en-GB" dirty="0" smtClean="0"/>
              <a:t>Finger dexterity</a:t>
            </a:r>
          </a:p>
          <a:p>
            <a:r>
              <a:rPr lang="en-GB" dirty="0" smtClean="0"/>
              <a:t>Aiming</a:t>
            </a:r>
          </a:p>
          <a:p>
            <a:endParaRPr lang="en-GB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779912" y="3284984"/>
            <a:ext cx="4952593" cy="2046082"/>
          </a:xfrm>
          <a:prstGeom prst="rect">
            <a:avLst/>
          </a:prstGeom>
        </p:spPr>
        <p:txBody>
          <a:bodyPr vert="horz" lIns="45720" rIns="45720" anchor="ctr">
            <a:normAutofit fontScale="6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prstClr val="white"/>
                </a:solidFill>
              </a:rPr>
              <a:t>Lets go one generation back and look at your parents.  What do you think their abilities are from the list above.  Does that match the ability you have?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403648" y="5517232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 fontScale="5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prstClr val="white"/>
                </a:solidFill>
              </a:rPr>
              <a:t>Two member of your group are having a baby!!  Identify what sports their child may be good at and explain why.</a:t>
            </a:r>
            <a:endParaRPr lang="en-GB" dirty="0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711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6" grpId="0"/>
      <p:bldP spid="6" grpId="1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607</Words>
  <Application>Microsoft Office PowerPoint</Application>
  <PresentationFormat>On-screen Show (4:3)</PresentationFormat>
  <Paragraphs>152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Technic</vt:lpstr>
      <vt:lpstr>ABILITY Are you Gross or Fine?</vt:lpstr>
      <vt:lpstr>Ways a teacher can change the type of practice</vt:lpstr>
      <vt:lpstr>Ways a teacher can change the type of practice </vt:lpstr>
      <vt:lpstr>PowerPoint Presentation</vt:lpstr>
      <vt:lpstr>Explain the role of mental practice in the performance of motor skills.                             (4)</vt:lpstr>
      <vt:lpstr>Types of guidance you need to know the pros and cons of each.</vt:lpstr>
      <vt:lpstr>Ability</vt:lpstr>
      <vt:lpstr>Ability</vt:lpstr>
      <vt:lpstr>Ability</vt:lpstr>
      <vt:lpstr>Fitts and Posner Development of motor skill</vt:lpstr>
      <vt:lpstr>Fitts and Posner Development of motor skill</vt:lpstr>
      <vt:lpstr>Fitts and Posner Development of motor skill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ABILITY Are you Gross or Fine?</dc:title>
  <dc:creator>USER</dc:creator>
  <cp:lastModifiedBy>USER</cp:lastModifiedBy>
  <cp:revision>1</cp:revision>
  <dcterms:created xsi:type="dcterms:W3CDTF">2014-05-06T11:10:37Z</dcterms:created>
  <dcterms:modified xsi:type="dcterms:W3CDTF">2014-05-06T11:11:12Z</dcterms:modified>
</cp:coreProperties>
</file>