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0" r:id="rId8"/>
    <p:sldId id="273" r:id="rId9"/>
    <p:sldId id="261" r:id="rId10"/>
    <p:sldId id="262" r:id="rId11"/>
    <p:sldId id="263" r:id="rId12"/>
    <p:sldId id="260" r:id="rId13"/>
    <p:sldId id="267" r:id="rId14"/>
    <p:sldId id="264" r:id="rId15"/>
    <p:sldId id="268" r:id="rId16"/>
    <p:sldId id="265" r:id="rId17"/>
    <p:sldId id="266" r:id="rId18"/>
    <p:sldId id="269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E596-08F0-4355-B50B-FA0235CE2FF6}" type="datetimeFigureOut">
              <a:rPr lang="en-GB" smtClean="0"/>
              <a:pPr/>
              <a:t>08/10/2012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441-4D77-4F00-89C9-F4FDEBC65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E596-08F0-4355-B50B-FA0235CE2FF6}" type="datetimeFigureOut">
              <a:rPr lang="en-GB" smtClean="0"/>
              <a:pPr/>
              <a:t>08/10/2012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441-4D77-4F00-89C9-F4FDEBC65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E596-08F0-4355-B50B-FA0235CE2FF6}" type="datetimeFigureOut">
              <a:rPr lang="en-GB" smtClean="0"/>
              <a:pPr/>
              <a:t>08/10/2012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441-4D77-4F00-89C9-F4FDEBC65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28800"/>
            <a:ext cx="3888432" cy="452596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E596-08F0-4355-B50B-FA0235CE2FF6}" type="datetimeFigureOut">
              <a:rPr lang="en-GB" smtClean="0"/>
              <a:pPr/>
              <a:t>08/10/2012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441-4D77-4F00-89C9-F4FDEBC65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E596-08F0-4355-B50B-FA0235CE2FF6}" type="datetimeFigureOut">
              <a:rPr lang="en-GB" smtClean="0"/>
              <a:pPr/>
              <a:t>08/10/2012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441-4D77-4F00-89C9-F4FDEBC65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E596-08F0-4355-B50B-FA0235CE2FF6}" type="datetimeFigureOut">
              <a:rPr lang="en-GB" smtClean="0"/>
              <a:pPr/>
              <a:t>08/10/2012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441-4D77-4F00-89C9-F4FDEBC65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E596-08F0-4355-B50B-FA0235CE2FF6}" type="datetimeFigureOut">
              <a:rPr lang="en-GB" smtClean="0"/>
              <a:pPr/>
              <a:t>08/10/2012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441-4D77-4F00-89C9-F4FDEBC65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E596-08F0-4355-B50B-FA0235CE2FF6}" type="datetimeFigureOut">
              <a:rPr lang="en-GB" smtClean="0"/>
              <a:pPr/>
              <a:t>08/10/2012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7BE441-4D77-4F00-89C9-F4FDEBC65D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E596-08F0-4355-B50B-FA0235CE2FF6}" type="datetimeFigureOut">
              <a:rPr lang="en-GB" smtClean="0"/>
              <a:pPr/>
              <a:t>08/10/2012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441-4D77-4F00-89C9-F4FDEBC65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E596-08F0-4355-B50B-FA0235CE2FF6}" type="datetimeFigureOut">
              <a:rPr lang="en-GB" smtClean="0"/>
              <a:pPr/>
              <a:t>08/10/2012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17BE441-4D77-4F00-89C9-F4FDEBC65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C32E596-08F0-4355-B50B-FA0235CE2FF6}" type="datetimeFigureOut">
              <a:rPr lang="en-GB" smtClean="0"/>
              <a:pPr/>
              <a:t>08/10/2012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441-4D77-4F00-89C9-F4FDEBC65D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32E596-08F0-4355-B50B-FA0235CE2FF6}" type="datetimeFigureOut">
              <a:rPr lang="en-GB" smtClean="0"/>
              <a:pPr/>
              <a:t>08/10/2012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solidFill>
            <a:srgbClr val="FF0000"/>
          </a:solidFill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17BE441-4D77-4F00-89C9-F4FDEBC65D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6495756"/>
            <a:ext cx="9144000" cy="369332"/>
          </a:xfrm>
          <a:prstGeom prst="rect">
            <a:avLst/>
          </a:prstGeom>
          <a:solidFill>
            <a:srgbClr val="FF339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AS Physical education Acquiring movement skill                                    DTA 2012/13</a:t>
            </a:r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dkl75zBh-k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ipdive.com/member/mikey0042/media/13161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9.jpeg"/><Relationship Id="rId5" Type="http://schemas.openxmlformats.org/officeDocument/2006/relationships/hyperlink" Target="http://www.youtube.com/watch?v=bfb1hglzW_U&amp;feature=related" TargetMode="Externa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R7do5BFgzA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DjvvI-0xjc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t14DY1cTi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Acquiring Movement Skill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Classification of Motor Skills and abilities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Perceptual skill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Perception </a:t>
            </a:r>
          </a:p>
          <a:p>
            <a:r>
              <a:rPr lang="en-GB" dirty="0" smtClean="0"/>
              <a:t>Detecting  and interpreting, making sense of information in the environment.</a:t>
            </a:r>
          </a:p>
          <a:p>
            <a:r>
              <a:rPr lang="en-GB" dirty="0" smtClean="0"/>
              <a:t>I.e., interpreting the speed of the support player you need to pass to.</a:t>
            </a:r>
          </a:p>
          <a:p>
            <a:r>
              <a:rPr lang="en-GB" dirty="0" smtClean="0"/>
              <a:t>Detecting the speed and direction of a ball as it comes over the net in tennis.</a:t>
            </a:r>
          </a:p>
          <a:p>
            <a:r>
              <a:rPr lang="en-GB" dirty="0" smtClean="0"/>
              <a:t>Position of others players in a netball game, to judge the flight of a ball.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Motor Skill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When you see this term think of movement.</a:t>
            </a:r>
          </a:p>
          <a:p>
            <a:endParaRPr lang="en-GB" dirty="0"/>
          </a:p>
          <a:p>
            <a:r>
              <a:rPr lang="en-GB" dirty="0" smtClean="0"/>
              <a:t>Skill which involves physical movement and muscular control.</a:t>
            </a:r>
          </a:p>
          <a:p>
            <a:r>
              <a:rPr lang="en-GB" dirty="0" smtClean="0"/>
              <a:t>Smooth executing movement</a:t>
            </a:r>
          </a:p>
          <a:p>
            <a:r>
              <a:rPr lang="en-GB" dirty="0" smtClean="0"/>
              <a:t>E.g., passing the ball, shooting, completing a forward roll.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633866" cy="285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Task 4 </a:t>
            </a:r>
            <a:br>
              <a:rPr lang="en-GB" dirty="0" smtClean="0"/>
            </a:br>
            <a:r>
              <a:rPr lang="en-GB" sz="2700" dirty="0" smtClean="0"/>
              <a:t>Look at this video of the number 10/19 and see if you can identify different types of skills.</a:t>
            </a:r>
            <a:endParaRPr lang="en-GB" sz="2700" dirty="0"/>
          </a:p>
        </p:txBody>
      </p:sp>
      <p:pic>
        <p:nvPicPr>
          <p:cNvPr id="3075" name="Picture 3" descr="N:\My Pictures\AMS\messi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91680" y="1676277"/>
            <a:ext cx="4680520" cy="409545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28801"/>
            <a:ext cx="4680520" cy="2952328"/>
          </a:xfrm>
        </p:spPr>
        <p:txBody>
          <a:bodyPr>
            <a:normAutofit/>
          </a:bodyPr>
          <a:lstStyle/>
          <a:p>
            <a:r>
              <a:rPr lang="en-GB" sz="4800" dirty="0" smtClean="0"/>
              <a:t>Classification of motor skills</a:t>
            </a:r>
            <a:endParaRPr lang="en-GB" sz="4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 of motor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340768"/>
            <a:ext cx="5832648" cy="4813995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Many skills have </a:t>
            </a:r>
            <a:r>
              <a:rPr lang="en-GB" sz="2000" dirty="0" smtClean="0"/>
              <a:t>similar characteristics</a:t>
            </a:r>
          </a:p>
          <a:p>
            <a:endParaRPr lang="en-GB" sz="2000" dirty="0" smtClean="0"/>
          </a:p>
          <a:p>
            <a:r>
              <a:rPr lang="en-GB" sz="2000" dirty="0" smtClean="0"/>
              <a:t>But some skills can </a:t>
            </a:r>
            <a:r>
              <a:rPr lang="en-GB" sz="2000" dirty="0" smtClean="0"/>
              <a:t>also depend on the circumstances so to overcome these as problems in classifying skills we use a continuum.</a:t>
            </a:r>
          </a:p>
          <a:p>
            <a:endParaRPr lang="en-GB" dirty="0"/>
          </a:p>
          <a:p>
            <a:pPr algn="ctr">
              <a:buNone/>
            </a:pPr>
            <a:r>
              <a:rPr lang="en-GB" dirty="0" smtClean="0"/>
              <a:t>Continuum</a:t>
            </a:r>
          </a:p>
          <a:p>
            <a:pPr>
              <a:buNone/>
            </a:pPr>
            <a:r>
              <a:rPr lang="en-GB" dirty="0" smtClean="0"/>
              <a:t>An </a:t>
            </a:r>
            <a:r>
              <a:rPr lang="en-GB" dirty="0" smtClean="0"/>
              <a:t>imaginary line between two extremes which shows a gradual increase/decrease in the number of characters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pPr algn="ctr"/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87624" y="3502596"/>
            <a:ext cx="6840760" cy="1588"/>
          </a:xfrm>
          <a:prstGeom prst="straightConnector1">
            <a:avLst/>
          </a:prstGeom>
          <a:ln w="1016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4509120"/>
            <a:ext cx="3888432" cy="1800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Which sports have large muscle movements and which have fine?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7" y="260648"/>
            <a:ext cx="77724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54387" y="1772816"/>
            <a:ext cx="6841949" cy="194421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en-GB" dirty="0" smtClean="0"/>
          </a:p>
          <a:p>
            <a:pPr>
              <a:buFont typeface="Wingdings 2"/>
              <a:buNone/>
            </a:pPr>
            <a:r>
              <a:rPr lang="en-GB" dirty="0" smtClean="0"/>
              <a:t>Left handed                                                Right handed</a:t>
            </a:r>
          </a:p>
          <a:p>
            <a:pPr>
              <a:buFont typeface="Wingdings 2"/>
              <a:buNone/>
            </a:pPr>
            <a:r>
              <a:rPr lang="en-GB" dirty="0" smtClean="0"/>
              <a:t>Left footed                                                    Right footed</a:t>
            </a:r>
          </a:p>
          <a:p>
            <a:pPr>
              <a:buFont typeface="Wingdings 2"/>
              <a:buNone/>
            </a:pPr>
            <a:r>
              <a:rPr lang="en-GB" dirty="0" smtClean="0"/>
              <a:t>Play team sport                               Play individual sport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Skill                                                                     fitness</a:t>
            </a:r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Muscular involvement- Gross- Fine Continuum.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800" dirty="0" smtClean="0"/>
              <a:t>This is based on the degree of the bodily involvement </a:t>
            </a:r>
            <a:r>
              <a:rPr lang="en-GB" sz="2800" dirty="0" smtClean="0"/>
              <a:t>and</a:t>
            </a:r>
            <a:r>
              <a:rPr lang="en-GB" sz="2800" dirty="0" smtClean="0"/>
              <a:t> </a:t>
            </a:r>
            <a:r>
              <a:rPr lang="en-GB" sz="2800" dirty="0" smtClean="0"/>
              <a:t>the precision of the movement needed to execute the skill.</a:t>
            </a:r>
          </a:p>
          <a:p>
            <a:r>
              <a:rPr lang="en-GB" dirty="0" smtClean="0"/>
              <a:t>Gross skill</a:t>
            </a:r>
          </a:p>
          <a:p>
            <a:r>
              <a:rPr lang="en-GB" dirty="0" smtClean="0"/>
              <a:t>Describe what this is.</a:t>
            </a:r>
          </a:p>
          <a:p>
            <a:r>
              <a:rPr lang="en-GB" dirty="0" smtClean="0"/>
              <a:t>Involves large muscle movement and little need for precision.</a:t>
            </a:r>
          </a:p>
          <a:p>
            <a:r>
              <a:rPr lang="en-GB" dirty="0" smtClean="0"/>
              <a:t>Large muscle groups</a:t>
            </a:r>
            <a:endParaRPr lang="en-GB" dirty="0"/>
          </a:p>
        </p:txBody>
      </p:sp>
      <p:pic>
        <p:nvPicPr>
          <p:cNvPr id="4098" name="Picture 2" descr="N:\My Pictures\AMS\gro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988840"/>
            <a:ext cx="1639589" cy="2453457"/>
          </a:xfrm>
          <a:prstGeom prst="rect">
            <a:avLst/>
          </a:prstGeom>
          <a:noFill/>
        </p:spPr>
      </p:pic>
      <p:pic>
        <p:nvPicPr>
          <p:cNvPr id="4099" name="Picture 3" descr="N:\My Pictures\AMS\gross ju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8622"/>
            <a:ext cx="3603848" cy="5605986"/>
          </a:xfrm>
          <a:prstGeom prst="rect">
            <a:avLst/>
          </a:prstGeom>
          <a:noFill/>
        </p:spPr>
      </p:pic>
      <p:pic>
        <p:nvPicPr>
          <p:cNvPr id="4100" name="Picture 4" descr="N:\My Pictures\AMS\gross sw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200572"/>
            <a:ext cx="5720809" cy="402999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Muscular involvement- Gross- Fine Continuum.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Fine Control</a:t>
            </a:r>
          </a:p>
          <a:p>
            <a:r>
              <a:rPr lang="en-GB" dirty="0" smtClean="0"/>
              <a:t>Involves intricate movement using small muscle groups.</a:t>
            </a:r>
          </a:p>
          <a:p>
            <a:r>
              <a:rPr lang="en-GB" dirty="0" smtClean="0"/>
              <a:t>Can you think of sports or action that need this fine control?</a:t>
            </a:r>
          </a:p>
          <a:p>
            <a:r>
              <a:rPr lang="en-GB" dirty="0" smtClean="0"/>
              <a:t>Involves accuracy and emphasis, hand-eye co-ordination.</a:t>
            </a:r>
          </a:p>
          <a:p>
            <a:r>
              <a:rPr lang="en-GB" dirty="0" smtClean="0"/>
              <a:t>Wrist, finger action of spin bowler, shooting, throwing a dart. </a:t>
            </a:r>
            <a:endParaRPr lang="en-GB" dirty="0"/>
          </a:p>
        </p:txBody>
      </p:sp>
      <p:pic>
        <p:nvPicPr>
          <p:cNvPr id="5122" name="Picture 2" descr="N:\My Pictures\AMS\fine skill bow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618" y="1124744"/>
            <a:ext cx="2776532" cy="2088232"/>
          </a:xfrm>
          <a:prstGeom prst="rect">
            <a:avLst/>
          </a:prstGeom>
          <a:noFill/>
        </p:spPr>
      </p:pic>
      <p:pic>
        <p:nvPicPr>
          <p:cNvPr id="5123" name="Picture 3" descr="N:\My Pictures\AMS\shooting f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212976"/>
            <a:ext cx="5000625" cy="25241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4" dur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9" dur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Your sports.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332656"/>
            <a:ext cx="4896544" cy="2232248"/>
          </a:xfrm>
        </p:spPr>
        <p:txBody>
          <a:bodyPr/>
          <a:lstStyle/>
          <a:p>
            <a:r>
              <a:rPr lang="en-GB" dirty="0" smtClean="0"/>
              <a:t>Look at the continuum on page 8 and place a skill from your sport on the continuum</a:t>
            </a: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26569" y="2564904"/>
            <a:ext cx="6552728" cy="144016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GB" dirty="0" smtClean="0"/>
              <a:t>Draw the continuum on the white boards and then place each of the 7 skills.</a:t>
            </a:r>
          </a:p>
          <a:p>
            <a:pPr>
              <a:buFont typeface="Wingdings 2"/>
              <a:buNone/>
            </a:pPr>
            <a:endParaRPr lang="en-GB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3608" y="4360195"/>
            <a:ext cx="6552728" cy="144016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GB" dirty="0" smtClean="0"/>
              <a:t>Pick two of the skills and justify the reason you have placed them in that position on page 8.</a:t>
            </a:r>
            <a:endParaRPr lang="en-GB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We are concerned with how environmental conditions affect the movement skill. </a:t>
            </a:r>
          </a:p>
          <a:p>
            <a:r>
              <a:rPr lang="en-GB" dirty="0" smtClean="0"/>
              <a:t>Taking into account surroundings, team mates, opponents.  This can also be weather.</a:t>
            </a:r>
          </a:p>
          <a:p>
            <a:r>
              <a:rPr lang="en-GB" dirty="0" smtClean="0"/>
              <a:t>So take the actions and place them on the continuum.  </a:t>
            </a:r>
          </a:p>
          <a:p>
            <a:r>
              <a:rPr lang="en-GB" dirty="0" smtClean="0"/>
              <a:t>Remember to justify why you have places them where you have.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915778" y="1196752"/>
            <a:ext cx="6912768" cy="1539552"/>
          </a:xfrm>
          <a:prstGeom prst="wedgeRoundRectCallout">
            <a:avLst>
              <a:gd name="adj1" fmla="val -20833"/>
              <a:gd name="adj2" fmla="val 466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OPEN                                                          CLOSED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35696" y="2420888"/>
            <a:ext cx="4608512" cy="1588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N:\My Pictures\AMS\George_Ford1_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924944"/>
            <a:ext cx="2915816" cy="3933056"/>
          </a:xfrm>
          <a:prstGeom prst="rect">
            <a:avLst/>
          </a:prstGeom>
          <a:noFill/>
        </p:spPr>
      </p:pic>
      <p:sp>
        <p:nvSpPr>
          <p:cNvPr id="9" name="Rounded Rectangular Callout 8"/>
          <p:cNvSpPr/>
          <p:nvPr/>
        </p:nvSpPr>
        <p:spPr>
          <a:xfrm>
            <a:off x="6228184" y="6281936"/>
            <a:ext cx="2915816" cy="576064"/>
          </a:xfrm>
          <a:prstGeom prst="wedgeRoundRectCallout">
            <a:avLst>
              <a:gd name="adj1" fmla="val -20833"/>
              <a:gd name="adj2" fmla="val 446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PASSING IN RUGBY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717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b="1" dirty="0" smtClean="0"/>
              <a:t>Objective: </a:t>
            </a:r>
            <a:r>
              <a:rPr lang="en-GB" sz="2400" dirty="0" smtClean="0"/>
              <a:t>Classify movement skills by placing them on a variety of continua.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Task 1 booklets</a:t>
            </a:r>
          </a:p>
          <a:p>
            <a:r>
              <a:rPr lang="en-GB" sz="2800" dirty="0" smtClean="0"/>
              <a:t>Guess the sport:</a:t>
            </a:r>
            <a:r>
              <a:rPr lang="en-GB" sz="1800" dirty="0" smtClean="0"/>
              <a:t> List five skills for a specific sport.</a:t>
            </a:r>
          </a:p>
          <a:p>
            <a:r>
              <a:rPr lang="en-GB" sz="1800" dirty="0" smtClean="0"/>
              <a:t>They need to be really specific so we can immediately identify which sport is being described.</a:t>
            </a:r>
          </a:p>
          <a:p>
            <a:endParaRPr lang="en-GB" sz="1800" dirty="0"/>
          </a:p>
          <a:p>
            <a:r>
              <a:rPr lang="en-GB" sz="1800" dirty="0" smtClean="0"/>
              <a:t>Sport_____________</a:t>
            </a:r>
          </a:p>
          <a:p>
            <a:r>
              <a:rPr lang="en-GB" sz="1800" dirty="0" smtClean="0"/>
              <a:t>Passing,  </a:t>
            </a:r>
          </a:p>
          <a:p>
            <a:r>
              <a:rPr lang="en-GB" sz="1800" dirty="0" smtClean="0"/>
              <a:t>Too vague.</a:t>
            </a:r>
            <a:endParaRPr lang="en-GB" sz="1800" dirty="0"/>
          </a:p>
          <a:p>
            <a:r>
              <a:rPr lang="en-GB" sz="1800" dirty="0" smtClean="0"/>
              <a:t>Rucking</a:t>
            </a:r>
          </a:p>
          <a:p>
            <a:r>
              <a:rPr lang="en-GB" sz="1800" dirty="0" smtClean="0"/>
              <a:t>Mauling</a:t>
            </a:r>
          </a:p>
          <a:p>
            <a:r>
              <a:rPr lang="en-GB" sz="1800" dirty="0" smtClean="0"/>
              <a:t>Drop kicking</a:t>
            </a:r>
          </a:p>
          <a:p>
            <a:r>
              <a:rPr lang="en-GB" sz="1800" dirty="0" smtClean="0"/>
              <a:t>Place kick</a:t>
            </a:r>
          </a:p>
          <a:p>
            <a:r>
              <a:rPr lang="en-GB" sz="1800" dirty="0" smtClean="0"/>
              <a:t>Spin pass</a:t>
            </a:r>
            <a:endParaRPr lang="en-GB" sz="1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Criteria for Environmental Influence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Open Skill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/>
              <a:t>Closed Skill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Involves motor skills affected by environment </a:t>
            </a:r>
          </a:p>
          <a:p>
            <a:r>
              <a:rPr lang="en-GB" dirty="0" smtClean="0"/>
              <a:t>Perceptual and involve decision making</a:t>
            </a:r>
          </a:p>
          <a:p>
            <a:r>
              <a:rPr lang="en-GB" dirty="0" smtClean="0"/>
              <a:t>(adaptations and variations)</a:t>
            </a:r>
          </a:p>
          <a:p>
            <a:r>
              <a:rPr lang="en-GB" dirty="0" smtClean="0"/>
              <a:t>Externally paced in an unpredictable environment.</a:t>
            </a:r>
          </a:p>
          <a:p>
            <a:r>
              <a:rPr lang="en-GB" dirty="0" smtClean="0"/>
              <a:t>E.g., Passing in rugby, receiving a ball in netball.</a:t>
            </a:r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Motor skill not affected by environment</a:t>
            </a:r>
          </a:p>
          <a:p>
            <a:r>
              <a:rPr lang="en-GB" dirty="0" smtClean="0"/>
              <a:t>Skill habitual-aim is to reproduce same technique model.</a:t>
            </a:r>
          </a:p>
          <a:p>
            <a:r>
              <a:rPr lang="en-GB" dirty="0" smtClean="0"/>
              <a:t>Self paced</a:t>
            </a:r>
          </a:p>
          <a:p>
            <a:r>
              <a:rPr lang="en-GB" dirty="0" smtClean="0"/>
              <a:t>Forward roll, gymnastics through vault, tennis serve.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3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Task on page 9.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Justification for selection using the right terminology.</a:t>
            </a:r>
          </a:p>
          <a:p>
            <a:endParaRPr lang="en-GB" dirty="0" smtClean="0"/>
          </a:p>
          <a:p>
            <a:r>
              <a:rPr lang="en-GB" dirty="0" smtClean="0"/>
              <a:t>Ensure you are specific with example and justification.</a:t>
            </a:r>
          </a:p>
          <a:p>
            <a:endParaRPr lang="en-GB" dirty="0" smtClean="0"/>
          </a:p>
          <a:p>
            <a:r>
              <a:rPr lang="en-GB" dirty="0" smtClean="0"/>
              <a:t>If it’s vague you won’t get marks.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6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Continuity Continuum</a:t>
            </a:r>
            <a:br>
              <a:rPr lang="en-GB" dirty="0" smtClean="0"/>
            </a:br>
            <a:r>
              <a:rPr lang="en-GB" dirty="0" smtClean="0"/>
              <a:t>Discrete, serial, continuous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Discrete Skill</a:t>
            </a:r>
          </a:p>
          <a:p>
            <a:r>
              <a:rPr lang="en-GB" dirty="0" smtClean="0"/>
              <a:t>Motor skill that has a clear start and finish.</a:t>
            </a:r>
          </a:p>
          <a:p>
            <a:r>
              <a:rPr lang="en-GB" dirty="0" smtClean="0"/>
              <a:t>To be repeated it must start again, (single brief skill)</a:t>
            </a:r>
          </a:p>
          <a:p>
            <a:endParaRPr lang="en-GB" dirty="0" smtClean="0"/>
          </a:p>
          <a:p>
            <a:r>
              <a:rPr lang="en-GB" dirty="0" smtClean="0"/>
              <a:t>E.g.,……..</a:t>
            </a:r>
          </a:p>
          <a:p>
            <a:endParaRPr lang="en-GB" dirty="0"/>
          </a:p>
        </p:txBody>
      </p:sp>
      <p:pic>
        <p:nvPicPr>
          <p:cNvPr id="1026" name="Picture 2" descr="N:\My Pictures\AMS\discre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2218258" cy="3205088"/>
          </a:xfrm>
          <a:prstGeom prst="rect">
            <a:avLst/>
          </a:prstGeom>
          <a:noFill/>
        </p:spPr>
      </p:pic>
      <p:pic>
        <p:nvPicPr>
          <p:cNvPr id="1027" name="Picture 3" descr="N:\My Pictures\AMS\discret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7988" y="3212976"/>
            <a:ext cx="3546012" cy="3645024"/>
          </a:xfrm>
          <a:prstGeom prst="rect">
            <a:avLst/>
          </a:prstGeom>
          <a:noFill/>
        </p:spPr>
      </p:pic>
      <p:pic>
        <p:nvPicPr>
          <p:cNvPr id="1028" name="Picture 4" descr="N:\My Pictures\AMS\discrete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1947" y="3068960"/>
            <a:ext cx="5052053" cy="378904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46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Serial Skill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motor skill that has a number of discrete skills put together in a set order to make the sequence.</a:t>
            </a:r>
          </a:p>
          <a:p>
            <a:endParaRPr lang="en-GB" dirty="0" smtClean="0"/>
          </a:p>
          <a:p>
            <a:r>
              <a:rPr lang="en-GB" dirty="0" smtClean="0"/>
              <a:t>What example can you think of?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 descr="N:\My Pictures\AMS\seri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7" y="3357061"/>
            <a:ext cx="2627784" cy="3500940"/>
          </a:xfrm>
          <a:prstGeom prst="rect">
            <a:avLst/>
          </a:prstGeom>
          <a:noFill/>
        </p:spPr>
      </p:pic>
      <p:pic>
        <p:nvPicPr>
          <p:cNvPr id="2051" name="Picture 3" descr="N:\My Pictures\AMS\serial 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418432"/>
            <a:ext cx="2699792" cy="44395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939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Continuous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Motor skill with no definite beginning or end</a:t>
            </a:r>
          </a:p>
          <a:p>
            <a:r>
              <a:rPr lang="en-GB" dirty="0" smtClean="0"/>
              <a:t>End of one cycle of movement is start of next. </a:t>
            </a:r>
          </a:p>
          <a:p>
            <a:r>
              <a:rPr lang="en-GB" dirty="0" smtClean="0"/>
              <a:t>Movement to be repeated several times to mean anything.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E.G.,………….</a:t>
            </a:r>
            <a:endParaRPr lang="en-GB" dirty="0"/>
          </a:p>
        </p:txBody>
      </p:sp>
      <p:pic>
        <p:nvPicPr>
          <p:cNvPr id="3074" name="Picture 2" descr="N:\My Pictures\AMS\continuo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165348"/>
            <a:ext cx="3059832" cy="269265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438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smtClean="0"/>
              <a:t>Task 2: </a:t>
            </a:r>
            <a:r>
              <a:rPr lang="en-GB" sz="2700" dirty="0" smtClean="0"/>
              <a:t>List five words that describe the performance</a:t>
            </a:r>
            <a:endParaRPr lang="en-GB" sz="2700" dirty="0"/>
          </a:p>
        </p:txBody>
      </p:sp>
      <p:pic>
        <p:nvPicPr>
          <p:cNvPr id="1026" name="Picture 2" descr="N:\My Pictures\AMS\federer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818" y="2132857"/>
            <a:ext cx="4541422" cy="33001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Task 2: </a:t>
            </a:r>
            <a:r>
              <a:rPr lang="en-GB" dirty="0" smtClean="0"/>
              <a:t>List five words that describe the performance</a:t>
            </a:r>
            <a:endParaRPr lang="en-GB" dirty="0"/>
          </a:p>
        </p:txBody>
      </p:sp>
      <p:pic>
        <p:nvPicPr>
          <p:cNvPr id="2051" name="Picture 3" descr="N:\My Pictures\AMS\usain-bolt-m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91169" y="2348880"/>
            <a:ext cx="4857095" cy="35027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list five words that reflect this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24" y="1988840"/>
            <a:ext cx="2304455" cy="306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34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Skill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7467600" cy="2620888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u="sng" dirty="0" smtClean="0"/>
              <a:t>learned</a:t>
            </a:r>
            <a:r>
              <a:rPr lang="en-GB" dirty="0" smtClean="0"/>
              <a:t> ability to bring about the </a:t>
            </a:r>
            <a:r>
              <a:rPr lang="en-GB" u="sng" dirty="0" smtClean="0"/>
              <a:t>predetermined result </a:t>
            </a:r>
            <a:r>
              <a:rPr lang="en-GB" dirty="0" smtClean="0"/>
              <a:t>with the </a:t>
            </a:r>
            <a:r>
              <a:rPr lang="en-GB" u="sng" dirty="0" smtClean="0"/>
              <a:t>maximum certainty</a:t>
            </a:r>
            <a:r>
              <a:rPr lang="en-GB" dirty="0" smtClean="0"/>
              <a:t> often with the </a:t>
            </a:r>
            <a:r>
              <a:rPr lang="en-GB" u="sng" dirty="0" smtClean="0"/>
              <a:t>minimum outlay of time energy </a:t>
            </a:r>
            <a:r>
              <a:rPr lang="en-GB" dirty="0" smtClean="0"/>
              <a:t>or both.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6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Consistent</a:t>
            </a:r>
          </a:p>
          <a:p>
            <a:r>
              <a:rPr lang="en-GB" dirty="0" smtClean="0"/>
              <a:t>Aesthetic</a:t>
            </a:r>
          </a:p>
          <a:p>
            <a:r>
              <a:rPr lang="en-GB" dirty="0" smtClean="0"/>
              <a:t>Learned</a:t>
            </a:r>
          </a:p>
          <a:p>
            <a:r>
              <a:rPr lang="en-GB" dirty="0" smtClean="0"/>
              <a:t>Goal directed</a:t>
            </a:r>
          </a:p>
          <a:p>
            <a:r>
              <a:rPr lang="en-GB" dirty="0" smtClean="0"/>
              <a:t>Predetermined</a:t>
            </a:r>
          </a:p>
          <a:p>
            <a:r>
              <a:rPr lang="en-GB" dirty="0" smtClean="0"/>
              <a:t>Organised</a:t>
            </a:r>
          </a:p>
          <a:p>
            <a:r>
              <a:rPr lang="en-GB" dirty="0" smtClean="0"/>
              <a:t>Recognisable</a:t>
            </a:r>
          </a:p>
          <a:p>
            <a:r>
              <a:rPr lang="en-GB" dirty="0" smtClean="0"/>
              <a:t>Efficient</a:t>
            </a:r>
          </a:p>
          <a:p>
            <a:pPr marL="36576" indent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32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2276872"/>
            <a:ext cx="3384376" cy="1728192"/>
          </a:xfrm>
          <a:solidFill>
            <a:schemeClr val="tx1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Aesthetic </a:t>
            </a:r>
          </a:p>
          <a:p>
            <a:r>
              <a:rPr lang="en-GB" dirty="0" smtClean="0"/>
              <a:t>Looks controlled, effective and effortless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5712" y="548680"/>
            <a:ext cx="3592016" cy="1448544"/>
          </a:xfrm>
          <a:prstGeom prst="rect">
            <a:avLst/>
          </a:prstGeom>
          <a:solidFill>
            <a:schemeClr val="accent2"/>
          </a:solidFill>
        </p:spPr>
        <p:txBody>
          <a:bodyPr vert="horz">
            <a:normAutofit fontScale="85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Consistent </a:t>
            </a:r>
          </a:p>
          <a:p>
            <a:r>
              <a:rPr lang="en-GB" dirty="0" smtClean="0"/>
              <a:t>Able to execute action with maximum certainty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64088" y="692696"/>
            <a:ext cx="2880320" cy="1584176"/>
          </a:xfrm>
          <a:prstGeom prst="rect">
            <a:avLst/>
          </a:prstGeom>
          <a:solidFill>
            <a:schemeClr val="accent3"/>
          </a:solidFill>
        </p:spPr>
        <p:txBody>
          <a:bodyPr vert="horz">
            <a:normAutofit fontScale="92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Learned</a:t>
            </a:r>
          </a:p>
          <a:p>
            <a:r>
              <a:rPr lang="en-GB" dirty="0" smtClean="0"/>
              <a:t>Through practice and experience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49566" y="2564904"/>
            <a:ext cx="3178818" cy="1368152"/>
          </a:xfrm>
          <a:prstGeom prst="rect">
            <a:avLst/>
          </a:prstGeom>
          <a:solidFill>
            <a:srgbClr val="00B050"/>
          </a:solidFill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Goal directed </a:t>
            </a:r>
          </a:p>
          <a:p>
            <a:r>
              <a:rPr lang="en-GB" dirty="0" smtClean="0"/>
              <a:t>Intention to do it not just luck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84168" y="4581128"/>
            <a:ext cx="2736304" cy="1224136"/>
          </a:xfrm>
          <a:prstGeom prst="rect">
            <a:avLst/>
          </a:prstGeom>
          <a:solidFill>
            <a:srgbClr val="00B050"/>
          </a:solidFill>
        </p:spPr>
        <p:txBody>
          <a:bodyPr vert="horz">
            <a:normAutofit fontScale="77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Predetermined</a:t>
            </a:r>
          </a:p>
          <a:p>
            <a:r>
              <a:rPr lang="en-GB" dirty="0" smtClean="0"/>
              <a:t>Have an aim to achieve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5346" y="4149080"/>
            <a:ext cx="3168352" cy="1080120"/>
          </a:xfrm>
          <a:prstGeom prst="rect">
            <a:avLst/>
          </a:prstGeom>
          <a:solidFill>
            <a:srgbClr val="00B0F0"/>
          </a:solidFill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Organised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5267" y="5013176"/>
            <a:ext cx="2944565" cy="1584176"/>
          </a:xfrm>
          <a:prstGeom prst="rect">
            <a:avLst/>
          </a:prstGeom>
          <a:solidFill>
            <a:srgbClr val="FFC000"/>
          </a:solidFill>
        </p:spPr>
        <p:txBody>
          <a:bodyPr vert="horz">
            <a:normAutofit fontScale="92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Efficient</a:t>
            </a:r>
          </a:p>
          <a:p>
            <a:r>
              <a:rPr lang="en-GB" dirty="0" smtClean="0"/>
              <a:t>Minimum of time and energy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71800" y="4977172"/>
            <a:ext cx="3414106" cy="1620180"/>
          </a:xfrm>
          <a:prstGeom prst="rect">
            <a:avLst/>
          </a:prstGeom>
          <a:solidFill>
            <a:srgbClr val="FF0000"/>
          </a:solidFill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Recognisable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69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Intellectual Skill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Skills that involve thought process.</a:t>
            </a:r>
          </a:p>
          <a:p>
            <a:r>
              <a:rPr lang="en-GB" dirty="0" smtClean="0"/>
              <a:t>E.g., problem solving, planning, strategies, tactics to outwit your opponent. </a:t>
            </a:r>
          </a:p>
          <a:p>
            <a:r>
              <a:rPr lang="en-GB" dirty="0" smtClean="0"/>
              <a:t>In pairs come up with two examples in your own sport.</a:t>
            </a:r>
          </a:p>
          <a:p>
            <a:r>
              <a:rPr lang="en-GB" dirty="0" smtClean="0"/>
              <a:t>Deciding to kick over instead of run through as the opponent is slow to turn.</a:t>
            </a:r>
          </a:p>
          <a:p>
            <a:r>
              <a:rPr lang="en-GB" dirty="0" smtClean="0"/>
              <a:t>Other examples could be ………</a:t>
            </a:r>
          </a:p>
          <a:p>
            <a:r>
              <a:rPr lang="en-GB" dirty="0" smtClean="0"/>
              <a:t>Formation.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07" y="-7181"/>
            <a:ext cx="3530001" cy="264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822</Words>
  <Application>Microsoft Office PowerPoint</Application>
  <PresentationFormat>On-screen Show (4:3)</PresentationFormat>
  <Paragraphs>134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Technic</vt:lpstr>
      <vt:lpstr>Acquiring Movement Skill</vt:lpstr>
      <vt:lpstr>Objective: Classify movement skills by placing them on a variety of continua.</vt:lpstr>
      <vt:lpstr>Task 2: List five words that describe the performance</vt:lpstr>
      <vt:lpstr>Task 2: List five words that describe the performance</vt:lpstr>
      <vt:lpstr>list five words that reflect this performance</vt:lpstr>
      <vt:lpstr>Definition of Skill</vt:lpstr>
      <vt:lpstr>Skill characteristics</vt:lpstr>
      <vt:lpstr>PowerPoint Presentation</vt:lpstr>
      <vt:lpstr>Intellectual Skill </vt:lpstr>
      <vt:lpstr>Perceptual skill</vt:lpstr>
      <vt:lpstr>Motor Skill</vt:lpstr>
      <vt:lpstr>Task 4  Look at this video of the number 10/19 and see if you can identify different types of skills.</vt:lpstr>
      <vt:lpstr>PowerPoint Presentation</vt:lpstr>
      <vt:lpstr>Classification of motor skills</vt:lpstr>
      <vt:lpstr>PowerPoint Presentation</vt:lpstr>
      <vt:lpstr>Muscular involvement- Gross- Fine Continuum.</vt:lpstr>
      <vt:lpstr>Muscular involvement- Gross- Fine Continuum.</vt:lpstr>
      <vt:lpstr>Your sports.</vt:lpstr>
      <vt:lpstr>Environmental </vt:lpstr>
      <vt:lpstr>Criteria for Environmental Influence</vt:lpstr>
      <vt:lpstr>Task on page 9. </vt:lpstr>
      <vt:lpstr>Continuity Continuum Discrete, serial, continuous  </vt:lpstr>
      <vt:lpstr>Serial Skill</vt:lpstr>
      <vt:lpstr>Continuous</vt:lpstr>
    </vt:vector>
  </TitlesOfParts>
  <Company>BHASVIC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Acquiring Movement Skill</dc:title>
  <dc:creator>D.Ashleighmorris</dc:creator>
  <cp:lastModifiedBy>USER</cp:lastModifiedBy>
  <cp:revision>18</cp:revision>
  <dcterms:created xsi:type="dcterms:W3CDTF">2011-06-28T13:50:44Z</dcterms:created>
  <dcterms:modified xsi:type="dcterms:W3CDTF">2012-10-09T13:13:16Z</dcterms:modified>
</cp:coreProperties>
</file>