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6" r:id="rId4"/>
    <p:sldId id="265" r:id="rId5"/>
    <p:sldId id="267" r:id="rId6"/>
    <p:sldId id="268" r:id="rId7"/>
    <p:sldId id="259" r:id="rId8"/>
    <p:sldId id="260" r:id="rId9"/>
    <p:sldId id="261" r:id="rId10"/>
    <p:sldId id="278" r:id="rId11"/>
    <p:sldId id="262" r:id="rId12"/>
    <p:sldId id="269" r:id="rId13"/>
    <p:sldId id="263" r:id="rId14"/>
    <p:sldId id="270" r:id="rId15"/>
    <p:sldId id="271" r:id="rId16"/>
    <p:sldId id="272" r:id="rId17"/>
    <p:sldId id="275" r:id="rId18"/>
    <p:sldId id="276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04FB1-1E03-4068-AFBF-7EE99BBC6A36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FEDBA71-121F-47B3-89A1-2680F62572D0}">
      <dgm:prSet phldrT="[Text]"/>
      <dgm:spPr/>
      <dgm:t>
        <a:bodyPr/>
        <a:lstStyle/>
        <a:p>
          <a:r>
            <a:rPr lang="en-GB" dirty="0" smtClean="0"/>
            <a:t>Factors Affecting Competitive Anxiety</a:t>
          </a:r>
          <a:endParaRPr lang="en-GB" dirty="0"/>
        </a:p>
      </dgm:t>
    </dgm:pt>
    <dgm:pt modelId="{CB5ED0DD-AF75-4A87-8C58-5BAB258F61EF}" type="parTrans" cxnId="{E7888D5D-73A8-415C-BC57-8164E832A809}">
      <dgm:prSet/>
      <dgm:spPr/>
      <dgm:t>
        <a:bodyPr/>
        <a:lstStyle/>
        <a:p>
          <a:endParaRPr lang="en-GB"/>
        </a:p>
      </dgm:t>
    </dgm:pt>
    <dgm:pt modelId="{DC5FFEC8-7A33-4C44-970F-71C9138E4A27}" type="sibTrans" cxnId="{E7888D5D-73A8-415C-BC57-8164E832A809}">
      <dgm:prSet/>
      <dgm:spPr/>
      <dgm:t>
        <a:bodyPr/>
        <a:lstStyle/>
        <a:p>
          <a:endParaRPr lang="en-GB"/>
        </a:p>
      </dgm:t>
    </dgm:pt>
    <dgm:pt modelId="{80812272-E2B1-48D7-ADEC-AD85D49161C4}">
      <dgm:prSet phldrT="[Text]"/>
      <dgm:spPr/>
      <dgm:t>
        <a:bodyPr/>
        <a:lstStyle/>
        <a:p>
          <a:r>
            <a:rPr lang="en-GB" dirty="0" smtClean="0"/>
            <a:t>Fear of failure / making mistakes</a:t>
          </a:r>
          <a:endParaRPr lang="en-GB" dirty="0"/>
        </a:p>
      </dgm:t>
    </dgm:pt>
    <dgm:pt modelId="{EF3AED9B-60ED-4CC8-9E53-9B2BE1509669}" type="parTrans" cxnId="{3CEE556F-5F76-4FFB-A38D-E54858C907AA}">
      <dgm:prSet/>
      <dgm:spPr/>
      <dgm:t>
        <a:bodyPr/>
        <a:lstStyle/>
        <a:p>
          <a:endParaRPr lang="en-GB"/>
        </a:p>
      </dgm:t>
    </dgm:pt>
    <dgm:pt modelId="{7CE6EDC2-3006-4F3D-9F98-E365BFC0E09F}" type="sibTrans" cxnId="{3CEE556F-5F76-4FFB-A38D-E54858C907AA}">
      <dgm:prSet/>
      <dgm:spPr/>
      <dgm:t>
        <a:bodyPr/>
        <a:lstStyle/>
        <a:p>
          <a:endParaRPr lang="en-GB"/>
        </a:p>
      </dgm:t>
    </dgm:pt>
    <dgm:pt modelId="{0CF2C2EC-5D9E-4901-A2BE-4505FC7C25D2}">
      <dgm:prSet phldrT="[Text]"/>
      <dgm:spPr/>
      <dgm:t>
        <a:bodyPr/>
        <a:lstStyle/>
        <a:p>
          <a:r>
            <a:rPr lang="en-GB" dirty="0" smtClean="0"/>
            <a:t>Fear of evaluation / fear of crowd</a:t>
          </a:r>
          <a:endParaRPr lang="en-GB" dirty="0"/>
        </a:p>
      </dgm:t>
    </dgm:pt>
    <dgm:pt modelId="{14ED7848-C863-476D-87E2-315C287D0205}" type="parTrans" cxnId="{07002081-7172-4113-B048-F119DD0638D4}">
      <dgm:prSet/>
      <dgm:spPr/>
      <dgm:t>
        <a:bodyPr/>
        <a:lstStyle/>
        <a:p>
          <a:endParaRPr lang="en-GB"/>
        </a:p>
      </dgm:t>
    </dgm:pt>
    <dgm:pt modelId="{3F0FCD6F-3E3F-45E6-A12C-0CCCBEFD9D00}" type="sibTrans" cxnId="{07002081-7172-4113-B048-F119DD0638D4}">
      <dgm:prSet/>
      <dgm:spPr/>
      <dgm:t>
        <a:bodyPr/>
        <a:lstStyle/>
        <a:p>
          <a:endParaRPr lang="en-GB"/>
        </a:p>
      </dgm:t>
    </dgm:pt>
    <dgm:pt modelId="{504D91BB-14EC-495E-9FC7-543869312F39}">
      <dgm:prSet phldrT="[Text]"/>
      <dgm:spPr/>
      <dgm:t>
        <a:bodyPr/>
        <a:lstStyle/>
        <a:p>
          <a:r>
            <a:rPr lang="en-GB" dirty="0" smtClean="0"/>
            <a:t>Fear of competition importance</a:t>
          </a:r>
          <a:endParaRPr lang="en-GB" dirty="0"/>
        </a:p>
      </dgm:t>
    </dgm:pt>
    <dgm:pt modelId="{E0D2A7A8-8067-4240-8844-91656D04F480}" type="parTrans" cxnId="{592F1BBC-E75C-44C8-AA3F-66B1EBF8A349}">
      <dgm:prSet/>
      <dgm:spPr/>
      <dgm:t>
        <a:bodyPr/>
        <a:lstStyle/>
        <a:p>
          <a:endParaRPr lang="en-GB"/>
        </a:p>
      </dgm:t>
    </dgm:pt>
    <dgm:pt modelId="{2D7FD8A1-AADA-4E04-AD84-5D9A72DDF047}" type="sibTrans" cxnId="{592F1BBC-E75C-44C8-AA3F-66B1EBF8A349}">
      <dgm:prSet/>
      <dgm:spPr/>
      <dgm:t>
        <a:bodyPr/>
        <a:lstStyle/>
        <a:p>
          <a:endParaRPr lang="en-GB"/>
        </a:p>
      </dgm:t>
    </dgm:pt>
    <dgm:pt modelId="{949A07E9-269D-49D5-91E8-CE3725FCE658}">
      <dgm:prSet phldrT="[Text]"/>
      <dgm:spPr/>
      <dgm:t>
        <a:bodyPr/>
        <a:lstStyle/>
        <a:p>
          <a:r>
            <a:rPr lang="en-GB" dirty="0" smtClean="0"/>
            <a:t>Fear of injury / danger</a:t>
          </a:r>
          <a:endParaRPr lang="en-GB" dirty="0"/>
        </a:p>
      </dgm:t>
    </dgm:pt>
    <dgm:pt modelId="{CB7485D3-AC24-4083-8FB0-1F78E25DE555}" type="parTrans" cxnId="{157C182D-EA5F-4865-B9B2-57314932A9EA}">
      <dgm:prSet/>
      <dgm:spPr/>
      <dgm:t>
        <a:bodyPr/>
        <a:lstStyle/>
        <a:p>
          <a:endParaRPr lang="en-GB"/>
        </a:p>
      </dgm:t>
    </dgm:pt>
    <dgm:pt modelId="{A3A52276-BBA4-46E3-926C-4B31149975B1}" type="sibTrans" cxnId="{157C182D-EA5F-4865-B9B2-57314932A9EA}">
      <dgm:prSet/>
      <dgm:spPr/>
      <dgm:t>
        <a:bodyPr/>
        <a:lstStyle/>
        <a:p>
          <a:endParaRPr lang="en-GB"/>
        </a:p>
      </dgm:t>
    </dgm:pt>
    <dgm:pt modelId="{316950DD-2984-4DA8-B8BA-4CE3EE9AFEBA}">
      <dgm:prSet phldrT="[Text]"/>
      <dgm:spPr/>
      <dgm:t>
        <a:bodyPr/>
        <a:lstStyle/>
        <a:p>
          <a:r>
            <a:rPr lang="en-GB" dirty="0" smtClean="0"/>
            <a:t>Lack of control of the opposition / referee / pitch</a:t>
          </a:r>
          <a:endParaRPr lang="en-GB" dirty="0"/>
        </a:p>
      </dgm:t>
    </dgm:pt>
    <dgm:pt modelId="{8E57A228-3E0F-4A79-A05E-0642B2269683}" type="parTrans" cxnId="{463CB516-9F2B-46E4-8E4E-940F2E973E6B}">
      <dgm:prSet/>
      <dgm:spPr/>
      <dgm:t>
        <a:bodyPr/>
        <a:lstStyle/>
        <a:p>
          <a:endParaRPr lang="en-GB"/>
        </a:p>
      </dgm:t>
    </dgm:pt>
    <dgm:pt modelId="{8BC137CA-032D-4F93-A003-98B012E9B93E}" type="sibTrans" cxnId="{463CB516-9F2B-46E4-8E4E-940F2E973E6B}">
      <dgm:prSet/>
      <dgm:spPr/>
      <dgm:t>
        <a:bodyPr/>
        <a:lstStyle/>
        <a:p>
          <a:endParaRPr lang="en-GB"/>
        </a:p>
      </dgm:t>
    </dgm:pt>
    <dgm:pt modelId="{12788E0B-CA8E-4E06-A0A1-1B59BA6F5424}">
      <dgm:prSet phldrT="[Text]"/>
      <dgm:spPr/>
      <dgm:t>
        <a:bodyPr/>
        <a:lstStyle/>
        <a:p>
          <a:r>
            <a:rPr lang="en-GB" dirty="0" smtClean="0"/>
            <a:t>Type of task involved</a:t>
          </a:r>
          <a:endParaRPr lang="en-GB" dirty="0"/>
        </a:p>
      </dgm:t>
    </dgm:pt>
    <dgm:pt modelId="{BB5A36E4-3A07-4900-8C78-7069A0403447}" type="parTrans" cxnId="{E451783D-D9B4-4A1B-8EEC-50138416DA07}">
      <dgm:prSet/>
      <dgm:spPr/>
      <dgm:t>
        <a:bodyPr/>
        <a:lstStyle/>
        <a:p>
          <a:endParaRPr lang="en-GB"/>
        </a:p>
      </dgm:t>
    </dgm:pt>
    <dgm:pt modelId="{2FA212A3-2E1D-4AC0-8EF9-0050B960D6DB}" type="sibTrans" cxnId="{E451783D-D9B4-4A1B-8EEC-50138416DA07}">
      <dgm:prSet/>
      <dgm:spPr/>
      <dgm:t>
        <a:bodyPr/>
        <a:lstStyle/>
        <a:p>
          <a:endParaRPr lang="en-GB"/>
        </a:p>
      </dgm:t>
    </dgm:pt>
    <dgm:pt modelId="{1AAD41A0-9304-4E80-B170-0FBFAE8A8766}" type="pres">
      <dgm:prSet presAssocID="{A3E04FB1-1E03-4068-AFBF-7EE99BBC6A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6756D7-4E4C-43DE-AAFE-7D9C7B9E66C7}" type="pres">
      <dgm:prSet presAssocID="{A3E04FB1-1E03-4068-AFBF-7EE99BBC6A36}" presName="radial" presStyleCnt="0">
        <dgm:presLayoutVars>
          <dgm:animLvl val="ctr"/>
        </dgm:presLayoutVars>
      </dgm:prSet>
      <dgm:spPr/>
    </dgm:pt>
    <dgm:pt modelId="{AF721D25-10DE-40F3-985B-1E0C0B8D8B83}" type="pres">
      <dgm:prSet presAssocID="{4FEDBA71-121F-47B3-89A1-2680F62572D0}" presName="centerShape" presStyleLbl="vennNode1" presStyleIdx="0" presStyleCnt="7"/>
      <dgm:spPr/>
      <dgm:t>
        <a:bodyPr/>
        <a:lstStyle/>
        <a:p>
          <a:endParaRPr lang="en-GB"/>
        </a:p>
      </dgm:t>
    </dgm:pt>
    <dgm:pt modelId="{4B9A77A4-C91F-49F0-B675-5F025F8CA0F2}" type="pres">
      <dgm:prSet presAssocID="{80812272-E2B1-48D7-ADEC-AD85D49161C4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FA2F8A-79E0-4CA2-930D-B4F8BA181CE1}" type="pres">
      <dgm:prSet presAssocID="{0CF2C2EC-5D9E-4901-A2BE-4505FC7C25D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6A13B-64E6-4C0D-A926-1F36AC9D0702}" type="pres">
      <dgm:prSet presAssocID="{504D91BB-14EC-495E-9FC7-543869312F39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9A73BD-CBB0-4CA7-80EB-4FE556FA6A90}" type="pres">
      <dgm:prSet presAssocID="{949A07E9-269D-49D5-91E8-CE3725FCE65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E3B531-3819-41A9-9233-ECB6B67FD98E}" type="pres">
      <dgm:prSet presAssocID="{316950DD-2984-4DA8-B8BA-4CE3EE9AFEBA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68170D-2668-4A6E-8DE3-B25AA2314036}" type="pres">
      <dgm:prSet presAssocID="{12788E0B-CA8E-4E06-A0A1-1B59BA6F542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9E01B0-256F-420F-B48C-7C51D61A3A0C}" type="presOf" srcId="{316950DD-2984-4DA8-B8BA-4CE3EE9AFEBA}" destId="{B9E3B531-3819-41A9-9233-ECB6B67FD98E}" srcOrd="0" destOrd="0" presId="urn:microsoft.com/office/officeart/2005/8/layout/radial3"/>
    <dgm:cxn modelId="{F2F96D86-12F4-451C-B572-0826555731DD}" type="presOf" srcId="{12788E0B-CA8E-4E06-A0A1-1B59BA6F5424}" destId="{6D68170D-2668-4A6E-8DE3-B25AA2314036}" srcOrd="0" destOrd="0" presId="urn:microsoft.com/office/officeart/2005/8/layout/radial3"/>
    <dgm:cxn modelId="{07002081-7172-4113-B048-F119DD0638D4}" srcId="{4FEDBA71-121F-47B3-89A1-2680F62572D0}" destId="{0CF2C2EC-5D9E-4901-A2BE-4505FC7C25D2}" srcOrd="1" destOrd="0" parTransId="{14ED7848-C863-476D-87E2-315C287D0205}" sibTransId="{3F0FCD6F-3E3F-45E6-A12C-0CCCBEFD9D00}"/>
    <dgm:cxn modelId="{11DA07EA-3A3B-465A-9DA7-42359693DEC9}" type="presOf" srcId="{949A07E9-269D-49D5-91E8-CE3725FCE658}" destId="{7D9A73BD-CBB0-4CA7-80EB-4FE556FA6A90}" srcOrd="0" destOrd="0" presId="urn:microsoft.com/office/officeart/2005/8/layout/radial3"/>
    <dgm:cxn modelId="{E7888D5D-73A8-415C-BC57-8164E832A809}" srcId="{A3E04FB1-1E03-4068-AFBF-7EE99BBC6A36}" destId="{4FEDBA71-121F-47B3-89A1-2680F62572D0}" srcOrd="0" destOrd="0" parTransId="{CB5ED0DD-AF75-4A87-8C58-5BAB258F61EF}" sibTransId="{DC5FFEC8-7A33-4C44-970F-71C9138E4A27}"/>
    <dgm:cxn modelId="{0972EF14-5D42-416E-935C-DDF842DE9582}" type="presOf" srcId="{A3E04FB1-1E03-4068-AFBF-7EE99BBC6A36}" destId="{1AAD41A0-9304-4E80-B170-0FBFAE8A8766}" srcOrd="0" destOrd="0" presId="urn:microsoft.com/office/officeart/2005/8/layout/radial3"/>
    <dgm:cxn modelId="{F09B6230-04D3-4CA3-9854-67B49841CA2B}" type="presOf" srcId="{4FEDBA71-121F-47B3-89A1-2680F62572D0}" destId="{AF721D25-10DE-40F3-985B-1E0C0B8D8B83}" srcOrd="0" destOrd="0" presId="urn:microsoft.com/office/officeart/2005/8/layout/radial3"/>
    <dgm:cxn modelId="{157C182D-EA5F-4865-B9B2-57314932A9EA}" srcId="{4FEDBA71-121F-47B3-89A1-2680F62572D0}" destId="{949A07E9-269D-49D5-91E8-CE3725FCE658}" srcOrd="3" destOrd="0" parTransId="{CB7485D3-AC24-4083-8FB0-1F78E25DE555}" sibTransId="{A3A52276-BBA4-46E3-926C-4B31149975B1}"/>
    <dgm:cxn modelId="{3CEE556F-5F76-4FFB-A38D-E54858C907AA}" srcId="{4FEDBA71-121F-47B3-89A1-2680F62572D0}" destId="{80812272-E2B1-48D7-ADEC-AD85D49161C4}" srcOrd="0" destOrd="0" parTransId="{EF3AED9B-60ED-4CC8-9E53-9B2BE1509669}" sibTransId="{7CE6EDC2-3006-4F3D-9F98-E365BFC0E09F}"/>
    <dgm:cxn modelId="{463CB516-9F2B-46E4-8E4E-940F2E973E6B}" srcId="{4FEDBA71-121F-47B3-89A1-2680F62572D0}" destId="{316950DD-2984-4DA8-B8BA-4CE3EE9AFEBA}" srcOrd="4" destOrd="0" parTransId="{8E57A228-3E0F-4A79-A05E-0642B2269683}" sibTransId="{8BC137CA-032D-4F93-A003-98B012E9B93E}"/>
    <dgm:cxn modelId="{61AEF24E-619B-4215-9D26-7FC2CD33EDBF}" type="presOf" srcId="{80812272-E2B1-48D7-ADEC-AD85D49161C4}" destId="{4B9A77A4-C91F-49F0-B675-5F025F8CA0F2}" srcOrd="0" destOrd="0" presId="urn:microsoft.com/office/officeart/2005/8/layout/radial3"/>
    <dgm:cxn modelId="{0E5B79ED-90BD-4F27-A5AE-7F6695ED72F8}" type="presOf" srcId="{504D91BB-14EC-495E-9FC7-543869312F39}" destId="{7EF6A13B-64E6-4C0D-A926-1F36AC9D0702}" srcOrd="0" destOrd="0" presId="urn:microsoft.com/office/officeart/2005/8/layout/radial3"/>
    <dgm:cxn modelId="{B354BA53-47F3-4D30-8E42-1B05DA39E813}" type="presOf" srcId="{0CF2C2EC-5D9E-4901-A2BE-4505FC7C25D2}" destId="{6DFA2F8A-79E0-4CA2-930D-B4F8BA181CE1}" srcOrd="0" destOrd="0" presId="urn:microsoft.com/office/officeart/2005/8/layout/radial3"/>
    <dgm:cxn modelId="{592F1BBC-E75C-44C8-AA3F-66B1EBF8A349}" srcId="{4FEDBA71-121F-47B3-89A1-2680F62572D0}" destId="{504D91BB-14EC-495E-9FC7-543869312F39}" srcOrd="2" destOrd="0" parTransId="{E0D2A7A8-8067-4240-8844-91656D04F480}" sibTransId="{2D7FD8A1-AADA-4E04-AD84-5D9A72DDF047}"/>
    <dgm:cxn modelId="{E451783D-D9B4-4A1B-8EEC-50138416DA07}" srcId="{4FEDBA71-121F-47B3-89A1-2680F62572D0}" destId="{12788E0B-CA8E-4E06-A0A1-1B59BA6F5424}" srcOrd="5" destOrd="0" parTransId="{BB5A36E4-3A07-4900-8C78-7069A0403447}" sibTransId="{2FA212A3-2E1D-4AC0-8EF9-0050B960D6DB}"/>
    <dgm:cxn modelId="{A91BCCE6-4B15-4C26-8030-4739F3D92A33}" type="presParOf" srcId="{1AAD41A0-9304-4E80-B170-0FBFAE8A8766}" destId="{B86756D7-4E4C-43DE-AAFE-7D9C7B9E66C7}" srcOrd="0" destOrd="0" presId="urn:microsoft.com/office/officeart/2005/8/layout/radial3"/>
    <dgm:cxn modelId="{13A90552-C6A1-4375-A2D1-F95A805C2BDE}" type="presParOf" srcId="{B86756D7-4E4C-43DE-AAFE-7D9C7B9E66C7}" destId="{AF721D25-10DE-40F3-985B-1E0C0B8D8B83}" srcOrd="0" destOrd="0" presId="urn:microsoft.com/office/officeart/2005/8/layout/radial3"/>
    <dgm:cxn modelId="{F11B4049-8D77-4372-9B3F-AC133D89A29A}" type="presParOf" srcId="{B86756D7-4E4C-43DE-AAFE-7D9C7B9E66C7}" destId="{4B9A77A4-C91F-49F0-B675-5F025F8CA0F2}" srcOrd="1" destOrd="0" presId="urn:microsoft.com/office/officeart/2005/8/layout/radial3"/>
    <dgm:cxn modelId="{A602FD0A-0786-48AE-8477-ABF8873DD85C}" type="presParOf" srcId="{B86756D7-4E4C-43DE-AAFE-7D9C7B9E66C7}" destId="{6DFA2F8A-79E0-4CA2-930D-B4F8BA181CE1}" srcOrd="2" destOrd="0" presId="urn:microsoft.com/office/officeart/2005/8/layout/radial3"/>
    <dgm:cxn modelId="{8821293F-ABE8-4039-9B26-D8C96B1F0431}" type="presParOf" srcId="{B86756D7-4E4C-43DE-AAFE-7D9C7B9E66C7}" destId="{7EF6A13B-64E6-4C0D-A926-1F36AC9D0702}" srcOrd="3" destOrd="0" presId="urn:microsoft.com/office/officeart/2005/8/layout/radial3"/>
    <dgm:cxn modelId="{10DF2B00-5051-4D6A-96FF-9FBEA3C57244}" type="presParOf" srcId="{B86756D7-4E4C-43DE-AAFE-7D9C7B9E66C7}" destId="{7D9A73BD-CBB0-4CA7-80EB-4FE556FA6A90}" srcOrd="4" destOrd="0" presId="urn:microsoft.com/office/officeart/2005/8/layout/radial3"/>
    <dgm:cxn modelId="{764CCA1E-34C6-4786-85BA-7F1E6DD69F1C}" type="presParOf" srcId="{B86756D7-4E4C-43DE-AAFE-7D9C7B9E66C7}" destId="{B9E3B531-3819-41A9-9233-ECB6B67FD98E}" srcOrd="5" destOrd="0" presId="urn:microsoft.com/office/officeart/2005/8/layout/radial3"/>
    <dgm:cxn modelId="{50587D65-A6EF-4598-9587-86E149B87CED}" type="presParOf" srcId="{B86756D7-4E4C-43DE-AAFE-7D9C7B9E66C7}" destId="{6D68170D-2668-4A6E-8DE3-B25AA231403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630C3-6C29-4DF9-B45F-51F782E7D162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CA1C21E-832D-454B-B2B3-2541BAC30660}">
      <dgm:prSet phldrT="[Text]"/>
      <dgm:spPr/>
      <dgm:t>
        <a:bodyPr/>
        <a:lstStyle/>
        <a:p>
          <a:r>
            <a:rPr lang="en-GB" dirty="0" smtClean="0"/>
            <a:t>Critical Points of Anxiety Techniques</a:t>
          </a:r>
          <a:endParaRPr lang="en-GB" dirty="0"/>
        </a:p>
      </dgm:t>
    </dgm:pt>
    <dgm:pt modelId="{3B91C885-CA96-4875-9DB2-8BEA10870E2E}" type="parTrans" cxnId="{8B3B70B2-6192-4E21-91D2-5A08946A13E5}">
      <dgm:prSet/>
      <dgm:spPr/>
      <dgm:t>
        <a:bodyPr/>
        <a:lstStyle/>
        <a:p>
          <a:endParaRPr lang="en-GB"/>
        </a:p>
      </dgm:t>
    </dgm:pt>
    <dgm:pt modelId="{DC2AF364-9B87-47DE-BB72-B9506BE76379}" type="sibTrans" cxnId="{8B3B70B2-6192-4E21-91D2-5A08946A13E5}">
      <dgm:prSet/>
      <dgm:spPr/>
      <dgm:t>
        <a:bodyPr/>
        <a:lstStyle/>
        <a:p>
          <a:endParaRPr lang="en-GB"/>
        </a:p>
      </dgm:t>
    </dgm:pt>
    <dgm:pt modelId="{8053A704-681E-4DF3-925B-C778A4D4901D}">
      <dgm:prSet phldrT="[Text]"/>
      <dgm:spPr/>
      <dgm:t>
        <a:bodyPr/>
        <a:lstStyle/>
        <a:p>
          <a:r>
            <a:rPr lang="en-GB" dirty="0" smtClean="0"/>
            <a:t>Difficult to apply in quick sporting situations</a:t>
          </a:r>
          <a:endParaRPr lang="en-GB" dirty="0"/>
        </a:p>
      </dgm:t>
    </dgm:pt>
    <dgm:pt modelId="{2F3633DE-3E79-441E-902E-39B4F0F79F9B}" type="parTrans" cxnId="{BB3CAA6F-1771-437C-A61F-042C77D83570}">
      <dgm:prSet/>
      <dgm:spPr/>
      <dgm:t>
        <a:bodyPr/>
        <a:lstStyle/>
        <a:p>
          <a:endParaRPr lang="en-GB"/>
        </a:p>
      </dgm:t>
    </dgm:pt>
    <dgm:pt modelId="{52454991-64C6-4F15-B9EC-77D4C2A70702}" type="sibTrans" cxnId="{BB3CAA6F-1771-437C-A61F-042C77D83570}">
      <dgm:prSet/>
      <dgm:spPr/>
      <dgm:t>
        <a:bodyPr/>
        <a:lstStyle/>
        <a:p>
          <a:endParaRPr lang="en-GB"/>
        </a:p>
      </dgm:t>
    </dgm:pt>
    <dgm:pt modelId="{8F9C79E0-5ED0-48E4-90AD-754AFF90E8A1}">
      <dgm:prSet phldrT="[Text]"/>
      <dgm:spPr/>
      <dgm:t>
        <a:bodyPr/>
        <a:lstStyle/>
        <a:p>
          <a:r>
            <a:rPr lang="en-GB" dirty="0" smtClean="0"/>
            <a:t>Individual needs to want to use the technique</a:t>
          </a:r>
          <a:endParaRPr lang="en-GB" dirty="0"/>
        </a:p>
      </dgm:t>
    </dgm:pt>
    <dgm:pt modelId="{D563BF96-0FDE-4C6C-973F-A717312B1F1B}" type="parTrans" cxnId="{E08E3E37-6516-4550-8977-48AD4FC47D99}">
      <dgm:prSet/>
      <dgm:spPr/>
      <dgm:t>
        <a:bodyPr/>
        <a:lstStyle/>
        <a:p>
          <a:endParaRPr lang="en-GB"/>
        </a:p>
      </dgm:t>
    </dgm:pt>
    <dgm:pt modelId="{9CD3CD76-5986-4B1C-8C51-B220D7ED2A4F}" type="sibTrans" cxnId="{E08E3E37-6516-4550-8977-48AD4FC47D99}">
      <dgm:prSet/>
      <dgm:spPr/>
      <dgm:t>
        <a:bodyPr/>
        <a:lstStyle/>
        <a:p>
          <a:endParaRPr lang="en-GB"/>
        </a:p>
      </dgm:t>
    </dgm:pt>
    <dgm:pt modelId="{3B65BDE2-6DE5-4185-9A5A-DD047678941C}">
      <dgm:prSet phldrT="[Text]"/>
      <dgm:spPr/>
      <dgm:t>
        <a:bodyPr/>
        <a:lstStyle/>
        <a:p>
          <a:r>
            <a:rPr lang="en-GB" dirty="0" smtClean="0"/>
            <a:t>Personality can affect anxiety management</a:t>
          </a:r>
          <a:endParaRPr lang="en-GB" dirty="0"/>
        </a:p>
      </dgm:t>
    </dgm:pt>
    <dgm:pt modelId="{192AF590-04A8-4750-9E06-F0DAF0046CA9}" type="parTrans" cxnId="{A5084A08-F999-4B24-8F87-4CB5581857E9}">
      <dgm:prSet/>
      <dgm:spPr/>
      <dgm:t>
        <a:bodyPr/>
        <a:lstStyle/>
        <a:p>
          <a:endParaRPr lang="en-GB"/>
        </a:p>
      </dgm:t>
    </dgm:pt>
    <dgm:pt modelId="{6A033FC1-8161-466D-8311-049409B3C9AC}" type="sibTrans" cxnId="{A5084A08-F999-4B24-8F87-4CB5581857E9}">
      <dgm:prSet/>
      <dgm:spPr/>
      <dgm:t>
        <a:bodyPr/>
        <a:lstStyle/>
        <a:p>
          <a:endParaRPr lang="en-GB"/>
        </a:p>
      </dgm:t>
    </dgm:pt>
    <dgm:pt modelId="{0BB766E8-ECAB-4356-B212-E1EE1DA1D3BA}">
      <dgm:prSet phldrT="[Text]"/>
      <dgm:spPr/>
      <dgm:t>
        <a:bodyPr/>
        <a:lstStyle/>
        <a:p>
          <a:r>
            <a:rPr lang="en-GB" dirty="0" smtClean="0"/>
            <a:t>Anxiety may actually cause problems with the technique application</a:t>
          </a:r>
          <a:endParaRPr lang="en-GB" dirty="0"/>
        </a:p>
      </dgm:t>
    </dgm:pt>
    <dgm:pt modelId="{1169E4E7-AB8F-4D18-9D9B-DABD4ABE2E23}" type="parTrans" cxnId="{E4606C49-D8D6-4921-BBCE-CE9FDB3B742A}">
      <dgm:prSet/>
      <dgm:spPr/>
      <dgm:t>
        <a:bodyPr/>
        <a:lstStyle/>
        <a:p>
          <a:endParaRPr lang="en-GB"/>
        </a:p>
      </dgm:t>
    </dgm:pt>
    <dgm:pt modelId="{4D49C56C-C91A-47D4-9B84-98BE3E213694}" type="sibTrans" cxnId="{E4606C49-D8D6-4921-BBCE-CE9FDB3B742A}">
      <dgm:prSet/>
      <dgm:spPr/>
      <dgm:t>
        <a:bodyPr/>
        <a:lstStyle/>
        <a:p>
          <a:endParaRPr lang="en-GB"/>
        </a:p>
      </dgm:t>
    </dgm:pt>
    <dgm:pt modelId="{EB0001EE-DF9C-49A0-B567-9DCD1D6A591B}">
      <dgm:prSet phldrT="[Text]"/>
      <dgm:spPr/>
      <dgm:t>
        <a:bodyPr/>
        <a:lstStyle/>
        <a:p>
          <a:r>
            <a:rPr lang="en-GB" dirty="0" smtClean="0"/>
            <a:t>Some research suggests techniques actually work</a:t>
          </a:r>
          <a:endParaRPr lang="en-GB" dirty="0"/>
        </a:p>
      </dgm:t>
    </dgm:pt>
    <dgm:pt modelId="{15BAFBEA-CABB-4131-88EC-499E5BF64E2B}" type="parTrans" cxnId="{CD6E7EF6-7D7E-45E7-B356-13A484A356DF}">
      <dgm:prSet/>
      <dgm:spPr/>
      <dgm:t>
        <a:bodyPr/>
        <a:lstStyle/>
        <a:p>
          <a:endParaRPr lang="en-GB"/>
        </a:p>
      </dgm:t>
    </dgm:pt>
    <dgm:pt modelId="{DDC41786-036D-4746-9F9B-4CCF7FE4AD15}" type="sibTrans" cxnId="{CD6E7EF6-7D7E-45E7-B356-13A484A356DF}">
      <dgm:prSet/>
      <dgm:spPr/>
      <dgm:t>
        <a:bodyPr/>
        <a:lstStyle/>
        <a:p>
          <a:endParaRPr lang="en-GB"/>
        </a:p>
      </dgm:t>
    </dgm:pt>
    <dgm:pt modelId="{62A563D4-373D-4E63-86F9-80944386BBA5}">
      <dgm:prSet phldrT="[Text]"/>
      <dgm:spPr/>
      <dgm:t>
        <a:bodyPr/>
        <a:lstStyle/>
        <a:p>
          <a:r>
            <a:rPr lang="en-GB" dirty="0" smtClean="0"/>
            <a:t>Some equipment not realistic to use in a sports situation</a:t>
          </a:r>
          <a:endParaRPr lang="en-GB" dirty="0"/>
        </a:p>
      </dgm:t>
    </dgm:pt>
    <dgm:pt modelId="{74BDCC79-E3BE-42BE-BC3E-48AE61CE32EA}" type="parTrans" cxnId="{2923017E-C0C7-47A6-A0DE-C8DE15C979BD}">
      <dgm:prSet/>
      <dgm:spPr/>
      <dgm:t>
        <a:bodyPr/>
        <a:lstStyle/>
        <a:p>
          <a:endParaRPr lang="en-GB"/>
        </a:p>
      </dgm:t>
    </dgm:pt>
    <dgm:pt modelId="{99F9C424-BCCE-406A-85F0-E564131A3A6A}" type="sibTrans" cxnId="{2923017E-C0C7-47A6-A0DE-C8DE15C979BD}">
      <dgm:prSet/>
      <dgm:spPr/>
      <dgm:t>
        <a:bodyPr/>
        <a:lstStyle/>
        <a:p>
          <a:endParaRPr lang="en-GB"/>
        </a:p>
      </dgm:t>
    </dgm:pt>
    <dgm:pt modelId="{CA33A617-3909-4B48-B99C-BDD6FC28DB38}">
      <dgm:prSet phldrT="[Text]"/>
      <dgm:spPr/>
      <dgm:t>
        <a:bodyPr/>
        <a:lstStyle/>
        <a:p>
          <a:r>
            <a:rPr lang="en-GB" dirty="0" smtClean="0"/>
            <a:t>Lack of time for PMR / Biofeedback</a:t>
          </a:r>
          <a:endParaRPr lang="en-GB" dirty="0"/>
        </a:p>
      </dgm:t>
    </dgm:pt>
    <dgm:pt modelId="{73E92361-8BD4-48D2-9490-1D1E0161F490}" type="parTrans" cxnId="{DD99D76A-9DFB-41B0-A604-8AA9B2BE97AE}">
      <dgm:prSet/>
      <dgm:spPr/>
      <dgm:t>
        <a:bodyPr/>
        <a:lstStyle/>
        <a:p>
          <a:endParaRPr lang="en-GB"/>
        </a:p>
      </dgm:t>
    </dgm:pt>
    <dgm:pt modelId="{4E88E23F-2C78-4F81-B80E-F87CFD0E4F51}" type="sibTrans" cxnId="{DD99D76A-9DFB-41B0-A604-8AA9B2BE97AE}">
      <dgm:prSet/>
      <dgm:spPr/>
      <dgm:t>
        <a:bodyPr/>
        <a:lstStyle/>
        <a:p>
          <a:endParaRPr lang="en-GB"/>
        </a:p>
      </dgm:t>
    </dgm:pt>
    <dgm:pt modelId="{D740A423-B4C0-4796-BB97-96F20DC42D42}" type="pres">
      <dgm:prSet presAssocID="{131630C3-6C29-4DF9-B45F-51F782E7D1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44C16-806E-4DA7-9377-5CE6F4DA6AFD}" type="pres">
      <dgm:prSet presAssocID="{131630C3-6C29-4DF9-B45F-51F782E7D162}" presName="radial" presStyleCnt="0">
        <dgm:presLayoutVars>
          <dgm:animLvl val="ctr"/>
        </dgm:presLayoutVars>
      </dgm:prSet>
      <dgm:spPr/>
    </dgm:pt>
    <dgm:pt modelId="{2D8EAFFD-DB0A-497F-ABDA-77EB07C355E8}" type="pres">
      <dgm:prSet presAssocID="{DCA1C21E-832D-454B-B2B3-2541BAC30660}" presName="centerShape" presStyleLbl="vennNode1" presStyleIdx="0" presStyleCnt="8"/>
      <dgm:spPr/>
      <dgm:t>
        <a:bodyPr/>
        <a:lstStyle/>
        <a:p>
          <a:endParaRPr lang="en-GB"/>
        </a:p>
      </dgm:t>
    </dgm:pt>
    <dgm:pt modelId="{F383779A-805C-4499-B28D-8092E63A2AEC}" type="pres">
      <dgm:prSet presAssocID="{8053A704-681E-4DF3-925B-C778A4D4901D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6B240A-C26E-4E25-80E3-C34364A20AA0}" type="pres">
      <dgm:prSet presAssocID="{8F9C79E0-5ED0-48E4-90AD-754AFF90E8A1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E478E3-D2A7-442E-BB1A-8E99AC4034BF}" type="pres">
      <dgm:prSet presAssocID="{3B65BDE2-6DE5-4185-9A5A-DD047678941C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19A094-34BE-443E-B459-2BAB9E1FFEE9}" type="pres">
      <dgm:prSet presAssocID="{0BB766E8-ECAB-4356-B212-E1EE1DA1D3B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D4C06-31AE-49DD-AA24-614F9BC2437C}" type="pres">
      <dgm:prSet presAssocID="{EB0001EE-DF9C-49A0-B567-9DCD1D6A591B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3B3063-CC6B-497E-BB73-B949CAAD52D6}" type="pres">
      <dgm:prSet presAssocID="{62A563D4-373D-4E63-86F9-80944386BBA5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D97EAD-45A7-4A5D-BF3E-06645E63880E}" type="pres">
      <dgm:prSet presAssocID="{CA33A617-3909-4B48-B99C-BDD6FC28DB38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C12ED0-2E2D-4666-B248-F2963C6A8830}" type="presOf" srcId="{0BB766E8-ECAB-4356-B212-E1EE1DA1D3BA}" destId="{E719A094-34BE-443E-B459-2BAB9E1FFEE9}" srcOrd="0" destOrd="0" presId="urn:microsoft.com/office/officeart/2005/8/layout/radial3"/>
    <dgm:cxn modelId="{A659FA61-9ECD-4149-9859-2F4268F5183D}" type="presOf" srcId="{8F9C79E0-5ED0-48E4-90AD-754AFF90E8A1}" destId="{106B240A-C26E-4E25-80E3-C34364A20AA0}" srcOrd="0" destOrd="0" presId="urn:microsoft.com/office/officeart/2005/8/layout/radial3"/>
    <dgm:cxn modelId="{A18669C3-8240-4D95-BCAA-61460EEAAD62}" type="presOf" srcId="{3B65BDE2-6DE5-4185-9A5A-DD047678941C}" destId="{F4E478E3-D2A7-442E-BB1A-8E99AC4034BF}" srcOrd="0" destOrd="0" presId="urn:microsoft.com/office/officeart/2005/8/layout/radial3"/>
    <dgm:cxn modelId="{7353915F-0455-49D6-B797-539BEB5FD75E}" type="presOf" srcId="{131630C3-6C29-4DF9-B45F-51F782E7D162}" destId="{D740A423-B4C0-4796-BB97-96F20DC42D42}" srcOrd="0" destOrd="0" presId="urn:microsoft.com/office/officeart/2005/8/layout/radial3"/>
    <dgm:cxn modelId="{A5084A08-F999-4B24-8F87-4CB5581857E9}" srcId="{DCA1C21E-832D-454B-B2B3-2541BAC30660}" destId="{3B65BDE2-6DE5-4185-9A5A-DD047678941C}" srcOrd="2" destOrd="0" parTransId="{192AF590-04A8-4750-9E06-F0DAF0046CA9}" sibTransId="{6A033FC1-8161-466D-8311-049409B3C9AC}"/>
    <dgm:cxn modelId="{83BFA78A-63AA-4301-9C7A-69C2E99C7E9A}" type="presOf" srcId="{EB0001EE-DF9C-49A0-B567-9DCD1D6A591B}" destId="{06CD4C06-31AE-49DD-AA24-614F9BC2437C}" srcOrd="0" destOrd="0" presId="urn:microsoft.com/office/officeart/2005/8/layout/radial3"/>
    <dgm:cxn modelId="{E08E3E37-6516-4550-8977-48AD4FC47D99}" srcId="{DCA1C21E-832D-454B-B2B3-2541BAC30660}" destId="{8F9C79E0-5ED0-48E4-90AD-754AFF90E8A1}" srcOrd="1" destOrd="0" parTransId="{D563BF96-0FDE-4C6C-973F-A717312B1F1B}" sibTransId="{9CD3CD76-5986-4B1C-8C51-B220D7ED2A4F}"/>
    <dgm:cxn modelId="{1B08089F-6BC1-48E7-8B68-F61D223A9E65}" type="presOf" srcId="{DCA1C21E-832D-454B-B2B3-2541BAC30660}" destId="{2D8EAFFD-DB0A-497F-ABDA-77EB07C355E8}" srcOrd="0" destOrd="0" presId="urn:microsoft.com/office/officeart/2005/8/layout/radial3"/>
    <dgm:cxn modelId="{DD99D76A-9DFB-41B0-A604-8AA9B2BE97AE}" srcId="{DCA1C21E-832D-454B-B2B3-2541BAC30660}" destId="{CA33A617-3909-4B48-B99C-BDD6FC28DB38}" srcOrd="6" destOrd="0" parTransId="{73E92361-8BD4-48D2-9490-1D1E0161F490}" sibTransId="{4E88E23F-2C78-4F81-B80E-F87CFD0E4F51}"/>
    <dgm:cxn modelId="{A5AF8AD8-C7CE-49A1-B614-8DFA971C9B53}" type="presOf" srcId="{8053A704-681E-4DF3-925B-C778A4D4901D}" destId="{F383779A-805C-4499-B28D-8092E63A2AEC}" srcOrd="0" destOrd="0" presId="urn:microsoft.com/office/officeart/2005/8/layout/radial3"/>
    <dgm:cxn modelId="{FED9ECC6-E129-44A4-A456-71C2CADD1E45}" type="presOf" srcId="{62A563D4-373D-4E63-86F9-80944386BBA5}" destId="{D33B3063-CC6B-497E-BB73-B949CAAD52D6}" srcOrd="0" destOrd="0" presId="urn:microsoft.com/office/officeart/2005/8/layout/radial3"/>
    <dgm:cxn modelId="{F6BDAC56-A940-47EE-AB3D-DAEA5397D203}" type="presOf" srcId="{CA33A617-3909-4B48-B99C-BDD6FC28DB38}" destId="{1DD97EAD-45A7-4A5D-BF3E-06645E63880E}" srcOrd="0" destOrd="0" presId="urn:microsoft.com/office/officeart/2005/8/layout/radial3"/>
    <dgm:cxn modelId="{8B3B70B2-6192-4E21-91D2-5A08946A13E5}" srcId="{131630C3-6C29-4DF9-B45F-51F782E7D162}" destId="{DCA1C21E-832D-454B-B2B3-2541BAC30660}" srcOrd="0" destOrd="0" parTransId="{3B91C885-CA96-4875-9DB2-8BEA10870E2E}" sibTransId="{DC2AF364-9B87-47DE-BB72-B9506BE76379}"/>
    <dgm:cxn modelId="{CD6E7EF6-7D7E-45E7-B356-13A484A356DF}" srcId="{DCA1C21E-832D-454B-B2B3-2541BAC30660}" destId="{EB0001EE-DF9C-49A0-B567-9DCD1D6A591B}" srcOrd="4" destOrd="0" parTransId="{15BAFBEA-CABB-4131-88EC-499E5BF64E2B}" sibTransId="{DDC41786-036D-4746-9F9B-4CCF7FE4AD15}"/>
    <dgm:cxn modelId="{E4606C49-D8D6-4921-BBCE-CE9FDB3B742A}" srcId="{DCA1C21E-832D-454B-B2B3-2541BAC30660}" destId="{0BB766E8-ECAB-4356-B212-E1EE1DA1D3BA}" srcOrd="3" destOrd="0" parTransId="{1169E4E7-AB8F-4D18-9D9B-DABD4ABE2E23}" sibTransId="{4D49C56C-C91A-47D4-9B84-98BE3E213694}"/>
    <dgm:cxn modelId="{2923017E-C0C7-47A6-A0DE-C8DE15C979BD}" srcId="{DCA1C21E-832D-454B-B2B3-2541BAC30660}" destId="{62A563D4-373D-4E63-86F9-80944386BBA5}" srcOrd="5" destOrd="0" parTransId="{74BDCC79-E3BE-42BE-BC3E-48AE61CE32EA}" sibTransId="{99F9C424-BCCE-406A-85F0-E564131A3A6A}"/>
    <dgm:cxn modelId="{BB3CAA6F-1771-437C-A61F-042C77D83570}" srcId="{DCA1C21E-832D-454B-B2B3-2541BAC30660}" destId="{8053A704-681E-4DF3-925B-C778A4D4901D}" srcOrd="0" destOrd="0" parTransId="{2F3633DE-3E79-441E-902E-39B4F0F79F9B}" sibTransId="{52454991-64C6-4F15-B9EC-77D4C2A70702}"/>
    <dgm:cxn modelId="{A7BFA1EC-5FAD-4AF0-8DE8-38E0068AC164}" type="presParOf" srcId="{D740A423-B4C0-4796-BB97-96F20DC42D42}" destId="{3C744C16-806E-4DA7-9377-5CE6F4DA6AFD}" srcOrd="0" destOrd="0" presId="urn:microsoft.com/office/officeart/2005/8/layout/radial3"/>
    <dgm:cxn modelId="{BB42DAE0-3BAA-4270-AC14-6BBF1358F27D}" type="presParOf" srcId="{3C744C16-806E-4DA7-9377-5CE6F4DA6AFD}" destId="{2D8EAFFD-DB0A-497F-ABDA-77EB07C355E8}" srcOrd="0" destOrd="0" presId="urn:microsoft.com/office/officeart/2005/8/layout/radial3"/>
    <dgm:cxn modelId="{20366F75-3E10-4B8D-854D-B3FED80AAD75}" type="presParOf" srcId="{3C744C16-806E-4DA7-9377-5CE6F4DA6AFD}" destId="{F383779A-805C-4499-B28D-8092E63A2AEC}" srcOrd="1" destOrd="0" presId="urn:microsoft.com/office/officeart/2005/8/layout/radial3"/>
    <dgm:cxn modelId="{7EA76A03-0EC0-44BE-ACB7-2A0BAC2AF1DA}" type="presParOf" srcId="{3C744C16-806E-4DA7-9377-5CE6F4DA6AFD}" destId="{106B240A-C26E-4E25-80E3-C34364A20AA0}" srcOrd="2" destOrd="0" presId="urn:microsoft.com/office/officeart/2005/8/layout/radial3"/>
    <dgm:cxn modelId="{1F7446E7-8D4D-4AD4-9F13-C63B0963C1BC}" type="presParOf" srcId="{3C744C16-806E-4DA7-9377-5CE6F4DA6AFD}" destId="{F4E478E3-D2A7-442E-BB1A-8E99AC4034BF}" srcOrd="3" destOrd="0" presId="urn:microsoft.com/office/officeart/2005/8/layout/radial3"/>
    <dgm:cxn modelId="{04AD4663-3AE6-4B86-9420-FE7921617D25}" type="presParOf" srcId="{3C744C16-806E-4DA7-9377-5CE6F4DA6AFD}" destId="{E719A094-34BE-443E-B459-2BAB9E1FFEE9}" srcOrd="4" destOrd="0" presId="urn:microsoft.com/office/officeart/2005/8/layout/radial3"/>
    <dgm:cxn modelId="{9A65907E-A5D8-4506-8384-2297EE27CA93}" type="presParOf" srcId="{3C744C16-806E-4DA7-9377-5CE6F4DA6AFD}" destId="{06CD4C06-31AE-49DD-AA24-614F9BC2437C}" srcOrd="5" destOrd="0" presId="urn:microsoft.com/office/officeart/2005/8/layout/radial3"/>
    <dgm:cxn modelId="{2EBB3927-7F2F-4FB2-BFFD-53AB95F0D410}" type="presParOf" srcId="{3C744C16-806E-4DA7-9377-5CE6F4DA6AFD}" destId="{D33B3063-CC6B-497E-BB73-B949CAAD52D6}" srcOrd="6" destOrd="0" presId="urn:microsoft.com/office/officeart/2005/8/layout/radial3"/>
    <dgm:cxn modelId="{BC2BEDEB-C43B-4F2A-A340-D3C2A5667AA8}" type="presParOf" srcId="{3C744C16-806E-4DA7-9377-5CE6F4DA6AFD}" destId="{1DD97EAD-45A7-4A5D-BF3E-06645E63880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39F86-9836-4E2D-ABCE-6124A7ABD19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427A1E1-E4F3-4081-8F74-C4F9360FBECC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Anxiety</a:t>
          </a:r>
          <a:r>
            <a:rPr lang="en-GB" dirty="0" smtClean="0"/>
            <a:t> – controlling this gives access to Peak Flow</a:t>
          </a:r>
          <a:endParaRPr lang="en-GB" dirty="0"/>
        </a:p>
      </dgm:t>
    </dgm:pt>
    <dgm:pt modelId="{39D6ED57-7035-4D89-9FA4-D47ABAAC7290}" type="parTrans" cxnId="{5B4D661D-D676-4BDA-81A8-E4B561207A63}">
      <dgm:prSet/>
      <dgm:spPr/>
      <dgm:t>
        <a:bodyPr/>
        <a:lstStyle/>
        <a:p>
          <a:endParaRPr lang="en-GB"/>
        </a:p>
      </dgm:t>
    </dgm:pt>
    <dgm:pt modelId="{4C0E0A98-09BE-44E7-86C8-E9330E55199E}" type="sibTrans" cxnId="{5B4D661D-D676-4BDA-81A8-E4B561207A63}">
      <dgm:prSet/>
      <dgm:spPr/>
      <dgm:t>
        <a:bodyPr/>
        <a:lstStyle/>
        <a:p>
          <a:endParaRPr lang="en-GB"/>
        </a:p>
      </dgm:t>
    </dgm:pt>
    <dgm:pt modelId="{495B9B9B-D92C-4212-B24E-77C17296B0AB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Concentration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smtClean="0"/>
            <a:t>– optimal arousal is achieved while keeping anxiety low</a:t>
          </a:r>
          <a:endParaRPr lang="en-GB" dirty="0"/>
        </a:p>
      </dgm:t>
    </dgm:pt>
    <dgm:pt modelId="{14BEEF96-3889-4727-9256-C2BDF9941A3A}" type="parTrans" cxnId="{40D4B106-0008-4259-A105-07A79DA76F54}">
      <dgm:prSet/>
      <dgm:spPr/>
      <dgm:t>
        <a:bodyPr/>
        <a:lstStyle/>
        <a:p>
          <a:endParaRPr lang="en-GB"/>
        </a:p>
      </dgm:t>
    </dgm:pt>
    <dgm:pt modelId="{DDCA4757-C422-4BF8-BF81-D6E02EE793E0}" type="sibTrans" cxnId="{40D4B106-0008-4259-A105-07A79DA76F54}">
      <dgm:prSet/>
      <dgm:spPr/>
      <dgm:t>
        <a:bodyPr/>
        <a:lstStyle/>
        <a:p>
          <a:endParaRPr lang="en-GB"/>
        </a:p>
      </dgm:t>
    </dgm:pt>
    <dgm:pt modelId="{51E76849-4614-49F2-A67E-971D93837A5F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Confidence</a:t>
          </a:r>
          <a:r>
            <a:rPr lang="en-GB" dirty="0" smtClean="0"/>
            <a:t> – developed trait confidence and self efficacy</a:t>
          </a:r>
          <a:endParaRPr lang="en-GB" dirty="0"/>
        </a:p>
      </dgm:t>
    </dgm:pt>
    <dgm:pt modelId="{63003ADC-B56D-45BB-BFAD-E11B5AC38145}" type="parTrans" cxnId="{6508925E-CF6A-4CCC-B8D5-2CCE6A3132C1}">
      <dgm:prSet/>
      <dgm:spPr/>
      <dgm:t>
        <a:bodyPr/>
        <a:lstStyle/>
        <a:p>
          <a:endParaRPr lang="en-GB"/>
        </a:p>
      </dgm:t>
    </dgm:pt>
    <dgm:pt modelId="{97B85395-A65B-4E87-836D-E0C3897E5EC8}" type="sibTrans" cxnId="{6508925E-CF6A-4CCC-B8D5-2CCE6A3132C1}">
      <dgm:prSet/>
      <dgm:spPr/>
      <dgm:t>
        <a:bodyPr/>
        <a:lstStyle/>
        <a:p>
          <a:endParaRPr lang="en-GB"/>
        </a:p>
      </dgm:t>
    </dgm:pt>
    <dgm:pt modelId="{4533C60F-46FA-4500-A1A1-4A8249B05192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Goal-Setting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smtClean="0"/>
            <a:t>– success of goals, and tasks are difficult but attainable</a:t>
          </a:r>
          <a:endParaRPr lang="en-GB" dirty="0"/>
        </a:p>
      </dgm:t>
    </dgm:pt>
    <dgm:pt modelId="{8684623B-F59F-46EE-BC89-F862D3BFEBFD}" type="parTrans" cxnId="{BD51943D-92D6-4001-B475-44E478539639}">
      <dgm:prSet/>
      <dgm:spPr/>
      <dgm:t>
        <a:bodyPr/>
        <a:lstStyle/>
        <a:p>
          <a:endParaRPr lang="en-GB"/>
        </a:p>
      </dgm:t>
    </dgm:pt>
    <dgm:pt modelId="{12374669-DEF1-40C2-B74B-57A188789435}" type="sibTrans" cxnId="{BD51943D-92D6-4001-B475-44E478539639}">
      <dgm:prSet/>
      <dgm:spPr/>
      <dgm:t>
        <a:bodyPr/>
        <a:lstStyle/>
        <a:p>
          <a:endParaRPr lang="en-GB"/>
        </a:p>
      </dgm:t>
    </dgm:pt>
    <dgm:pt modelId="{C03F2BFC-DBCB-46C0-A589-CDC4B10AC71F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Environmental</a:t>
          </a:r>
          <a:r>
            <a:rPr lang="en-GB" dirty="0" smtClean="0">
              <a:solidFill>
                <a:schemeClr val="tx1"/>
              </a:solidFill>
            </a:rPr>
            <a:t> </a:t>
          </a:r>
          <a:r>
            <a:rPr lang="en-GB" dirty="0" smtClean="0"/>
            <a:t>Conditions – a comfortable environment!</a:t>
          </a:r>
          <a:endParaRPr lang="en-GB" dirty="0"/>
        </a:p>
      </dgm:t>
    </dgm:pt>
    <dgm:pt modelId="{B56696FE-BEF6-4890-BAE4-A7989CFD9A48}" type="parTrans" cxnId="{1B44E64B-616F-4A66-A190-5E6AAF1036BA}">
      <dgm:prSet/>
      <dgm:spPr/>
      <dgm:t>
        <a:bodyPr/>
        <a:lstStyle/>
        <a:p>
          <a:endParaRPr lang="en-GB"/>
        </a:p>
      </dgm:t>
    </dgm:pt>
    <dgm:pt modelId="{94A8C9FC-749D-471E-B12F-293E16516E55}" type="sibTrans" cxnId="{1B44E64B-616F-4A66-A190-5E6AAF1036BA}">
      <dgm:prSet/>
      <dgm:spPr/>
      <dgm:t>
        <a:bodyPr/>
        <a:lstStyle/>
        <a:p>
          <a:endParaRPr lang="en-GB"/>
        </a:p>
      </dgm:t>
    </dgm:pt>
    <dgm:pt modelId="{223772B4-2A64-4554-9540-AFCF00840717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Group Cohesion </a:t>
          </a:r>
          <a:r>
            <a:rPr lang="en-GB" dirty="0" smtClean="0"/>
            <a:t>– common goals and good team </a:t>
          </a:r>
          <a:r>
            <a:rPr lang="en-GB" dirty="0" err="1" smtClean="0"/>
            <a:t>realtionships</a:t>
          </a:r>
          <a:endParaRPr lang="en-GB" dirty="0"/>
        </a:p>
      </dgm:t>
    </dgm:pt>
    <dgm:pt modelId="{96B52178-37BF-4C1A-9EFF-E42A62E6E559}" type="parTrans" cxnId="{88A59799-08FA-4F75-962B-AC44EDD374B8}">
      <dgm:prSet/>
      <dgm:spPr/>
      <dgm:t>
        <a:bodyPr/>
        <a:lstStyle/>
        <a:p>
          <a:endParaRPr lang="en-GB"/>
        </a:p>
      </dgm:t>
    </dgm:pt>
    <dgm:pt modelId="{4F13ACCE-776B-4E16-8CE2-0D195FAFE8F1}" type="sibTrans" cxnId="{88A59799-08FA-4F75-962B-AC44EDD374B8}">
      <dgm:prSet/>
      <dgm:spPr/>
      <dgm:t>
        <a:bodyPr/>
        <a:lstStyle/>
        <a:p>
          <a:endParaRPr lang="en-GB"/>
        </a:p>
      </dgm:t>
    </dgm:pt>
    <dgm:pt modelId="{FA904E6F-DB11-4CE1-BA53-3F769791AA68}" type="pres">
      <dgm:prSet presAssocID="{0D739F86-9836-4E2D-ABCE-6124A7ABD1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040FB76-30FC-4183-AB94-DEFB508D617E}" type="pres">
      <dgm:prSet presAssocID="{F427A1E1-E4F3-4081-8F74-C4F9360FBEC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1908B9-4F9D-46BE-92A1-E1A7E3DF4A87}" type="pres">
      <dgm:prSet presAssocID="{4C0E0A98-09BE-44E7-86C8-E9330E55199E}" presName="sibTrans" presStyleCnt="0"/>
      <dgm:spPr/>
    </dgm:pt>
    <dgm:pt modelId="{74AAF4E4-D73B-44AA-B773-FFA82FC9B4E7}" type="pres">
      <dgm:prSet presAssocID="{495B9B9B-D92C-4212-B24E-77C17296B0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6F3CFB-FC0F-43B4-948F-16FCCF6E5B18}" type="pres">
      <dgm:prSet presAssocID="{DDCA4757-C422-4BF8-BF81-D6E02EE793E0}" presName="sibTrans" presStyleCnt="0"/>
      <dgm:spPr/>
    </dgm:pt>
    <dgm:pt modelId="{CAB1420D-4E7E-4E64-8B86-D94B4905CA11}" type="pres">
      <dgm:prSet presAssocID="{51E76849-4614-49F2-A67E-971D93837A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647BA0-78AF-4D5C-850A-C07816B0FFA8}" type="pres">
      <dgm:prSet presAssocID="{97B85395-A65B-4E87-836D-E0C3897E5EC8}" presName="sibTrans" presStyleCnt="0"/>
      <dgm:spPr/>
    </dgm:pt>
    <dgm:pt modelId="{2B56986E-298B-4BE8-BFCC-03EFE27A1C31}" type="pres">
      <dgm:prSet presAssocID="{4533C60F-46FA-4500-A1A1-4A8249B0519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A7285-E3F1-4365-B38B-06B37DEBFE65}" type="pres">
      <dgm:prSet presAssocID="{12374669-DEF1-40C2-B74B-57A188789435}" presName="sibTrans" presStyleCnt="0"/>
      <dgm:spPr/>
    </dgm:pt>
    <dgm:pt modelId="{BED69E73-62BF-49DA-BE5E-5E3760A761DC}" type="pres">
      <dgm:prSet presAssocID="{C03F2BFC-DBCB-46C0-A589-CDC4B10AC7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1EA48D-B819-4175-BB27-55C3A876DF38}" type="pres">
      <dgm:prSet presAssocID="{94A8C9FC-749D-471E-B12F-293E16516E55}" presName="sibTrans" presStyleCnt="0"/>
      <dgm:spPr/>
    </dgm:pt>
    <dgm:pt modelId="{BA7ECFF4-FFC0-4C73-96E3-6BBC21AB63F2}" type="pres">
      <dgm:prSet presAssocID="{223772B4-2A64-4554-9540-AFCF008407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176FD28-C570-4D57-ACBC-F6974E8889FA}" type="presOf" srcId="{223772B4-2A64-4554-9540-AFCF00840717}" destId="{BA7ECFF4-FFC0-4C73-96E3-6BBC21AB63F2}" srcOrd="0" destOrd="0" presId="urn:microsoft.com/office/officeart/2005/8/layout/default"/>
    <dgm:cxn modelId="{5B4D661D-D676-4BDA-81A8-E4B561207A63}" srcId="{0D739F86-9836-4E2D-ABCE-6124A7ABD195}" destId="{F427A1E1-E4F3-4081-8F74-C4F9360FBECC}" srcOrd="0" destOrd="0" parTransId="{39D6ED57-7035-4D89-9FA4-D47ABAAC7290}" sibTransId="{4C0E0A98-09BE-44E7-86C8-E9330E55199E}"/>
    <dgm:cxn modelId="{088E2535-5A18-4944-82B1-E3AA77607462}" type="presOf" srcId="{4533C60F-46FA-4500-A1A1-4A8249B05192}" destId="{2B56986E-298B-4BE8-BFCC-03EFE27A1C31}" srcOrd="0" destOrd="0" presId="urn:microsoft.com/office/officeart/2005/8/layout/default"/>
    <dgm:cxn modelId="{217E1C54-3E09-41D1-B3FE-A7B326D1F0AF}" type="presOf" srcId="{0D739F86-9836-4E2D-ABCE-6124A7ABD195}" destId="{FA904E6F-DB11-4CE1-BA53-3F769791AA68}" srcOrd="0" destOrd="0" presId="urn:microsoft.com/office/officeart/2005/8/layout/default"/>
    <dgm:cxn modelId="{47D7A182-A9E4-4FDD-9130-FF30A19A7EE8}" type="presOf" srcId="{495B9B9B-D92C-4212-B24E-77C17296B0AB}" destId="{74AAF4E4-D73B-44AA-B773-FFA82FC9B4E7}" srcOrd="0" destOrd="0" presId="urn:microsoft.com/office/officeart/2005/8/layout/default"/>
    <dgm:cxn modelId="{574B166E-1D4E-4C97-AE8F-7E6E0314AF01}" type="presOf" srcId="{C03F2BFC-DBCB-46C0-A589-CDC4B10AC71F}" destId="{BED69E73-62BF-49DA-BE5E-5E3760A761DC}" srcOrd="0" destOrd="0" presId="urn:microsoft.com/office/officeart/2005/8/layout/default"/>
    <dgm:cxn modelId="{1B44E64B-616F-4A66-A190-5E6AAF1036BA}" srcId="{0D739F86-9836-4E2D-ABCE-6124A7ABD195}" destId="{C03F2BFC-DBCB-46C0-A589-CDC4B10AC71F}" srcOrd="4" destOrd="0" parTransId="{B56696FE-BEF6-4890-BAE4-A7989CFD9A48}" sibTransId="{94A8C9FC-749D-471E-B12F-293E16516E55}"/>
    <dgm:cxn modelId="{6508925E-CF6A-4CCC-B8D5-2CCE6A3132C1}" srcId="{0D739F86-9836-4E2D-ABCE-6124A7ABD195}" destId="{51E76849-4614-49F2-A67E-971D93837A5F}" srcOrd="2" destOrd="0" parTransId="{63003ADC-B56D-45BB-BFAD-E11B5AC38145}" sibTransId="{97B85395-A65B-4E87-836D-E0C3897E5EC8}"/>
    <dgm:cxn modelId="{6D832FA3-5856-49A5-A73D-61EE39BF7AEE}" type="presOf" srcId="{51E76849-4614-49F2-A67E-971D93837A5F}" destId="{CAB1420D-4E7E-4E64-8B86-D94B4905CA11}" srcOrd="0" destOrd="0" presId="urn:microsoft.com/office/officeart/2005/8/layout/default"/>
    <dgm:cxn modelId="{88A59799-08FA-4F75-962B-AC44EDD374B8}" srcId="{0D739F86-9836-4E2D-ABCE-6124A7ABD195}" destId="{223772B4-2A64-4554-9540-AFCF00840717}" srcOrd="5" destOrd="0" parTransId="{96B52178-37BF-4C1A-9EFF-E42A62E6E559}" sibTransId="{4F13ACCE-776B-4E16-8CE2-0D195FAFE8F1}"/>
    <dgm:cxn modelId="{40D4B106-0008-4259-A105-07A79DA76F54}" srcId="{0D739F86-9836-4E2D-ABCE-6124A7ABD195}" destId="{495B9B9B-D92C-4212-B24E-77C17296B0AB}" srcOrd="1" destOrd="0" parTransId="{14BEEF96-3889-4727-9256-C2BDF9941A3A}" sibTransId="{DDCA4757-C422-4BF8-BF81-D6E02EE793E0}"/>
    <dgm:cxn modelId="{89CBC33E-3D6B-47DA-9BD3-D673DE0972D1}" type="presOf" srcId="{F427A1E1-E4F3-4081-8F74-C4F9360FBECC}" destId="{8040FB76-30FC-4183-AB94-DEFB508D617E}" srcOrd="0" destOrd="0" presId="urn:microsoft.com/office/officeart/2005/8/layout/default"/>
    <dgm:cxn modelId="{BD51943D-92D6-4001-B475-44E478539639}" srcId="{0D739F86-9836-4E2D-ABCE-6124A7ABD195}" destId="{4533C60F-46FA-4500-A1A1-4A8249B05192}" srcOrd="3" destOrd="0" parTransId="{8684623B-F59F-46EE-BC89-F862D3BFEBFD}" sibTransId="{12374669-DEF1-40C2-B74B-57A188789435}"/>
    <dgm:cxn modelId="{FC2E4BC1-FCAF-4BA4-BBEC-214D1822A185}" type="presParOf" srcId="{FA904E6F-DB11-4CE1-BA53-3F769791AA68}" destId="{8040FB76-30FC-4183-AB94-DEFB508D617E}" srcOrd="0" destOrd="0" presId="urn:microsoft.com/office/officeart/2005/8/layout/default"/>
    <dgm:cxn modelId="{DD9CB43A-3C54-41C1-B9A4-08EAB17C2FF7}" type="presParOf" srcId="{FA904E6F-DB11-4CE1-BA53-3F769791AA68}" destId="{AE1908B9-4F9D-46BE-92A1-E1A7E3DF4A87}" srcOrd="1" destOrd="0" presId="urn:microsoft.com/office/officeart/2005/8/layout/default"/>
    <dgm:cxn modelId="{B93E80EA-A676-402E-8697-E7E8033FEA05}" type="presParOf" srcId="{FA904E6F-DB11-4CE1-BA53-3F769791AA68}" destId="{74AAF4E4-D73B-44AA-B773-FFA82FC9B4E7}" srcOrd="2" destOrd="0" presId="urn:microsoft.com/office/officeart/2005/8/layout/default"/>
    <dgm:cxn modelId="{38C68FEF-F7A0-4D70-9E6E-EF3F0663C817}" type="presParOf" srcId="{FA904E6F-DB11-4CE1-BA53-3F769791AA68}" destId="{4B6F3CFB-FC0F-43B4-948F-16FCCF6E5B18}" srcOrd="3" destOrd="0" presId="urn:microsoft.com/office/officeart/2005/8/layout/default"/>
    <dgm:cxn modelId="{F4D5E441-852F-4D00-8DC8-2E8BAFB64A39}" type="presParOf" srcId="{FA904E6F-DB11-4CE1-BA53-3F769791AA68}" destId="{CAB1420D-4E7E-4E64-8B86-D94B4905CA11}" srcOrd="4" destOrd="0" presId="urn:microsoft.com/office/officeart/2005/8/layout/default"/>
    <dgm:cxn modelId="{7AA050AA-443F-46B0-B48A-F76B998354F4}" type="presParOf" srcId="{FA904E6F-DB11-4CE1-BA53-3F769791AA68}" destId="{D6647BA0-78AF-4D5C-850A-C07816B0FFA8}" srcOrd="5" destOrd="0" presId="urn:microsoft.com/office/officeart/2005/8/layout/default"/>
    <dgm:cxn modelId="{E17AAEAB-3793-42D6-9E04-880B61D3785C}" type="presParOf" srcId="{FA904E6F-DB11-4CE1-BA53-3F769791AA68}" destId="{2B56986E-298B-4BE8-BFCC-03EFE27A1C31}" srcOrd="6" destOrd="0" presId="urn:microsoft.com/office/officeart/2005/8/layout/default"/>
    <dgm:cxn modelId="{DFE8FE58-36D6-45F0-8624-F4F558E68F0E}" type="presParOf" srcId="{FA904E6F-DB11-4CE1-BA53-3F769791AA68}" destId="{673A7285-E3F1-4365-B38B-06B37DEBFE65}" srcOrd="7" destOrd="0" presId="urn:microsoft.com/office/officeart/2005/8/layout/default"/>
    <dgm:cxn modelId="{D94FDF7D-B493-43BB-95CA-9C68933BFEBB}" type="presParOf" srcId="{FA904E6F-DB11-4CE1-BA53-3F769791AA68}" destId="{BED69E73-62BF-49DA-BE5E-5E3760A761DC}" srcOrd="8" destOrd="0" presId="urn:microsoft.com/office/officeart/2005/8/layout/default"/>
    <dgm:cxn modelId="{1DFD635A-3FF0-4756-85F9-3EA42E401BF2}" type="presParOf" srcId="{FA904E6F-DB11-4CE1-BA53-3F769791AA68}" destId="{D61EA48D-B819-4175-BB27-55C3A876DF38}" srcOrd="9" destOrd="0" presId="urn:microsoft.com/office/officeart/2005/8/layout/default"/>
    <dgm:cxn modelId="{E78CEC14-CAEA-4BBB-B4EC-5B4A09F0C358}" type="presParOf" srcId="{FA904E6F-DB11-4CE1-BA53-3F769791AA68}" destId="{BA7ECFF4-FFC0-4C73-96E3-6BBC21AB63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1D25-10DE-40F3-985B-1E0C0B8D8B83}">
      <dsp:nvSpPr>
        <dsp:cNvPr id="0" name=""/>
        <dsp:cNvSpPr/>
      </dsp:nvSpPr>
      <dsp:spPr>
        <a:xfrm>
          <a:off x="2736336" y="1473701"/>
          <a:ext cx="3671326" cy="36713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/>
            <a:t>Factors Affecting Competitive Anxiety</a:t>
          </a:r>
          <a:endParaRPr lang="en-GB" sz="4100" kern="1200" dirty="0"/>
        </a:p>
      </dsp:txBody>
      <dsp:txXfrm>
        <a:off x="3273989" y="2011354"/>
        <a:ext cx="2596020" cy="2596020"/>
      </dsp:txXfrm>
    </dsp:sp>
    <dsp:sp modelId="{4B9A77A4-C91F-49F0-B675-5F025F8CA0F2}">
      <dsp:nvSpPr>
        <dsp:cNvPr id="0" name=""/>
        <dsp:cNvSpPr/>
      </dsp:nvSpPr>
      <dsp:spPr>
        <a:xfrm>
          <a:off x="3654168" y="655"/>
          <a:ext cx="1835663" cy="1835663"/>
        </a:xfrm>
        <a:prstGeom prst="ellipse">
          <a:avLst/>
        </a:prstGeom>
        <a:solidFill>
          <a:schemeClr val="accent4">
            <a:alpha val="50000"/>
            <a:hueOff val="-164902"/>
            <a:satOff val="-948"/>
            <a:lumOff val="-7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Fear of failure / making mistakes</a:t>
          </a:r>
          <a:endParaRPr lang="en-GB" sz="1800" kern="1200" dirty="0"/>
        </a:p>
      </dsp:txBody>
      <dsp:txXfrm>
        <a:off x="3922995" y="269482"/>
        <a:ext cx="1298009" cy="1298009"/>
      </dsp:txXfrm>
    </dsp:sp>
    <dsp:sp modelId="{6DFA2F8A-79E0-4CA2-930D-B4F8BA181CE1}">
      <dsp:nvSpPr>
        <dsp:cNvPr id="0" name=""/>
        <dsp:cNvSpPr/>
      </dsp:nvSpPr>
      <dsp:spPr>
        <a:xfrm>
          <a:off x="5724729" y="1196094"/>
          <a:ext cx="1835663" cy="1835663"/>
        </a:xfrm>
        <a:prstGeom prst="ellipse">
          <a:avLst/>
        </a:prstGeom>
        <a:solidFill>
          <a:schemeClr val="accent4">
            <a:alpha val="50000"/>
            <a:hueOff val="-329805"/>
            <a:satOff val="-1897"/>
            <a:lumOff val="-1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Fear of evaluation / fear of crowd</a:t>
          </a:r>
          <a:endParaRPr lang="en-GB" sz="1800" kern="1200" dirty="0"/>
        </a:p>
      </dsp:txBody>
      <dsp:txXfrm>
        <a:off x="5993556" y="1464921"/>
        <a:ext cx="1298009" cy="1298009"/>
      </dsp:txXfrm>
    </dsp:sp>
    <dsp:sp modelId="{7EF6A13B-64E6-4C0D-A926-1F36AC9D0702}">
      <dsp:nvSpPr>
        <dsp:cNvPr id="0" name=""/>
        <dsp:cNvSpPr/>
      </dsp:nvSpPr>
      <dsp:spPr>
        <a:xfrm>
          <a:off x="5724729" y="3586971"/>
          <a:ext cx="1835663" cy="1835663"/>
        </a:xfrm>
        <a:prstGeom prst="ellipse">
          <a:avLst/>
        </a:prstGeom>
        <a:solidFill>
          <a:schemeClr val="accent4">
            <a:alpha val="50000"/>
            <a:hueOff val="-494707"/>
            <a:satOff val="-2845"/>
            <a:lumOff val="-2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Fear of competition importance</a:t>
          </a:r>
          <a:endParaRPr lang="en-GB" sz="1800" kern="1200" dirty="0"/>
        </a:p>
      </dsp:txBody>
      <dsp:txXfrm>
        <a:off x="5993556" y="3855798"/>
        <a:ext cx="1298009" cy="1298009"/>
      </dsp:txXfrm>
    </dsp:sp>
    <dsp:sp modelId="{7D9A73BD-CBB0-4CA7-80EB-4FE556FA6A90}">
      <dsp:nvSpPr>
        <dsp:cNvPr id="0" name=""/>
        <dsp:cNvSpPr/>
      </dsp:nvSpPr>
      <dsp:spPr>
        <a:xfrm>
          <a:off x="3654168" y="4782410"/>
          <a:ext cx="1835663" cy="1835663"/>
        </a:xfrm>
        <a:prstGeom prst="ellipse">
          <a:avLst/>
        </a:prstGeom>
        <a:solidFill>
          <a:schemeClr val="accent4">
            <a:alpha val="50000"/>
            <a:hueOff val="-659609"/>
            <a:satOff val="-3793"/>
            <a:lumOff val="-30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Fear of injury / danger</a:t>
          </a:r>
          <a:endParaRPr lang="en-GB" sz="1800" kern="1200" dirty="0"/>
        </a:p>
      </dsp:txBody>
      <dsp:txXfrm>
        <a:off x="3922995" y="5051237"/>
        <a:ext cx="1298009" cy="1298009"/>
      </dsp:txXfrm>
    </dsp:sp>
    <dsp:sp modelId="{B9E3B531-3819-41A9-9233-ECB6B67FD98E}">
      <dsp:nvSpPr>
        <dsp:cNvPr id="0" name=""/>
        <dsp:cNvSpPr/>
      </dsp:nvSpPr>
      <dsp:spPr>
        <a:xfrm>
          <a:off x="1583607" y="3586971"/>
          <a:ext cx="1835663" cy="1835663"/>
        </a:xfrm>
        <a:prstGeom prst="ellipse">
          <a:avLst/>
        </a:prstGeom>
        <a:solidFill>
          <a:schemeClr val="accent4">
            <a:alpha val="50000"/>
            <a:hueOff val="-824512"/>
            <a:satOff val="-4742"/>
            <a:lumOff val="-37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Lack of control of the opposition / referee / pitch</a:t>
          </a:r>
          <a:endParaRPr lang="en-GB" sz="1800" kern="1200" dirty="0"/>
        </a:p>
      </dsp:txBody>
      <dsp:txXfrm>
        <a:off x="1852434" y="3855798"/>
        <a:ext cx="1298009" cy="1298009"/>
      </dsp:txXfrm>
    </dsp:sp>
    <dsp:sp modelId="{6D68170D-2668-4A6E-8DE3-B25AA2314036}">
      <dsp:nvSpPr>
        <dsp:cNvPr id="0" name=""/>
        <dsp:cNvSpPr/>
      </dsp:nvSpPr>
      <dsp:spPr>
        <a:xfrm>
          <a:off x="1583607" y="1196094"/>
          <a:ext cx="1835663" cy="1835663"/>
        </a:xfrm>
        <a:prstGeom prst="ellipse">
          <a:avLst/>
        </a:prstGeom>
        <a:solidFill>
          <a:schemeClr val="accent4">
            <a:alpha val="50000"/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Type of task involved</a:t>
          </a:r>
          <a:endParaRPr lang="en-GB" sz="1800" kern="1200" dirty="0"/>
        </a:p>
      </dsp:txBody>
      <dsp:txXfrm>
        <a:off x="1852434" y="1464921"/>
        <a:ext cx="1298009" cy="129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EAFFD-DB0A-497F-ABDA-77EB07C355E8}">
      <dsp:nvSpPr>
        <dsp:cNvPr id="0" name=""/>
        <dsp:cNvSpPr/>
      </dsp:nvSpPr>
      <dsp:spPr>
        <a:xfrm>
          <a:off x="2654183" y="1618385"/>
          <a:ext cx="3871019" cy="387101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Critical Points of Anxiety Techniques</a:t>
          </a:r>
          <a:endParaRPr lang="en-GB" sz="4800" kern="1200" dirty="0"/>
        </a:p>
      </dsp:txBody>
      <dsp:txXfrm>
        <a:off x="3221081" y="2185283"/>
        <a:ext cx="2737223" cy="2737223"/>
      </dsp:txXfrm>
    </dsp:sp>
    <dsp:sp modelId="{F383779A-805C-4499-B28D-8092E63A2AEC}">
      <dsp:nvSpPr>
        <dsp:cNvPr id="0" name=""/>
        <dsp:cNvSpPr/>
      </dsp:nvSpPr>
      <dsp:spPr>
        <a:xfrm>
          <a:off x="3621938" y="63794"/>
          <a:ext cx="1935509" cy="1935509"/>
        </a:xfrm>
        <a:prstGeom prst="ellipse">
          <a:avLst/>
        </a:prstGeom>
        <a:solidFill>
          <a:schemeClr val="accent3">
            <a:alpha val="50000"/>
            <a:hueOff val="-489969"/>
            <a:satOff val="298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Difficult to apply in quick sporting situations</a:t>
          </a:r>
          <a:endParaRPr lang="en-GB" sz="1800" kern="1200" dirty="0"/>
        </a:p>
      </dsp:txBody>
      <dsp:txXfrm>
        <a:off x="3905387" y="347243"/>
        <a:ext cx="1368611" cy="1368611"/>
      </dsp:txXfrm>
    </dsp:sp>
    <dsp:sp modelId="{106B240A-C26E-4E25-80E3-C34364A20AA0}">
      <dsp:nvSpPr>
        <dsp:cNvPr id="0" name=""/>
        <dsp:cNvSpPr/>
      </dsp:nvSpPr>
      <dsp:spPr>
        <a:xfrm>
          <a:off x="5593988" y="1013483"/>
          <a:ext cx="1935509" cy="1935509"/>
        </a:xfrm>
        <a:prstGeom prst="ellipse">
          <a:avLst/>
        </a:prstGeom>
        <a:solidFill>
          <a:schemeClr val="accent3">
            <a:alpha val="50000"/>
            <a:hueOff val="-979938"/>
            <a:satOff val="5963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Individual needs to want to use the technique</a:t>
          </a:r>
          <a:endParaRPr lang="en-GB" sz="1800" kern="1200" dirty="0"/>
        </a:p>
      </dsp:txBody>
      <dsp:txXfrm>
        <a:off x="5877437" y="1296932"/>
        <a:ext cx="1368611" cy="1368611"/>
      </dsp:txXfrm>
    </dsp:sp>
    <dsp:sp modelId="{F4E478E3-D2A7-442E-BB1A-8E99AC4034BF}">
      <dsp:nvSpPr>
        <dsp:cNvPr id="0" name=""/>
        <dsp:cNvSpPr/>
      </dsp:nvSpPr>
      <dsp:spPr>
        <a:xfrm>
          <a:off x="6081044" y="3147415"/>
          <a:ext cx="1935509" cy="1935509"/>
        </a:xfrm>
        <a:prstGeom prst="ellipse">
          <a:avLst/>
        </a:prstGeom>
        <a:solidFill>
          <a:schemeClr val="accent3">
            <a:alpha val="50000"/>
            <a:hueOff val="-1469906"/>
            <a:satOff val="8944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Personality can affect anxiety management</a:t>
          </a:r>
          <a:endParaRPr lang="en-GB" sz="1800" kern="1200" dirty="0"/>
        </a:p>
      </dsp:txBody>
      <dsp:txXfrm>
        <a:off x="6364493" y="3430864"/>
        <a:ext cx="1368611" cy="1368611"/>
      </dsp:txXfrm>
    </dsp:sp>
    <dsp:sp modelId="{E719A094-34BE-443E-B459-2BAB9E1FFEE9}">
      <dsp:nvSpPr>
        <dsp:cNvPr id="0" name=""/>
        <dsp:cNvSpPr/>
      </dsp:nvSpPr>
      <dsp:spPr>
        <a:xfrm>
          <a:off x="4716343" y="4858696"/>
          <a:ext cx="1935509" cy="1935509"/>
        </a:xfrm>
        <a:prstGeom prst="ellipse">
          <a:avLst/>
        </a:prstGeom>
        <a:solidFill>
          <a:schemeClr val="accent3">
            <a:alpha val="50000"/>
            <a:hueOff val="-1959875"/>
            <a:satOff val="1192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Anxiety may actually cause problems with the technique application</a:t>
          </a:r>
          <a:endParaRPr lang="en-GB" sz="1800" kern="1200" dirty="0"/>
        </a:p>
      </dsp:txBody>
      <dsp:txXfrm>
        <a:off x="4999792" y="5142145"/>
        <a:ext cx="1368611" cy="1368611"/>
      </dsp:txXfrm>
    </dsp:sp>
    <dsp:sp modelId="{06CD4C06-31AE-49DD-AA24-614F9BC2437C}">
      <dsp:nvSpPr>
        <dsp:cNvPr id="0" name=""/>
        <dsp:cNvSpPr/>
      </dsp:nvSpPr>
      <dsp:spPr>
        <a:xfrm>
          <a:off x="2527533" y="4858696"/>
          <a:ext cx="1935509" cy="1935509"/>
        </a:xfrm>
        <a:prstGeom prst="ellipse">
          <a:avLst/>
        </a:prstGeom>
        <a:solidFill>
          <a:schemeClr val="accent3">
            <a:alpha val="50000"/>
            <a:hueOff val="-2449844"/>
            <a:satOff val="1490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Some research suggests techniques actually work</a:t>
          </a:r>
          <a:endParaRPr lang="en-GB" sz="1800" kern="1200" dirty="0"/>
        </a:p>
      </dsp:txBody>
      <dsp:txXfrm>
        <a:off x="2810982" y="5142145"/>
        <a:ext cx="1368611" cy="1368611"/>
      </dsp:txXfrm>
    </dsp:sp>
    <dsp:sp modelId="{D33B3063-CC6B-497E-BB73-B949CAAD52D6}">
      <dsp:nvSpPr>
        <dsp:cNvPr id="0" name=""/>
        <dsp:cNvSpPr/>
      </dsp:nvSpPr>
      <dsp:spPr>
        <a:xfrm>
          <a:off x="1162832" y="3147415"/>
          <a:ext cx="1935509" cy="1935509"/>
        </a:xfrm>
        <a:prstGeom prst="ellipse">
          <a:avLst/>
        </a:prstGeom>
        <a:solidFill>
          <a:schemeClr val="accent3">
            <a:alpha val="50000"/>
            <a:hueOff val="-2939813"/>
            <a:satOff val="17888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Some equipment not realistic to use in a sports situation</a:t>
          </a:r>
          <a:endParaRPr lang="en-GB" sz="1800" kern="1200" dirty="0"/>
        </a:p>
      </dsp:txBody>
      <dsp:txXfrm>
        <a:off x="1446281" y="3430864"/>
        <a:ext cx="1368611" cy="1368611"/>
      </dsp:txXfrm>
    </dsp:sp>
    <dsp:sp modelId="{1DD97EAD-45A7-4A5D-BF3E-06645E63880E}">
      <dsp:nvSpPr>
        <dsp:cNvPr id="0" name=""/>
        <dsp:cNvSpPr/>
      </dsp:nvSpPr>
      <dsp:spPr>
        <a:xfrm>
          <a:off x="1649888" y="1013483"/>
          <a:ext cx="1935509" cy="1935509"/>
        </a:xfrm>
        <a:prstGeom prst="ellipse">
          <a:avLst/>
        </a:prstGeom>
        <a:solidFill>
          <a:schemeClr val="accent3">
            <a:alpha val="50000"/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Lack of time for PMR / Biofeedback</a:t>
          </a:r>
          <a:endParaRPr lang="en-GB" sz="1800" kern="1200" dirty="0"/>
        </a:p>
      </dsp:txBody>
      <dsp:txXfrm>
        <a:off x="1933337" y="1296932"/>
        <a:ext cx="1368611" cy="1368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0FB76-30FC-4183-AB94-DEFB508D617E}">
      <dsp:nvSpPr>
        <dsp:cNvPr id="0" name=""/>
        <dsp:cNvSpPr/>
      </dsp:nvSpPr>
      <dsp:spPr>
        <a:xfrm>
          <a:off x="1456071" y="420"/>
          <a:ext cx="2784264" cy="16705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Anxiety</a:t>
          </a:r>
          <a:r>
            <a:rPr lang="en-GB" sz="2400" kern="1200" dirty="0" smtClean="0"/>
            <a:t> – controlling this gives access to Peak Flow</a:t>
          </a:r>
          <a:endParaRPr lang="en-GB" sz="2400" kern="1200" dirty="0"/>
        </a:p>
      </dsp:txBody>
      <dsp:txXfrm>
        <a:off x="1456071" y="420"/>
        <a:ext cx="2784264" cy="1670558"/>
      </dsp:txXfrm>
    </dsp:sp>
    <dsp:sp modelId="{74AAF4E4-D73B-44AA-B773-FFA82FC9B4E7}">
      <dsp:nvSpPr>
        <dsp:cNvPr id="0" name=""/>
        <dsp:cNvSpPr/>
      </dsp:nvSpPr>
      <dsp:spPr>
        <a:xfrm>
          <a:off x="4518762" y="420"/>
          <a:ext cx="2784264" cy="1670558"/>
        </a:xfrm>
        <a:prstGeom prst="rect">
          <a:avLst/>
        </a:prstGeom>
        <a:solidFill>
          <a:schemeClr val="accent2">
            <a:hueOff val="-874839"/>
            <a:satOff val="-1684"/>
            <a:lumOff val="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Concentration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smtClean="0"/>
            <a:t>– optimal arousal is achieved while keeping anxiety low</a:t>
          </a:r>
          <a:endParaRPr lang="en-GB" sz="2400" kern="1200" dirty="0"/>
        </a:p>
      </dsp:txBody>
      <dsp:txXfrm>
        <a:off x="4518762" y="420"/>
        <a:ext cx="2784264" cy="1670558"/>
      </dsp:txXfrm>
    </dsp:sp>
    <dsp:sp modelId="{CAB1420D-4E7E-4E64-8B86-D94B4905CA11}">
      <dsp:nvSpPr>
        <dsp:cNvPr id="0" name=""/>
        <dsp:cNvSpPr/>
      </dsp:nvSpPr>
      <dsp:spPr>
        <a:xfrm>
          <a:off x="1456071" y="1949405"/>
          <a:ext cx="2784264" cy="1670558"/>
        </a:xfrm>
        <a:prstGeom prst="rect">
          <a:avLst/>
        </a:prstGeom>
        <a:solidFill>
          <a:schemeClr val="accent2">
            <a:hueOff val="-1749677"/>
            <a:satOff val="-3368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Confidence</a:t>
          </a:r>
          <a:r>
            <a:rPr lang="en-GB" sz="2400" kern="1200" dirty="0" smtClean="0"/>
            <a:t> – developed trait confidence and self efficacy</a:t>
          </a:r>
          <a:endParaRPr lang="en-GB" sz="2400" kern="1200" dirty="0"/>
        </a:p>
      </dsp:txBody>
      <dsp:txXfrm>
        <a:off x="1456071" y="1949405"/>
        <a:ext cx="2784264" cy="1670558"/>
      </dsp:txXfrm>
    </dsp:sp>
    <dsp:sp modelId="{2B56986E-298B-4BE8-BFCC-03EFE27A1C31}">
      <dsp:nvSpPr>
        <dsp:cNvPr id="0" name=""/>
        <dsp:cNvSpPr/>
      </dsp:nvSpPr>
      <dsp:spPr>
        <a:xfrm>
          <a:off x="4518762" y="1949405"/>
          <a:ext cx="2784264" cy="1670558"/>
        </a:xfrm>
        <a:prstGeom prst="rect">
          <a:avLst/>
        </a:prstGeom>
        <a:solidFill>
          <a:schemeClr val="accent2">
            <a:hueOff val="-2624515"/>
            <a:satOff val="-5052"/>
            <a:lumOff val="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Goal-Setting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smtClean="0"/>
            <a:t>– success of goals, and tasks are difficult but attainable</a:t>
          </a:r>
          <a:endParaRPr lang="en-GB" sz="2400" kern="1200" dirty="0"/>
        </a:p>
      </dsp:txBody>
      <dsp:txXfrm>
        <a:off x="4518762" y="1949405"/>
        <a:ext cx="2784264" cy="1670558"/>
      </dsp:txXfrm>
    </dsp:sp>
    <dsp:sp modelId="{BED69E73-62BF-49DA-BE5E-5E3760A761DC}">
      <dsp:nvSpPr>
        <dsp:cNvPr id="0" name=""/>
        <dsp:cNvSpPr/>
      </dsp:nvSpPr>
      <dsp:spPr>
        <a:xfrm>
          <a:off x="1456071" y="3898390"/>
          <a:ext cx="2784264" cy="1670558"/>
        </a:xfrm>
        <a:prstGeom prst="rect">
          <a:avLst/>
        </a:prstGeom>
        <a:solidFill>
          <a:schemeClr val="accent2">
            <a:hueOff val="-3499354"/>
            <a:satOff val="-6736"/>
            <a:lumOff val="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Environmental</a:t>
          </a:r>
          <a:r>
            <a:rPr lang="en-GB" sz="2400" kern="1200" dirty="0" smtClean="0">
              <a:solidFill>
                <a:schemeClr val="tx1"/>
              </a:solidFill>
            </a:rPr>
            <a:t> </a:t>
          </a:r>
          <a:r>
            <a:rPr lang="en-GB" sz="2400" kern="1200" dirty="0" smtClean="0"/>
            <a:t>Conditions – a comfortable environment!</a:t>
          </a:r>
          <a:endParaRPr lang="en-GB" sz="2400" kern="1200" dirty="0"/>
        </a:p>
      </dsp:txBody>
      <dsp:txXfrm>
        <a:off x="1456071" y="3898390"/>
        <a:ext cx="2784264" cy="1670558"/>
      </dsp:txXfrm>
    </dsp:sp>
    <dsp:sp modelId="{BA7ECFF4-FFC0-4C73-96E3-6BBC21AB63F2}">
      <dsp:nvSpPr>
        <dsp:cNvPr id="0" name=""/>
        <dsp:cNvSpPr/>
      </dsp:nvSpPr>
      <dsp:spPr>
        <a:xfrm>
          <a:off x="4518762" y="3898390"/>
          <a:ext cx="2784264" cy="1670558"/>
        </a:xfrm>
        <a:prstGeom prst="rect">
          <a:avLst/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Group Cohesion </a:t>
          </a:r>
          <a:r>
            <a:rPr lang="en-GB" sz="2400" kern="1200" dirty="0" smtClean="0"/>
            <a:t>– common goals and good team </a:t>
          </a:r>
          <a:r>
            <a:rPr lang="en-GB" sz="2400" kern="1200" dirty="0" err="1" smtClean="0"/>
            <a:t>realtionships</a:t>
          </a:r>
          <a:endParaRPr lang="en-GB" sz="2400" kern="1200" dirty="0"/>
        </a:p>
      </dsp:txBody>
      <dsp:txXfrm>
        <a:off x="4518762" y="3898390"/>
        <a:ext cx="2784264" cy="1670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5B527-93F6-43C1-8A90-DF9AB8B77F1E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54AA1-5FD2-4C86-A5B0-A24CDF50D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44CA29-518A-4B9E-B6C2-AC88B18D66BE}" type="slidenum">
              <a:rPr lang="en-US" altLang="en-US" smtClean="0">
                <a:solidFill>
                  <a:srgbClr val="000000"/>
                </a:solidFill>
                <a:latin typeface="Times" charset="0"/>
                <a:ea typeface="ヒラギノ明朝 ProN W3" charset="-128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Times" charset="0"/>
              <a:ea typeface="ヒラギノ明朝 ProN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7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2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89BCB-9AD3-4DE4-9339-DD485CEB71EC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215E3-CDF8-40AF-8AF9-C7FE70A3664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9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769E7E-805B-4502-8122-5EB1E26B0530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A2E0E-3CCD-40C3-A6BA-89FF5DA37B9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CE775-275C-4761-AB26-A70A5FEF7A73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29FB6-0C91-4F43-98F8-A3E744F2144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2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816" y="887388"/>
            <a:ext cx="546943" cy="584895"/>
          </a:xfrm>
          <a:prstGeom prst="rect">
            <a:avLst/>
          </a:prstGeom>
        </p:spPr>
        <p:txBody>
          <a:bodyPr lIns="91437" tIns="45718" rIns="91437" bIns="45718" anchor="ctr"/>
          <a:lstStyle>
            <a:lvl1pPr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90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312" y="3119810"/>
            <a:ext cx="553641" cy="584895"/>
          </a:xfrm>
          <a:prstGeom prst="rect">
            <a:avLst/>
          </a:prstGeom>
        </p:spPr>
        <p:txBody>
          <a:bodyPr lIns="91437" tIns="45718" rIns="91437" bIns="45718" anchor="ctr"/>
          <a:lstStyle>
            <a:lvl1pPr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1pPr>
            <a:lvl2pPr marL="742950" indent="-28575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2pPr>
            <a:lvl3pPr marL="11430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3pPr>
            <a:lvl4pPr marL="16002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4pPr>
            <a:lvl5pPr marL="2057400" indent="-228600"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i="1">
                <a:solidFill>
                  <a:srgbClr val="000000"/>
                </a:solidFill>
                <a:latin typeface="Times" charset="0"/>
                <a:ea typeface="ヒラギノ明朝 ProN W3" charset="-128"/>
                <a:sym typeface="Times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790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9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372798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D269E3E-D9F5-4902-A3D9-E8864C31A8AF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7C2F2C-8488-400D-8307-947FEE5399B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0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4662336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A5121-712B-48E9-9A28-59F5E7DBA278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4D156-5F39-4042-AA2B-D1EED117A78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7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5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637E93EF-48E1-4CBC-8482-2F773F6250E5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E73F2D0-132A-4392-BEEE-F73282C55EFF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2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2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2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2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5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5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80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738953C1-4A89-4E3F-9BC4-71438BCBF529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2A89BC5-674E-46D1-B9D2-41FF45D2479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2" y="2367095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8ACF001-73B7-49EE-A0E6-C91C5A77EAF8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E8B777-4212-4111-9AEB-6931252DF0A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9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09603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3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CAFC603-4A69-461F-937C-5D0B30EB08F8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A7645F5-D2E5-40AC-AE11-B939D6AE816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4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1495C2A-1520-406A-84A6-4EDF0ACF235B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89BEF5-C4FD-4381-89DC-E0F8AE79F15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5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9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FA6B8-2010-4001-BA13-9FD3168B753C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CEBE-FDE9-45FB-8B97-D0565B1E242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6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4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4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19518EB-2EA3-4A79-912F-26523541FD31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8698988-81F2-4FD3-A656-9DE4C9C7B58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4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1" y="3051014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3EC49D6-E3D7-4B3B-A500-0677DA453AF0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196D683-7D29-45A3-A996-325419CC95D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3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0C6BE-C900-495D-92AF-300543AFBE90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A6894-7823-460E-896B-0551B420C5F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7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23FF0-6BA0-4BCF-AA45-E2D2BF523701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EE6C0-E3AD-4C54-B46D-F6BDFA6A8DE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2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2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DDEFE8A-D0AA-4CFA-A4AE-FE4CCE08A1AC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1D7DD0-C7B8-49A1-A268-8AE52C67084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2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1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1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4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9B032A-62B8-480D-853F-FEF4537E334F}" type="datetimeFigureOut">
              <a:rPr lang="en-US" altLang="en-US">
                <a:solidFill>
                  <a:prstClr val="black"/>
                </a:solidFill>
              </a:rPr>
              <a:pPr/>
              <a:t>1/20/2017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47789-4F1E-4532-86EB-9EA333C7ED3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5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54" y="618381"/>
            <a:ext cx="7773293" cy="1596182"/>
          </a:xfrm>
          <a:prstGeom prst="rect">
            <a:avLst/>
          </a:prstGeom>
        </p:spPr>
        <p:txBody>
          <a:bodyPr vert="horz" lIns="64291" tIns="32146" rIns="64291" bIns="32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54" y="2367484"/>
            <a:ext cx="7773293" cy="3423419"/>
          </a:xfrm>
          <a:prstGeom prst="rect">
            <a:avLst/>
          </a:prstGeom>
        </p:spPr>
        <p:txBody>
          <a:bodyPr vert="horz" lIns="64291" tIns="32146" rIns="64291" bIns="32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8533" y="5883548"/>
            <a:ext cx="2058293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8DCA79-F888-4E83-987D-A73BFE5EF73B}" type="datetimeFigureOut">
              <a:rPr lang="en-US" altLang="en-US" i="1">
                <a:solidFill>
                  <a:prstClr val="black"/>
                </a:solidFill>
                <a:latin typeface="Times" charset="0"/>
                <a:ea typeface="ヒラギノ明朝 ProN W3" charset="-128"/>
                <a:sym typeface="Time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1/20/2017</a:t>
            </a:fld>
            <a:endParaRPr lang="en-US" altLang="en-US" i="1">
              <a:solidFill>
                <a:prstClr val="black"/>
              </a:solidFill>
              <a:latin typeface="Times" charset="0"/>
              <a:ea typeface="ヒラギノ明朝 ProN W3" charset="-128"/>
              <a:sym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53" y="5883548"/>
            <a:ext cx="5005090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i="1">
              <a:solidFill>
                <a:prstClr val="black"/>
              </a:solidFill>
              <a:latin typeface="Times" charset="0"/>
              <a:ea typeface="ヒラギノ明朝 ProN W3" charset="-128"/>
              <a:sym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031" y="5883548"/>
            <a:ext cx="572616" cy="365001"/>
          </a:xfrm>
          <a:prstGeom prst="rect">
            <a:avLst/>
          </a:prstGeom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BDEF21-AC33-4949-A0FF-50A3E9AF934A}" type="slidenum">
              <a:rPr lang="en-US" altLang="en-US" i="1">
                <a:solidFill>
                  <a:prstClr val="black"/>
                </a:solidFill>
                <a:latin typeface="Times" charset="0"/>
                <a:ea typeface="ヒラギノ明朝 ProN W3" charset="-128"/>
                <a:sym typeface="Times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i="1">
              <a:solidFill>
                <a:prstClr val="black"/>
              </a:solidFill>
              <a:latin typeface="Times" charset="0"/>
              <a:ea typeface="ヒラギノ明朝 ProN W3" charset="-128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5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2pPr>
      <a:lvl3pPr algn="ctr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3pPr>
      <a:lvl4pPr algn="ctr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4pPr>
      <a:lvl5pPr algn="ctr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5pPr>
      <a:lvl6pPr marL="321457" algn="ctr" defTabSz="914145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6pPr>
      <a:lvl7pPr marL="642915" algn="ctr" defTabSz="914145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7pPr>
      <a:lvl8pPr marL="964372" algn="ctr" defTabSz="914145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8pPr>
      <a:lvl9pPr marL="1285829" algn="ctr" defTabSz="914145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charset="0"/>
        </a:defRPr>
      </a:lvl9pPr>
    </p:titleStyle>
    <p:bodyStyle>
      <a:lvl1pPr marL="227699" indent="-227699" algn="l" defTabSz="914145" rtl="0" eaLnBrk="0" fontAlgn="base" hangingPunct="0">
        <a:lnSpc>
          <a:spcPct val="120000"/>
        </a:lnSpc>
        <a:spcBef>
          <a:spcPts val="1002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120000"/>
        </a:lnSpc>
        <a:spcBef>
          <a:spcPts val="501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8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120000"/>
        </a:lnSpc>
        <a:spcBef>
          <a:spcPts val="501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5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120000"/>
        </a:lnSpc>
        <a:spcBef>
          <a:spcPts val="501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3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120000"/>
        </a:lnSpc>
        <a:spcBef>
          <a:spcPts val="501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3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Nsm1U0CpY" TargetMode="External"/><Relationship Id="rId2" Type="http://schemas.openxmlformats.org/officeDocument/2006/relationships/hyperlink" Target="https://www.youtube.com/watch?v=Htw780vHH0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V5ZzXbWuq8" TargetMode="External"/><Relationship Id="rId4" Type="http://schemas.openxmlformats.org/officeDocument/2006/relationships/hyperlink" Target="https://www.youtube.com/watch?v=TwCITgdBzI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3076" y="1758033"/>
            <a:ext cx="7773293" cy="518839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defTabSz="914306" eaLnBrk="1" fontAlgn="auto" hangingPunct="1">
              <a:spcAft>
                <a:spcPts val="0"/>
              </a:spcAft>
              <a:defRPr/>
            </a:pPr>
            <a:r>
              <a:rPr lang="en-US" dirty="0"/>
              <a:t>Sports Psychology</a:t>
            </a: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0" y="442019"/>
            <a:ext cx="2411016" cy="120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670843" y="3212976"/>
            <a:ext cx="7773293" cy="5188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 anchor="ctr">
            <a:normAutofit fontScale="97500" lnSpcReduction="10000"/>
          </a:bodyPr>
          <a:lstStyle>
            <a:lvl1pPr algn="ctr" defTabSz="9141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41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2pPr>
            <a:lvl3pPr algn="ctr" defTabSz="9141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3pPr>
            <a:lvl4pPr algn="ctr" defTabSz="9141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4pPr>
            <a:lvl5pPr algn="ctr" defTabSz="9141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5pPr>
            <a:lvl6pPr marL="321457" algn="ctr" defTabSz="9141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6pPr>
            <a:lvl7pPr marL="642915" algn="ctr" defTabSz="9141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7pPr>
            <a:lvl8pPr marL="964372" algn="ctr" defTabSz="9141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8pPr>
            <a:lvl9pPr marL="1285829" algn="ctr" defTabSz="91414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charset="0"/>
              </a:defRPr>
            </a:lvl9pPr>
          </a:lstStyle>
          <a:p>
            <a:pPr defTabSz="914306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anxiety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690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63665" cy="72008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Explain  </a:t>
            </a:r>
            <a:r>
              <a:rPr lang="en-US" b="1" dirty="0"/>
              <a:t>state anxiety </a:t>
            </a:r>
            <a:r>
              <a:rPr lang="en-US" b="1" dirty="0" smtClean="0"/>
              <a:t>and trait anxiety using a practical example. (sub </a:t>
            </a:r>
            <a:r>
              <a:rPr lang="en-US" b="1" dirty="0"/>
              <a:t>max </a:t>
            </a:r>
            <a:r>
              <a:rPr lang="en-US" b="1" dirty="0" smtClean="0"/>
              <a:t>5)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67386" y="1124744"/>
            <a:ext cx="3898246" cy="55133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numCol="1">
            <a:spAutoFit/>
          </a:bodyPr>
          <a:lstStyle/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cap="all" dirty="0" smtClean="0">
                <a:solidFill>
                  <a:prstClr val="black"/>
                </a:solidFill>
              </a:rPr>
              <a:t>State 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1. (Situation) anxiety arising from a specific situation/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Incident/temporary situation/person/environment/cue.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2. (Fear of losing/trying to win) </a:t>
            </a:r>
            <a:r>
              <a:rPr lang="en-US" sz="1400" dirty="0" smtClean="0">
                <a:solidFill>
                  <a:prstClr val="black"/>
                </a:solidFill>
              </a:rPr>
              <a:t>often due to fear of losing or failing/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Competition/competitive state anxiety/pressure of trying to </a:t>
            </a:r>
            <a:r>
              <a:rPr lang="en-GB" sz="1400" dirty="0" smtClean="0">
                <a:solidFill>
                  <a:prstClr val="black"/>
                </a:solidFill>
              </a:rPr>
              <a:t>win.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3. (Fear of injury) fear of being threatened/or actually threatened/fear of </a:t>
            </a:r>
            <a:r>
              <a:rPr lang="en-GB" sz="1400" dirty="0" smtClean="0">
                <a:solidFill>
                  <a:prstClr val="black"/>
                </a:solidFill>
              </a:rPr>
              <a:t>injury/harm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4. (Embarrassment) fear of being embarrassed/self-esteem being harmed/ fear of pride being hurt.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5. (Arousal) when arousal is high in any given moment then more</a:t>
            </a:r>
          </a:p>
          <a:p>
            <a:pPr marL="227699" lvl="0" indent="-227699" defTabSz="914145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prstClr val="black"/>
              </a:buClr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Likely to get anxious.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24744"/>
            <a:ext cx="4176464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Trait</a:t>
            </a:r>
            <a:r>
              <a:rPr lang="en-US" dirty="0" smtClean="0"/>
              <a:t> 6</a:t>
            </a:r>
            <a:r>
              <a:rPr lang="en-US" dirty="0"/>
              <a:t>. (innate) Anxiety that is innate / in-built/genetically determined or</a:t>
            </a:r>
          </a:p>
          <a:p>
            <a:r>
              <a:rPr lang="en-US" dirty="0"/>
              <a:t>born with it or natural anxiety/ a pre-disposition/ part of</a:t>
            </a:r>
          </a:p>
          <a:p>
            <a:r>
              <a:rPr lang="en-GB" dirty="0"/>
              <a:t>your personality.</a:t>
            </a:r>
          </a:p>
          <a:p>
            <a:r>
              <a:rPr lang="en-US" dirty="0"/>
              <a:t>7. (</a:t>
            </a:r>
            <a:r>
              <a:rPr lang="en-US" dirty="0" err="1"/>
              <a:t>generalised</a:t>
            </a:r>
            <a:r>
              <a:rPr lang="en-US" dirty="0"/>
              <a:t>) </a:t>
            </a:r>
            <a:r>
              <a:rPr lang="en-US" dirty="0" err="1"/>
              <a:t>Generalised</a:t>
            </a:r>
            <a:r>
              <a:rPr lang="en-US" dirty="0"/>
              <a:t> / expressed/felt in </a:t>
            </a:r>
            <a:r>
              <a:rPr lang="en-US" dirty="0" smtClean="0"/>
              <a:t>most/many/all </a:t>
            </a:r>
            <a:r>
              <a:rPr lang="en-GB" dirty="0"/>
              <a:t>situations/circumstances or is predictable</a:t>
            </a:r>
          </a:p>
          <a:p>
            <a:r>
              <a:rPr lang="en-GB" dirty="0"/>
              <a:t>8. (enduring </a:t>
            </a:r>
            <a:r>
              <a:rPr lang="en-GB" dirty="0" smtClean="0"/>
              <a:t>or stable</a:t>
            </a:r>
            <a:r>
              <a:rPr lang="en-GB" dirty="0"/>
              <a:t>)</a:t>
            </a:r>
          </a:p>
          <a:p>
            <a:r>
              <a:rPr lang="en-GB" dirty="0"/>
              <a:t>Enduring/lasting/more permanent or stable/unchanging.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030" y="1124744"/>
            <a:ext cx="4014958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9. Example showing de-motivation due to anxiety/giving up or avoidance</a:t>
            </a:r>
          </a:p>
          <a:p>
            <a:r>
              <a:rPr lang="en-US" dirty="0" err="1"/>
              <a:t>behaviour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giving up playing tennis</a:t>
            </a:r>
          </a:p>
          <a:p>
            <a:r>
              <a:rPr lang="en-US" dirty="0"/>
              <a:t>10. Example showing lack of concentration or missing important cues </a:t>
            </a:r>
            <a:r>
              <a:rPr lang="en-US" dirty="0" err="1"/>
              <a:t>eg</a:t>
            </a:r>
            <a:endParaRPr lang="en-US" dirty="0"/>
          </a:p>
          <a:p>
            <a:r>
              <a:rPr lang="en-US" dirty="0"/>
              <a:t>missing the ball in hockey</a:t>
            </a:r>
          </a:p>
          <a:p>
            <a:r>
              <a:rPr lang="en-US" dirty="0"/>
              <a:t>11. Example showing that it can lead to losing control or losing temper or</a:t>
            </a:r>
          </a:p>
          <a:p>
            <a:r>
              <a:rPr lang="en-US" dirty="0"/>
              <a:t>being overly aggressive </a:t>
            </a:r>
            <a:r>
              <a:rPr lang="en-US" dirty="0" err="1"/>
              <a:t>eg</a:t>
            </a:r>
            <a:r>
              <a:rPr lang="en-US" dirty="0"/>
              <a:t> losing your temper in a game of football</a:t>
            </a:r>
          </a:p>
          <a:p>
            <a:r>
              <a:rPr lang="en-US" dirty="0"/>
              <a:t>12. Example showing that worrying can lead to mistakes/poor techniques</a:t>
            </a:r>
          </a:p>
          <a:p>
            <a:r>
              <a:rPr lang="en-US" dirty="0"/>
              <a:t>or skill production </a:t>
            </a:r>
            <a:r>
              <a:rPr lang="en-US" dirty="0" err="1"/>
              <a:t>eg</a:t>
            </a:r>
            <a:r>
              <a:rPr lang="en-US" dirty="0"/>
              <a:t> putting technique fails in golf when anxious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618381"/>
            <a:ext cx="7773293" cy="65037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Measuring and reducing anxiety.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36004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SCAT</a:t>
            </a:r>
          </a:p>
          <a:p>
            <a:r>
              <a:rPr lang="en-GB" dirty="0" smtClean="0"/>
              <a:t>Sports competition anxiety test.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SCAT measures the anxiety of a performer.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Results closely linked to </a:t>
            </a:r>
            <a:r>
              <a:rPr lang="en-GB" b="1" dirty="0" smtClean="0"/>
              <a:t>State anxiety </a:t>
            </a:r>
            <a:r>
              <a:rPr lang="en-GB" dirty="0" smtClean="0"/>
              <a:t>a performer feels before competition.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Valid prediction of competitive anxiety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168" y="1628800"/>
            <a:ext cx="194421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Cognitive state anxiety increases as the competition approaches, although not just before the competition.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85415" y="4221088"/>
            <a:ext cx="194421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Somatic state anxiety tends to be low leading up to competition but increase shortly before the competition.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901223"/>
            <a:ext cx="21962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Catastrophe!</a:t>
            </a:r>
            <a:endParaRPr lang="en-GB" sz="2800" dirty="0"/>
          </a:p>
        </p:txBody>
      </p:sp>
      <p:sp>
        <p:nvSpPr>
          <p:cNvPr id="9" name="Down Arrow 8"/>
          <p:cNvSpPr/>
          <p:nvPr/>
        </p:nvSpPr>
        <p:spPr>
          <a:xfrm rot="1591660">
            <a:off x="5076439" y="2816710"/>
            <a:ext cx="504056" cy="1648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5400000">
            <a:off x="5296956" y="4628653"/>
            <a:ext cx="504056" cy="104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82" y="1473726"/>
            <a:ext cx="2674882" cy="2444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42" y="4221088"/>
            <a:ext cx="2699322" cy="22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54" y="618381"/>
            <a:ext cx="7773293" cy="36234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Anxiety 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052736"/>
            <a:ext cx="8229600" cy="5400600"/>
          </a:xfrm>
          <a:prstGeom prst="rect">
            <a:avLst/>
          </a:prstGeom>
        </p:spPr>
        <p:txBody>
          <a:bodyPr lIns="64291" tIns="32146" rIns="64291" bIns="32146"/>
          <a:lstStyle/>
          <a:p>
            <a:pPr marL="544692" eaLnBrk="1" hangingPunct="1"/>
            <a:r>
              <a:rPr lang="en-US" altLang="en-US" sz="2200" dirty="0"/>
              <a:t>Essentially, there are two main types of anxiety management techniques:</a:t>
            </a:r>
          </a:p>
          <a:p>
            <a:pPr marL="544692" eaLnBrk="1" hangingPunct="1"/>
            <a:endParaRPr lang="en-US" altLang="en-US" sz="2200" dirty="0"/>
          </a:p>
          <a:p>
            <a:pPr marL="544692" eaLnBrk="1" hangingPunct="1"/>
            <a:r>
              <a:rPr lang="en-US" altLang="en-US" sz="2200" b="1" dirty="0">
                <a:solidFill>
                  <a:srgbClr val="66008D"/>
                </a:solidFill>
              </a:rPr>
              <a:t>Somatic Anxiety Management </a:t>
            </a:r>
            <a:r>
              <a:rPr lang="en-US" altLang="en-US" sz="2200" dirty="0"/>
              <a:t> - relates to physical </a:t>
            </a:r>
            <a:r>
              <a:rPr lang="en-US" altLang="en-US" sz="2200" dirty="0" smtClean="0"/>
              <a:t>symptoms</a:t>
            </a:r>
            <a:endParaRPr lang="en-US" altLang="en-US" sz="2200" b="1" dirty="0">
              <a:solidFill>
                <a:srgbClr val="3F691E"/>
              </a:solidFill>
            </a:endParaRPr>
          </a:p>
          <a:p>
            <a:pPr marL="544692" eaLnBrk="1" hangingPunct="1"/>
            <a:r>
              <a:rPr lang="en-US" altLang="en-US" sz="2200" b="1" dirty="0">
                <a:solidFill>
                  <a:srgbClr val="3F691E"/>
                </a:solidFill>
              </a:rPr>
              <a:t>Cognitive Anxiety Management </a:t>
            </a:r>
            <a:r>
              <a:rPr lang="en-US" altLang="en-US" sz="2200" dirty="0"/>
              <a:t>- relates to thought processes and feelings</a:t>
            </a:r>
          </a:p>
          <a:p>
            <a:pPr marL="544692" eaLnBrk="1" hangingPunct="1"/>
            <a:endParaRPr lang="en-US" altLang="en-US" sz="2200" dirty="0"/>
          </a:p>
          <a:p>
            <a:pPr marL="544692" eaLnBrk="1" hangingPunct="1"/>
            <a:r>
              <a:rPr lang="en-US" altLang="en-US" sz="2200" dirty="0"/>
              <a:t>The controlling of anxiety can help to recreate circumstances where the performer feels confident and focused with their performance. </a:t>
            </a:r>
            <a:endParaRPr lang="en-US" altLang="en-US" sz="2200" b="1" dirty="0">
              <a:solidFill>
                <a:srgbClr val="640E2F"/>
              </a:solidFill>
              <a:ea typeface="ヒラギノ明朝 ProN W6"/>
              <a:cs typeface="ヒラギノ明朝 ProN W6"/>
            </a:endParaRPr>
          </a:p>
        </p:txBody>
      </p:sp>
    </p:spTree>
    <p:extLst>
      <p:ext uri="{BB962C8B-B14F-4D97-AF65-F5344CB8AC3E}">
        <p14:creationId xmlns:p14="http://schemas.microsoft.com/office/powerpoint/2010/main" val="3332534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733" y="2924944"/>
            <a:ext cx="3742630" cy="65037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manage anxiety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89"/>
            <a:ext cx="3096344" cy="1838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289"/>
            <a:ext cx="2050554" cy="2050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/>
          <a:stretch/>
        </p:blipFill>
        <p:spPr>
          <a:xfrm>
            <a:off x="6078349" y="33536"/>
            <a:ext cx="3068119" cy="228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4067866"/>
            <a:ext cx="2391544" cy="279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54" y="4869160"/>
            <a:ext cx="2915694" cy="194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" y="2842571"/>
            <a:ext cx="3055431" cy="20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Videos!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64291" tIns="32146" rIns="64291" bIns="32146">
            <a:normAutofit fontScale="92500" lnSpcReduction="10000"/>
          </a:bodyPr>
          <a:lstStyle/>
          <a:p>
            <a:r>
              <a:rPr lang="en-GB" altLang="en-US" dirty="0" smtClean="0"/>
              <a:t>Imagery</a:t>
            </a:r>
          </a:p>
          <a:p>
            <a:r>
              <a:rPr lang="en-GB" altLang="en-US" sz="1400" dirty="0">
                <a:hlinkClick r:id="rId2"/>
              </a:rPr>
              <a:t>https://www.youtube.com/watch?v=Htw780vHH0o</a:t>
            </a:r>
            <a:endParaRPr lang="en-GB" altLang="en-US" sz="1400" dirty="0"/>
          </a:p>
          <a:p>
            <a:endParaRPr lang="en-GB" altLang="en-US" sz="1400" dirty="0"/>
          </a:p>
          <a:p>
            <a:r>
              <a:rPr lang="en-GB" altLang="en-US" dirty="0" smtClean="0"/>
              <a:t>Biofeedback</a:t>
            </a:r>
          </a:p>
          <a:p>
            <a:r>
              <a:rPr lang="en-GB" altLang="en-US" sz="1700" dirty="0">
                <a:hlinkClick r:id="rId3"/>
              </a:rPr>
              <a:t>https://www.youtube.com/watch?v=q9Nsm1U0CpY</a:t>
            </a:r>
            <a:endParaRPr lang="en-GB" altLang="en-US" sz="1700" dirty="0"/>
          </a:p>
          <a:p>
            <a:endParaRPr lang="en-GB" altLang="en-US" dirty="0" smtClean="0"/>
          </a:p>
          <a:p>
            <a:r>
              <a:rPr lang="en-GB" altLang="en-US" dirty="0" smtClean="0"/>
              <a:t>PMR</a:t>
            </a:r>
          </a:p>
          <a:p>
            <a:r>
              <a:rPr lang="en-GB" altLang="en-US" sz="1400" dirty="0">
                <a:hlinkClick r:id="rId4"/>
              </a:rPr>
              <a:t>https://www.youtube.com/watch?v=TwCITgdBzI4</a:t>
            </a:r>
            <a:endParaRPr lang="en-GB" altLang="en-US" sz="1400" dirty="0"/>
          </a:p>
          <a:p>
            <a:endParaRPr lang="en-GB" altLang="en-US" dirty="0" smtClean="0"/>
          </a:p>
          <a:p>
            <a:r>
              <a:rPr lang="en-GB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Positive refocus</a:t>
            </a:r>
          </a:p>
          <a:p>
            <a:r>
              <a:rPr lang="en-GB" altLang="en-US" dirty="0" smtClean="0">
                <a:hlinkClick r:id="rId5"/>
              </a:rPr>
              <a:t>https</a:t>
            </a:r>
            <a:r>
              <a:rPr lang="en-GB" altLang="en-US" dirty="0">
                <a:hlinkClick r:id="rId5"/>
              </a:rPr>
              <a:t>://</a:t>
            </a:r>
            <a:r>
              <a:rPr lang="en-GB" altLang="en-US" dirty="0" smtClean="0">
                <a:hlinkClick r:id="rId5"/>
              </a:rPr>
              <a:t>www.youtube.com/watch?v=0V5ZzXbWuq8</a:t>
            </a:r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5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Think – Problems!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646" y="1774775"/>
            <a:ext cx="4469309" cy="4625578"/>
          </a:xfrm>
          <a:prstGeom prst="rect">
            <a:avLst/>
          </a:prstGeom>
        </p:spPr>
        <p:txBody>
          <a:bodyPr lIns="64291" tIns="32146" rIns="64291" bIns="32146">
            <a:normAutofit fontScale="85000" lnSpcReduction="20000"/>
          </a:bodyPr>
          <a:lstStyle/>
          <a:p>
            <a:pPr marL="119431" indent="0">
              <a:buNone/>
              <a:defRPr/>
            </a:pPr>
            <a:r>
              <a:rPr lang="en-GB" sz="2200" dirty="0"/>
              <a:t>What are the main disadvantages of anxiety management techniques?</a:t>
            </a:r>
          </a:p>
          <a:p>
            <a:pPr marL="119431" indent="0">
              <a:buNone/>
              <a:defRPr/>
            </a:pPr>
            <a:endParaRPr lang="en-GB" sz="2200" dirty="0"/>
          </a:p>
          <a:p>
            <a:pPr>
              <a:defRPr/>
            </a:pPr>
            <a:r>
              <a:rPr lang="en-GB" sz="2200" b="1" dirty="0">
                <a:solidFill>
                  <a:srgbClr val="FF0000"/>
                </a:solidFill>
              </a:rPr>
              <a:t>Can you use them in a live performance?</a:t>
            </a:r>
          </a:p>
          <a:p>
            <a:pPr>
              <a:defRPr/>
            </a:pPr>
            <a:endParaRPr lang="en-GB" sz="2200" dirty="0"/>
          </a:p>
          <a:p>
            <a:pPr>
              <a:defRPr/>
            </a:pP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</a:rPr>
              <a:t>What equipment is necessary – cost factor?</a:t>
            </a:r>
          </a:p>
          <a:p>
            <a:pPr>
              <a:defRPr/>
            </a:pPr>
            <a:endParaRPr lang="en-GB" sz="2200" dirty="0"/>
          </a:p>
          <a:p>
            <a:pPr>
              <a:defRPr/>
            </a:pPr>
            <a:r>
              <a:rPr lang="en-GB" sz="2200" b="1" dirty="0">
                <a:solidFill>
                  <a:schemeClr val="accent4">
                    <a:lumMod val="50000"/>
                  </a:schemeClr>
                </a:solidFill>
              </a:rPr>
              <a:t>Do they rely on internal or external factors? How does this affect its use?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140">
            <a:off x="5584404" y="1909837"/>
            <a:ext cx="3111996" cy="207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162">
            <a:off x="5584404" y="4339828"/>
            <a:ext cx="3111996" cy="20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4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35387" y="0"/>
          <a:ext cx="91793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8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EAFFD-DB0A-497F-ABDA-77EB07C35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D8EAFFD-DB0A-497F-ABDA-77EB07C35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D8EAFFD-DB0A-497F-ABDA-77EB07C35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3779A-805C-4499-B28D-8092E63A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383779A-805C-4499-B28D-8092E63A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383779A-805C-4499-B28D-8092E63A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B240A-C26E-4E25-80E3-C34364A2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06B240A-C26E-4E25-80E3-C34364A2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06B240A-C26E-4E25-80E3-C34364A20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E478E3-D2A7-442E-BB1A-8E99AC403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4E478E3-D2A7-442E-BB1A-8E99AC403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4E478E3-D2A7-442E-BB1A-8E99AC403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9A094-34BE-443E-B459-2BAB9E1F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719A094-34BE-443E-B459-2BAB9E1F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719A094-34BE-443E-B459-2BAB9E1F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D4C06-31AE-49DD-AA24-614F9BC24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6CD4C06-31AE-49DD-AA24-614F9BC24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6CD4C06-31AE-49DD-AA24-614F9BC24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B3063-CC6B-497E-BB73-B949CAAD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33B3063-CC6B-497E-BB73-B949CAAD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33B3063-CC6B-497E-BB73-B949CAAD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97EAD-45A7-4A5D-BF3E-06645E638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1DD97EAD-45A7-4A5D-BF3E-06645E638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1DD97EAD-45A7-4A5D-BF3E-06645E638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Task B</a:t>
            </a: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GB" altLang="en-US" dirty="0" smtClean="0"/>
              <a:t>What factors can </a:t>
            </a:r>
            <a:r>
              <a:rPr lang="en-GB" altLang="en-US" dirty="0" smtClean="0"/>
              <a:t>affect being </a:t>
            </a:r>
            <a:r>
              <a:rPr lang="en-GB" altLang="en-US" dirty="0" smtClean="0"/>
              <a:t>in a peak flow state, or being in the optimal functioning state? </a:t>
            </a:r>
          </a:p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9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3564885"/>
              </p:ext>
            </p:extLst>
          </p:nvPr>
        </p:nvGraphicFramePr>
        <p:xfrm>
          <a:off x="167136" y="87379"/>
          <a:ext cx="8759098" cy="556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661" y="6010796"/>
            <a:ext cx="8758907" cy="372696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…would all 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increase chances / facilitate</a:t>
            </a:r>
            <a:r>
              <a:rPr lang="en-GB" sz="2000" dirty="0">
                <a:latin typeface="+mj-lt"/>
              </a:rPr>
              <a:t> peak flow or optimal functioning!</a:t>
            </a:r>
          </a:p>
        </p:txBody>
      </p:sp>
    </p:spTree>
    <p:extLst>
      <p:ext uri="{BB962C8B-B14F-4D97-AF65-F5344CB8AC3E}">
        <p14:creationId xmlns:p14="http://schemas.microsoft.com/office/powerpoint/2010/main" val="6753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31296" r="27814" b="56235"/>
          <a:stretch/>
        </p:blipFill>
        <p:spPr bwMode="auto">
          <a:xfrm>
            <a:off x="774650" y="980728"/>
            <a:ext cx="7793385" cy="1315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124745"/>
            <a:ext cx="3166590" cy="2376264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cap="none" dirty="0" smtClean="0"/>
              <a:t>Anxiety is a negative experience of stress and can be caused by worry or apprehension.  Perhaps due to the fear of failing in a competitive situation.</a:t>
            </a:r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52">
            <a:off x="4572000" y="535690"/>
            <a:ext cx="4187957" cy="2355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09" y="3356992"/>
            <a:ext cx="4828028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31296" r="27814" b="8704"/>
          <a:stretch>
            <a:fillRect/>
          </a:stretch>
        </p:blipFill>
        <p:spPr bwMode="auto">
          <a:xfrm>
            <a:off x="774651" y="237754"/>
            <a:ext cx="7793385" cy="632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Forms of Anxiety: Second Dimension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rPr lang="en-GB" altLang="en-US" sz="2200" dirty="0"/>
              <a:t>In addition to the somatic and cognitive dimensions of anxiety, there is a </a:t>
            </a:r>
            <a:r>
              <a:rPr lang="en-GB" altLang="en-US" sz="2200" b="1" dirty="0">
                <a:solidFill>
                  <a:srgbClr val="FF0000"/>
                </a:solidFill>
              </a:rPr>
              <a:t>second dimension </a:t>
            </a:r>
            <a:r>
              <a:rPr lang="en-GB" altLang="en-US" sz="2200" dirty="0"/>
              <a:t>relating to the </a:t>
            </a:r>
            <a:r>
              <a:rPr lang="en-GB" altLang="en-US" sz="2200" dirty="0">
                <a:solidFill>
                  <a:srgbClr val="FF0000"/>
                </a:solidFill>
              </a:rPr>
              <a:t>stability</a:t>
            </a:r>
            <a:r>
              <a:rPr lang="en-GB" altLang="en-US" sz="2200" dirty="0"/>
              <a:t> of anxiety: </a:t>
            </a:r>
          </a:p>
          <a:p>
            <a:endParaRPr lang="en-GB" altLang="en-US" sz="2200" dirty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0" y="4566420"/>
            <a:ext cx="5670352" cy="15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00" y="2770436"/>
            <a:ext cx="5670352" cy="179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233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ヒラギノ明朝 ProN W3" charset="0"/>
                <a:cs typeface="Corbel"/>
              </a:rPr>
              <a:t>Two Forms of </a:t>
            </a:r>
            <a:r>
              <a:rPr lang="en-GB" dirty="0" smtClean="0">
                <a:ea typeface="ヒラギノ明朝 ProN W3" charset="0"/>
                <a:cs typeface="Corbel"/>
              </a:rPr>
              <a:t>Anxiety </a:t>
            </a:r>
            <a:endParaRPr lang="en-GB" dirty="0">
              <a:ea typeface="ヒラギノ明朝 ProN W3" charset="0"/>
              <a:cs typeface="Corbel"/>
            </a:endParaRP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05" y="1758033"/>
            <a:ext cx="6220644" cy="172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36" y="3783955"/>
            <a:ext cx="6227340" cy="23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90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Task </a:t>
            </a:r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64291" tIns="32146" rIns="64291" bIns="32146"/>
          <a:lstStyle/>
          <a:p>
            <a:endParaRPr lang="en-GB" altLang="en-US" smtClean="0"/>
          </a:p>
          <a:p>
            <a:r>
              <a:rPr lang="en-GB" altLang="en-US" smtClean="0"/>
              <a:t>What would make you anxious in a sporting competition?</a:t>
            </a:r>
          </a:p>
          <a:p>
            <a:endParaRPr lang="en-GB" altLang="en-US" smtClean="0"/>
          </a:p>
          <a:p>
            <a:r>
              <a:rPr lang="en-GB" altLang="en-US" smtClean="0"/>
              <a:t>Can you relate any of these factors to any other models / theories / explanations within the Sports Psychology unit?</a:t>
            </a:r>
          </a:p>
        </p:txBody>
      </p:sp>
    </p:spTree>
    <p:extLst>
      <p:ext uri="{BB962C8B-B14F-4D97-AF65-F5344CB8AC3E}">
        <p14:creationId xmlns:p14="http://schemas.microsoft.com/office/powerpoint/2010/main" val="5416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61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1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21D25-10DE-40F3-985B-1E0C0B8D8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F721D25-10DE-40F3-985B-1E0C0B8D8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F721D25-10DE-40F3-985B-1E0C0B8D8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A77A4-C91F-49F0-B675-5F025F8C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B9A77A4-C91F-49F0-B675-5F025F8C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9A77A4-C91F-49F0-B675-5F025F8CA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FA2F8A-79E0-4CA2-930D-B4F8BA181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DFA2F8A-79E0-4CA2-930D-B4F8BA181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DFA2F8A-79E0-4CA2-930D-B4F8BA181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6A13B-64E6-4C0D-A926-1F36AC9D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7EF6A13B-64E6-4C0D-A926-1F36AC9D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EF6A13B-64E6-4C0D-A926-1F36AC9D0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A73BD-CBB0-4CA7-80EB-4FE556FA6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D9A73BD-CBB0-4CA7-80EB-4FE556FA6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D9A73BD-CBB0-4CA7-80EB-4FE556FA6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E3B531-3819-41A9-9233-ECB6B67F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9E3B531-3819-41A9-9233-ECB6B67F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9E3B531-3819-41A9-9233-ECB6B67F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8170D-2668-4A6E-8DE3-B25AA231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D68170D-2668-4A6E-8DE3-B25AA231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D68170D-2668-4A6E-8DE3-B25AA2314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1" y="25602"/>
            <a:ext cx="3096344" cy="93841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anxiety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3600400" cy="3424107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Describes our feelings of being threatened.</a:t>
            </a:r>
          </a:p>
          <a:p>
            <a:r>
              <a:rPr lang="en-GB" sz="2400" b="1" dirty="0" smtClean="0"/>
              <a:t>Threat  of physical harm</a:t>
            </a:r>
          </a:p>
          <a:p>
            <a:r>
              <a:rPr lang="en-GB" sz="2400" b="1" dirty="0" smtClean="0"/>
              <a:t>Threat to self esteem</a:t>
            </a:r>
          </a:p>
          <a:p>
            <a:r>
              <a:rPr lang="en-GB" sz="2400" b="1" dirty="0" smtClean="0"/>
              <a:t>Threat of letting other people down</a:t>
            </a:r>
          </a:p>
          <a:p>
            <a:r>
              <a:rPr lang="en-GB" sz="2400" b="1" dirty="0" smtClean="0"/>
              <a:t>Threat/fear of being punished.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46"/>
            <a:ext cx="3923928" cy="2207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36" y="2242256"/>
            <a:ext cx="2116832" cy="2424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08" y="2420888"/>
            <a:ext cx="3383360" cy="2424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9" y="2852936"/>
            <a:ext cx="2776526" cy="33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96344" cy="648072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anxiety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3744416" cy="1368151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cap="none" dirty="0" smtClean="0"/>
              <a:t>Some appear to be able to cope with anxiety and remain calm.  others which includes some experts can become extremely stressed.</a:t>
            </a:r>
            <a:endParaRPr lang="en-GB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3528392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Competitive anxiety worry and fear experienced during or about competitive experiences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32849"/>
            <a:ext cx="338437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Situational differences</a:t>
            </a:r>
          </a:p>
          <a:p>
            <a:pPr algn="ctr"/>
            <a:r>
              <a:rPr lang="en-GB" dirty="0" smtClean="0"/>
              <a:t>Friendly vs Cup Final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663640"/>
            <a:ext cx="3384376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Trait anxiety</a:t>
            </a:r>
          </a:p>
          <a:p>
            <a:pPr algn="ctr"/>
            <a:r>
              <a:rPr lang="en-GB" dirty="0" smtClean="0"/>
              <a:t>High trait means more likely to experience high anxiety in a situation, other situations can also cause high anxiety.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085184"/>
            <a:ext cx="33843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competition process</a:t>
            </a:r>
          </a:p>
          <a:p>
            <a:pPr algn="ctr"/>
            <a:r>
              <a:rPr lang="en-GB" dirty="0" smtClean="0"/>
              <a:t>Interaction between, situational, trait, and competitive anxiety.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3663780"/>
            <a:ext cx="33843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Competitive trait anxiety</a:t>
            </a:r>
          </a:p>
          <a:p>
            <a:pPr algn="ctr"/>
            <a:r>
              <a:rPr lang="en-GB" dirty="0" smtClean="0"/>
              <a:t>Experience anxiety in perceived competitive situations.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6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3240360" cy="86409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A league game for the college side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832993"/>
            <a:ext cx="324036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>
            <a:normAutofit/>
          </a:bodyPr>
          <a:lstStyle>
            <a:lvl1pPr marL="227699" indent="-227699" algn="l" defTabSz="914145" rtl="0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329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4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7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game in training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090192"/>
            <a:ext cx="3240360" cy="893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>
            <a:normAutofit/>
          </a:bodyPr>
          <a:lstStyle>
            <a:lvl1pPr marL="227699" indent="-227699" algn="l" defTabSz="914145" rtl="0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329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4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7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league game for the college side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3304" y="2119536"/>
            <a:ext cx="324036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>
            <a:normAutofit/>
          </a:bodyPr>
          <a:lstStyle>
            <a:lvl1pPr marL="227699" indent="-227699" algn="l" defTabSz="914145" rtl="0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329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4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7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training game</a:t>
            </a:r>
          </a:p>
        </p:txBody>
      </p:sp>
      <p:sp>
        <p:nvSpPr>
          <p:cNvPr id="7" name="Right Arrow 6"/>
          <p:cNvSpPr/>
          <p:nvPr/>
        </p:nvSpPr>
        <p:spPr>
          <a:xfrm rot="10800000">
            <a:off x="3707904" y="938777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-Right Arrow 7"/>
          <p:cNvSpPr/>
          <p:nvPr/>
        </p:nvSpPr>
        <p:spPr>
          <a:xfrm>
            <a:off x="3619128" y="2090192"/>
            <a:ext cx="1584176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3429000"/>
            <a:ext cx="324036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>
            <a:normAutofit fontScale="85000" lnSpcReduction="10000"/>
          </a:bodyPr>
          <a:lstStyle>
            <a:lvl1pPr marL="227699" indent="-227699" algn="l" defTabSz="914145" rtl="0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329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4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7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cup final for the college side (competition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3619128" y="3573016"/>
            <a:ext cx="122413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95633" y="3501008"/>
            <a:ext cx="3240360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64291" tIns="32146" rIns="64291" bIns="32146" rtlCol="0">
            <a:normAutofit/>
          </a:bodyPr>
          <a:lstStyle>
            <a:lvl1pPr marL="227699" indent="-227699" algn="l" defTabSz="914145" rtl="0" eaLnBrk="0" fontAlgn="base" hangingPunct="0">
              <a:lnSpc>
                <a:spcPct val="120000"/>
              </a:lnSpc>
              <a:spcBef>
                <a:spcPts val="1002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329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4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5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7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04" indent="-227699" algn="l" defTabSz="914145" rtl="0" eaLnBrk="0" fontAlgn="base" hangingPunct="0">
              <a:lnSpc>
                <a:spcPct val="120000"/>
              </a:lnSpc>
              <a:spcBef>
                <a:spcPts val="501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13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 non-competitive game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4586986"/>
            <a:ext cx="338437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The competition process</a:t>
            </a:r>
          </a:p>
          <a:p>
            <a:pPr algn="ctr"/>
            <a:r>
              <a:rPr lang="en-GB" dirty="0" smtClean="0"/>
              <a:t>Interaction between, situational, trait, and competitive anxiety.</a:t>
            </a:r>
            <a:endParaRPr lang="en-GB" dirty="0"/>
          </a:p>
        </p:txBody>
      </p:sp>
      <p:sp>
        <p:nvSpPr>
          <p:cNvPr id="13" name="Bent Arrow 12"/>
          <p:cNvSpPr/>
          <p:nvPr/>
        </p:nvSpPr>
        <p:spPr>
          <a:xfrm rot="10800000">
            <a:off x="2808408" y="5541410"/>
            <a:ext cx="1369360" cy="923330"/>
          </a:xfrm>
          <a:prstGeom prst="bentArrow">
            <a:avLst>
              <a:gd name="adj1" fmla="val 25000"/>
              <a:gd name="adj2" fmla="val 25000"/>
              <a:gd name="adj3" fmla="val 4200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-Up Arrow 14"/>
          <p:cNvSpPr/>
          <p:nvPr/>
        </p:nvSpPr>
        <p:spPr>
          <a:xfrm rot="5400000">
            <a:off x="5251397" y="5133277"/>
            <a:ext cx="767910" cy="15841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7544" y="4982330"/>
            <a:ext cx="194421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trait anxiety high, can, will have higher state anxiety, or in competition.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522818" y="4859385"/>
            <a:ext cx="194421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trait anxiety low can, will have lower state anxiety, or in competition.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920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Sports Psychology</vt:lpstr>
      <vt:lpstr>PowerPoint Presentation</vt:lpstr>
      <vt:lpstr>Forms of Anxiety: Second Dimension</vt:lpstr>
      <vt:lpstr>Two Forms of Anxiety </vt:lpstr>
      <vt:lpstr>Task a</vt:lpstr>
      <vt:lpstr>PowerPoint Presentation</vt:lpstr>
      <vt:lpstr>anxiety</vt:lpstr>
      <vt:lpstr>anxiety</vt:lpstr>
      <vt:lpstr>PowerPoint Presentation</vt:lpstr>
      <vt:lpstr>PowerPoint Presentation</vt:lpstr>
      <vt:lpstr>Measuring and reducing anxiety.</vt:lpstr>
      <vt:lpstr>Anxiety Management</vt:lpstr>
      <vt:lpstr>manage anxiety</vt:lpstr>
      <vt:lpstr>Videos!</vt:lpstr>
      <vt:lpstr>Think – Problems!</vt:lpstr>
      <vt:lpstr>PowerPoint Presentation</vt:lpstr>
      <vt:lpstr>Task B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Psychology</dc:title>
  <dc:creator>D.Ashleighmorris</dc:creator>
  <cp:lastModifiedBy>D.Ashleighmorris</cp:lastModifiedBy>
  <cp:revision>18</cp:revision>
  <dcterms:created xsi:type="dcterms:W3CDTF">2017-01-17T13:10:33Z</dcterms:created>
  <dcterms:modified xsi:type="dcterms:W3CDTF">2017-01-20T17:46:04Z</dcterms:modified>
</cp:coreProperties>
</file>