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handoutMasterIdLst>
    <p:handoutMasterId r:id="rId74"/>
  </p:handoutMasterIdLst>
  <p:sldIdLst>
    <p:sldId id="256" r:id="rId2"/>
    <p:sldId id="295" r:id="rId3"/>
    <p:sldId id="363" r:id="rId4"/>
    <p:sldId id="297" r:id="rId5"/>
    <p:sldId id="319" r:id="rId6"/>
    <p:sldId id="308" r:id="rId7"/>
    <p:sldId id="313" r:id="rId8"/>
    <p:sldId id="346" r:id="rId9"/>
    <p:sldId id="342" r:id="rId10"/>
    <p:sldId id="341" r:id="rId11"/>
    <p:sldId id="309" r:id="rId12"/>
    <p:sldId id="339" r:id="rId13"/>
    <p:sldId id="340" r:id="rId14"/>
    <p:sldId id="354" r:id="rId15"/>
    <p:sldId id="370" r:id="rId16"/>
    <p:sldId id="299" r:id="rId17"/>
    <p:sldId id="343" r:id="rId18"/>
    <p:sldId id="312" r:id="rId19"/>
    <p:sldId id="257" r:id="rId20"/>
    <p:sldId id="344" r:id="rId21"/>
    <p:sldId id="314" r:id="rId22"/>
    <p:sldId id="300" r:id="rId23"/>
    <p:sldId id="315" r:id="rId24"/>
    <p:sldId id="345" r:id="rId25"/>
    <p:sldId id="333" r:id="rId26"/>
    <p:sldId id="320" r:id="rId27"/>
    <p:sldId id="347" r:id="rId28"/>
    <p:sldId id="260" r:id="rId29"/>
    <p:sldId id="318" r:id="rId30"/>
    <p:sldId id="366" r:id="rId31"/>
    <p:sldId id="336" r:id="rId32"/>
    <p:sldId id="265" r:id="rId33"/>
    <p:sldId id="352" r:id="rId34"/>
    <p:sldId id="335" r:id="rId35"/>
    <p:sldId id="323" r:id="rId36"/>
    <p:sldId id="337" r:id="rId37"/>
    <p:sldId id="264" r:id="rId38"/>
    <p:sldId id="348" r:id="rId39"/>
    <p:sldId id="349" r:id="rId40"/>
    <p:sldId id="367" r:id="rId41"/>
    <p:sldId id="369" r:id="rId42"/>
    <p:sldId id="325" r:id="rId43"/>
    <p:sldId id="357" r:id="rId44"/>
    <p:sldId id="356" r:id="rId45"/>
    <p:sldId id="282" r:id="rId46"/>
    <p:sldId id="327" r:id="rId47"/>
    <p:sldId id="351" r:id="rId48"/>
    <p:sldId id="302" r:id="rId49"/>
    <p:sldId id="289" r:id="rId50"/>
    <p:sldId id="361" r:id="rId51"/>
    <p:sldId id="355" r:id="rId52"/>
    <p:sldId id="364" r:id="rId53"/>
    <p:sldId id="365" r:id="rId54"/>
    <p:sldId id="359" r:id="rId55"/>
    <p:sldId id="360" r:id="rId56"/>
    <p:sldId id="358" r:id="rId57"/>
    <p:sldId id="362" r:id="rId58"/>
    <p:sldId id="267" r:id="rId59"/>
    <p:sldId id="304" r:id="rId60"/>
    <p:sldId id="286" r:id="rId61"/>
    <p:sldId id="305" r:id="rId62"/>
    <p:sldId id="287" r:id="rId63"/>
    <p:sldId id="270" r:id="rId64"/>
    <p:sldId id="285" r:id="rId65"/>
    <p:sldId id="271" r:id="rId66"/>
    <p:sldId id="276" r:id="rId67"/>
    <p:sldId id="277" r:id="rId68"/>
    <p:sldId id="307" r:id="rId69"/>
    <p:sldId id="293" r:id="rId70"/>
    <p:sldId id="281" r:id="rId71"/>
    <p:sldId id="316" r:id="rId72"/>
    <p:sldId id="338" r:id="rId7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ahoma" charset="0"/>
        <a:ea typeface="+mn-ea"/>
        <a:cs typeface="+mn-cs"/>
      </a:defRPr>
    </a:lvl1pPr>
    <a:lvl2pPr marL="457200" algn="l" rtl="0" fontAlgn="base">
      <a:spcBef>
        <a:spcPct val="0"/>
      </a:spcBef>
      <a:spcAft>
        <a:spcPct val="0"/>
      </a:spcAft>
      <a:defRPr kern="1200">
        <a:solidFill>
          <a:schemeClr val="tx1"/>
        </a:solidFill>
        <a:latin typeface="Tahoma" charset="0"/>
        <a:ea typeface="+mn-ea"/>
        <a:cs typeface="+mn-cs"/>
      </a:defRPr>
    </a:lvl2pPr>
    <a:lvl3pPr marL="914400" algn="l" rtl="0" fontAlgn="base">
      <a:spcBef>
        <a:spcPct val="0"/>
      </a:spcBef>
      <a:spcAft>
        <a:spcPct val="0"/>
      </a:spcAft>
      <a:defRPr kern="1200">
        <a:solidFill>
          <a:schemeClr val="tx1"/>
        </a:solidFill>
        <a:latin typeface="Tahoma" charset="0"/>
        <a:ea typeface="+mn-ea"/>
        <a:cs typeface="+mn-cs"/>
      </a:defRPr>
    </a:lvl3pPr>
    <a:lvl4pPr marL="1371600" algn="l" rtl="0" fontAlgn="base">
      <a:spcBef>
        <a:spcPct val="0"/>
      </a:spcBef>
      <a:spcAft>
        <a:spcPct val="0"/>
      </a:spcAft>
      <a:defRPr kern="1200">
        <a:solidFill>
          <a:schemeClr val="tx1"/>
        </a:solidFill>
        <a:latin typeface="Tahoma" charset="0"/>
        <a:ea typeface="+mn-ea"/>
        <a:cs typeface="+mn-cs"/>
      </a:defRPr>
    </a:lvl4pPr>
    <a:lvl5pPr marL="1828800" algn="l" rtl="0" fontAlgn="base">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788" autoAdjust="0"/>
    <p:restoredTop sz="94660"/>
  </p:normalViewPr>
  <p:slideViewPr>
    <p:cSldViewPr>
      <p:cViewPr varScale="1">
        <p:scale>
          <a:sx n="69" d="100"/>
          <a:sy n="69" d="100"/>
        </p:scale>
        <p:origin x="-118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921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921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921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F2896A8-7B32-4341-B6D4-343B7DA5BE3A}" type="slidenum">
              <a:rPr lang="en-GB"/>
              <a:pPr>
                <a:defRPr/>
              </a:pPr>
              <a:t>‹#›</a:t>
            </a:fld>
            <a:endParaRPr lang="en-GB"/>
          </a:p>
        </p:txBody>
      </p:sp>
    </p:spTree>
    <p:extLst>
      <p:ext uri="{BB962C8B-B14F-4D97-AF65-F5344CB8AC3E}">
        <p14:creationId xmlns:p14="http://schemas.microsoft.com/office/powerpoint/2010/main" val="42052136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GB"/>
          </a:p>
        </p:txBody>
      </p:sp>
      <p:sp>
        <p:nvSpPr>
          <p:cNvPr id="12493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GB"/>
              <a:t>Click to edit Master title style</a:t>
            </a:r>
          </a:p>
        </p:txBody>
      </p:sp>
      <p:sp>
        <p:nvSpPr>
          <p:cNvPr id="12493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GB"/>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GB"/>
          </a:p>
        </p:txBody>
      </p:sp>
      <p:sp>
        <p:nvSpPr>
          <p:cNvPr id="6" name="Rectangle 6"/>
          <p:cNvSpPr>
            <a:spLocks noGrp="1" noChangeArrowheads="1"/>
          </p:cNvSpPr>
          <p:nvPr>
            <p:ph type="sldNum" sz="quarter" idx="11"/>
          </p:nvPr>
        </p:nvSpPr>
        <p:spPr/>
        <p:txBody>
          <a:bodyPr/>
          <a:lstStyle>
            <a:lvl1pPr>
              <a:defRPr/>
            </a:lvl1pPr>
          </a:lstStyle>
          <a:p>
            <a:pPr>
              <a:defRPr/>
            </a:pPr>
            <a:fld id="{4961E1D2-A385-4316-BEB6-87206B02B551}" type="slidenum">
              <a:rPr lang="en-GB"/>
              <a:pPr>
                <a:defRPr/>
              </a:pPr>
              <a:t>‹#›</a:t>
            </a:fld>
            <a:endParaRPr lang="en-GB"/>
          </a:p>
        </p:txBody>
      </p:sp>
      <p:sp>
        <p:nvSpPr>
          <p:cNvPr id="7" name="Rectangle 7"/>
          <p:cNvSpPr>
            <a:spLocks noGrp="1" noChangeArrowheads="1"/>
          </p:cNvSpPr>
          <p:nvPr>
            <p:ph type="dt" sz="quarter" idx="12"/>
          </p:nvPr>
        </p:nvSpPr>
        <p:spPr/>
        <p:txBody>
          <a:bodyPr/>
          <a:lstStyle>
            <a:lvl1pPr>
              <a:defRPr/>
            </a:lvl1pPr>
          </a:lstStyle>
          <a:p>
            <a:pPr>
              <a:defRPr/>
            </a:pP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DC2CC74-2B18-4AEC-926A-C1825E81EBE3}"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4F0CEFC-4901-48B0-9179-D178D3E18C3B}"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3AEC2BD-37D5-44F4-BCEA-29C2FF663392}"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905000"/>
            <a:ext cx="8229600" cy="41148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2A940F8-8EEB-492B-8624-0538703ECCF2}"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10AC829-3B65-4B58-8A88-64A077C5D963}"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46E5C9E-3AD4-4584-8763-BBEC07AA138F}"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D68C0C7-D48F-449D-9D5D-442BEEF000C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BB4CF5F-7B69-4406-9491-082D898F8E46}"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9DB551B-1BAA-4C28-865D-6539663B3C7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68E37E1-C0D3-4CB2-8DD4-A722EF21244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8625662-95CD-4178-AA2A-62C5F46C4CCC}"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D5D63BF-A7D2-4A2D-89D1-70915D2F827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2390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239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en-GB"/>
          </a:p>
        </p:txBody>
      </p:sp>
      <p:sp>
        <p:nvSpPr>
          <p:cNvPr id="1239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en-GB"/>
          </a:p>
        </p:txBody>
      </p:sp>
      <p:sp>
        <p:nvSpPr>
          <p:cNvPr id="1239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A9A75E69-F67C-43BB-91EA-9E1D13599E0E}"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752"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images.google.co.uk/imgres?imgurl=http://www.jinkysoars.co.uk/images/a_dejected_hun.jpg&amp;imgrefurl=http://www.jinkysoars.co.uk/the_old_firm.htm&amp;h=378&amp;w=350&amp;sz=21&amp;hl=en&amp;start=5&amp;tbnid=N6yM-gaEqZQXRM:&amp;tbnh=122&amp;tbnw=113&amp;prev=/images?q=losing+in+cup+final&amp;svnum=10&amp;hl=en&amp;lr=&amp;sa=X" TargetMode="Externa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43.jpeg"/></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46.jpeg"/><Relationship Id="rId5" Type="http://schemas.openxmlformats.org/officeDocument/2006/relationships/hyperlink" Target="http://images.google.co.uk/imgres?imgurl=http://richwoodstrack.com/Olympics/images/OlyPosters/1976montreal.jpg&amp;imgrefurl=http://www.gamesbids.com/forums/index.php?showtopic=3919&amp;usg=__IKoyA9NWRcMcTrsc78Wsu_tSMIo=&amp;h=768&amp;w=588&amp;sz=22&amp;hl=en&amp;start=2&amp;sig2=2HZ9_WvrDaRCuT8DH8Tl1Q&amp;tbnid=a1vdBBFZXXP7dM:&amp;tbnh=142&amp;tbnw=109&amp;ei=g7N0SdGZD5XlmQfwz8mGBw&amp;prev=/images?q=OLYMPICS+1976&amp;gbv=2&amp;hl=en" TargetMode="Externa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1.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6.xml.rels><?xml version="1.0" encoding="UTF-8" standalone="yes"?>
<Relationships xmlns="http://schemas.openxmlformats.org/package/2006/relationships"><Relationship Id="rId3" Type="http://schemas.openxmlformats.org/officeDocument/2006/relationships/hyperlink" Target="http://www.youtube.com/watch?v=X_hqosNvv5E" TargetMode="Externa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5.xml"/><Relationship Id="rId1" Type="http://schemas.openxmlformats.org/officeDocument/2006/relationships/vmlDrawing" Target="../drawings/vmlDrawing1.vml"/><Relationship Id="rId5" Type="http://schemas.openxmlformats.org/officeDocument/2006/relationships/image" Target="../media/image49.wmf"/><Relationship Id="rId4" Type="http://schemas.openxmlformats.org/officeDocument/2006/relationships/oleObject" Target="../embeddings/oleObject1.bin"/></Relationships>
</file>

<file path=ppt/slides/_rels/slide5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vmlDrawing" Target="../drawings/vmlDrawing2.vml"/><Relationship Id="rId5" Type="http://schemas.openxmlformats.org/officeDocument/2006/relationships/image" Target="../media/image51.emf"/><Relationship Id="rId4" Type="http://schemas.openxmlformats.org/officeDocument/2006/relationships/oleObject" Target="../embeddings/oleObject2.bin"/></Relationships>
</file>

<file path=ppt/slides/_rels/slide61.xml.rels><?xml version="1.0" encoding="UTF-8" standalone="yes"?>
<Relationships xmlns="http://schemas.openxmlformats.org/package/2006/relationships"><Relationship Id="rId8" Type="http://schemas.openxmlformats.org/officeDocument/2006/relationships/hyperlink" Target="http://images.google.co.uk/imgres?imgurl=http://www.theage.com.au/ffximage/2006/04/26/JTSYMONDS_narrowweb__300x428,2.jpg&amp;imgrefurl=http://www.theage.com.au/news/cricket/australia-wins-nears-odysseys-end/2006/04/26/1145861420593.html?page=fullpage&amp;h=428&amp;w=300&amp;sz=22&amp;hl=en&amp;start=4&amp;tbnid=tGNBb0PaORuMzM:&amp;tbnh=126&amp;tbnw=88&amp;prev=/images?q=Australia+celebration+sports&amp;svnum=10&amp;hl=en&amp;lr=&amp;sa=X" TargetMode="External"/><Relationship Id="rId3" Type="http://schemas.openxmlformats.org/officeDocument/2006/relationships/slideLayout" Target="../slideLayouts/slideLayout2.xml"/><Relationship Id="rId7" Type="http://schemas.openxmlformats.org/officeDocument/2006/relationships/image" Target="../media/image53.jpeg"/><Relationship Id="rId2" Type="http://schemas.openxmlformats.org/officeDocument/2006/relationships/tags" Target="../tags/tag58.xml"/><Relationship Id="rId1" Type="http://schemas.openxmlformats.org/officeDocument/2006/relationships/vmlDrawing" Target="../drawings/vmlDrawing3.vml"/><Relationship Id="rId6" Type="http://schemas.openxmlformats.org/officeDocument/2006/relationships/hyperlink" Target="http://images.google.co.uk/imgres?imgurl=http://warriordoc.com/images/Sports/Aussie_netty_team.jpg&amp;imgrefurl=http://warriordoc.com/netball.htm&amp;h=332&amp;w=500&amp;sz=45&amp;hl=en&amp;start=1&amp;tbnid=w4Ofwdhem6octM:&amp;tbnh=86&amp;tbnw=130&amp;prev=/images?q=Australia+++netball&amp;svnum=10&amp;hl=en&amp;lr=&amp;sa=G" TargetMode="External"/><Relationship Id="rId5" Type="http://schemas.openxmlformats.org/officeDocument/2006/relationships/image" Target="../media/image52.wmf"/><Relationship Id="rId4" Type="http://schemas.openxmlformats.org/officeDocument/2006/relationships/oleObject" Target="../embeddings/oleObject3.bin"/><Relationship Id="rId9" Type="http://schemas.openxmlformats.org/officeDocument/2006/relationships/image" Target="../media/image54.jpeg"/></Relationships>
</file>

<file path=ppt/slides/_rels/slide6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0.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67.xml.rels><?xml version="1.0" encoding="UTF-8" standalone="yes"?>
<Relationships xmlns="http://schemas.openxmlformats.org/package/2006/relationships"><Relationship Id="rId3" Type="http://schemas.openxmlformats.org/officeDocument/2006/relationships/hyperlink" Target="http://www.sportnet.com.au/activeaustralia/national/" TargetMode="External"/><Relationship Id="rId2" Type="http://schemas.openxmlformats.org/officeDocument/2006/relationships/slideLayout" Target="../slideLayouts/slideLayout2.xml"/><Relationship Id="rId1" Type="http://schemas.openxmlformats.org/officeDocument/2006/relationships/tags" Target="../tags/tag64.xml"/><Relationship Id="rId4" Type="http://schemas.openxmlformats.org/officeDocument/2006/relationships/image" Target="../media/image56.png"/></Relationships>
</file>

<file path=ppt/slides/_rels/slide68.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slideLayout" Target="../slideLayouts/slideLayout2.xml"/><Relationship Id="rId1" Type="http://schemas.openxmlformats.org/officeDocument/2006/relationships/tags" Target="../tags/tag65.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650" y="188913"/>
            <a:ext cx="7772400" cy="1204912"/>
          </a:xfrm>
        </p:spPr>
        <p:txBody>
          <a:bodyPr/>
          <a:lstStyle/>
          <a:p>
            <a:pPr eaLnBrk="1" hangingPunct="1">
              <a:defRPr/>
            </a:pPr>
            <a:r>
              <a:rPr lang="en-GB" dirty="0" smtClean="0"/>
              <a:t>SPORT &amp; CULTURE</a:t>
            </a:r>
          </a:p>
        </p:txBody>
      </p:sp>
      <p:sp>
        <p:nvSpPr>
          <p:cNvPr id="2051" name="Rectangle 3"/>
          <p:cNvSpPr>
            <a:spLocks noGrp="1" noChangeArrowheads="1"/>
          </p:cNvSpPr>
          <p:nvPr>
            <p:ph type="subTitle" idx="1"/>
          </p:nvPr>
        </p:nvSpPr>
        <p:spPr>
          <a:xfrm>
            <a:off x="1547813" y="5445125"/>
            <a:ext cx="5976937" cy="1223963"/>
          </a:xfrm>
        </p:spPr>
        <p:txBody>
          <a:bodyPr/>
          <a:lstStyle/>
          <a:p>
            <a:pPr eaLnBrk="1" hangingPunct="1">
              <a:lnSpc>
                <a:spcPct val="90000"/>
              </a:lnSpc>
              <a:defRPr/>
            </a:pPr>
            <a:r>
              <a:rPr lang="en-GB" sz="8000" i="1" dirty="0" smtClean="0"/>
              <a:t>AUSTRALIA</a:t>
            </a:r>
          </a:p>
        </p:txBody>
      </p:sp>
      <p:pic>
        <p:nvPicPr>
          <p:cNvPr id="7172" name="Picture 4" descr="harbour"/>
          <p:cNvPicPr>
            <a:picLocks noChangeAspect="1" noChangeArrowheads="1"/>
          </p:cNvPicPr>
          <p:nvPr/>
        </p:nvPicPr>
        <p:blipFill>
          <a:blip r:embed="rId3" cstate="print"/>
          <a:srcRect/>
          <a:stretch>
            <a:fillRect/>
          </a:stretch>
        </p:blipFill>
        <p:spPr bwMode="auto">
          <a:xfrm>
            <a:off x="1692275" y="1125538"/>
            <a:ext cx="5795963" cy="43465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Colonial influence</a:t>
            </a:r>
            <a:endParaRPr lang="en-GB" dirty="0"/>
          </a:p>
        </p:txBody>
      </p:sp>
      <p:pic>
        <p:nvPicPr>
          <p:cNvPr id="62466" name="Picture 2" descr="C:\Documents and Settings\laptop\My Documents\My Pictures\colonial influence.jpg"/>
          <p:cNvPicPr>
            <a:picLocks noGrp="1" noChangeAspect="1" noChangeArrowheads="1"/>
          </p:cNvPicPr>
          <p:nvPr>
            <p:ph idx="1"/>
          </p:nvPr>
        </p:nvPicPr>
        <p:blipFill>
          <a:blip r:embed="rId3" cstate="print"/>
          <a:srcRect/>
          <a:stretch>
            <a:fillRect/>
          </a:stretch>
        </p:blipFill>
        <p:spPr bwMode="auto">
          <a:xfrm>
            <a:off x="1995217" y="1905000"/>
            <a:ext cx="5153566" cy="4114800"/>
          </a:xfrm>
          <a:prstGeom prst="rect">
            <a:avLst/>
          </a:prstGeom>
          <a:noFill/>
        </p:spPr>
      </p:pic>
      <p:sp>
        <p:nvSpPr>
          <p:cNvPr id="4" name="Rounded Rectangular Callout 3"/>
          <p:cNvSpPr/>
          <p:nvPr/>
        </p:nvSpPr>
        <p:spPr>
          <a:xfrm>
            <a:off x="4535488" y="4365104"/>
            <a:ext cx="4680520" cy="2304256"/>
          </a:xfrm>
          <a:prstGeom prst="wedgeRoundRectCallout">
            <a:avLst>
              <a:gd name="adj1" fmla="val -49362"/>
              <a:gd name="adj2" fmla="val -1088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HOW DOES THIS RELATE TO SPORT?</a:t>
            </a:r>
            <a:endParaRPr lang="en-GB"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292100"/>
            <a:ext cx="8229600" cy="712788"/>
          </a:xfrm>
        </p:spPr>
        <p:txBody>
          <a:bodyPr/>
          <a:lstStyle/>
          <a:p>
            <a:pPr algn="ctr" eaLnBrk="1" hangingPunct="1">
              <a:defRPr/>
            </a:pPr>
            <a:r>
              <a:rPr lang="en-GB" sz="4000" dirty="0" smtClean="0"/>
              <a:t>COLONISATION</a:t>
            </a:r>
          </a:p>
        </p:txBody>
      </p:sp>
      <p:sp>
        <p:nvSpPr>
          <p:cNvPr id="119811" name="Rectangle 3"/>
          <p:cNvSpPr>
            <a:spLocks noGrp="1" noChangeArrowheads="1"/>
          </p:cNvSpPr>
          <p:nvPr>
            <p:ph type="body" idx="1"/>
          </p:nvPr>
        </p:nvSpPr>
        <p:spPr>
          <a:xfrm>
            <a:off x="457200" y="1268413"/>
            <a:ext cx="8229600" cy="4751387"/>
          </a:xfrm>
        </p:spPr>
        <p:txBody>
          <a:bodyPr/>
          <a:lstStyle/>
          <a:p>
            <a:pPr eaLnBrk="1" hangingPunct="1">
              <a:lnSpc>
                <a:spcPct val="90000"/>
              </a:lnSpc>
              <a:defRPr/>
            </a:pPr>
            <a:r>
              <a:rPr lang="en-GB" altLang="zh-CN" sz="2800" dirty="0" smtClean="0">
                <a:ea typeface="SimSun" pitchFamily="2" charset="-122"/>
              </a:rPr>
              <a:t>Colonisation =When a more dominant country takes over and rules the less dominant country.  It also imposes it’s culture and sports, along with religion.</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Sparsely populated</a:t>
            </a:r>
            <a:endParaRPr lang="en-GB" dirty="0"/>
          </a:p>
        </p:txBody>
      </p:sp>
      <p:pic>
        <p:nvPicPr>
          <p:cNvPr id="4" name="Content Placeholder 3" descr="C:\Documents and Settings\laptop\My Documents\My Pictures\population distribution of australia.gif"/>
          <p:cNvPicPr>
            <a:picLocks noGrp="1"/>
          </p:cNvPicPr>
          <p:nvPr>
            <p:ph idx="1"/>
          </p:nvPr>
        </p:nvPicPr>
        <p:blipFill>
          <a:blip r:embed="rId3" cstate="print"/>
          <a:srcRect/>
          <a:stretch>
            <a:fillRect/>
          </a:stretch>
        </p:blipFill>
        <p:spPr bwMode="auto">
          <a:xfrm>
            <a:off x="2428875" y="1905000"/>
            <a:ext cx="4286250" cy="4114800"/>
          </a:xfrm>
          <a:prstGeom prst="rect">
            <a:avLst/>
          </a:prstGeom>
          <a:noFill/>
          <a:ln w="9525">
            <a:noFill/>
            <a:miter lim="800000"/>
            <a:headEnd/>
            <a:tailEnd/>
          </a:ln>
        </p:spPr>
      </p:pic>
      <p:sp>
        <p:nvSpPr>
          <p:cNvPr id="5" name="Rounded Rectangular Callout 4"/>
          <p:cNvSpPr/>
          <p:nvPr/>
        </p:nvSpPr>
        <p:spPr>
          <a:xfrm>
            <a:off x="4535488" y="4365104"/>
            <a:ext cx="4680520" cy="2304256"/>
          </a:xfrm>
          <a:prstGeom prst="wedgeRoundRectCallout">
            <a:avLst>
              <a:gd name="adj1" fmla="val -49362"/>
              <a:gd name="adj2" fmla="val -1088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HOW DOES THIS RELATE TO SPORT?</a:t>
            </a:r>
            <a:endParaRPr lang="en-GB"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immigration</a:t>
            </a:r>
            <a:endParaRPr lang="en-GB" dirty="0"/>
          </a:p>
        </p:txBody>
      </p:sp>
      <p:pic>
        <p:nvPicPr>
          <p:cNvPr id="4" name="Content Placeholder 3" descr="C:\Documents and Settings\laptop\My Documents\My Pictures\Making%20Australia%20home1_11339796_tcm11-18033.jpg"/>
          <p:cNvPicPr>
            <a:picLocks noGrp="1"/>
          </p:cNvPicPr>
          <p:nvPr>
            <p:ph idx="1"/>
          </p:nvPr>
        </p:nvPicPr>
        <p:blipFill>
          <a:blip r:embed="rId3" cstate="print"/>
          <a:srcRect/>
          <a:stretch>
            <a:fillRect/>
          </a:stretch>
        </p:blipFill>
        <p:spPr bwMode="auto">
          <a:xfrm>
            <a:off x="2034089" y="1905000"/>
            <a:ext cx="5075822" cy="4114800"/>
          </a:xfrm>
          <a:prstGeom prst="rect">
            <a:avLst/>
          </a:prstGeom>
          <a:noFill/>
          <a:ln w="9525">
            <a:noFill/>
            <a:miter lim="800000"/>
            <a:headEnd/>
            <a:tailEnd/>
          </a:ln>
        </p:spPr>
      </p:pic>
      <p:pic>
        <p:nvPicPr>
          <p:cNvPr id="32769" name="Picture 1" descr="F:\DTA\4. Sport &amp; Culture - Australia\china_migrants.jpg"/>
          <p:cNvPicPr>
            <a:picLocks noChangeAspect="1" noChangeArrowheads="1"/>
          </p:cNvPicPr>
          <p:nvPr/>
        </p:nvPicPr>
        <p:blipFill>
          <a:blip r:embed="rId4" cstate="print"/>
          <a:srcRect/>
          <a:stretch>
            <a:fillRect/>
          </a:stretch>
        </p:blipFill>
        <p:spPr bwMode="auto">
          <a:xfrm>
            <a:off x="2387757" y="2348880"/>
            <a:ext cx="5193771" cy="3895328"/>
          </a:xfrm>
          <a:prstGeom prst="rect">
            <a:avLst/>
          </a:prstGeom>
          <a:noFill/>
        </p:spPr>
      </p:pic>
      <p:pic>
        <p:nvPicPr>
          <p:cNvPr id="32770" name="Picture 2" descr="F:\DTA\4. Sport &amp; Culture - Australia\Romper-Stomper-Tattoos-Designs-1.jpg"/>
          <p:cNvPicPr>
            <a:picLocks noChangeAspect="1" noChangeArrowheads="1"/>
          </p:cNvPicPr>
          <p:nvPr/>
        </p:nvPicPr>
        <p:blipFill>
          <a:blip r:embed="rId5" cstate="print"/>
          <a:srcRect/>
          <a:stretch>
            <a:fillRect/>
          </a:stretch>
        </p:blipFill>
        <p:spPr bwMode="auto">
          <a:xfrm>
            <a:off x="3635896" y="1988840"/>
            <a:ext cx="4572000" cy="4254500"/>
          </a:xfrm>
          <a:prstGeom prst="rect">
            <a:avLst/>
          </a:prstGeom>
          <a:noFill/>
        </p:spPr>
      </p:pic>
      <p:sp>
        <p:nvSpPr>
          <p:cNvPr id="6" name="Rounded Rectangular Callout 5"/>
          <p:cNvSpPr/>
          <p:nvPr/>
        </p:nvSpPr>
        <p:spPr>
          <a:xfrm>
            <a:off x="395536" y="4296544"/>
            <a:ext cx="4680520" cy="2304256"/>
          </a:xfrm>
          <a:prstGeom prst="wedgeRoundRectCallout">
            <a:avLst>
              <a:gd name="adj1" fmla="val 68476"/>
              <a:gd name="adj2" fmla="val -893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HOW DOES THIS RELATE TO SPORT?</a:t>
            </a:r>
            <a:endParaRPr lang="en-GB"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229600" cy="1384300"/>
          </a:xfrm>
        </p:spPr>
        <p:txBody>
          <a:bodyPr/>
          <a:lstStyle/>
          <a:p>
            <a:r>
              <a:rPr lang="en-GB" dirty="0" smtClean="0"/>
              <a:t>Characteristics of Australia</a:t>
            </a:r>
            <a:endParaRPr lang="en-GB" dirty="0"/>
          </a:p>
        </p:txBody>
      </p:sp>
      <p:sp>
        <p:nvSpPr>
          <p:cNvPr id="3" name="Content Placeholder 2"/>
          <p:cNvSpPr>
            <a:spLocks noGrp="1"/>
          </p:cNvSpPr>
          <p:nvPr>
            <p:ph idx="1"/>
          </p:nvPr>
        </p:nvSpPr>
        <p:spPr/>
        <p:txBody>
          <a:bodyPr/>
          <a:lstStyle/>
          <a:p>
            <a:r>
              <a:rPr lang="en-GB" dirty="0"/>
              <a:t>Note </a:t>
            </a:r>
            <a:r>
              <a:rPr lang="en-GB" dirty="0" smtClean="0"/>
              <a:t> </a:t>
            </a:r>
            <a:r>
              <a:rPr lang="en-GB" dirty="0"/>
              <a:t>which one the points will have the most influence on </a:t>
            </a:r>
            <a:r>
              <a:rPr lang="en-GB" dirty="0" smtClean="0"/>
              <a:t>sport.</a:t>
            </a:r>
          </a:p>
          <a:p>
            <a:endParaRPr lang="en-GB" dirty="0"/>
          </a:p>
          <a:p>
            <a:r>
              <a:rPr lang="en-GB" dirty="0" smtClean="0"/>
              <a:t>Colonisation?</a:t>
            </a:r>
          </a:p>
          <a:p>
            <a:r>
              <a:rPr lang="en-GB" dirty="0" smtClean="0"/>
              <a:t>Young population?</a:t>
            </a:r>
          </a:p>
          <a:p>
            <a:r>
              <a:rPr lang="en-GB" dirty="0" smtClean="0"/>
              <a:t>Sparse population? 21 million (same as in London)</a:t>
            </a:r>
          </a:p>
          <a:p>
            <a:r>
              <a:rPr lang="en-GB" dirty="0" smtClean="0"/>
              <a:t>Immigration?</a:t>
            </a:r>
          </a:p>
          <a:p>
            <a:endParaRPr lang="en-GB" dirty="0"/>
          </a:p>
        </p:txBody>
      </p:sp>
    </p:spTree>
    <p:custDataLst>
      <p:tags r:id="rId1"/>
    </p:custDataLst>
    <p:extLst>
      <p:ext uri="{BB962C8B-B14F-4D97-AF65-F5344CB8AC3E}">
        <p14:creationId xmlns:p14="http://schemas.microsoft.com/office/powerpoint/2010/main" val="3618827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0" y="260648"/>
            <a:ext cx="3898776" cy="4114800"/>
          </a:xfrm>
        </p:spPr>
        <p:txBody>
          <a:bodyPr/>
          <a:lstStyle/>
          <a:p>
            <a:r>
              <a:rPr lang="en-GB" dirty="0"/>
              <a:t>Colonisation?</a:t>
            </a:r>
          </a:p>
          <a:p>
            <a:r>
              <a:rPr lang="en-GB" dirty="0"/>
              <a:t>Young population?</a:t>
            </a:r>
          </a:p>
          <a:p>
            <a:r>
              <a:rPr lang="en-GB" dirty="0"/>
              <a:t>Sparse population? 21 million (same as in London)</a:t>
            </a:r>
          </a:p>
          <a:p>
            <a:r>
              <a:rPr lang="en-GB" dirty="0"/>
              <a:t>Immigration?</a:t>
            </a:r>
          </a:p>
          <a:p>
            <a:endParaRPr lang="en-GB" dirty="0"/>
          </a:p>
        </p:txBody>
      </p:sp>
      <p:sp>
        <p:nvSpPr>
          <p:cNvPr id="4" name="Content Placeholder 2"/>
          <p:cNvSpPr txBox="1">
            <a:spLocks/>
          </p:cNvSpPr>
          <p:nvPr/>
        </p:nvSpPr>
        <p:spPr bwMode="auto">
          <a:xfrm>
            <a:off x="5004048" y="260648"/>
            <a:ext cx="3898776" cy="2232248"/>
          </a:xfrm>
          <a:prstGeom prst="rect">
            <a:avLst/>
          </a:prstGeom>
          <a:solidFill>
            <a:srgbClr val="7030A0"/>
          </a:solidFill>
          <a:ln w="9525">
            <a:solidFill>
              <a:schemeClr val="bg2">
                <a:lumMod val="50000"/>
              </a:schemeClr>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r>
              <a:rPr lang="en-GB" kern="0" dirty="0" smtClean="0"/>
              <a:t>Influence of mother country sport e.g., rugby, cricket.</a:t>
            </a:r>
            <a:endParaRPr lang="en-GB" kern="0" dirty="0"/>
          </a:p>
        </p:txBody>
      </p:sp>
      <p:sp>
        <p:nvSpPr>
          <p:cNvPr id="5" name="Content Placeholder 2"/>
          <p:cNvSpPr txBox="1">
            <a:spLocks/>
          </p:cNvSpPr>
          <p:nvPr/>
        </p:nvSpPr>
        <p:spPr bwMode="auto">
          <a:xfrm>
            <a:off x="5101030" y="2622700"/>
            <a:ext cx="3898776" cy="2606499"/>
          </a:xfrm>
          <a:prstGeom prst="rect">
            <a:avLst/>
          </a:prstGeom>
          <a:solidFill>
            <a:schemeClr val="accent4">
              <a:lumMod val="10000"/>
            </a:schemeClr>
          </a:solidFill>
          <a:ln w="9525">
            <a:solidFill>
              <a:schemeClr val="bg2">
                <a:lumMod val="50000"/>
              </a:schemeClr>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r>
              <a:rPr lang="en-GB" kern="0" dirty="0" smtClean="0"/>
              <a:t>Want to be involved in sport, trendy, adventure seeking due to young age. </a:t>
            </a:r>
            <a:endParaRPr lang="en-GB" kern="0" dirty="0"/>
          </a:p>
        </p:txBody>
      </p:sp>
      <p:sp>
        <p:nvSpPr>
          <p:cNvPr id="6" name="Content Placeholder 2"/>
          <p:cNvSpPr txBox="1">
            <a:spLocks/>
          </p:cNvSpPr>
          <p:nvPr/>
        </p:nvSpPr>
        <p:spPr bwMode="auto">
          <a:xfrm>
            <a:off x="1105272" y="4077072"/>
            <a:ext cx="3898776" cy="2592288"/>
          </a:xfrm>
          <a:prstGeom prst="rect">
            <a:avLst/>
          </a:prstGeom>
          <a:solidFill>
            <a:schemeClr val="accent6"/>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a:buNone/>
            </a:pPr>
            <a:r>
              <a:rPr lang="en-GB" sz="2800" kern="0" dirty="0" smtClean="0"/>
              <a:t>Plenty of space, genuine adventure opportunities, mountains, beaches, bush culture, variety of sports. </a:t>
            </a:r>
            <a:endParaRPr lang="en-GB" sz="2800" kern="0" dirty="0"/>
          </a:p>
        </p:txBody>
      </p:sp>
    </p:spTree>
    <p:extLst>
      <p:ext uri="{BB962C8B-B14F-4D97-AF65-F5344CB8AC3E}">
        <p14:creationId xmlns:p14="http://schemas.microsoft.com/office/powerpoint/2010/main" val="84256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image?id=95159&amp;rendTypeId=4"/>
          <p:cNvPicPr>
            <a:picLocks noChangeAspect="1" noChangeArrowheads="1"/>
          </p:cNvPicPr>
          <p:nvPr/>
        </p:nvPicPr>
        <p:blipFill>
          <a:blip r:embed="rId3" cstate="print"/>
          <a:srcRect/>
          <a:stretch>
            <a:fillRect/>
          </a:stretch>
        </p:blipFill>
        <p:spPr bwMode="auto">
          <a:xfrm>
            <a:off x="0" y="0"/>
            <a:ext cx="3038475" cy="3151188"/>
          </a:xfrm>
          <a:prstGeom prst="rect">
            <a:avLst/>
          </a:prstGeom>
          <a:noFill/>
          <a:ln w="9525">
            <a:noFill/>
            <a:miter lim="800000"/>
            <a:headEnd/>
            <a:tailEnd/>
          </a:ln>
        </p:spPr>
      </p:pic>
      <p:pic>
        <p:nvPicPr>
          <p:cNvPr id="16387" name="Picture 7" descr="Aborigine"/>
          <p:cNvPicPr>
            <a:picLocks noChangeAspect="1" noChangeArrowheads="1"/>
          </p:cNvPicPr>
          <p:nvPr/>
        </p:nvPicPr>
        <p:blipFill>
          <a:blip r:embed="rId4" cstate="print"/>
          <a:srcRect/>
          <a:stretch>
            <a:fillRect/>
          </a:stretch>
        </p:blipFill>
        <p:spPr bwMode="auto">
          <a:xfrm>
            <a:off x="5243513" y="2178050"/>
            <a:ext cx="3900487" cy="4679950"/>
          </a:xfrm>
          <a:prstGeom prst="rect">
            <a:avLst/>
          </a:prstGeom>
          <a:noFill/>
          <a:ln w="9525">
            <a:noFill/>
            <a:miter lim="800000"/>
            <a:headEnd/>
            <a:tailEnd/>
          </a:ln>
        </p:spPr>
      </p:pic>
      <p:pic>
        <p:nvPicPr>
          <p:cNvPr id="16388" name="Picture 9" descr="Aborigines"/>
          <p:cNvPicPr>
            <a:picLocks noChangeAspect="1" noChangeArrowheads="1"/>
          </p:cNvPicPr>
          <p:nvPr/>
        </p:nvPicPr>
        <p:blipFill>
          <a:blip r:embed="rId5" cstate="print"/>
          <a:srcRect/>
          <a:stretch>
            <a:fillRect/>
          </a:stretch>
        </p:blipFill>
        <p:spPr bwMode="auto">
          <a:xfrm>
            <a:off x="0" y="3141663"/>
            <a:ext cx="5219700" cy="3703637"/>
          </a:xfrm>
          <a:prstGeom prst="rect">
            <a:avLst/>
          </a:prstGeom>
          <a:noFill/>
          <a:ln w="9525">
            <a:noFill/>
            <a:miter lim="800000"/>
            <a:headEnd/>
            <a:tailEnd/>
          </a:ln>
        </p:spPr>
      </p:pic>
      <p:pic>
        <p:nvPicPr>
          <p:cNvPr id="16389" name="Picture 13" descr="a319746_y1976_v_id0049860_ba"/>
          <p:cNvPicPr>
            <a:picLocks noChangeAspect="1" noChangeArrowheads="1"/>
          </p:cNvPicPr>
          <p:nvPr/>
        </p:nvPicPr>
        <p:blipFill>
          <a:blip r:embed="rId6" cstate="print"/>
          <a:srcRect/>
          <a:stretch>
            <a:fillRect/>
          </a:stretch>
        </p:blipFill>
        <p:spPr bwMode="auto">
          <a:xfrm>
            <a:off x="2987675" y="0"/>
            <a:ext cx="2303463" cy="3141663"/>
          </a:xfrm>
          <a:prstGeom prst="rect">
            <a:avLst/>
          </a:prstGeom>
          <a:noFill/>
          <a:ln w="9525">
            <a:noFill/>
            <a:miter lim="800000"/>
            <a:headEnd/>
            <a:tailEnd/>
          </a:ln>
        </p:spPr>
      </p:pic>
      <p:pic>
        <p:nvPicPr>
          <p:cNvPr id="16390" name="Picture 14" descr="dance_group"/>
          <p:cNvPicPr>
            <a:picLocks noChangeAspect="1" noChangeArrowheads="1"/>
          </p:cNvPicPr>
          <p:nvPr/>
        </p:nvPicPr>
        <p:blipFill>
          <a:blip r:embed="rId7" cstate="print"/>
          <a:srcRect/>
          <a:stretch>
            <a:fillRect/>
          </a:stretch>
        </p:blipFill>
        <p:spPr bwMode="auto">
          <a:xfrm>
            <a:off x="5219700" y="0"/>
            <a:ext cx="3924300" cy="284638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White Australian Policy</a:t>
            </a:r>
            <a:endParaRPr lang="en-GB" dirty="0"/>
          </a:p>
        </p:txBody>
      </p:sp>
      <p:sp>
        <p:nvSpPr>
          <p:cNvPr id="3" name="Content Placeholder 2"/>
          <p:cNvSpPr>
            <a:spLocks noGrp="1"/>
          </p:cNvSpPr>
          <p:nvPr>
            <p:ph idx="1"/>
          </p:nvPr>
        </p:nvSpPr>
        <p:spPr/>
        <p:txBody>
          <a:bodyPr/>
          <a:lstStyle/>
          <a:p>
            <a:r>
              <a:rPr lang="en-GB" dirty="0" smtClean="0"/>
              <a:t>The White Australia Policy, the policy of excluding all non-European people from immigrating into Australia, was the official policy of all governments and all mainstream political parties in Australia from the 1890s to the 1950s, and elements of the policy survived until the 1970s</a:t>
            </a:r>
            <a:endParaRPr lang="en-GB" dirty="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0" y="244475"/>
            <a:ext cx="9144000" cy="808038"/>
          </a:xfrm>
        </p:spPr>
        <p:txBody>
          <a:bodyPr/>
          <a:lstStyle/>
          <a:p>
            <a:pPr algn="ctr" eaLnBrk="1" hangingPunct="1">
              <a:defRPr/>
            </a:pPr>
            <a:r>
              <a:rPr lang="en-GB" dirty="0" smtClean="0"/>
              <a:t>EFFECTS OF COLONISATION</a:t>
            </a:r>
          </a:p>
        </p:txBody>
      </p:sp>
      <p:sp>
        <p:nvSpPr>
          <p:cNvPr id="126979" name="Rectangle 3"/>
          <p:cNvSpPr>
            <a:spLocks noGrp="1" noChangeArrowheads="1"/>
          </p:cNvSpPr>
          <p:nvPr>
            <p:ph type="body" idx="1"/>
          </p:nvPr>
        </p:nvSpPr>
        <p:spPr>
          <a:xfrm>
            <a:off x="971600" y="1700808"/>
            <a:ext cx="7524328" cy="3933056"/>
          </a:xfrm>
          <a:solidFill>
            <a:schemeClr val="bg2"/>
          </a:solidFill>
        </p:spPr>
        <p:txBody>
          <a:bodyPr/>
          <a:lstStyle/>
          <a:p>
            <a:pPr eaLnBrk="1" hangingPunct="1">
              <a:lnSpc>
                <a:spcPct val="90000"/>
              </a:lnSpc>
              <a:defRPr/>
            </a:pPr>
            <a:r>
              <a:rPr lang="en-GB" altLang="zh-CN" sz="2800" dirty="0" smtClean="0">
                <a:ea typeface="SimSun" pitchFamily="2" charset="-122"/>
              </a:rPr>
              <a:t>Discrimination</a:t>
            </a:r>
          </a:p>
          <a:p>
            <a:pPr eaLnBrk="1" hangingPunct="1">
              <a:lnSpc>
                <a:spcPct val="90000"/>
              </a:lnSpc>
              <a:defRPr/>
            </a:pPr>
            <a:r>
              <a:rPr lang="en-GB" altLang="zh-CN" sz="2800" dirty="0" smtClean="0">
                <a:ea typeface="SimSun" pitchFamily="2" charset="-122"/>
              </a:rPr>
              <a:t>Loss of old ways of playing</a:t>
            </a:r>
          </a:p>
          <a:p>
            <a:pPr eaLnBrk="1" hangingPunct="1">
              <a:lnSpc>
                <a:spcPct val="90000"/>
              </a:lnSpc>
              <a:defRPr/>
            </a:pPr>
            <a:r>
              <a:rPr lang="en-GB" altLang="zh-CN" sz="2800" dirty="0" smtClean="0">
                <a:ea typeface="SimSun" pitchFamily="2" charset="-122"/>
              </a:rPr>
              <a:t>Ancient religions and rituals replaced by Christianity</a:t>
            </a:r>
          </a:p>
          <a:p>
            <a:pPr eaLnBrk="1" hangingPunct="1">
              <a:lnSpc>
                <a:spcPct val="90000"/>
              </a:lnSpc>
              <a:defRPr/>
            </a:pPr>
            <a:r>
              <a:rPr lang="en-GB" altLang="zh-CN" sz="2800" dirty="0" smtClean="0">
                <a:ea typeface="SimSun" pitchFamily="2" charset="-122"/>
              </a:rPr>
              <a:t>Tribal hierarchical replaced by British systems of government and legislation</a:t>
            </a:r>
          </a:p>
          <a:p>
            <a:pPr eaLnBrk="1" hangingPunct="1">
              <a:lnSpc>
                <a:spcPct val="90000"/>
              </a:lnSpc>
              <a:defRPr/>
            </a:pPr>
            <a:r>
              <a:rPr lang="en-GB" altLang="zh-CN" sz="2800" dirty="0" smtClean="0">
                <a:ea typeface="SimSun" pitchFamily="2" charset="-122"/>
              </a:rPr>
              <a:t>Schools vehicle for fostering British sporting pastimes </a:t>
            </a:r>
          </a:p>
          <a:p>
            <a:pPr eaLnBrk="1" hangingPunct="1">
              <a:lnSpc>
                <a:spcPct val="90000"/>
              </a:lnSpc>
              <a:defRPr/>
            </a:pPr>
            <a:r>
              <a:rPr lang="en-GB" altLang="zh-CN" sz="2800" dirty="0" smtClean="0">
                <a:ea typeface="SimSun" pitchFamily="2" charset="-122"/>
              </a:rPr>
              <a:t>Administration/ organisation of sport</a:t>
            </a: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44475"/>
            <a:ext cx="5364163" cy="736600"/>
          </a:xfrm>
        </p:spPr>
        <p:txBody>
          <a:bodyPr/>
          <a:lstStyle/>
          <a:p>
            <a:pPr algn="ctr" eaLnBrk="1" hangingPunct="1">
              <a:defRPr/>
            </a:pPr>
            <a:r>
              <a:rPr lang="en-GB" altLang="zh-CN" b="1" dirty="0" smtClean="0">
                <a:ea typeface="SimSun" pitchFamily="2" charset="-122"/>
              </a:rPr>
              <a:t>Indigenous sport</a:t>
            </a:r>
            <a:endParaRPr lang="en-GB" b="1" dirty="0" smtClean="0">
              <a:ea typeface="SimSun" pitchFamily="2" charset="-122"/>
            </a:endParaRPr>
          </a:p>
        </p:txBody>
      </p:sp>
      <p:sp>
        <p:nvSpPr>
          <p:cNvPr id="3075" name="Rectangle 3"/>
          <p:cNvSpPr>
            <a:spLocks noGrp="1" noChangeArrowheads="1"/>
          </p:cNvSpPr>
          <p:nvPr>
            <p:ph type="body" idx="1"/>
          </p:nvPr>
        </p:nvSpPr>
        <p:spPr>
          <a:xfrm>
            <a:off x="179388" y="1341438"/>
            <a:ext cx="8353425" cy="5516562"/>
          </a:xfrm>
        </p:spPr>
        <p:txBody>
          <a:bodyPr/>
          <a:lstStyle/>
          <a:p>
            <a:pPr eaLnBrk="1" hangingPunct="1">
              <a:buFontTx/>
              <a:buNone/>
              <a:defRPr/>
            </a:pPr>
            <a:endParaRPr lang="en-GB" altLang="zh-CN" dirty="0" smtClean="0">
              <a:ea typeface="SimSun" pitchFamily="2" charset="-122"/>
            </a:endParaRPr>
          </a:p>
          <a:p>
            <a:pPr eaLnBrk="1" hangingPunct="1">
              <a:defRPr/>
            </a:pPr>
            <a:r>
              <a:rPr lang="en-GB" altLang="zh-CN" dirty="0" smtClean="0">
                <a:ea typeface="SimSun" pitchFamily="2" charset="-122"/>
              </a:rPr>
              <a:t>Aboriginal games lost due to suppression of indigenous populations in favour of colonial games</a:t>
            </a:r>
          </a:p>
          <a:p>
            <a:pPr eaLnBrk="1" hangingPunct="1">
              <a:defRPr/>
            </a:pPr>
            <a:endParaRPr lang="en-GB" altLang="zh-CN" dirty="0" smtClean="0">
              <a:ea typeface="SimSun" pitchFamily="2" charset="-122"/>
            </a:endParaRPr>
          </a:p>
          <a:p>
            <a:pPr eaLnBrk="1" hangingPunct="1">
              <a:defRPr/>
            </a:pPr>
            <a:r>
              <a:rPr lang="en-GB" altLang="zh-CN" dirty="0" smtClean="0">
                <a:ea typeface="SimSun" pitchFamily="2" charset="-122"/>
              </a:rPr>
              <a:t>Tradition of discrimination against them from the early colonials and almost to the present day.</a:t>
            </a:r>
            <a:endParaRPr lang="en-GB" dirty="0" smtClean="0"/>
          </a:p>
        </p:txBody>
      </p:sp>
      <p:pic>
        <p:nvPicPr>
          <p:cNvPr id="17412" name="Picture 5" descr="610x"/>
          <p:cNvPicPr>
            <a:picLocks noChangeAspect="1" noChangeArrowheads="1"/>
          </p:cNvPicPr>
          <p:nvPr/>
        </p:nvPicPr>
        <p:blipFill>
          <a:blip r:embed="rId3" cstate="print"/>
          <a:srcRect/>
          <a:stretch>
            <a:fillRect/>
          </a:stretch>
        </p:blipFill>
        <p:spPr bwMode="auto">
          <a:xfrm>
            <a:off x="6659563" y="115888"/>
            <a:ext cx="2339975" cy="17764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292100"/>
            <a:ext cx="8229600" cy="712788"/>
          </a:xfrm>
        </p:spPr>
        <p:txBody>
          <a:bodyPr/>
          <a:lstStyle/>
          <a:p>
            <a:pPr eaLnBrk="1" hangingPunct="1">
              <a:defRPr/>
            </a:pPr>
            <a:r>
              <a:rPr lang="en-GB" sz="4000" dirty="0" smtClean="0"/>
              <a:t>You are required to : </a:t>
            </a:r>
          </a:p>
        </p:txBody>
      </p:sp>
      <p:sp>
        <p:nvSpPr>
          <p:cNvPr id="101379" name="Rectangle 3"/>
          <p:cNvSpPr>
            <a:spLocks noGrp="1" noChangeArrowheads="1"/>
          </p:cNvSpPr>
          <p:nvPr>
            <p:ph type="body" idx="1"/>
          </p:nvPr>
        </p:nvSpPr>
        <p:spPr>
          <a:xfrm>
            <a:off x="395288" y="1341438"/>
            <a:ext cx="8424862" cy="5111750"/>
          </a:xfrm>
        </p:spPr>
        <p:txBody>
          <a:bodyPr/>
          <a:lstStyle/>
          <a:p>
            <a:pPr marL="533400" indent="-533400" eaLnBrk="1" hangingPunct="1">
              <a:lnSpc>
                <a:spcPct val="90000"/>
              </a:lnSpc>
              <a:buFont typeface="Wingdings" pitchFamily="2" charset="2"/>
              <a:buAutoNum type="arabicPeriod"/>
              <a:defRPr/>
            </a:pPr>
            <a:r>
              <a:rPr lang="en-GB" sz="2800" dirty="0" smtClean="0"/>
              <a:t>describe characteristics of Australia (young nation; sparsely populated; colonial influence and immigration); </a:t>
            </a:r>
          </a:p>
          <a:p>
            <a:pPr marL="533400" indent="-533400" eaLnBrk="1" hangingPunct="1">
              <a:lnSpc>
                <a:spcPct val="90000"/>
              </a:lnSpc>
              <a:buFont typeface="Wingdings" pitchFamily="2" charset="2"/>
              <a:buAutoNum type="arabicPeriod"/>
              <a:defRPr/>
            </a:pPr>
            <a:endParaRPr lang="en-GB" sz="2800" dirty="0" smtClean="0"/>
          </a:p>
          <a:p>
            <a:pPr marL="533400" indent="-533400" eaLnBrk="1" hangingPunct="1">
              <a:lnSpc>
                <a:spcPct val="90000"/>
              </a:lnSpc>
              <a:buFont typeface="Wingdings" pitchFamily="2" charset="2"/>
              <a:buAutoNum type="arabicPeriod"/>
              <a:defRPr/>
            </a:pPr>
            <a:r>
              <a:rPr lang="en-GB" sz="2800" dirty="0" smtClean="0"/>
              <a:t>• explain the nature of sport in Australia (social and cultural reasons for sport being a high status national pre-occupation); </a:t>
            </a:r>
          </a:p>
          <a:p>
            <a:pPr marL="533400" indent="-533400" eaLnBrk="1" hangingPunct="1">
              <a:lnSpc>
                <a:spcPct val="90000"/>
              </a:lnSpc>
              <a:buFont typeface="Wingdings" pitchFamily="2" charset="2"/>
              <a:buAutoNum type="arabicPeriod"/>
              <a:defRPr/>
            </a:pPr>
            <a:endParaRPr lang="en-GB" sz="2800" dirty="0" smtClean="0"/>
          </a:p>
          <a:p>
            <a:pPr marL="533400" indent="-533400" eaLnBrk="1" hangingPunct="1">
              <a:lnSpc>
                <a:spcPct val="90000"/>
              </a:lnSpc>
              <a:buFont typeface="Wingdings" pitchFamily="2" charset="2"/>
              <a:buAutoNum type="arabicPeriod"/>
              <a:defRPr/>
            </a:pPr>
            <a:r>
              <a:rPr lang="en-GB" sz="2800" dirty="0" smtClean="0"/>
              <a:t>• analyse the game of Australian rules football (origins; factors that shaped its development, including commercialism and impact of media). </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Aboriginal children assimilate into NSW local schools, if all other parents agree. This right of veto is removed in 1960. </a:t>
            </a:r>
          </a:p>
          <a:p>
            <a:r>
              <a:rPr lang="en-GB" dirty="0" smtClean="0"/>
              <a:t/>
            </a:r>
            <a:br>
              <a:rPr lang="en-GB" dirty="0" smtClean="0"/>
            </a:br>
            <a:r>
              <a:rPr lang="en-GB" b="1" dirty="0" smtClean="0"/>
              <a:t> Western Australia Aborigines Act</a:t>
            </a:r>
            <a:r>
              <a:rPr lang="en-GB" dirty="0" smtClean="0"/>
              <a:t> is amended to permit Aboriginal people to be taken into custody without trial or appeal and to prevent them from entering prescribed towns without a permit</a:t>
            </a:r>
            <a:br>
              <a:rPr lang="en-GB" dirty="0" smtClean="0"/>
            </a:br>
            <a:r>
              <a:rPr lang="en-GB" dirty="0" smtClean="0"/>
              <a:t/>
            </a:r>
            <a:br>
              <a:rPr lang="en-GB" dirty="0" smtClean="0"/>
            </a:br>
            <a:endParaRPr lang="en-GB" dirty="0"/>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defRPr/>
            </a:pPr>
            <a:r>
              <a:rPr lang="en-GB" dirty="0" smtClean="0"/>
              <a:t>Attitude to the Aboriginals </a:t>
            </a:r>
          </a:p>
        </p:txBody>
      </p:sp>
      <p:sp>
        <p:nvSpPr>
          <p:cNvPr id="129027" name="Rectangle 3"/>
          <p:cNvSpPr>
            <a:spLocks noGrp="1" noChangeArrowheads="1"/>
          </p:cNvSpPr>
          <p:nvPr>
            <p:ph type="body" idx="1"/>
          </p:nvPr>
        </p:nvSpPr>
        <p:spPr/>
        <p:txBody>
          <a:bodyPr/>
          <a:lstStyle/>
          <a:p>
            <a:pPr eaLnBrk="1" hangingPunct="1">
              <a:defRPr/>
            </a:pPr>
            <a:endParaRPr lang="en-GB" dirty="0" smtClean="0"/>
          </a:p>
          <a:p>
            <a:pPr eaLnBrk="1" hangingPunct="1">
              <a:defRPr/>
            </a:pPr>
            <a:r>
              <a:rPr lang="en-GB" dirty="0" smtClean="0"/>
              <a:t>What is being done by modern governments regarding the aboriginals?</a:t>
            </a:r>
          </a:p>
          <a:p>
            <a:pPr eaLnBrk="1" hangingPunct="1">
              <a:defRPr/>
            </a:pPr>
            <a:r>
              <a:rPr lang="en-GB" dirty="0" smtClean="0"/>
              <a:t>Native Title Act 1994</a:t>
            </a:r>
          </a:p>
          <a:p>
            <a:pPr eaLnBrk="1" hangingPunct="1">
              <a:defRPr/>
            </a:pPr>
            <a:r>
              <a:rPr lang="en-GB" dirty="0" smtClean="0"/>
              <a:t> Returning of some land rights back to aboriginals.</a:t>
            </a:r>
          </a:p>
          <a:p>
            <a:pPr eaLnBrk="1" hangingPunct="1">
              <a:defRPr/>
            </a:pPr>
            <a:endParaRPr lang="en-GB"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9027">
                                            <p:txEl>
                                              <p:pRg st="1" end="1"/>
                                            </p:txEl>
                                          </p:spTgt>
                                        </p:tgtEl>
                                        <p:attrNameLst>
                                          <p:attrName>style.visibility</p:attrName>
                                        </p:attrNameLst>
                                      </p:cBhvr>
                                      <p:to>
                                        <p:strVal val="visible"/>
                                      </p:to>
                                    </p:set>
                                    <p:animEffect transition="in" filter="randombar(horizontal)">
                                      <p:cBhvr>
                                        <p:cTn id="7" dur="500"/>
                                        <p:tgtEl>
                                          <p:spTgt spid="1290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9027">
                                            <p:txEl>
                                              <p:pRg st="2" end="2"/>
                                            </p:txEl>
                                          </p:spTgt>
                                        </p:tgtEl>
                                        <p:attrNameLst>
                                          <p:attrName>style.visibility</p:attrName>
                                        </p:attrNameLst>
                                      </p:cBhvr>
                                      <p:to>
                                        <p:strVal val="visible"/>
                                      </p:to>
                                    </p:set>
                                    <p:animEffect transition="in" filter="randombar(horizontal)">
                                      <p:cBhvr>
                                        <p:cTn id="12" dur="500"/>
                                        <p:tgtEl>
                                          <p:spTgt spid="1290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9027">
                                            <p:txEl>
                                              <p:pRg st="3" end="3"/>
                                            </p:txEl>
                                          </p:spTgt>
                                        </p:tgtEl>
                                        <p:attrNameLst>
                                          <p:attrName>style.visibility</p:attrName>
                                        </p:attrNameLst>
                                      </p:cBhvr>
                                      <p:to>
                                        <p:strVal val="visible"/>
                                      </p:to>
                                    </p:set>
                                    <p:animEffect transition="in" filter="randombar(horizontal)">
                                      <p:cBhvr>
                                        <p:cTn id="17" dur="500"/>
                                        <p:tgtEl>
                                          <p:spTgt spid="1290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2" name="Picture 6" descr="c1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6502"/>
                                        </p:tgtEl>
                                        <p:attrNameLst>
                                          <p:attrName>style.visibility</p:attrName>
                                        </p:attrNameLst>
                                      </p:cBhvr>
                                      <p:to>
                                        <p:strVal val="visible"/>
                                      </p:to>
                                    </p:set>
                                    <p:anim calcmode="lin" valueType="num">
                                      <p:cBhvr additive="base">
                                        <p:cTn id="7" dur="500" fill="hold"/>
                                        <p:tgtEl>
                                          <p:spTgt spid="106502"/>
                                        </p:tgtEl>
                                        <p:attrNameLst>
                                          <p:attrName>ppt_x</p:attrName>
                                        </p:attrNameLst>
                                      </p:cBhvr>
                                      <p:tavLst>
                                        <p:tav tm="0">
                                          <p:val>
                                            <p:strVal val="0-#ppt_w/2"/>
                                          </p:val>
                                        </p:tav>
                                        <p:tav tm="100000">
                                          <p:val>
                                            <p:strVal val="#ppt_x"/>
                                          </p:val>
                                        </p:tav>
                                      </p:tavLst>
                                    </p:anim>
                                    <p:anim calcmode="lin" valueType="num">
                                      <p:cBhvr additive="base">
                                        <p:cTn id="8" dur="500" fill="hold"/>
                                        <p:tgtEl>
                                          <p:spTgt spid="1065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defRPr/>
            </a:pPr>
            <a:endParaRPr lang="en-US" dirty="0" smtClean="0"/>
          </a:p>
        </p:txBody>
      </p:sp>
      <p:sp>
        <p:nvSpPr>
          <p:cNvPr id="130051" name="Rectangle 3"/>
          <p:cNvSpPr>
            <a:spLocks noGrp="1" noChangeArrowheads="1"/>
          </p:cNvSpPr>
          <p:nvPr>
            <p:ph type="body" idx="1"/>
          </p:nvPr>
        </p:nvSpPr>
        <p:spPr/>
        <p:txBody>
          <a:bodyPr/>
          <a:lstStyle/>
          <a:p>
            <a:pPr eaLnBrk="1" hangingPunct="1">
              <a:defRPr/>
            </a:pPr>
            <a:r>
              <a:rPr lang="en-GB" dirty="0" smtClean="0"/>
              <a:t>                      Cathy Freeman was this a                    </a:t>
            </a:r>
          </a:p>
          <a:p>
            <a:pPr eaLnBrk="1" hangingPunct="1">
              <a:defRPr/>
            </a:pPr>
            <a:r>
              <a:rPr lang="en-GB" dirty="0" smtClean="0"/>
              <a:t>                     form of protest at the  </a:t>
            </a:r>
          </a:p>
          <a:p>
            <a:pPr eaLnBrk="1" hangingPunct="1">
              <a:defRPr/>
            </a:pPr>
            <a:r>
              <a:rPr lang="en-GB" dirty="0" smtClean="0"/>
              <a:t>                   treating of the aboriginals?</a:t>
            </a:r>
          </a:p>
          <a:p>
            <a:pPr eaLnBrk="1" hangingPunct="1">
              <a:defRPr/>
            </a:pPr>
            <a:endParaRPr lang="en-GB" dirty="0" smtClean="0"/>
          </a:p>
          <a:p>
            <a:pPr eaLnBrk="1" hangingPunct="1">
              <a:defRPr/>
            </a:pPr>
            <a:r>
              <a:rPr lang="en-GB" dirty="0" smtClean="0"/>
              <a:t>                     </a:t>
            </a:r>
          </a:p>
        </p:txBody>
      </p:sp>
      <p:pic>
        <p:nvPicPr>
          <p:cNvPr id="19460" name="Picture 5" descr="sre_cathy"/>
          <p:cNvPicPr>
            <a:picLocks noChangeAspect="1" noChangeArrowheads="1"/>
          </p:cNvPicPr>
          <p:nvPr/>
        </p:nvPicPr>
        <p:blipFill>
          <a:blip r:embed="rId3" cstate="print"/>
          <a:srcRect/>
          <a:stretch>
            <a:fillRect/>
          </a:stretch>
        </p:blipFill>
        <p:spPr bwMode="auto">
          <a:xfrm>
            <a:off x="155575" y="46038"/>
            <a:ext cx="3086100" cy="47720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30051">
                                            <p:txEl>
                                              <p:pRg st="4" end="4"/>
                                            </p:txEl>
                                          </p:spTgt>
                                        </p:tgtEl>
                                        <p:attrNameLst>
                                          <p:attrName>style.visibility</p:attrName>
                                        </p:attrNameLst>
                                      </p:cBhvr>
                                      <p:to>
                                        <p:strVal val="visible"/>
                                      </p:to>
                                    </p:set>
                                    <p:anim to="" calcmode="lin" valueType="num">
                                      <p:cBhvr>
                                        <p:cTn id="7" dur="1" fill="hold"/>
                                        <p:tgtEl>
                                          <p:spTgt spid="13005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63490" name="Picture 2" descr="C:\Documents and Settings\laptop\My Documents\My Pictures\sorry-book-entry.png"/>
          <p:cNvPicPr>
            <a:picLocks noGrp="1" noChangeAspect="1" noChangeArrowheads="1"/>
          </p:cNvPicPr>
          <p:nvPr>
            <p:ph idx="1"/>
          </p:nvPr>
        </p:nvPicPr>
        <p:blipFill>
          <a:blip r:embed="rId3" cstate="print"/>
          <a:srcRect/>
          <a:stretch>
            <a:fillRect/>
          </a:stretch>
        </p:blipFill>
        <p:spPr bwMode="auto">
          <a:xfrm>
            <a:off x="1365452" y="1196752"/>
            <a:ext cx="5492548" cy="4737323"/>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So what’s the nature of sport in Aus?</a:t>
            </a:r>
            <a:br>
              <a:rPr lang="en-GB" sz="3600" dirty="0" smtClean="0"/>
            </a:br>
            <a:endParaRPr lang="en-GB" sz="3600" dirty="0"/>
          </a:p>
        </p:txBody>
      </p:sp>
      <p:sp>
        <p:nvSpPr>
          <p:cNvPr id="3" name="Content Placeholder 2"/>
          <p:cNvSpPr>
            <a:spLocks noGrp="1"/>
          </p:cNvSpPr>
          <p:nvPr>
            <p:ph idx="1"/>
          </p:nvPr>
        </p:nvSpPr>
        <p:spPr/>
        <p:txBody>
          <a:bodyPr/>
          <a:lstStyle/>
          <a:p>
            <a:pPr marL="0" indent="0">
              <a:buNone/>
            </a:pPr>
            <a:endParaRPr lang="en-GB" dirty="0" smtClean="0"/>
          </a:p>
          <a:p>
            <a:endParaRPr lang="en-GB" dirty="0"/>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defRPr/>
            </a:pPr>
            <a:r>
              <a:rPr lang="en-GB" smtClean="0"/>
              <a:t>Sport as a national pass time</a:t>
            </a:r>
          </a:p>
        </p:txBody>
      </p:sp>
      <p:sp>
        <p:nvSpPr>
          <p:cNvPr id="135171" name="Rectangle 3"/>
          <p:cNvSpPr>
            <a:spLocks noGrp="1" noChangeArrowheads="1"/>
          </p:cNvSpPr>
          <p:nvPr>
            <p:ph type="body" idx="1"/>
          </p:nvPr>
        </p:nvSpPr>
        <p:spPr/>
        <p:txBody>
          <a:bodyPr/>
          <a:lstStyle/>
          <a:p>
            <a:pPr eaLnBrk="1" hangingPunct="1">
              <a:defRPr/>
            </a:pPr>
            <a:r>
              <a:rPr lang="en-GB" dirty="0" smtClean="0"/>
              <a:t>Sport has helped develop the identity of this young country.</a:t>
            </a:r>
          </a:p>
          <a:p>
            <a:pPr eaLnBrk="1" hangingPunct="1">
              <a:defRPr/>
            </a:pPr>
            <a:r>
              <a:rPr lang="en-GB" dirty="0" smtClean="0"/>
              <a:t>Australians are obsessed with sports and competition.</a:t>
            </a:r>
          </a:p>
          <a:p>
            <a:pPr eaLnBrk="1" hangingPunct="1">
              <a:defRPr/>
            </a:pPr>
            <a:r>
              <a:rPr lang="en-GB" dirty="0" smtClean="0"/>
              <a:t>90% of Australian take part in sport.</a:t>
            </a:r>
          </a:p>
          <a:p>
            <a:pPr eaLnBrk="1" hangingPunct="1">
              <a:defRPr/>
            </a:pPr>
            <a:r>
              <a:rPr lang="en-GB" dirty="0" smtClean="0"/>
              <a:t>23% in England</a:t>
            </a:r>
          </a:p>
          <a:p>
            <a:pPr eaLnBrk="1" hangingPunct="1">
              <a:defRPr/>
            </a:pPr>
            <a:endParaRPr lang="en-GB" dirty="0" smtClean="0"/>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defRPr/>
            </a:pPr>
            <a:r>
              <a:rPr lang="en-GB" smtClean="0"/>
              <a:t>Sport as a national pass time</a:t>
            </a:r>
          </a:p>
        </p:txBody>
      </p:sp>
      <p:sp>
        <p:nvSpPr>
          <p:cNvPr id="136195" name="Rectangle 3"/>
          <p:cNvSpPr>
            <a:spLocks noGrp="1" noChangeArrowheads="1"/>
          </p:cNvSpPr>
          <p:nvPr>
            <p:ph type="body" idx="1"/>
          </p:nvPr>
        </p:nvSpPr>
        <p:spPr/>
        <p:txBody>
          <a:bodyPr/>
          <a:lstStyle/>
          <a:p>
            <a:pPr eaLnBrk="1" hangingPunct="1">
              <a:defRPr/>
            </a:pPr>
            <a:r>
              <a:rPr lang="en-GB" dirty="0" smtClean="0"/>
              <a:t>When we won the ashes 12.5% watched</a:t>
            </a:r>
          </a:p>
          <a:p>
            <a:pPr eaLnBrk="1" hangingPunct="1">
              <a:defRPr/>
            </a:pPr>
            <a:r>
              <a:rPr lang="en-GB" dirty="0" smtClean="0"/>
              <a:t>When an Australian horse won a race in Melbourne 2004, 90% of Australia watched.  </a:t>
            </a:r>
          </a:p>
        </p:txBody>
      </p:sp>
      <p:pic>
        <p:nvPicPr>
          <p:cNvPr id="136199" name="Picture 7" descr="91381-004-5CEE7E3E"/>
          <p:cNvPicPr>
            <a:picLocks noChangeAspect="1" noChangeArrowheads="1"/>
          </p:cNvPicPr>
          <p:nvPr/>
        </p:nvPicPr>
        <p:blipFill>
          <a:blip r:embed="rId3" cstate="print"/>
          <a:srcRect/>
          <a:stretch>
            <a:fillRect/>
          </a:stretch>
        </p:blipFill>
        <p:spPr bwMode="auto">
          <a:xfrm>
            <a:off x="0" y="3946525"/>
            <a:ext cx="4643438" cy="2911475"/>
          </a:xfrm>
          <a:prstGeom prst="rect">
            <a:avLst/>
          </a:prstGeom>
          <a:noFill/>
          <a:ln w="9525">
            <a:noFill/>
            <a:miter lim="800000"/>
            <a:headEnd/>
            <a:tailEnd/>
          </a:ln>
        </p:spPr>
      </p:pic>
      <p:pic>
        <p:nvPicPr>
          <p:cNvPr id="136201" name="Picture 9" descr="flemington-%20melbourne%20cup"/>
          <p:cNvPicPr>
            <a:picLocks noChangeAspect="1" noChangeArrowheads="1"/>
          </p:cNvPicPr>
          <p:nvPr/>
        </p:nvPicPr>
        <p:blipFill>
          <a:blip r:embed="rId4" cstate="print"/>
          <a:srcRect/>
          <a:stretch>
            <a:fillRect/>
          </a:stretch>
        </p:blipFill>
        <p:spPr bwMode="auto">
          <a:xfrm>
            <a:off x="4667250" y="4000500"/>
            <a:ext cx="4476750" cy="28575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 to="" calcmode="lin" valueType="num">
                                      <p:cBhvr>
                                        <p:cTn id="7" dur="1" fill="hold"/>
                                        <p:tgtEl>
                                          <p:spTgt spid="13619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36199"/>
                                        </p:tgtEl>
                                        <p:attrNameLst>
                                          <p:attrName>style.visibility</p:attrName>
                                        </p:attrNameLst>
                                      </p:cBhvr>
                                      <p:to>
                                        <p:strVal val="visible"/>
                                      </p:to>
                                    </p:set>
                                    <p:anim to="" calcmode="lin" valueType="num">
                                      <p:cBhvr>
                                        <p:cTn id="12" dur="1" fill="hold"/>
                                        <p:tgtEl>
                                          <p:spTgt spid="136199"/>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36201"/>
                                        </p:tgtEl>
                                        <p:attrNameLst>
                                          <p:attrName>style.visibility</p:attrName>
                                        </p:attrNameLst>
                                      </p:cBhvr>
                                      <p:to>
                                        <p:strVal val="visible"/>
                                      </p:to>
                                    </p:set>
                                    <p:anim to="" calcmode="lin" valueType="num">
                                      <p:cBhvr>
                                        <p:cTn id="17" dur="1" fill="hold"/>
                                        <p:tgtEl>
                                          <p:spTgt spid="13620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0"/>
            <a:ext cx="6923088" cy="981075"/>
          </a:xfrm>
        </p:spPr>
        <p:txBody>
          <a:bodyPr/>
          <a:lstStyle/>
          <a:p>
            <a:pPr algn="ctr" eaLnBrk="1" hangingPunct="1">
              <a:defRPr/>
            </a:pPr>
            <a:r>
              <a:rPr lang="en-GB" dirty="0" smtClean="0"/>
              <a:t>NEW IDENTITY</a:t>
            </a:r>
          </a:p>
        </p:txBody>
      </p:sp>
      <p:sp>
        <p:nvSpPr>
          <p:cNvPr id="58371" name="Rectangle 3"/>
          <p:cNvSpPr>
            <a:spLocks noGrp="1" noChangeArrowheads="1"/>
          </p:cNvSpPr>
          <p:nvPr>
            <p:ph type="body" idx="1"/>
          </p:nvPr>
        </p:nvSpPr>
        <p:spPr>
          <a:xfrm>
            <a:off x="0" y="1341438"/>
            <a:ext cx="9144000" cy="5516562"/>
          </a:xfrm>
        </p:spPr>
        <p:txBody>
          <a:bodyPr/>
          <a:lstStyle/>
          <a:p>
            <a:pPr eaLnBrk="1" hangingPunct="1">
              <a:defRPr/>
            </a:pPr>
            <a:r>
              <a:rPr lang="en-GB" altLang="zh-CN" dirty="0" smtClean="0">
                <a:ea typeface="SimSun" pitchFamily="2" charset="-122"/>
              </a:rPr>
              <a:t>British colonies were </a:t>
            </a:r>
            <a:r>
              <a:rPr lang="en-GB" altLang="zh-CN" dirty="0" smtClean="0">
                <a:latin typeface="Arial"/>
                <a:ea typeface="SimSun" pitchFamily="2" charset="-122"/>
              </a:rPr>
              <a:t>‘</a:t>
            </a:r>
            <a:r>
              <a:rPr lang="en-GB" altLang="zh-CN" dirty="0" smtClean="0">
                <a:ea typeface="SimSun" pitchFamily="2" charset="-122"/>
              </a:rPr>
              <a:t>young countries</a:t>
            </a:r>
            <a:r>
              <a:rPr lang="en-GB" altLang="zh-CN" dirty="0" smtClean="0">
                <a:latin typeface="Arial"/>
                <a:ea typeface="SimSun" pitchFamily="2" charset="-122"/>
              </a:rPr>
              <a:t>’</a:t>
            </a:r>
            <a:r>
              <a:rPr lang="en-GB" altLang="zh-CN" dirty="0" smtClean="0">
                <a:ea typeface="SimSun" pitchFamily="2" charset="-122"/>
              </a:rPr>
              <a:t> &amp; needed their own identity</a:t>
            </a:r>
          </a:p>
          <a:p>
            <a:pPr eaLnBrk="1" hangingPunct="1">
              <a:defRPr/>
            </a:pPr>
            <a:endParaRPr lang="en-GB" altLang="zh-CN" sz="1600" dirty="0" smtClean="0">
              <a:ea typeface="SimSun" pitchFamily="2" charset="-122"/>
            </a:endParaRPr>
          </a:p>
          <a:p>
            <a:pPr eaLnBrk="1" hangingPunct="1">
              <a:defRPr/>
            </a:pPr>
            <a:r>
              <a:rPr lang="en-GB" altLang="zh-CN" dirty="0" smtClean="0">
                <a:ea typeface="SimSun" pitchFamily="2" charset="-122"/>
              </a:rPr>
              <a:t>Sport is clear way of establishing national identity</a:t>
            </a:r>
          </a:p>
          <a:p>
            <a:pPr eaLnBrk="1" hangingPunct="1">
              <a:defRPr/>
            </a:pPr>
            <a:endParaRPr lang="en-GB" altLang="zh-CN" dirty="0" smtClean="0">
              <a:ea typeface="SimSun" pitchFamily="2" charset="-122"/>
            </a:endParaRPr>
          </a:p>
          <a:p>
            <a:pPr eaLnBrk="1" hangingPunct="1">
              <a:defRPr/>
            </a:pPr>
            <a:r>
              <a:rPr lang="en-GB" altLang="zh-CN" b="1" dirty="0" smtClean="0">
                <a:ea typeface="SimSun" pitchFamily="2" charset="-122"/>
              </a:rPr>
              <a:t>Test match</a:t>
            </a:r>
            <a:r>
              <a:rPr lang="en-GB" altLang="zh-CN" dirty="0" smtClean="0">
                <a:ea typeface="SimSun" pitchFamily="2" charset="-122"/>
              </a:rPr>
              <a:t> = opportunity to prove themselves against their so-called superiors - victory against the Brits enhanced national pride</a:t>
            </a:r>
          </a:p>
          <a:p>
            <a:pPr eaLnBrk="1" hangingPunct="1">
              <a:buFontTx/>
              <a:buNone/>
              <a:defRPr/>
            </a:pPr>
            <a:endParaRPr lang="en-GB" altLang="zh-CN" dirty="0" smtClean="0">
              <a:ea typeface="SimSun" pitchFamily="2" charset="-122"/>
            </a:endParaRPr>
          </a:p>
        </p:txBody>
      </p:sp>
      <p:pic>
        <p:nvPicPr>
          <p:cNvPr id="24580" name="Picture 5" descr="get_image?provider_id=278&amp;size=550x550_mb&amp;ptp_photo_id=731527"/>
          <p:cNvPicPr>
            <a:picLocks noChangeAspect="1" noChangeArrowheads="1"/>
          </p:cNvPicPr>
          <p:nvPr/>
        </p:nvPicPr>
        <p:blipFill>
          <a:blip r:embed="rId3" cstate="print"/>
          <a:srcRect/>
          <a:stretch>
            <a:fillRect/>
          </a:stretch>
        </p:blipFill>
        <p:spPr bwMode="auto">
          <a:xfrm>
            <a:off x="7019925" y="90488"/>
            <a:ext cx="1728788" cy="1250950"/>
          </a:xfrm>
          <a:prstGeom prst="rect">
            <a:avLst/>
          </a:prstGeom>
          <a:noFill/>
          <a:ln w="9525">
            <a:noFill/>
            <a:miter lim="800000"/>
            <a:headEnd/>
            <a:tailEnd/>
          </a:ln>
        </p:spPr>
      </p:pic>
      <p:pic>
        <p:nvPicPr>
          <p:cNvPr id="58374" name="Picture 6" descr="340x"/>
          <p:cNvPicPr>
            <a:picLocks noChangeAspect="1" noChangeArrowheads="1"/>
          </p:cNvPicPr>
          <p:nvPr/>
        </p:nvPicPr>
        <p:blipFill>
          <a:blip r:embed="rId4" cstate="print"/>
          <a:srcRect/>
          <a:stretch>
            <a:fillRect/>
          </a:stretch>
        </p:blipFill>
        <p:spPr bwMode="auto">
          <a:xfrm>
            <a:off x="7789586" y="3068960"/>
            <a:ext cx="1172192" cy="1800101"/>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8374"/>
                                        </p:tgtEl>
                                        <p:attrNameLst>
                                          <p:attrName>style.visibility</p:attrName>
                                        </p:attrNameLst>
                                      </p:cBhvr>
                                      <p:to>
                                        <p:strVal val="visible"/>
                                      </p:to>
                                    </p:set>
                                    <p:anim to="" calcmode="lin" valueType="num">
                                      <p:cBhvr>
                                        <p:cTn id="7" dur="1" fill="hold"/>
                                        <p:tgtEl>
                                          <p:spTgt spid="583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292100"/>
            <a:ext cx="8229600" cy="1552724"/>
          </a:xfrm>
        </p:spPr>
        <p:txBody>
          <a:bodyPr/>
          <a:lstStyle/>
          <a:p>
            <a:pPr algn="ctr" eaLnBrk="1" hangingPunct="1">
              <a:defRPr/>
            </a:pPr>
            <a:r>
              <a:rPr lang="en-GB" sz="4000" b="1" dirty="0" smtClean="0"/>
              <a:t>Why Australian sports have such high Status?</a:t>
            </a:r>
            <a:r>
              <a:rPr lang="en-GB" sz="4000" dirty="0" smtClean="0"/>
              <a:t/>
            </a:r>
            <a:br>
              <a:rPr lang="en-GB" sz="4000" dirty="0" smtClean="0"/>
            </a:br>
            <a:endParaRPr lang="en-GB" sz="4000" dirty="0" smtClean="0"/>
          </a:p>
        </p:txBody>
      </p:sp>
      <p:sp>
        <p:nvSpPr>
          <p:cNvPr id="133123" name="Rectangle 3"/>
          <p:cNvSpPr>
            <a:spLocks noGrp="1" noChangeArrowheads="1"/>
          </p:cNvSpPr>
          <p:nvPr>
            <p:ph type="body" idx="1"/>
          </p:nvPr>
        </p:nvSpPr>
        <p:spPr/>
        <p:txBody>
          <a:bodyPr/>
          <a:lstStyle/>
          <a:p>
            <a:pPr eaLnBrk="1" hangingPunct="1">
              <a:lnSpc>
                <a:spcPct val="80000"/>
              </a:lnSpc>
              <a:defRPr/>
            </a:pPr>
            <a:r>
              <a:rPr lang="en-GB" sz="2800" dirty="0" smtClean="0"/>
              <a:t>Read through the paragraphs on 248-249 on why sport has such a high status.</a:t>
            </a:r>
          </a:p>
          <a:p>
            <a:pPr eaLnBrk="1" hangingPunct="1">
              <a:lnSpc>
                <a:spcPct val="80000"/>
              </a:lnSpc>
              <a:defRPr/>
            </a:pPr>
            <a:endParaRPr lang="en-GB" sz="2800" dirty="0"/>
          </a:p>
          <a:p>
            <a:pPr eaLnBrk="1" hangingPunct="1">
              <a:lnSpc>
                <a:spcPct val="80000"/>
              </a:lnSpc>
              <a:defRPr/>
            </a:pPr>
            <a:r>
              <a:rPr lang="en-GB" sz="2800" dirty="0" smtClean="0"/>
              <a:t>Which point do you think is the most important?</a:t>
            </a:r>
          </a:p>
          <a:p>
            <a:pPr eaLnBrk="1" hangingPunct="1">
              <a:lnSpc>
                <a:spcPct val="80000"/>
              </a:lnSpc>
              <a:defRPr/>
            </a:pPr>
            <a:endParaRPr lang="en-GB" sz="2800" dirty="0" smtClean="0"/>
          </a:p>
          <a:p>
            <a:pPr eaLnBrk="1" hangingPunct="1">
              <a:lnSpc>
                <a:spcPct val="80000"/>
              </a:lnSpc>
              <a:defRPr/>
            </a:pPr>
            <a:r>
              <a:rPr lang="en-GB" sz="2800" dirty="0" smtClean="0"/>
              <a:t>Can you explain your point and relate it to sport.</a:t>
            </a:r>
          </a:p>
          <a:p>
            <a:pPr eaLnBrk="1" hangingPunct="1">
              <a:lnSpc>
                <a:spcPct val="80000"/>
              </a:lnSpc>
              <a:defRPr/>
            </a:pPr>
            <a:endParaRPr lang="en-GB" sz="2800" dirty="0" smtClean="0"/>
          </a:p>
          <a:p>
            <a:pPr eaLnBrk="1" hangingPunct="1">
              <a:lnSpc>
                <a:spcPct val="80000"/>
              </a:lnSpc>
              <a:defRPr/>
            </a:pPr>
            <a:r>
              <a:rPr lang="en-GB" sz="2800" dirty="0" smtClean="0"/>
              <a:t>When making your point can you compare it against the UK to emphasise your point.</a:t>
            </a:r>
          </a:p>
          <a:p>
            <a:pPr eaLnBrk="1" hangingPunct="1">
              <a:lnSpc>
                <a:spcPct val="80000"/>
              </a:lnSpc>
              <a:defRPr/>
            </a:pPr>
            <a:endParaRPr lang="en-GB" sz="2800"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3122"/>
                                        </p:tgtEl>
                                        <p:attrNameLst>
                                          <p:attrName>style.visibility</p:attrName>
                                        </p:attrNameLst>
                                      </p:cBhvr>
                                      <p:to>
                                        <p:strVal val="visible"/>
                                      </p:to>
                                    </p:set>
                                    <p:anim to="" calcmode="lin" valueType="num">
                                      <p:cBhvr>
                                        <p:cTn id="7" dur="1" fill="hold"/>
                                        <p:tgtEl>
                                          <p:spTgt spid="13312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3123">
                                            <p:txEl>
                                              <p:pRg st="0" end="0"/>
                                            </p:txEl>
                                          </p:spTgt>
                                        </p:tgtEl>
                                        <p:attrNameLst>
                                          <p:attrName>style.visibility</p:attrName>
                                        </p:attrNameLst>
                                      </p:cBhvr>
                                      <p:to>
                                        <p:strVal val="visible"/>
                                      </p:to>
                                    </p:set>
                                    <p:anim to="" calcmode="lin" valueType="num">
                                      <p:cBhvr>
                                        <p:cTn id="12" dur="1" fill="hold"/>
                                        <p:tgtEl>
                                          <p:spTgt spid="13312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33123">
                                            <p:txEl>
                                              <p:pRg st="2" end="2"/>
                                            </p:txEl>
                                          </p:spTgt>
                                        </p:tgtEl>
                                        <p:attrNameLst>
                                          <p:attrName>style.visibility</p:attrName>
                                        </p:attrNameLst>
                                      </p:cBhvr>
                                      <p:to>
                                        <p:strVal val="visible"/>
                                      </p:to>
                                    </p:set>
                                    <p:anim to="" calcmode="lin" valueType="num">
                                      <p:cBhvr>
                                        <p:cTn id="17" dur="1" fill="hold"/>
                                        <p:tgtEl>
                                          <p:spTgt spid="13312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33123">
                                            <p:txEl>
                                              <p:pRg st="4" end="4"/>
                                            </p:txEl>
                                          </p:spTgt>
                                        </p:tgtEl>
                                        <p:attrNameLst>
                                          <p:attrName>style.visibility</p:attrName>
                                        </p:attrNameLst>
                                      </p:cBhvr>
                                      <p:to>
                                        <p:strVal val="visible"/>
                                      </p:to>
                                    </p:set>
                                    <p:anim to="" calcmode="lin" valueType="num">
                                      <p:cBhvr>
                                        <p:cTn id="22" dur="1" fill="hold"/>
                                        <p:tgtEl>
                                          <p:spTgt spid="13312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33123">
                                            <p:txEl>
                                              <p:pRg st="6" end="6"/>
                                            </p:txEl>
                                          </p:spTgt>
                                        </p:tgtEl>
                                        <p:attrNameLst>
                                          <p:attrName>style.visibility</p:attrName>
                                        </p:attrNameLst>
                                      </p:cBhvr>
                                      <p:to>
                                        <p:strVal val="visible"/>
                                      </p:to>
                                    </p:set>
                                    <p:anim to="" calcmode="lin" valueType="num">
                                      <p:cBhvr>
                                        <p:cTn id="27" dur="1" fill="hold"/>
                                        <p:tgtEl>
                                          <p:spTgt spid="13312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p:bldP spid="1331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5400" dirty="0" smtClean="0"/>
              <a:t>Understand the characteristics of the country</a:t>
            </a:r>
            <a:endParaRPr lang="en-GB" sz="5400" dirty="0"/>
          </a:p>
        </p:txBody>
      </p:sp>
    </p:spTree>
    <p:custDataLst>
      <p:tags r:id="rId1"/>
    </p:custDataLst>
    <p:extLst>
      <p:ext uri="{BB962C8B-B14F-4D97-AF65-F5344CB8AC3E}">
        <p14:creationId xmlns:p14="http://schemas.microsoft.com/office/powerpoint/2010/main" val="1453778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remember all of these.</a:t>
            </a:r>
            <a:endParaRPr lang="en-GB" dirty="0"/>
          </a:p>
        </p:txBody>
      </p:sp>
      <p:sp>
        <p:nvSpPr>
          <p:cNvPr id="3" name="Content Placeholder 2"/>
          <p:cNvSpPr>
            <a:spLocks noGrp="1"/>
          </p:cNvSpPr>
          <p:nvPr>
            <p:ph idx="1"/>
          </p:nvPr>
        </p:nvSpPr>
        <p:spPr>
          <a:xfrm>
            <a:off x="467544" y="1412776"/>
            <a:ext cx="8229600" cy="4114800"/>
          </a:xfrm>
        </p:spPr>
        <p:txBody>
          <a:bodyPr/>
          <a:lstStyle/>
          <a:p>
            <a:r>
              <a:rPr lang="en-GB" dirty="0" smtClean="0"/>
              <a:t>S- </a:t>
            </a:r>
          </a:p>
          <a:p>
            <a:r>
              <a:rPr lang="en-GB" dirty="0" smtClean="0"/>
              <a:t>T- </a:t>
            </a:r>
          </a:p>
          <a:p>
            <a:r>
              <a:rPr lang="en-GB" dirty="0" smtClean="0"/>
              <a:t>R</a:t>
            </a:r>
          </a:p>
          <a:p>
            <a:r>
              <a:rPr lang="en-GB" dirty="0" smtClean="0"/>
              <a:t>E</a:t>
            </a:r>
          </a:p>
          <a:p>
            <a:r>
              <a:rPr lang="en-GB" dirty="0" smtClean="0"/>
              <a:t>T</a:t>
            </a:r>
          </a:p>
          <a:p>
            <a:r>
              <a:rPr lang="en-GB" dirty="0" smtClean="0"/>
              <a:t>C</a:t>
            </a:r>
          </a:p>
          <a:p>
            <a:r>
              <a:rPr lang="en-GB" dirty="0" smtClean="0"/>
              <a:t>H</a:t>
            </a:r>
          </a:p>
          <a:p>
            <a:r>
              <a:rPr lang="en-GB" dirty="0" smtClean="0"/>
              <a:t>Y</a:t>
            </a:r>
          </a:p>
          <a:p>
            <a:r>
              <a:rPr lang="en-GB" dirty="0" smtClean="0"/>
              <a:t>G</a:t>
            </a:r>
          </a:p>
          <a:p>
            <a:r>
              <a:rPr lang="en-GB" dirty="0" smtClean="0"/>
              <a:t>B</a:t>
            </a:r>
            <a:endParaRPr lang="en-GB" dirty="0"/>
          </a:p>
        </p:txBody>
      </p:sp>
      <p:sp>
        <p:nvSpPr>
          <p:cNvPr id="4" name="Rounded Rectangular Callout 3"/>
          <p:cNvSpPr/>
          <p:nvPr/>
        </p:nvSpPr>
        <p:spPr>
          <a:xfrm>
            <a:off x="3995936" y="1412776"/>
            <a:ext cx="2808312" cy="5445224"/>
          </a:xfrm>
          <a:prstGeom prst="wedgeRoundRectCallout">
            <a:avLst>
              <a:gd name="adj1" fmla="val -19663"/>
              <a:gd name="adj2" fmla="val 48521"/>
              <a:gd name="adj3" fmla="val 16667"/>
            </a:avLst>
          </a:prstGeom>
          <a:solidFill>
            <a:schemeClr val="tx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0000"/>
                </a:solidFill>
              </a:rPr>
              <a:t>School sports</a:t>
            </a:r>
          </a:p>
          <a:p>
            <a:pPr algn="ctr"/>
            <a:r>
              <a:rPr lang="en-GB" sz="2400" dirty="0" smtClean="0">
                <a:solidFill>
                  <a:srgbClr val="000000"/>
                </a:solidFill>
              </a:rPr>
              <a:t>Topographic Trendy</a:t>
            </a:r>
          </a:p>
          <a:p>
            <a:pPr algn="ctr"/>
            <a:r>
              <a:rPr lang="en-GB" sz="2400" dirty="0" smtClean="0">
                <a:solidFill>
                  <a:srgbClr val="000000"/>
                </a:solidFill>
              </a:rPr>
              <a:t>Role models</a:t>
            </a:r>
          </a:p>
          <a:p>
            <a:pPr algn="ctr"/>
            <a:r>
              <a:rPr lang="en-GB" sz="2400" dirty="0" smtClean="0">
                <a:solidFill>
                  <a:srgbClr val="000000"/>
                </a:solidFill>
              </a:rPr>
              <a:t>Egalitarian</a:t>
            </a:r>
          </a:p>
          <a:p>
            <a:pPr algn="ctr"/>
            <a:r>
              <a:rPr lang="en-GB" sz="2400" dirty="0" smtClean="0">
                <a:solidFill>
                  <a:srgbClr val="000000"/>
                </a:solidFill>
              </a:rPr>
              <a:t>Tradition</a:t>
            </a:r>
          </a:p>
          <a:p>
            <a:pPr algn="ctr"/>
            <a:r>
              <a:rPr lang="en-GB" sz="2400" dirty="0" smtClean="0">
                <a:solidFill>
                  <a:srgbClr val="000000"/>
                </a:solidFill>
              </a:rPr>
              <a:t>Climate</a:t>
            </a:r>
          </a:p>
          <a:p>
            <a:pPr algn="ctr"/>
            <a:r>
              <a:rPr lang="en-GB" sz="2400" dirty="0" smtClean="0">
                <a:solidFill>
                  <a:srgbClr val="000000"/>
                </a:solidFill>
              </a:rPr>
              <a:t>Healthy economy</a:t>
            </a:r>
          </a:p>
          <a:p>
            <a:pPr algn="ctr"/>
            <a:r>
              <a:rPr lang="en-GB" sz="2400" dirty="0" smtClean="0">
                <a:solidFill>
                  <a:srgbClr val="000000"/>
                </a:solidFill>
              </a:rPr>
              <a:t>Young nation</a:t>
            </a:r>
          </a:p>
          <a:p>
            <a:pPr algn="ctr"/>
            <a:r>
              <a:rPr lang="en-GB" sz="2400" dirty="0" smtClean="0">
                <a:solidFill>
                  <a:srgbClr val="000000"/>
                </a:solidFill>
              </a:rPr>
              <a:t>Government support</a:t>
            </a:r>
          </a:p>
          <a:p>
            <a:pPr algn="ctr"/>
            <a:r>
              <a:rPr lang="en-GB" sz="2400" dirty="0" smtClean="0">
                <a:solidFill>
                  <a:srgbClr val="000000"/>
                </a:solidFill>
              </a:rPr>
              <a:t>Bush Culture</a:t>
            </a:r>
          </a:p>
          <a:p>
            <a:pPr algn="ctr"/>
            <a:endParaRPr lang="en-GB" sz="2400" dirty="0">
              <a:solidFill>
                <a:srgbClr val="000000"/>
              </a:solidFill>
            </a:endParaRPr>
          </a:p>
        </p:txBody>
      </p:sp>
    </p:spTree>
    <p:custDataLst>
      <p:tags r:id="rId1"/>
    </p:custDataLst>
    <p:extLst>
      <p:ext uri="{BB962C8B-B14F-4D97-AF65-F5344CB8AC3E}">
        <p14:creationId xmlns:p14="http://schemas.microsoft.com/office/powerpoint/2010/main" val="350023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linds(horizontal)">
                                      <p:cBhvr>
                                        <p:cTn id="16" dur="500"/>
                                        <p:tgtEl>
                                          <p:spTgt spid="4">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linds(horizontal)">
                                      <p:cBhvr>
                                        <p:cTn id="19" dur="500"/>
                                        <p:tgtEl>
                                          <p:spTgt spid="4">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linds(horizontal)">
                                      <p:cBhvr>
                                        <p:cTn id="22" dur="500"/>
                                        <p:tgtEl>
                                          <p:spTgt spid="4">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linds(horizontal)">
                                      <p:cBhvr>
                                        <p:cTn id="25" dur="500"/>
                                        <p:tgtEl>
                                          <p:spTgt spid="4">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blinds(horizontal)">
                                      <p:cBhvr>
                                        <p:cTn id="28" dur="500"/>
                                        <p:tgtEl>
                                          <p:spTgt spid="4">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blinds(horizontal)">
                                      <p:cBhvr>
                                        <p:cTn id="31" dur="500"/>
                                        <p:tgtEl>
                                          <p:spTgt spid="4">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blinds(horizontal)">
                                      <p:cBhvr>
                                        <p:cTn id="34"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dirty="0" smtClean="0"/>
              <a:t>Egalitarian Society</a:t>
            </a:r>
            <a:endParaRPr lang="en-GB" dirty="0"/>
          </a:p>
        </p:txBody>
      </p:sp>
      <p:sp>
        <p:nvSpPr>
          <p:cNvPr id="146435" name="Rectangle 3"/>
          <p:cNvSpPr>
            <a:spLocks noGrp="1" noChangeArrowheads="1"/>
          </p:cNvSpPr>
          <p:nvPr>
            <p:ph type="body" idx="1"/>
          </p:nvPr>
        </p:nvSpPr>
        <p:spPr/>
        <p:txBody>
          <a:bodyPr/>
          <a:lstStyle/>
          <a:p>
            <a:pPr>
              <a:lnSpc>
                <a:spcPct val="80000"/>
              </a:lnSpc>
            </a:pPr>
            <a:r>
              <a:rPr lang="en-US" sz="2800" dirty="0" smtClean="0"/>
              <a:t>Sports was and is for all, inequality of opportunity and provisions are lesson an issue than in the UK.</a:t>
            </a:r>
            <a:endParaRPr lang="en-US" sz="2800" dirty="0"/>
          </a:p>
          <a:p>
            <a:pPr>
              <a:lnSpc>
                <a:spcPct val="80000"/>
              </a:lnSpc>
            </a:pPr>
            <a:endParaRPr lang="en-US" sz="2800" dirty="0"/>
          </a:p>
          <a:p>
            <a:pPr>
              <a:lnSpc>
                <a:spcPct val="80000"/>
              </a:lnSpc>
            </a:pPr>
            <a:r>
              <a:rPr lang="en-US" sz="2800" dirty="0" smtClean="0"/>
              <a:t>So </a:t>
            </a:r>
            <a:r>
              <a:rPr lang="en-US" sz="2800" dirty="0"/>
              <a:t>everyone could play</a:t>
            </a:r>
          </a:p>
          <a:p>
            <a:pPr>
              <a:lnSpc>
                <a:spcPct val="80000"/>
              </a:lnSpc>
            </a:pPr>
            <a:r>
              <a:rPr lang="en-US" sz="2800" dirty="0"/>
              <a:t>There were no class restrictions</a:t>
            </a:r>
          </a:p>
          <a:p>
            <a:pPr>
              <a:lnSpc>
                <a:spcPct val="80000"/>
              </a:lnSpc>
            </a:pPr>
            <a:r>
              <a:rPr lang="en-US" sz="2800" dirty="0" smtClean="0"/>
              <a:t>to play</a:t>
            </a:r>
            <a:endParaRPr lang="en-US" sz="2800" dirty="0"/>
          </a:p>
          <a:p>
            <a:pPr>
              <a:lnSpc>
                <a:spcPct val="80000"/>
              </a:lnSpc>
            </a:pPr>
            <a:endParaRPr lang="en-GB" sz="2800" dirty="0"/>
          </a:p>
        </p:txBody>
      </p:sp>
      <p:pic>
        <p:nvPicPr>
          <p:cNvPr id="146437" name="Picture 5" descr="p-11543"/>
          <p:cNvPicPr>
            <a:picLocks noChangeAspect="1" noChangeArrowheads="1"/>
          </p:cNvPicPr>
          <p:nvPr/>
        </p:nvPicPr>
        <p:blipFill>
          <a:blip r:embed="rId3" cstate="print"/>
          <a:srcRect/>
          <a:stretch>
            <a:fillRect/>
          </a:stretch>
        </p:blipFill>
        <p:spPr bwMode="auto">
          <a:xfrm>
            <a:off x="6353175" y="0"/>
            <a:ext cx="2790825" cy="4762500"/>
          </a:xfrm>
          <a:prstGeom prst="rect">
            <a:avLst/>
          </a:prstGeom>
          <a:noFill/>
        </p:spPr>
      </p:pic>
      <p:pic>
        <p:nvPicPr>
          <p:cNvPr id="146439" name="Picture 7" descr="2059648284_b8c96b1179"/>
          <p:cNvPicPr>
            <a:picLocks noChangeAspect="1" noChangeArrowheads="1"/>
          </p:cNvPicPr>
          <p:nvPr/>
        </p:nvPicPr>
        <p:blipFill>
          <a:blip r:embed="rId4" cstate="print"/>
          <a:srcRect/>
          <a:stretch>
            <a:fillRect/>
          </a:stretch>
        </p:blipFill>
        <p:spPr bwMode="auto">
          <a:xfrm>
            <a:off x="683568" y="3248799"/>
            <a:ext cx="5508625" cy="3470275"/>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 to="" calcmode="lin" valueType="num">
                                      <p:cBhvr>
                                        <p:cTn id="7" dur="1" fill="hold"/>
                                        <p:tgtEl>
                                          <p:spTgt spid="14643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46435">
                                            <p:txEl>
                                              <p:pRg st="2" end="2"/>
                                            </p:txEl>
                                          </p:spTgt>
                                        </p:tgtEl>
                                        <p:attrNameLst>
                                          <p:attrName>style.visibility</p:attrName>
                                        </p:attrNameLst>
                                      </p:cBhvr>
                                      <p:to>
                                        <p:strVal val="visible"/>
                                      </p:to>
                                    </p:set>
                                    <p:anim to="" calcmode="lin" valueType="num">
                                      <p:cBhvr>
                                        <p:cTn id="10" dur="1" fill="hold"/>
                                        <p:tgtEl>
                                          <p:spTgt spid="146435">
                                            <p:txEl>
                                              <p:pRg st="2" end="2"/>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46435">
                                            <p:txEl>
                                              <p:pRg st="3" end="3"/>
                                            </p:txEl>
                                          </p:spTgt>
                                        </p:tgtEl>
                                        <p:attrNameLst>
                                          <p:attrName>style.visibility</p:attrName>
                                        </p:attrNameLst>
                                      </p:cBhvr>
                                      <p:to>
                                        <p:strVal val="visible"/>
                                      </p:to>
                                    </p:set>
                                    <p:anim to="" calcmode="lin" valueType="num">
                                      <p:cBhvr>
                                        <p:cTn id="13" dur="1" fill="hold"/>
                                        <p:tgtEl>
                                          <p:spTgt spid="146435">
                                            <p:txEl>
                                              <p:pRg st="3" end="3"/>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46435">
                                            <p:txEl>
                                              <p:pRg st="4" end="4"/>
                                            </p:txEl>
                                          </p:spTgt>
                                        </p:tgtEl>
                                        <p:attrNameLst>
                                          <p:attrName>style.visibility</p:attrName>
                                        </p:attrNameLst>
                                      </p:cBhvr>
                                      <p:to>
                                        <p:strVal val="visible"/>
                                      </p:to>
                                    </p:set>
                                    <p:anim to="" calcmode="lin" valueType="num">
                                      <p:cBhvr>
                                        <p:cTn id="16" dur="1" fill="hold"/>
                                        <p:tgtEl>
                                          <p:spTgt spid="146435">
                                            <p:txEl>
                                              <p:pRg st="4" end="4"/>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46437"/>
                                        </p:tgtEl>
                                        <p:attrNameLst>
                                          <p:attrName>style.visibility</p:attrName>
                                        </p:attrNameLst>
                                      </p:cBhvr>
                                      <p:to>
                                        <p:strVal val="visible"/>
                                      </p:to>
                                    </p:set>
                                    <p:anim to="" calcmode="lin" valueType="num">
                                      <p:cBhvr>
                                        <p:cTn id="21" dur="1" fill="hold"/>
                                        <p:tgtEl>
                                          <p:spTgt spid="146437"/>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46439"/>
                                        </p:tgtEl>
                                        <p:attrNameLst>
                                          <p:attrName>style.visibility</p:attrName>
                                        </p:attrNameLst>
                                      </p:cBhvr>
                                      <p:to>
                                        <p:strVal val="visible"/>
                                      </p:to>
                                    </p:set>
                                    <p:anim to="" calcmode="lin" valueType="num">
                                      <p:cBhvr>
                                        <p:cTn id="26" dur="1" fill="hold"/>
                                        <p:tgtEl>
                                          <p:spTgt spid="14643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68313" y="0"/>
            <a:ext cx="8385175" cy="881063"/>
          </a:xfrm>
        </p:spPr>
        <p:txBody>
          <a:bodyPr/>
          <a:lstStyle/>
          <a:p>
            <a:pPr algn="ctr" eaLnBrk="1" hangingPunct="1"/>
            <a:r>
              <a:rPr lang="en-GB" smtClean="0">
                <a:effectLst/>
              </a:rPr>
              <a:t>TOPOGRAPHY &amp; SPORT</a:t>
            </a:r>
          </a:p>
        </p:txBody>
      </p:sp>
      <p:sp>
        <p:nvSpPr>
          <p:cNvPr id="63491" name="Rectangle 3"/>
          <p:cNvSpPr>
            <a:spLocks noGrp="1" noChangeArrowheads="1"/>
          </p:cNvSpPr>
          <p:nvPr>
            <p:ph type="body" idx="1"/>
          </p:nvPr>
        </p:nvSpPr>
        <p:spPr>
          <a:xfrm>
            <a:off x="2484438" y="765175"/>
            <a:ext cx="4537075" cy="6092825"/>
          </a:xfrm>
        </p:spPr>
        <p:txBody>
          <a:bodyPr/>
          <a:lstStyle/>
          <a:p>
            <a:pPr eaLnBrk="1" hangingPunct="1">
              <a:lnSpc>
                <a:spcPct val="90000"/>
              </a:lnSpc>
              <a:defRPr/>
            </a:pPr>
            <a:r>
              <a:rPr lang="en-GB" altLang="zh-CN" sz="1800" dirty="0" smtClean="0">
                <a:ea typeface="SimSun" pitchFamily="2" charset="-122"/>
              </a:rPr>
              <a:t>Australian land mass is largely uninhabitable and unsuitable for sport/ recreation</a:t>
            </a:r>
          </a:p>
          <a:p>
            <a:pPr eaLnBrk="1" hangingPunct="1">
              <a:lnSpc>
                <a:spcPct val="90000"/>
              </a:lnSpc>
              <a:defRPr/>
            </a:pPr>
            <a:endParaRPr lang="en-GB" altLang="zh-CN" sz="1800" dirty="0" smtClean="0">
              <a:ea typeface="SimSun" pitchFamily="2" charset="-122"/>
            </a:endParaRPr>
          </a:p>
          <a:p>
            <a:pPr eaLnBrk="1" hangingPunct="1">
              <a:lnSpc>
                <a:spcPct val="90000"/>
              </a:lnSpc>
              <a:defRPr/>
            </a:pPr>
            <a:r>
              <a:rPr lang="en-GB" altLang="zh-CN" sz="1800" dirty="0" smtClean="0">
                <a:ea typeface="SimSun" pitchFamily="2" charset="-122"/>
              </a:rPr>
              <a:t>The landscape encourages Outdoor pursuits with residential camps being very popular </a:t>
            </a:r>
            <a:r>
              <a:rPr lang="en-GB" altLang="zh-CN" sz="1800" dirty="0" smtClean="0">
                <a:latin typeface="Arial"/>
                <a:ea typeface="SimSun" pitchFamily="2" charset="-122"/>
              </a:rPr>
              <a:t>–</a:t>
            </a:r>
            <a:r>
              <a:rPr lang="en-GB" altLang="zh-CN" sz="1800" dirty="0" smtClean="0">
                <a:ea typeface="SimSun" pitchFamily="2" charset="-122"/>
              </a:rPr>
              <a:t> BUSH CULTURE</a:t>
            </a:r>
          </a:p>
          <a:p>
            <a:pPr eaLnBrk="1" hangingPunct="1">
              <a:lnSpc>
                <a:spcPct val="90000"/>
              </a:lnSpc>
              <a:defRPr/>
            </a:pPr>
            <a:r>
              <a:rPr lang="en-GB" sz="1800" dirty="0" smtClean="0"/>
              <a:t>Lifestyle (outdoor/ farming/ active)</a:t>
            </a:r>
          </a:p>
          <a:p>
            <a:pPr eaLnBrk="1" hangingPunct="1">
              <a:lnSpc>
                <a:spcPct val="90000"/>
              </a:lnSpc>
              <a:defRPr/>
            </a:pPr>
            <a:endParaRPr lang="en-GB" sz="1800" dirty="0" smtClean="0"/>
          </a:p>
          <a:p>
            <a:pPr eaLnBrk="1" hangingPunct="1">
              <a:lnSpc>
                <a:spcPct val="90000"/>
              </a:lnSpc>
              <a:defRPr/>
            </a:pPr>
            <a:r>
              <a:rPr lang="en-GB" sz="1800" dirty="0" smtClean="0"/>
              <a:t>Climate</a:t>
            </a:r>
          </a:p>
          <a:p>
            <a:pPr eaLnBrk="1" hangingPunct="1">
              <a:lnSpc>
                <a:spcPct val="90000"/>
              </a:lnSpc>
              <a:defRPr/>
            </a:pPr>
            <a:endParaRPr lang="en-GB" altLang="zh-CN" sz="1800" dirty="0" smtClean="0">
              <a:ea typeface="SimSun" pitchFamily="2" charset="-122"/>
            </a:endParaRPr>
          </a:p>
          <a:p>
            <a:pPr eaLnBrk="1" hangingPunct="1">
              <a:lnSpc>
                <a:spcPct val="90000"/>
              </a:lnSpc>
              <a:defRPr/>
            </a:pPr>
            <a:r>
              <a:rPr lang="en-GB" altLang="zh-CN" sz="1800" dirty="0" smtClean="0">
                <a:ea typeface="SimSun" pitchFamily="2" charset="-122"/>
              </a:rPr>
              <a:t>Coastlines </a:t>
            </a:r>
            <a:r>
              <a:rPr lang="en-GB" altLang="zh-CN" sz="1800" dirty="0" smtClean="0">
                <a:latin typeface="Arial"/>
                <a:ea typeface="SimSun" pitchFamily="2" charset="-122"/>
              </a:rPr>
              <a:t>–</a:t>
            </a:r>
            <a:r>
              <a:rPr lang="en-GB" altLang="zh-CN" sz="1800" dirty="0" smtClean="0">
                <a:ea typeface="SimSun" pitchFamily="2" charset="-122"/>
              </a:rPr>
              <a:t> water sports</a:t>
            </a:r>
          </a:p>
          <a:p>
            <a:pPr eaLnBrk="1" hangingPunct="1">
              <a:lnSpc>
                <a:spcPct val="90000"/>
              </a:lnSpc>
              <a:defRPr/>
            </a:pPr>
            <a:r>
              <a:rPr lang="en-GB" sz="1800" dirty="0" smtClean="0"/>
              <a:t>Terrain/ natural landscape (e.g. – beaches</a:t>
            </a:r>
          </a:p>
          <a:p>
            <a:pPr eaLnBrk="1" hangingPunct="1">
              <a:lnSpc>
                <a:spcPct val="90000"/>
              </a:lnSpc>
              <a:defRPr/>
            </a:pPr>
            <a:endParaRPr lang="en-GB" sz="1800" dirty="0" smtClean="0">
              <a:ea typeface="SimSun" pitchFamily="2" charset="-122"/>
            </a:endParaRPr>
          </a:p>
        </p:txBody>
      </p:sp>
      <p:pic>
        <p:nvPicPr>
          <p:cNvPr id="28676" name="Picture 5" descr="outback"/>
          <p:cNvPicPr>
            <a:picLocks noChangeAspect="1" noChangeArrowheads="1"/>
          </p:cNvPicPr>
          <p:nvPr/>
        </p:nvPicPr>
        <p:blipFill>
          <a:blip r:embed="rId3" cstate="print"/>
          <a:srcRect/>
          <a:stretch>
            <a:fillRect/>
          </a:stretch>
        </p:blipFill>
        <p:spPr bwMode="auto">
          <a:xfrm>
            <a:off x="107950" y="1268413"/>
            <a:ext cx="2303463" cy="1541462"/>
          </a:xfrm>
          <a:prstGeom prst="rect">
            <a:avLst/>
          </a:prstGeom>
          <a:noFill/>
          <a:ln w="9525">
            <a:noFill/>
            <a:miter lim="800000"/>
            <a:headEnd/>
            <a:tailEnd/>
          </a:ln>
        </p:spPr>
      </p:pic>
      <p:pic>
        <p:nvPicPr>
          <p:cNvPr id="28677" name="Picture 7" descr="occy"/>
          <p:cNvPicPr>
            <a:picLocks noChangeAspect="1" noChangeArrowheads="1"/>
          </p:cNvPicPr>
          <p:nvPr/>
        </p:nvPicPr>
        <p:blipFill>
          <a:blip r:embed="rId4" cstate="print"/>
          <a:srcRect/>
          <a:stretch>
            <a:fillRect/>
          </a:stretch>
        </p:blipFill>
        <p:spPr bwMode="auto">
          <a:xfrm>
            <a:off x="179388" y="3213100"/>
            <a:ext cx="1944687" cy="2708275"/>
          </a:xfrm>
          <a:prstGeom prst="rect">
            <a:avLst/>
          </a:prstGeom>
          <a:noFill/>
          <a:ln w="9525">
            <a:noFill/>
            <a:miter lim="800000"/>
            <a:headEnd/>
            <a:tailEnd/>
          </a:ln>
        </p:spPr>
      </p:pic>
      <p:pic>
        <p:nvPicPr>
          <p:cNvPr id="63496" name="Picture 8" descr="P010_056"/>
          <p:cNvPicPr>
            <a:picLocks noChangeAspect="1" noChangeArrowheads="1"/>
          </p:cNvPicPr>
          <p:nvPr/>
        </p:nvPicPr>
        <p:blipFill>
          <a:blip r:embed="rId5" cstate="print"/>
          <a:srcRect/>
          <a:stretch>
            <a:fillRect/>
          </a:stretch>
        </p:blipFill>
        <p:spPr bwMode="auto">
          <a:xfrm>
            <a:off x="7200900" y="4005263"/>
            <a:ext cx="1763713" cy="1989137"/>
          </a:xfrm>
          <a:prstGeom prst="rect">
            <a:avLst/>
          </a:prstGeom>
          <a:noFill/>
          <a:ln w="12700" cap="sq">
            <a:noFill/>
            <a:miter lim="800000"/>
            <a:headEnd type="none" w="sm" len="sm"/>
            <a:tailEnd type="none" w="sm" len="sm"/>
          </a:ln>
        </p:spPr>
      </p:pic>
      <p:pic>
        <p:nvPicPr>
          <p:cNvPr id="63497" name="Picture 9" descr="P01_093"/>
          <p:cNvPicPr>
            <a:picLocks noChangeAspect="1" noChangeArrowheads="1"/>
          </p:cNvPicPr>
          <p:nvPr/>
        </p:nvPicPr>
        <p:blipFill>
          <a:blip r:embed="rId6" cstate="print"/>
          <a:srcRect/>
          <a:stretch>
            <a:fillRect/>
          </a:stretch>
        </p:blipFill>
        <p:spPr bwMode="auto">
          <a:xfrm>
            <a:off x="7172325" y="1484313"/>
            <a:ext cx="1793875" cy="216058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nodePh="1">
                                  <p:stCondLst>
                                    <p:cond delay="0"/>
                                  </p:stCondLst>
                                  <p:endCondLst>
                                    <p:cond evt="begin" delay="0">
                                      <p:tn val="5"/>
                                    </p:cond>
                                  </p:endCondLst>
                                  <p:childTnLst>
                                    <p:set>
                                      <p:cBhvr>
                                        <p:cTn id="6" dur="1" fill="hold">
                                          <p:stCondLst>
                                            <p:cond delay="0"/>
                                          </p:stCondLst>
                                        </p:cTn>
                                        <p:tgtEl>
                                          <p:spTgt spid="63496"/>
                                        </p:tgtEl>
                                        <p:attrNameLst>
                                          <p:attrName>style.visibility</p:attrName>
                                        </p:attrNameLst>
                                      </p:cBhvr>
                                      <p:to>
                                        <p:strVal val="visible"/>
                                      </p:to>
                                    </p:set>
                                    <p:anim calcmode="lin" valueType="num">
                                      <p:cBhvr additive="base">
                                        <p:cTn id="7" dur="5000" fill="hold"/>
                                        <p:tgtEl>
                                          <p:spTgt spid="63496"/>
                                        </p:tgtEl>
                                        <p:attrNameLst>
                                          <p:attrName>ppt_x</p:attrName>
                                        </p:attrNameLst>
                                      </p:cBhvr>
                                      <p:tavLst>
                                        <p:tav tm="0">
                                          <p:val>
                                            <p:strVal val="1+#ppt_w/2"/>
                                          </p:val>
                                        </p:tav>
                                        <p:tav tm="100000">
                                          <p:val>
                                            <p:strVal val="#ppt_x"/>
                                          </p:val>
                                        </p:tav>
                                      </p:tavLst>
                                    </p:anim>
                                    <p:anim calcmode="lin" valueType="num">
                                      <p:cBhvr additive="base">
                                        <p:cTn id="8" dur="5000" fill="hold"/>
                                        <p:tgtEl>
                                          <p:spTgt spid="6349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nodeType="clickEffect">
                                  <p:stCondLst>
                                    <p:cond delay="0"/>
                                  </p:stCondLst>
                                  <p:childTnLst>
                                    <p:set>
                                      <p:cBhvr>
                                        <p:cTn id="12" dur="1" fill="hold">
                                          <p:stCondLst>
                                            <p:cond delay="0"/>
                                          </p:stCondLst>
                                        </p:cTn>
                                        <p:tgtEl>
                                          <p:spTgt spid="63497"/>
                                        </p:tgtEl>
                                        <p:attrNameLst>
                                          <p:attrName>style.visibility</p:attrName>
                                        </p:attrNameLst>
                                      </p:cBhvr>
                                      <p:to>
                                        <p:strVal val="visible"/>
                                      </p:to>
                                    </p:set>
                                    <p:anim calcmode="lin" valueType="num">
                                      <p:cBhvr additive="base">
                                        <p:cTn id="13" dur="5000" fill="hold"/>
                                        <p:tgtEl>
                                          <p:spTgt spid="63497"/>
                                        </p:tgtEl>
                                        <p:attrNameLst>
                                          <p:attrName>ppt_x</p:attrName>
                                        </p:attrNameLst>
                                      </p:cBhvr>
                                      <p:tavLst>
                                        <p:tav tm="0">
                                          <p:val>
                                            <p:strVal val="0-#ppt_w/2"/>
                                          </p:val>
                                        </p:tav>
                                        <p:tav tm="100000">
                                          <p:val>
                                            <p:strVal val="#ppt_x"/>
                                          </p:val>
                                        </p:tav>
                                      </p:tavLst>
                                    </p:anim>
                                    <p:anim calcmode="lin" valueType="num">
                                      <p:cBhvr additive="base">
                                        <p:cTn id="14" dur="5000" fill="hold"/>
                                        <p:tgtEl>
                                          <p:spTgt spid="634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outdoor Life</a:t>
            </a:r>
            <a:endParaRPr lang="en-GB" dirty="0"/>
          </a:p>
        </p:txBody>
      </p:sp>
      <p:sp>
        <p:nvSpPr>
          <p:cNvPr id="3" name="Content Placeholder 2"/>
          <p:cNvSpPr>
            <a:spLocks noGrp="1"/>
          </p:cNvSpPr>
          <p:nvPr>
            <p:ph idx="1"/>
          </p:nvPr>
        </p:nvSpPr>
        <p:spPr/>
        <p:txBody>
          <a:bodyPr/>
          <a:lstStyle/>
          <a:p>
            <a:r>
              <a:rPr lang="en-GB" dirty="0" smtClean="0"/>
              <a:t>Due to climate the norm is healthy conscious society adequate space and beaches.</a:t>
            </a:r>
          </a:p>
          <a:p>
            <a:endParaRPr lang="en-GB" dirty="0"/>
          </a:p>
        </p:txBody>
      </p:sp>
    </p:spTree>
    <p:custDataLst>
      <p:tags r:id="rId1"/>
    </p:custDataLst>
    <p:extLst>
      <p:ext uri="{BB962C8B-B14F-4D97-AF65-F5344CB8AC3E}">
        <p14:creationId xmlns:p14="http://schemas.microsoft.com/office/powerpoint/2010/main" val="16061307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dirty="0" smtClean="0"/>
              <a:t>Compulsory in schools and has a high status.  People are encouraged to do well.</a:t>
            </a:r>
            <a:endParaRPr lang="en-US" dirty="0"/>
          </a:p>
        </p:txBody>
      </p:sp>
      <p:sp>
        <p:nvSpPr>
          <p:cNvPr id="145411" name="Rectangle 3"/>
          <p:cNvSpPr>
            <a:spLocks noGrp="1" noChangeArrowheads="1"/>
          </p:cNvSpPr>
          <p:nvPr>
            <p:ph type="body" idx="1"/>
          </p:nvPr>
        </p:nvSpPr>
        <p:spPr/>
        <p:txBody>
          <a:bodyPr/>
          <a:lstStyle/>
          <a:p>
            <a:r>
              <a:rPr lang="en-US" dirty="0" smtClean="0"/>
              <a:t>PASE</a:t>
            </a:r>
            <a:endParaRPr lang="en-US" dirty="0"/>
          </a:p>
        </p:txBody>
      </p:sp>
      <p:pic>
        <p:nvPicPr>
          <p:cNvPr id="145413" name="Picture 5" descr="PE"/>
          <p:cNvPicPr>
            <a:picLocks noChangeAspect="1" noChangeArrowheads="1"/>
          </p:cNvPicPr>
          <p:nvPr/>
        </p:nvPicPr>
        <p:blipFill>
          <a:blip r:embed="rId3" cstate="print"/>
          <a:srcRect/>
          <a:stretch>
            <a:fillRect/>
          </a:stretch>
        </p:blipFill>
        <p:spPr bwMode="auto">
          <a:xfrm>
            <a:off x="176492" y="2965450"/>
            <a:ext cx="5929313" cy="3957637"/>
          </a:xfrm>
          <a:prstGeom prst="rect">
            <a:avLst/>
          </a:prstGeom>
          <a:noFill/>
        </p:spPr>
      </p:pic>
      <p:pic>
        <p:nvPicPr>
          <p:cNvPr id="145415" name="Picture 7" descr="Classroom"/>
          <p:cNvPicPr>
            <a:picLocks noChangeAspect="1" noChangeArrowheads="1"/>
          </p:cNvPicPr>
          <p:nvPr/>
        </p:nvPicPr>
        <p:blipFill>
          <a:blip r:embed="rId4" cstate="print"/>
          <a:srcRect/>
          <a:stretch>
            <a:fillRect/>
          </a:stretch>
        </p:blipFill>
        <p:spPr bwMode="auto">
          <a:xfrm>
            <a:off x="2268538" y="2965450"/>
            <a:ext cx="6875462" cy="3827462"/>
          </a:xfrm>
          <a:prstGeom prst="rect">
            <a:avLst/>
          </a:prstGeom>
          <a:noFill/>
        </p:spPr>
      </p:pic>
      <p:sp>
        <p:nvSpPr>
          <p:cNvPr id="2" name="Rounded Rectangular Callout 1"/>
          <p:cNvSpPr/>
          <p:nvPr/>
        </p:nvSpPr>
        <p:spPr>
          <a:xfrm>
            <a:off x="2663280" y="116632"/>
            <a:ext cx="6480720" cy="2448272"/>
          </a:xfrm>
          <a:prstGeom prst="wedgeRoundRect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rgbClr val="000000"/>
                </a:solidFill>
              </a:rPr>
              <a:t>Physical and Sport Education Courses </a:t>
            </a:r>
            <a:r>
              <a:rPr lang="en-US" b="1" i="1" dirty="0">
                <a:solidFill>
                  <a:srgbClr val="000000"/>
                </a:solidFill>
              </a:rPr>
              <a:t>(PASE</a:t>
            </a:r>
            <a:r>
              <a:rPr lang="en-US" b="1" dirty="0">
                <a:solidFill>
                  <a:srgbClr val="000000"/>
                </a:solidFill>
              </a:rPr>
              <a:t>): </a:t>
            </a:r>
            <a:endParaRPr lang="en-US" b="1" dirty="0" smtClean="0">
              <a:solidFill>
                <a:srgbClr val="000000"/>
              </a:solidFill>
            </a:endParaRPr>
          </a:p>
          <a:p>
            <a:pPr algn="ctr"/>
            <a:r>
              <a:rPr lang="en-US" dirty="0" smtClean="0">
                <a:solidFill>
                  <a:srgbClr val="000000"/>
                </a:solidFill>
              </a:rPr>
              <a:t>professional development for teachers</a:t>
            </a:r>
          </a:p>
          <a:p>
            <a:pPr algn="ctr"/>
            <a:r>
              <a:rPr lang="en-US" dirty="0" smtClean="0">
                <a:solidFill>
                  <a:srgbClr val="000000"/>
                </a:solidFill>
              </a:rPr>
              <a:t>Professional training </a:t>
            </a:r>
            <a:r>
              <a:rPr lang="en-US" dirty="0">
                <a:solidFill>
                  <a:srgbClr val="000000"/>
                </a:solidFill>
              </a:rPr>
              <a:t>courses in physical </a:t>
            </a:r>
            <a:r>
              <a:rPr lang="en-US" dirty="0" smtClean="0">
                <a:solidFill>
                  <a:srgbClr val="000000"/>
                </a:solidFill>
              </a:rPr>
              <a:t>education</a:t>
            </a:r>
          </a:p>
          <a:p>
            <a:pPr algn="ctr"/>
            <a:r>
              <a:rPr lang="en-US" dirty="0" smtClean="0">
                <a:solidFill>
                  <a:srgbClr val="000000"/>
                </a:solidFill>
              </a:rPr>
              <a:t>Guidance, helps teacher work better</a:t>
            </a:r>
          </a:p>
          <a:p>
            <a:pPr algn="ctr"/>
            <a:endParaRPr lang="en-GB" dirty="0">
              <a:solidFill>
                <a:srgbClr val="000000"/>
              </a:solidFill>
            </a:endParaRPr>
          </a:p>
        </p:txBody>
      </p:sp>
      <p:sp>
        <p:nvSpPr>
          <p:cNvPr id="3" name="Rounded Rectangular Callout 2"/>
          <p:cNvSpPr/>
          <p:nvPr/>
        </p:nvSpPr>
        <p:spPr>
          <a:xfrm>
            <a:off x="1835696" y="3068960"/>
            <a:ext cx="6840760" cy="2592288"/>
          </a:xfrm>
          <a:prstGeom prst="wedgeRoundRectCallou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0000"/>
                </a:solidFill>
              </a:rPr>
              <a:t>WHAT IS SEPEP</a:t>
            </a:r>
            <a:endParaRPr lang="en-US" dirty="0">
              <a:solidFill>
                <a:srgbClr val="000000"/>
              </a:solidFill>
            </a:endParaRPr>
          </a:p>
          <a:p>
            <a:r>
              <a:rPr lang="en-US" dirty="0">
                <a:solidFill>
                  <a:srgbClr val="000000"/>
                </a:solidFill>
              </a:rPr>
              <a:t>The Sport Education in Physical Education Program (SEPEP) is a curriculum model for use in school physical education programs. </a:t>
            </a:r>
            <a:endParaRPr lang="en-US" dirty="0" smtClean="0">
              <a:solidFill>
                <a:srgbClr val="000000"/>
              </a:solidFill>
            </a:endParaRPr>
          </a:p>
          <a:p>
            <a:r>
              <a:rPr lang="en-US" dirty="0" smtClean="0">
                <a:solidFill>
                  <a:srgbClr val="000000"/>
                </a:solidFill>
              </a:rPr>
              <a:t>SEPEP </a:t>
            </a:r>
            <a:r>
              <a:rPr lang="en-US" dirty="0">
                <a:solidFill>
                  <a:srgbClr val="000000"/>
                </a:solidFill>
              </a:rPr>
              <a:t>relies on teachers and students to create a particular form of social system within physical education lessons known as </a:t>
            </a:r>
            <a:r>
              <a:rPr lang="en-US" b="1" dirty="0">
                <a:solidFill>
                  <a:srgbClr val="000000"/>
                </a:solidFill>
              </a:rPr>
              <a:t>student </a:t>
            </a:r>
            <a:r>
              <a:rPr lang="en-US" b="1" dirty="0" smtClean="0">
                <a:solidFill>
                  <a:srgbClr val="000000"/>
                </a:solidFill>
              </a:rPr>
              <a:t>centered </a:t>
            </a:r>
            <a:r>
              <a:rPr lang="en-US" b="1" dirty="0">
                <a:solidFill>
                  <a:srgbClr val="000000"/>
                </a:solidFill>
              </a:rPr>
              <a:t>learning.</a:t>
            </a:r>
          </a:p>
        </p:txBody>
      </p:sp>
      <p:sp>
        <p:nvSpPr>
          <p:cNvPr id="4" name="Rounded Rectangular Callout 3"/>
          <p:cNvSpPr/>
          <p:nvPr/>
        </p:nvSpPr>
        <p:spPr>
          <a:xfrm>
            <a:off x="4817886" y="35474"/>
            <a:ext cx="4284476" cy="3312368"/>
          </a:xfrm>
          <a:prstGeom prst="wedgeRoundRect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0000"/>
                </a:solidFill>
              </a:rPr>
              <a:t>SEPEP</a:t>
            </a:r>
          </a:p>
          <a:p>
            <a:pPr algn="ctr"/>
            <a:r>
              <a:rPr lang="en-GB" dirty="0" smtClean="0">
                <a:solidFill>
                  <a:srgbClr val="000000"/>
                </a:solidFill>
              </a:rPr>
              <a:t>Loose curriculum</a:t>
            </a:r>
          </a:p>
          <a:p>
            <a:pPr algn="ctr"/>
            <a:r>
              <a:rPr lang="en-GB" dirty="0" smtClean="0">
                <a:solidFill>
                  <a:srgbClr val="000000"/>
                </a:solidFill>
              </a:rPr>
              <a:t>Participation is priority/excellence is secondary.</a:t>
            </a:r>
          </a:p>
          <a:p>
            <a:pPr algn="ctr"/>
            <a:r>
              <a:rPr lang="en-GB" dirty="0" smtClean="0">
                <a:solidFill>
                  <a:srgbClr val="000000"/>
                </a:solidFill>
              </a:rPr>
              <a:t>Non-participants allowed not participant role, e.g., coach, ref.</a:t>
            </a:r>
          </a:p>
          <a:p>
            <a:pPr algn="ctr"/>
            <a:endParaRPr lang="en-GB" dirty="0" smtClean="0">
              <a:solidFill>
                <a:srgbClr val="000000"/>
              </a:solidFill>
            </a:endParaRPr>
          </a:p>
          <a:p>
            <a:pPr algn="ctr"/>
            <a:endParaRPr lang="en-GB" dirty="0">
              <a:solidFill>
                <a:srgbClr val="0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45413"/>
                                        </p:tgtEl>
                                        <p:attrNameLst>
                                          <p:attrName>style.visibility</p:attrName>
                                        </p:attrNameLst>
                                      </p:cBhvr>
                                      <p:to>
                                        <p:strVal val="visible"/>
                                      </p:to>
                                    </p:set>
                                    <p:anim to="" calcmode="lin" valueType="num">
                                      <p:cBhvr>
                                        <p:cTn id="7" dur="1" fill="hold"/>
                                        <p:tgtEl>
                                          <p:spTgt spid="14541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45415"/>
                                        </p:tgtEl>
                                        <p:attrNameLst>
                                          <p:attrName>style.visibility</p:attrName>
                                        </p:attrNameLst>
                                      </p:cBhvr>
                                      <p:to>
                                        <p:strVal val="visible"/>
                                      </p:to>
                                    </p:set>
                                    <p:anim to="" calcmode="lin" valueType="num">
                                      <p:cBhvr>
                                        <p:cTn id="12" dur="1" fill="hold"/>
                                        <p:tgtEl>
                                          <p:spTgt spid="14541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bike01_01"/>
          <p:cNvPicPr>
            <a:picLocks noChangeAspect="1" noChangeArrowheads="1"/>
          </p:cNvPicPr>
          <p:nvPr/>
        </p:nvPicPr>
        <p:blipFill>
          <a:blip r:embed="rId3" cstate="print"/>
          <a:srcRect/>
          <a:stretch>
            <a:fillRect/>
          </a:stretch>
        </p:blipFill>
        <p:spPr bwMode="auto">
          <a:xfrm>
            <a:off x="6400800" y="0"/>
            <a:ext cx="2419350" cy="3573463"/>
          </a:xfrm>
          <a:prstGeom prst="rect">
            <a:avLst/>
          </a:prstGeom>
          <a:noFill/>
          <a:ln w="9525">
            <a:noFill/>
            <a:miter lim="800000"/>
            <a:headEnd/>
            <a:tailEnd/>
          </a:ln>
        </p:spPr>
      </p:pic>
      <p:pic>
        <p:nvPicPr>
          <p:cNvPr id="26627" name="Picture 3" descr="Swim03_01"/>
          <p:cNvPicPr>
            <a:picLocks noChangeAspect="1" noChangeArrowheads="1"/>
          </p:cNvPicPr>
          <p:nvPr/>
        </p:nvPicPr>
        <p:blipFill>
          <a:blip r:embed="rId4" cstate="print"/>
          <a:srcRect/>
          <a:stretch>
            <a:fillRect/>
          </a:stretch>
        </p:blipFill>
        <p:spPr bwMode="auto">
          <a:xfrm>
            <a:off x="282575" y="0"/>
            <a:ext cx="2344738" cy="3573463"/>
          </a:xfrm>
          <a:prstGeom prst="rect">
            <a:avLst/>
          </a:prstGeom>
          <a:noFill/>
          <a:ln w="9525">
            <a:noFill/>
            <a:miter lim="800000"/>
            <a:headEnd/>
            <a:tailEnd/>
          </a:ln>
        </p:spPr>
      </p:pic>
      <p:pic>
        <p:nvPicPr>
          <p:cNvPr id="26628" name="Picture 4" descr="xin_4908032223207983059534"/>
          <p:cNvPicPr>
            <a:picLocks noChangeAspect="1" noChangeArrowheads="1"/>
          </p:cNvPicPr>
          <p:nvPr/>
        </p:nvPicPr>
        <p:blipFill>
          <a:blip r:embed="rId5" cstate="print"/>
          <a:srcRect/>
          <a:stretch>
            <a:fillRect/>
          </a:stretch>
        </p:blipFill>
        <p:spPr bwMode="auto">
          <a:xfrm>
            <a:off x="6362700" y="3860800"/>
            <a:ext cx="2097088" cy="2565400"/>
          </a:xfrm>
          <a:prstGeom prst="rect">
            <a:avLst/>
          </a:prstGeom>
          <a:noFill/>
          <a:ln w="9525">
            <a:noFill/>
            <a:miter lim="800000"/>
            <a:headEnd/>
            <a:tailEnd/>
          </a:ln>
        </p:spPr>
      </p:pic>
      <p:pic>
        <p:nvPicPr>
          <p:cNvPr id="26629" name="Picture 5" descr="cathy_narrowweb__300x520,0"/>
          <p:cNvPicPr>
            <a:picLocks noChangeAspect="1" noChangeArrowheads="1"/>
          </p:cNvPicPr>
          <p:nvPr/>
        </p:nvPicPr>
        <p:blipFill>
          <a:blip r:embed="rId6" cstate="print"/>
          <a:srcRect/>
          <a:stretch>
            <a:fillRect/>
          </a:stretch>
        </p:blipFill>
        <p:spPr bwMode="auto">
          <a:xfrm>
            <a:off x="3227388" y="1052513"/>
            <a:ext cx="2857500" cy="4953000"/>
          </a:xfrm>
          <a:prstGeom prst="rect">
            <a:avLst/>
          </a:prstGeom>
          <a:noFill/>
          <a:ln w="9525">
            <a:noFill/>
            <a:miter lim="800000"/>
            <a:headEnd/>
            <a:tailEnd/>
          </a:ln>
        </p:spPr>
      </p:pic>
      <p:pic>
        <p:nvPicPr>
          <p:cNvPr id="26630" name="Picture 6" descr="980621"/>
          <p:cNvPicPr>
            <a:picLocks noChangeAspect="1" noChangeArrowheads="1"/>
          </p:cNvPicPr>
          <p:nvPr/>
        </p:nvPicPr>
        <p:blipFill>
          <a:blip r:embed="rId7" cstate="print"/>
          <a:srcRect/>
          <a:stretch>
            <a:fillRect/>
          </a:stretch>
        </p:blipFill>
        <p:spPr bwMode="auto">
          <a:xfrm>
            <a:off x="158750" y="4076700"/>
            <a:ext cx="2828925" cy="1905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t>Trendy sports</a:t>
            </a:r>
            <a:endParaRPr lang="en-GB"/>
          </a:p>
        </p:txBody>
      </p:sp>
      <p:pic>
        <p:nvPicPr>
          <p:cNvPr id="143365" name="Picture 5" descr="Gwenver_surfers_2"/>
          <p:cNvPicPr>
            <a:picLocks noChangeAspect="1" noChangeArrowheads="1"/>
          </p:cNvPicPr>
          <p:nvPr/>
        </p:nvPicPr>
        <p:blipFill>
          <a:blip r:embed="rId3" cstate="print"/>
          <a:srcRect/>
          <a:stretch>
            <a:fillRect/>
          </a:stretch>
        </p:blipFill>
        <p:spPr bwMode="auto">
          <a:xfrm>
            <a:off x="539750" y="1484313"/>
            <a:ext cx="4762500" cy="3019425"/>
          </a:xfrm>
          <a:prstGeom prst="rect">
            <a:avLst/>
          </a:prstGeom>
          <a:noFill/>
        </p:spPr>
      </p:pic>
      <p:pic>
        <p:nvPicPr>
          <p:cNvPr id="143367" name="Picture 7" descr="surfers"/>
          <p:cNvPicPr>
            <a:picLocks noChangeAspect="1" noChangeArrowheads="1"/>
          </p:cNvPicPr>
          <p:nvPr/>
        </p:nvPicPr>
        <p:blipFill>
          <a:blip r:embed="rId4" cstate="print"/>
          <a:srcRect/>
          <a:stretch>
            <a:fillRect/>
          </a:stretch>
        </p:blipFill>
        <p:spPr bwMode="auto">
          <a:xfrm>
            <a:off x="6696075" y="0"/>
            <a:ext cx="2447925" cy="4638675"/>
          </a:xfrm>
          <a:prstGeom prst="rect">
            <a:avLst/>
          </a:prstGeom>
          <a:noFill/>
        </p:spPr>
      </p:pic>
      <p:pic>
        <p:nvPicPr>
          <p:cNvPr id="143369" name="Picture 9" descr="kitesurfing"/>
          <p:cNvPicPr>
            <a:picLocks noChangeAspect="1" noChangeArrowheads="1"/>
          </p:cNvPicPr>
          <p:nvPr/>
        </p:nvPicPr>
        <p:blipFill>
          <a:blip r:embed="rId5" cstate="print"/>
          <a:srcRect/>
          <a:stretch>
            <a:fillRect/>
          </a:stretch>
        </p:blipFill>
        <p:spPr bwMode="auto">
          <a:xfrm>
            <a:off x="2195513" y="1989138"/>
            <a:ext cx="4638675" cy="4638675"/>
          </a:xfrm>
          <a:prstGeom prst="rect">
            <a:avLst/>
          </a:prstGeom>
          <a:noFill/>
        </p:spPr>
      </p:pic>
      <p:pic>
        <p:nvPicPr>
          <p:cNvPr id="143371" name="Picture 11" descr="galeria10"/>
          <p:cNvPicPr>
            <a:picLocks noGrp="1" noChangeAspect="1" noChangeArrowheads="1"/>
          </p:cNvPicPr>
          <p:nvPr>
            <p:ph idx="1"/>
          </p:nvPr>
        </p:nvPicPr>
        <p:blipFill>
          <a:blip r:embed="rId6" cstate="print"/>
          <a:srcRect/>
          <a:stretch>
            <a:fillRect/>
          </a:stretch>
        </p:blipFill>
        <p:spPr>
          <a:xfrm>
            <a:off x="827088" y="1524000"/>
            <a:ext cx="7561262" cy="4922838"/>
          </a:xfrm>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43365"/>
                                        </p:tgtEl>
                                        <p:attrNameLst>
                                          <p:attrName>style.visibility</p:attrName>
                                        </p:attrNameLst>
                                      </p:cBhvr>
                                      <p:to>
                                        <p:strVal val="visible"/>
                                      </p:to>
                                    </p:set>
                                    <p:anim to="" calcmode="lin" valueType="num">
                                      <p:cBhvr>
                                        <p:cTn id="7" dur="1" fill="hold"/>
                                        <p:tgtEl>
                                          <p:spTgt spid="14336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43367"/>
                                        </p:tgtEl>
                                        <p:attrNameLst>
                                          <p:attrName>style.visibility</p:attrName>
                                        </p:attrNameLst>
                                      </p:cBhvr>
                                      <p:to>
                                        <p:strVal val="visible"/>
                                      </p:to>
                                    </p:set>
                                    <p:anim to="" calcmode="lin" valueType="num">
                                      <p:cBhvr>
                                        <p:cTn id="12" dur="1" fill="hold"/>
                                        <p:tgtEl>
                                          <p:spTgt spid="14336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43369"/>
                                        </p:tgtEl>
                                        <p:attrNameLst>
                                          <p:attrName>style.visibility</p:attrName>
                                        </p:attrNameLst>
                                      </p:cBhvr>
                                      <p:to>
                                        <p:strVal val="visible"/>
                                      </p:to>
                                    </p:set>
                                    <p:anim to="" calcmode="lin" valueType="num">
                                      <p:cBhvr>
                                        <p:cTn id="17" dur="1" fill="hold"/>
                                        <p:tgtEl>
                                          <p:spTgt spid="14336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43371"/>
                                        </p:tgtEl>
                                        <p:attrNameLst>
                                          <p:attrName>style.visibility</p:attrName>
                                        </p:attrNameLst>
                                      </p:cBhvr>
                                      <p:to>
                                        <p:strVal val="visible"/>
                                      </p:to>
                                    </p:set>
                                    <p:anim to="" calcmode="lin" valueType="num">
                                      <p:cBhvr>
                                        <p:cTn id="22" dur="1" fill="hold"/>
                                        <p:tgtEl>
                                          <p:spTgt spid="14337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92100"/>
            <a:ext cx="8229600" cy="781050"/>
          </a:xfrm>
        </p:spPr>
        <p:txBody>
          <a:bodyPr/>
          <a:lstStyle/>
          <a:p>
            <a:pPr algn="ctr" eaLnBrk="1" hangingPunct="1">
              <a:defRPr/>
            </a:pPr>
            <a:r>
              <a:rPr lang="en-GB" smtClean="0"/>
              <a:t>GOVERNMENT</a:t>
            </a:r>
          </a:p>
        </p:txBody>
      </p:sp>
      <p:sp>
        <p:nvSpPr>
          <p:cNvPr id="62467" name="Rectangle 3"/>
          <p:cNvSpPr>
            <a:spLocks noGrp="1" noChangeArrowheads="1"/>
          </p:cNvSpPr>
          <p:nvPr>
            <p:ph type="body" idx="1"/>
          </p:nvPr>
        </p:nvSpPr>
        <p:spPr>
          <a:xfrm>
            <a:off x="0" y="1052513"/>
            <a:ext cx="9144000" cy="5616575"/>
          </a:xfrm>
        </p:spPr>
        <p:txBody>
          <a:bodyPr/>
          <a:lstStyle/>
          <a:p>
            <a:pPr eaLnBrk="1" hangingPunct="1">
              <a:lnSpc>
                <a:spcPct val="90000"/>
              </a:lnSpc>
              <a:defRPr/>
            </a:pPr>
            <a:r>
              <a:rPr lang="en-GB" altLang="zh-CN" sz="2400" dirty="0" smtClean="0">
                <a:ea typeface="SimSun" pitchFamily="2" charset="-122"/>
              </a:rPr>
              <a:t>Sport is seen a vote winner so is actively encouraged by politicians.</a:t>
            </a:r>
          </a:p>
          <a:p>
            <a:pPr eaLnBrk="1" hangingPunct="1">
              <a:lnSpc>
                <a:spcPct val="90000"/>
              </a:lnSpc>
              <a:defRPr/>
            </a:pPr>
            <a:endParaRPr lang="en-GB" altLang="zh-CN" sz="2400" dirty="0" smtClean="0">
              <a:ea typeface="SimSun" pitchFamily="2" charset="-122"/>
            </a:endParaRPr>
          </a:p>
          <a:p>
            <a:pPr eaLnBrk="1" hangingPunct="1">
              <a:lnSpc>
                <a:spcPct val="90000"/>
              </a:lnSpc>
              <a:defRPr/>
            </a:pPr>
            <a:r>
              <a:rPr lang="en-GB" altLang="zh-CN" sz="2400" dirty="0" smtClean="0">
                <a:ea typeface="SimSun" pitchFamily="2" charset="-122"/>
              </a:rPr>
              <a:t>Many photo shoots are taken with successful sports stars.</a:t>
            </a:r>
          </a:p>
          <a:p>
            <a:pPr eaLnBrk="1" hangingPunct="1">
              <a:lnSpc>
                <a:spcPct val="90000"/>
              </a:lnSpc>
              <a:defRPr/>
            </a:pPr>
            <a:endParaRPr lang="en-GB" altLang="zh-CN" sz="2400" dirty="0" smtClean="0">
              <a:ea typeface="SimSun" pitchFamily="2" charset="-122"/>
            </a:endParaRPr>
          </a:p>
          <a:p>
            <a:pPr eaLnBrk="1" hangingPunct="1">
              <a:lnSpc>
                <a:spcPct val="90000"/>
              </a:lnSpc>
              <a:buNone/>
              <a:defRPr/>
            </a:pPr>
            <a:r>
              <a:rPr lang="en-GB" altLang="zh-CN" sz="2400" dirty="0" smtClean="0">
                <a:ea typeface="SimSun" pitchFamily="2" charset="-122"/>
              </a:rPr>
              <a:t>Politicians ‘should’ be seen at sports events to raise their status.</a:t>
            </a:r>
          </a:p>
          <a:p>
            <a:pPr eaLnBrk="1" hangingPunct="1">
              <a:lnSpc>
                <a:spcPct val="90000"/>
              </a:lnSpc>
              <a:defRPr/>
            </a:pPr>
            <a:endParaRPr lang="en-GB" altLang="zh-CN" sz="2400" dirty="0" smtClean="0">
              <a:ea typeface="SimSun" pitchFamily="2" charset="-122"/>
            </a:endParaRPr>
          </a:p>
          <a:p>
            <a:pPr eaLnBrk="1" hangingPunct="1">
              <a:lnSpc>
                <a:spcPct val="90000"/>
              </a:lnSpc>
              <a:defRPr/>
            </a:pPr>
            <a:r>
              <a:rPr lang="en-GB" altLang="zh-CN" sz="2400" dirty="0" smtClean="0">
                <a:ea typeface="SimSun" pitchFamily="2" charset="-122"/>
              </a:rPr>
              <a:t>Comments</a:t>
            </a:r>
          </a:p>
          <a:p>
            <a:pPr eaLnBrk="1" hangingPunct="1">
              <a:lnSpc>
                <a:spcPct val="90000"/>
              </a:lnSpc>
              <a:defRPr/>
            </a:pPr>
            <a:endParaRPr lang="en-GB" altLang="zh-CN" sz="2400" dirty="0" smtClean="0">
              <a:ea typeface="SimSun" pitchFamily="2" charset="-122"/>
            </a:endParaRPr>
          </a:p>
          <a:p>
            <a:pPr eaLnBrk="1" hangingPunct="1">
              <a:lnSpc>
                <a:spcPct val="90000"/>
              </a:lnSpc>
              <a:defRPr/>
            </a:pPr>
            <a:r>
              <a:rPr lang="en-GB" altLang="zh-CN" sz="2400" dirty="0" smtClean="0">
                <a:ea typeface="SimSun" pitchFamily="2" charset="-122"/>
              </a:rPr>
              <a:t>This is also happening with the </a:t>
            </a:r>
            <a:r>
              <a:rPr lang="en-GB" altLang="zh-CN" sz="2400" dirty="0" err="1" smtClean="0">
                <a:ea typeface="SimSun" pitchFamily="2" charset="-122"/>
              </a:rPr>
              <a:t>olympics</a:t>
            </a:r>
            <a:r>
              <a:rPr lang="en-GB" altLang="zh-CN" sz="2400" dirty="0" smtClean="0">
                <a:ea typeface="SimSun" pitchFamily="2" charset="-122"/>
              </a:rPr>
              <a:t>.</a:t>
            </a:r>
          </a:p>
        </p:txBody>
      </p:sp>
      <p:pic>
        <p:nvPicPr>
          <p:cNvPr id="29700" name="Picture 5" descr="crest"/>
          <p:cNvPicPr>
            <a:picLocks noChangeAspect="1" noChangeArrowheads="1"/>
          </p:cNvPicPr>
          <p:nvPr/>
        </p:nvPicPr>
        <p:blipFill>
          <a:blip r:embed="rId3" cstate="print"/>
          <a:srcRect/>
          <a:stretch>
            <a:fillRect/>
          </a:stretch>
        </p:blipFill>
        <p:spPr bwMode="auto">
          <a:xfrm>
            <a:off x="6156325" y="3830638"/>
            <a:ext cx="2592388" cy="19034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Bush Culture</a:t>
            </a:r>
            <a:endParaRPr lang="en-GB" dirty="0"/>
          </a:p>
        </p:txBody>
      </p:sp>
      <p:sp>
        <p:nvSpPr>
          <p:cNvPr id="3" name="Content Placeholder 2"/>
          <p:cNvSpPr>
            <a:spLocks noGrp="1"/>
          </p:cNvSpPr>
          <p:nvPr>
            <p:ph idx="1"/>
          </p:nvPr>
        </p:nvSpPr>
        <p:spPr/>
        <p:txBody>
          <a:bodyPr/>
          <a:lstStyle/>
          <a:p>
            <a:r>
              <a:rPr lang="en-GB" dirty="0" smtClean="0"/>
              <a:t>The bush is the outback a harsh countryside that is unique to Australia.</a:t>
            </a:r>
          </a:p>
          <a:p>
            <a:r>
              <a:rPr lang="en-GB" dirty="0" smtClean="0"/>
              <a:t>The 1890s saw a continued increase in nationalism and with it the creation of the Australian bush legend.</a:t>
            </a:r>
          </a:p>
          <a:p>
            <a:r>
              <a:rPr lang="en-GB" dirty="0" smtClean="0"/>
              <a:t>Similar to the wild west of the USA.</a:t>
            </a:r>
          </a:p>
        </p:txBody>
      </p:sp>
      <p:pic>
        <p:nvPicPr>
          <p:cNvPr id="66562" name="Picture 2" descr="F:\DTA\4. Sport &amp; Culture - Australia\bush hero.jpg"/>
          <p:cNvPicPr>
            <a:picLocks noChangeAspect="1" noChangeArrowheads="1"/>
          </p:cNvPicPr>
          <p:nvPr/>
        </p:nvPicPr>
        <p:blipFill>
          <a:blip r:embed="rId3" cstate="print"/>
          <a:srcRect/>
          <a:stretch>
            <a:fillRect/>
          </a:stretch>
        </p:blipFill>
        <p:spPr bwMode="auto">
          <a:xfrm>
            <a:off x="7092280" y="4041068"/>
            <a:ext cx="1644774" cy="2467161"/>
          </a:xfrm>
          <a:prstGeom prst="rect">
            <a:avLst/>
          </a:prstGeom>
          <a:noFill/>
        </p:spPr>
      </p:pic>
      <p:pic>
        <p:nvPicPr>
          <p:cNvPr id="66563" name="Picture 3" descr="F:\DTA\4. Sport &amp; Culture - Australia\ausi bush culture.jpg"/>
          <p:cNvPicPr>
            <a:picLocks noChangeAspect="1" noChangeArrowheads="1"/>
          </p:cNvPicPr>
          <p:nvPr/>
        </p:nvPicPr>
        <p:blipFill>
          <a:blip r:embed="rId4" cstate="print"/>
          <a:srcRect/>
          <a:stretch>
            <a:fillRect/>
          </a:stretch>
        </p:blipFill>
        <p:spPr bwMode="auto">
          <a:xfrm>
            <a:off x="1691680" y="4509120"/>
            <a:ext cx="3168352" cy="2108395"/>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6563"/>
                                        </p:tgtEl>
                                        <p:attrNameLst>
                                          <p:attrName>style.visibility</p:attrName>
                                        </p:attrNameLst>
                                      </p:cBhvr>
                                      <p:to>
                                        <p:strVal val="visible"/>
                                      </p:to>
                                    </p:set>
                                    <p:anim calcmode="lin" valueType="num">
                                      <p:cBhvr additive="base">
                                        <p:cTn id="25" dur="500" fill="hold"/>
                                        <p:tgtEl>
                                          <p:spTgt spid="66563"/>
                                        </p:tgtEl>
                                        <p:attrNameLst>
                                          <p:attrName>ppt_x</p:attrName>
                                        </p:attrNameLst>
                                      </p:cBhvr>
                                      <p:tavLst>
                                        <p:tav tm="0">
                                          <p:val>
                                            <p:strVal val="#ppt_x"/>
                                          </p:val>
                                        </p:tav>
                                        <p:tav tm="100000">
                                          <p:val>
                                            <p:strVal val="#ppt_x"/>
                                          </p:val>
                                        </p:tav>
                                      </p:tavLst>
                                    </p:anim>
                                    <p:anim calcmode="lin" valueType="num">
                                      <p:cBhvr additive="base">
                                        <p:cTn id="26" dur="500" fill="hold"/>
                                        <p:tgtEl>
                                          <p:spTgt spid="6656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6562"/>
                                        </p:tgtEl>
                                        <p:attrNameLst>
                                          <p:attrName>style.visibility</p:attrName>
                                        </p:attrNameLst>
                                      </p:cBhvr>
                                      <p:to>
                                        <p:strVal val="visible"/>
                                      </p:to>
                                    </p:set>
                                    <p:anim calcmode="lin" valueType="num">
                                      <p:cBhvr additive="base">
                                        <p:cTn id="31" dur="500" fill="hold"/>
                                        <p:tgtEl>
                                          <p:spTgt spid="66562"/>
                                        </p:tgtEl>
                                        <p:attrNameLst>
                                          <p:attrName>ppt_x</p:attrName>
                                        </p:attrNameLst>
                                      </p:cBhvr>
                                      <p:tavLst>
                                        <p:tav tm="0">
                                          <p:val>
                                            <p:strVal val="#ppt_x"/>
                                          </p:val>
                                        </p:tav>
                                        <p:tav tm="100000">
                                          <p:val>
                                            <p:strVal val="#ppt_x"/>
                                          </p:val>
                                        </p:tav>
                                      </p:tavLst>
                                    </p:anim>
                                    <p:anim calcmode="lin" valueType="num">
                                      <p:cBhvr additive="base">
                                        <p:cTn id="32" dur="500" fill="hold"/>
                                        <p:tgtEl>
                                          <p:spTgt spid="665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remember all of these.</a:t>
            </a:r>
            <a:endParaRPr lang="en-GB" dirty="0"/>
          </a:p>
        </p:txBody>
      </p:sp>
      <p:sp>
        <p:nvSpPr>
          <p:cNvPr id="3" name="Content Placeholder 2"/>
          <p:cNvSpPr>
            <a:spLocks noGrp="1"/>
          </p:cNvSpPr>
          <p:nvPr>
            <p:ph idx="1"/>
          </p:nvPr>
        </p:nvSpPr>
        <p:spPr>
          <a:xfrm>
            <a:off x="467544" y="1412776"/>
            <a:ext cx="8229600" cy="4114800"/>
          </a:xfrm>
        </p:spPr>
        <p:txBody>
          <a:bodyPr/>
          <a:lstStyle/>
          <a:p>
            <a:r>
              <a:rPr lang="en-GB" dirty="0" smtClean="0"/>
              <a:t>S- </a:t>
            </a:r>
          </a:p>
          <a:p>
            <a:r>
              <a:rPr lang="en-GB" dirty="0" smtClean="0"/>
              <a:t>T- </a:t>
            </a:r>
          </a:p>
          <a:p>
            <a:r>
              <a:rPr lang="en-GB" dirty="0" smtClean="0"/>
              <a:t>R</a:t>
            </a:r>
          </a:p>
          <a:p>
            <a:r>
              <a:rPr lang="en-GB" dirty="0" smtClean="0"/>
              <a:t>E</a:t>
            </a:r>
          </a:p>
          <a:p>
            <a:r>
              <a:rPr lang="en-GB" dirty="0" smtClean="0"/>
              <a:t>T</a:t>
            </a:r>
          </a:p>
          <a:p>
            <a:r>
              <a:rPr lang="en-GB" dirty="0" smtClean="0"/>
              <a:t>C</a:t>
            </a:r>
          </a:p>
          <a:p>
            <a:r>
              <a:rPr lang="en-GB" dirty="0" smtClean="0"/>
              <a:t>H</a:t>
            </a:r>
          </a:p>
          <a:p>
            <a:r>
              <a:rPr lang="en-GB" dirty="0" smtClean="0"/>
              <a:t>Y</a:t>
            </a:r>
          </a:p>
          <a:p>
            <a:r>
              <a:rPr lang="en-GB" dirty="0" smtClean="0"/>
              <a:t>G</a:t>
            </a:r>
          </a:p>
          <a:p>
            <a:r>
              <a:rPr lang="en-GB" dirty="0" smtClean="0"/>
              <a:t>B</a:t>
            </a:r>
            <a:endParaRPr lang="en-GB" dirty="0"/>
          </a:p>
        </p:txBody>
      </p:sp>
      <p:sp>
        <p:nvSpPr>
          <p:cNvPr id="4" name="Rounded Rectangular Callout 3"/>
          <p:cNvSpPr/>
          <p:nvPr/>
        </p:nvSpPr>
        <p:spPr>
          <a:xfrm>
            <a:off x="3995936" y="1412776"/>
            <a:ext cx="2520280" cy="5445224"/>
          </a:xfrm>
          <a:prstGeom prst="wedgeRoundRectCallout">
            <a:avLst>
              <a:gd name="adj1" fmla="val -19663"/>
              <a:gd name="adj2" fmla="val 48521"/>
              <a:gd name="adj3" fmla="val 16667"/>
            </a:avLst>
          </a:prstGeom>
          <a:solidFill>
            <a:schemeClr val="tx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0000"/>
                </a:solidFill>
              </a:rPr>
              <a:t>School sports</a:t>
            </a:r>
          </a:p>
          <a:p>
            <a:pPr algn="ctr"/>
            <a:r>
              <a:rPr lang="en-GB" sz="2400" dirty="0" smtClean="0">
                <a:solidFill>
                  <a:srgbClr val="000000"/>
                </a:solidFill>
              </a:rPr>
              <a:t>Topographic</a:t>
            </a:r>
          </a:p>
          <a:p>
            <a:pPr algn="ctr"/>
            <a:r>
              <a:rPr lang="en-GB" sz="2400" dirty="0" smtClean="0">
                <a:solidFill>
                  <a:srgbClr val="000000"/>
                </a:solidFill>
              </a:rPr>
              <a:t>Role models</a:t>
            </a:r>
          </a:p>
          <a:p>
            <a:pPr algn="ctr"/>
            <a:r>
              <a:rPr lang="en-GB" sz="2400" smtClean="0">
                <a:solidFill>
                  <a:srgbClr val="000000"/>
                </a:solidFill>
              </a:rPr>
              <a:t>Egalitarian</a:t>
            </a:r>
            <a:endParaRPr lang="en-GB" sz="2400" dirty="0" smtClean="0">
              <a:solidFill>
                <a:srgbClr val="000000"/>
              </a:solidFill>
            </a:endParaRPr>
          </a:p>
          <a:p>
            <a:pPr algn="ctr"/>
            <a:r>
              <a:rPr lang="en-GB" sz="2400" dirty="0" smtClean="0">
                <a:solidFill>
                  <a:srgbClr val="000000"/>
                </a:solidFill>
              </a:rPr>
              <a:t>Trendy</a:t>
            </a:r>
          </a:p>
          <a:p>
            <a:pPr algn="ctr"/>
            <a:r>
              <a:rPr lang="en-GB" sz="2400" dirty="0" smtClean="0">
                <a:solidFill>
                  <a:srgbClr val="000000"/>
                </a:solidFill>
              </a:rPr>
              <a:t>Climate</a:t>
            </a:r>
          </a:p>
          <a:p>
            <a:pPr algn="ctr"/>
            <a:r>
              <a:rPr lang="en-GB" sz="2400" dirty="0" smtClean="0">
                <a:solidFill>
                  <a:srgbClr val="000000"/>
                </a:solidFill>
              </a:rPr>
              <a:t>Healthy economy</a:t>
            </a:r>
          </a:p>
          <a:p>
            <a:pPr algn="ctr"/>
            <a:r>
              <a:rPr lang="en-GB" sz="2400" dirty="0" smtClean="0">
                <a:solidFill>
                  <a:srgbClr val="000000"/>
                </a:solidFill>
              </a:rPr>
              <a:t>Young nation</a:t>
            </a:r>
          </a:p>
          <a:p>
            <a:pPr algn="ctr"/>
            <a:r>
              <a:rPr lang="en-GB" sz="2400" dirty="0" smtClean="0">
                <a:solidFill>
                  <a:srgbClr val="000000"/>
                </a:solidFill>
              </a:rPr>
              <a:t>Government support</a:t>
            </a:r>
          </a:p>
          <a:p>
            <a:pPr algn="ctr"/>
            <a:r>
              <a:rPr lang="en-GB" sz="2400" dirty="0" smtClean="0">
                <a:solidFill>
                  <a:srgbClr val="000000"/>
                </a:solidFill>
              </a:rPr>
              <a:t>Bush Culture</a:t>
            </a:r>
          </a:p>
          <a:p>
            <a:pPr algn="ctr"/>
            <a:endParaRPr lang="en-GB" sz="2400" dirty="0">
              <a:solidFill>
                <a:srgbClr val="0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linds(horizontal)">
                                      <p:cBhvr>
                                        <p:cTn id="16" dur="500"/>
                                        <p:tgtEl>
                                          <p:spTgt spid="4">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linds(horizontal)">
                                      <p:cBhvr>
                                        <p:cTn id="19" dur="500"/>
                                        <p:tgtEl>
                                          <p:spTgt spid="4">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linds(horizontal)">
                                      <p:cBhvr>
                                        <p:cTn id="22" dur="500"/>
                                        <p:tgtEl>
                                          <p:spTgt spid="4">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linds(horizontal)">
                                      <p:cBhvr>
                                        <p:cTn id="25" dur="500"/>
                                        <p:tgtEl>
                                          <p:spTgt spid="4">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blinds(horizontal)">
                                      <p:cBhvr>
                                        <p:cTn id="28" dur="500"/>
                                        <p:tgtEl>
                                          <p:spTgt spid="4">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blinds(horizontal)">
                                      <p:cBhvr>
                                        <p:cTn id="31" dur="500"/>
                                        <p:tgtEl>
                                          <p:spTgt spid="4">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blinds(horizontal)">
                                      <p:cBhvr>
                                        <p:cTn id="34"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australia-map"/>
          <p:cNvPicPr>
            <a:picLocks noChangeAspect="1" noChangeArrowheads="1"/>
          </p:cNvPicPr>
          <p:nvPr/>
        </p:nvPicPr>
        <p:blipFill>
          <a:blip r:embed="rId3" cstate="print"/>
          <a:srcRect/>
          <a:stretch>
            <a:fillRect/>
          </a:stretch>
        </p:blipFill>
        <p:spPr bwMode="auto">
          <a:xfrm>
            <a:off x="323850" y="14288"/>
            <a:ext cx="8424863" cy="67722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10 mark guidance</a:t>
            </a:r>
            <a:endParaRPr lang="en-GB" dirty="0"/>
          </a:p>
        </p:txBody>
      </p:sp>
      <p:sp>
        <p:nvSpPr>
          <p:cNvPr id="3" name="Content Placeholder 2"/>
          <p:cNvSpPr>
            <a:spLocks noGrp="1"/>
          </p:cNvSpPr>
          <p:nvPr>
            <p:ph idx="1"/>
          </p:nvPr>
        </p:nvSpPr>
        <p:spPr>
          <a:xfrm>
            <a:off x="395536" y="1412776"/>
            <a:ext cx="8229600" cy="5256584"/>
          </a:xfrm>
        </p:spPr>
        <p:txBody>
          <a:bodyPr/>
          <a:lstStyle/>
          <a:p>
            <a:r>
              <a:rPr lang="en-GB" dirty="0" smtClean="0"/>
              <a:t>Tradition- Adoption of British sports</a:t>
            </a:r>
          </a:p>
          <a:p>
            <a:r>
              <a:rPr lang="en-GB" dirty="0" smtClean="0"/>
              <a:t>Climate- better weather</a:t>
            </a:r>
          </a:p>
          <a:p>
            <a:r>
              <a:rPr lang="en-GB" dirty="0" smtClean="0"/>
              <a:t>Political – </a:t>
            </a:r>
            <a:r>
              <a:rPr lang="en-GB" dirty="0" err="1" smtClean="0"/>
              <a:t>Gov</a:t>
            </a:r>
            <a:r>
              <a:rPr lang="en-GB" dirty="0" smtClean="0"/>
              <a:t> funding </a:t>
            </a:r>
          </a:p>
          <a:p>
            <a:r>
              <a:rPr lang="en-GB" dirty="0" smtClean="0"/>
              <a:t>Economic – comparatively healthy economy.</a:t>
            </a:r>
          </a:p>
          <a:p>
            <a:r>
              <a:rPr lang="en-GB" dirty="0" smtClean="0"/>
              <a:t>Social – Health</a:t>
            </a:r>
          </a:p>
          <a:p>
            <a:r>
              <a:rPr lang="en-GB" dirty="0" smtClean="0"/>
              <a:t>Role models – Shane Warne/ Ian Thorpe.</a:t>
            </a:r>
          </a:p>
          <a:p>
            <a:r>
              <a:rPr lang="en-GB" dirty="0" smtClean="0"/>
              <a:t>Media – Sports has a high priority. (AIS)</a:t>
            </a:r>
          </a:p>
          <a:p>
            <a:endParaRPr lang="en-GB" dirty="0" smtClean="0"/>
          </a:p>
          <a:p>
            <a:endParaRPr lang="en-GB" dirty="0" smtClean="0"/>
          </a:p>
          <a:p>
            <a:endParaRPr lang="en-GB" dirty="0" smtClean="0"/>
          </a:p>
        </p:txBody>
      </p:sp>
    </p:spTree>
    <p:extLst>
      <p:ext uri="{BB962C8B-B14F-4D97-AF65-F5344CB8AC3E}">
        <p14:creationId xmlns:p14="http://schemas.microsoft.com/office/powerpoint/2010/main" val="9068588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904652"/>
          </a:xfrm>
        </p:spPr>
        <p:txBody>
          <a:bodyPr/>
          <a:lstStyle/>
          <a:p>
            <a:r>
              <a:rPr lang="en-GB" dirty="0" smtClean="0"/>
              <a:t>10 mark guidance how to develop the points</a:t>
            </a:r>
            <a:endParaRPr lang="en-GB" dirty="0"/>
          </a:p>
        </p:txBody>
      </p:sp>
      <p:sp>
        <p:nvSpPr>
          <p:cNvPr id="3" name="Content Placeholder 2"/>
          <p:cNvSpPr>
            <a:spLocks noGrp="1"/>
          </p:cNvSpPr>
          <p:nvPr>
            <p:ph idx="1"/>
          </p:nvPr>
        </p:nvSpPr>
        <p:spPr>
          <a:xfrm>
            <a:off x="395536" y="1412776"/>
            <a:ext cx="8229600" cy="5256584"/>
          </a:xfrm>
        </p:spPr>
        <p:txBody>
          <a:bodyPr/>
          <a:lstStyle/>
          <a:p>
            <a:r>
              <a:rPr lang="en-GB" dirty="0" smtClean="0"/>
              <a:t>Tradition- Adoption of British sports</a:t>
            </a:r>
          </a:p>
          <a:p>
            <a:r>
              <a:rPr lang="en-GB" dirty="0" smtClean="0"/>
              <a:t>Climate- better weather</a:t>
            </a:r>
          </a:p>
          <a:p>
            <a:r>
              <a:rPr lang="en-GB" dirty="0" smtClean="0"/>
              <a:t>Political – </a:t>
            </a:r>
            <a:r>
              <a:rPr lang="en-GB" dirty="0" err="1" smtClean="0"/>
              <a:t>Gov</a:t>
            </a:r>
            <a:r>
              <a:rPr lang="en-GB" dirty="0" smtClean="0"/>
              <a:t> funding </a:t>
            </a:r>
          </a:p>
          <a:p>
            <a:r>
              <a:rPr lang="en-GB" dirty="0" smtClean="0"/>
              <a:t>Economic – comparatively healthy economy.</a:t>
            </a:r>
          </a:p>
          <a:p>
            <a:r>
              <a:rPr lang="en-GB" dirty="0" smtClean="0"/>
              <a:t>Social – Health</a:t>
            </a:r>
          </a:p>
          <a:p>
            <a:r>
              <a:rPr lang="en-GB" dirty="0" smtClean="0"/>
              <a:t>Role models – Shane Warne/ Ian Thorpe.</a:t>
            </a:r>
          </a:p>
          <a:p>
            <a:r>
              <a:rPr lang="en-GB" dirty="0" smtClean="0"/>
              <a:t>Media – Sports has a high priority. (AIS)</a:t>
            </a:r>
          </a:p>
          <a:p>
            <a:endParaRPr lang="en-GB" dirty="0" smtClean="0"/>
          </a:p>
          <a:p>
            <a:endParaRPr lang="en-GB" dirty="0" smtClean="0"/>
          </a:p>
          <a:p>
            <a:endParaRPr lang="en-GB" dirty="0" smtClean="0"/>
          </a:p>
        </p:txBody>
      </p:sp>
    </p:spTree>
    <p:extLst>
      <p:ext uri="{BB962C8B-B14F-4D97-AF65-F5344CB8AC3E}">
        <p14:creationId xmlns:p14="http://schemas.microsoft.com/office/powerpoint/2010/main" val="23049820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n-GB" dirty="0" smtClean="0"/>
              <a:t>They weren’t always so good.</a:t>
            </a:r>
          </a:p>
        </p:txBody>
      </p:sp>
      <p:sp>
        <p:nvSpPr>
          <p:cNvPr id="142339" name="Rectangle 3"/>
          <p:cNvSpPr>
            <a:spLocks noGrp="1" noChangeArrowheads="1"/>
          </p:cNvSpPr>
          <p:nvPr>
            <p:ph type="body" idx="1"/>
          </p:nvPr>
        </p:nvSpPr>
        <p:spPr>
          <a:xfrm>
            <a:off x="467544" y="1556792"/>
            <a:ext cx="8229600" cy="1596008"/>
          </a:xfrm>
          <a:solidFill>
            <a:schemeClr val="bg1">
              <a:lumMod val="40000"/>
              <a:lumOff val="60000"/>
            </a:schemeClr>
          </a:solidFill>
        </p:spPr>
        <p:txBody>
          <a:bodyPr/>
          <a:lstStyle/>
          <a:p>
            <a:pPr eaLnBrk="1" hangingPunct="1">
              <a:defRPr/>
            </a:pPr>
            <a:r>
              <a:rPr lang="en-GB" altLang="zh-CN" b="1" dirty="0" smtClean="0">
                <a:ea typeface="SimSun" pitchFamily="2" charset="-122"/>
              </a:rPr>
              <a:t>A poor </a:t>
            </a:r>
            <a:r>
              <a:rPr lang="en-GB" altLang="zh-CN" b="1" dirty="0">
                <a:ea typeface="SimSun" pitchFamily="2" charset="-122"/>
              </a:rPr>
              <a:t>performance in the 1976 Olympics in </a:t>
            </a:r>
            <a:r>
              <a:rPr lang="en-GB" altLang="zh-CN" b="1" dirty="0" smtClean="0">
                <a:ea typeface="SimSun" pitchFamily="2" charset="-122"/>
              </a:rPr>
              <a:t>Montreal saw the set up of Australian institute for sport</a:t>
            </a:r>
            <a:endParaRPr lang="en-GB" altLang="zh-CN" b="1" dirty="0">
              <a:ea typeface="SimSun" pitchFamily="2" charset="-122"/>
            </a:endParaRPr>
          </a:p>
          <a:p>
            <a:pPr eaLnBrk="1" hangingPunct="1">
              <a:defRPr/>
            </a:pPr>
            <a:endParaRPr lang="en-US" dirty="0" smtClean="0"/>
          </a:p>
        </p:txBody>
      </p:sp>
      <p:pic>
        <p:nvPicPr>
          <p:cNvPr id="4" name="Picture 4" descr="a_dejected_hun">
            <a:hlinkClick r:id="rId3"/>
          </p:cNvPr>
          <p:cNvPicPr>
            <a:picLocks noChangeAspect="1" noChangeArrowheads="1"/>
          </p:cNvPicPr>
          <p:nvPr/>
        </p:nvPicPr>
        <p:blipFill>
          <a:blip r:embed="rId4" cstate="print"/>
          <a:srcRect/>
          <a:stretch>
            <a:fillRect/>
          </a:stretch>
        </p:blipFill>
        <p:spPr bwMode="auto">
          <a:xfrm>
            <a:off x="6275119" y="3761656"/>
            <a:ext cx="2868881" cy="3096344"/>
          </a:xfrm>
          <a:prstGeom prst="rect">
            <a:avLst/>
          </a:prstGeom>
          <a:noFill/>
          <a:ln w="9525">
            <a:noFill/>
            <a:miter lim="800000"/>
            <a:headEnd/>
            <a:tailEnd/>
          </a:ln>
        </p:spPr>
      </p:pic>
      <p:sp>
        <p:nvSpPr>
          <p:cNvPr id="5" name="Rectangle 3"/>
          <p:cNvSpPr txBox="1">
            <a:spLocks noChangeArrowheads="1"/>
          </p:cNvSpPr>
          <p:nvPr/>
        </p:nvSpPr>
        <p:spPr bwMode="auto">
          <a:xfrm>
            <a:off x="611560" y="3356992"/>
            <a:ext cx="4752528" cy="3384376"/>
          </a:xfrm>
          <a:prstGeom prst="rect">
            <a:avLst/>
          </a:prstGeom>
          <a:solidFill>
            <a:schemeClr val="bg2">
              <a:lumMod val="75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eaLnBrk="1" hangingPunct="1">
              <a:defRPr/>
            </a:pPr>
            <a:r>
              <a:rPr lang="en-GB" altLang="zh-CN" b="1" dirty="0" smtClean="0">
                <a:ea typeface="SimSun" pitchFamily="2" charset="-122"/>
              </a:rPr>
              <a:t>A more professional approach was sought.</a:t>
            </a:r>
          </a:p>
          <a:p>
            <a:pPr eaLnBrk="1" hangingPunct="1">
              <a:defRPr/>
            </a:pPr>
            <a:r>
              <a:rPr lang="en-GB" b="1" dirty="0" smtClean="0">
                <a:ea typeface="SimSun" pitchFamily="2" charset="-122"/>
              </a:rPr>
              <a:t>Scouting, recruitment and a scientific approach was adopted.</a:t>
            </a:r>
            <a:endParaRPr lang="en-US"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2339">
                                            <p:bg/>
                                          </p:spTgt>
                                        </p:tgtEl>
                                        <p:attrNameLst>
                                          <p:attrName>style.visibility</p:attrName>
                                        </p:attrNameLst>
                                      </p:cBhvr>
                                      <p:to>
                                        <p:strVal val="visible"/>
                                      </p:to>
                                    </p:set>
                                    <p:anim calcmode="lin" valueType="num">
                                      <p:cBhvr additive="base">
                                        <p:cTn id="12" dur="500" fill="hold"/>
                                        <p:tgtEl>
                                          <p:spTgt spid="142339">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142339">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uiExpand="1" build="p"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australian-institute-of-sport"/>
          <p:cNvPicPr>
            <a:picLocks noChangeAspect="1" noChangeArrowheads="1"/>
          </p:cNvPicPr>
          <p:nvPr/>
        </p:nvPicPr>
        <p:blipFill>
          <a:blip r:embed="rId3" cstate="print"/>
          <a:srcRect/>
          <a:stretch>
            <a:fillRect/>
          </a:stretch>
        </p:blipFill>
        <p:spPr bwMode="auto">
          <a:xfrm>
            <a:off x="4572000" y="188913"/>
            <a:ext cx="3829050" cy="3200400"/>
          </a:xfrm>
          <a:prstGeom prst="rect">
            <a:avLst/>
          </a:prstGeom>
          <a:noFill/>
          <a:ln w="9525">
            <a:noFill/>
            <a:miter lim="800000"/>
            <a:headEnd/>
            <a:tailEnd/>
          </a:ln>
        </p:spPr>
      </p:pic>
      <p:pic>
        <p:nvPicPr>
          <p:cNvPr id="32771" name="Picture 7" descr="1197866204"/>
          <p:cNvPicPr>
            <a:picLocks noChangeAspect="1" noChangeArrowheads="1"/>
          </p:cNvPicPr>
          <p:nvPr/>
        </p:nvPicPr>
        <p:blipFill>
          <a:blip r:embed="rId4" cstate="print"/>
          <a:srcRect/>
          <a:stretch>
            <a:fillRect/>
          </a:stretch>
        </p:blipFill>
        <p:spPr bwMode="auto">
          <a:xfrm>
            <a:off x="4572000" y="3490913"/>
            <a:ext cx="3816350" cy="3033712"/>
          </a:xfrm>
          <a:prstGeom prst="rect">
            <a:avLst/>
          </a:prstGeom>
          <a:noFill/>
          <a:ln w="9525">
            <a:noFill/>
            <a:miter lim="800000"/>
            <a:headEnd/>
            <a:tailEnd/>
          </a:ln>
        </p:spPr>
      </p:pic>
      <p:pic>
        <p:nvPicPr>
          <p:cNvPr id="32772" name="Picture 9" descr="1976montreal">
            <a:hlinkClick r:id="rId5"/>
          </p:cNvPr>
          <p:cNvPicPr>
            <a:picLocks noChangeAspect="1" noChangeArrowheads="1"/>
          </p:cNvPicPr>
          <p:nvPr/>
        </p:nvPicPr>
        <p:blipFill>
          <a:blip r:embed="rId6" cstate="print"/>
          <a:srcRect/>
          <a:stretch>
            <a:fillRect/>
          </a:stretch>
        </p:blipFill>
        <p:spPr bwMode="auto">
          <a:xfrm>
            <a:off x="323850" y="549275"/>
            <a:ext cx="3924300" cy="51117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5845212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808038"/>
          </a:xfrm>
        </p:spPr>
        <p:txBody>
          <a:bodyPr/>
          <a:lstStyle/>
          <a:p>
            <a:pPr algn="ctr" eaLnBrk="1" hangingPunct="1"/>
            <a:r>
              <a:rPr lang="en-GB" sz="3200" smtClean="0">
                <a:effectLst/>
              </a:rPr>
              <a:t>AUSTRALIAN INSTITUTE OF SPORT</a:t>
            </a:r>
          </a:p>
        </p:txBody>
      </p:sp>
      <p:sp>
        <p:nvSpPr>
          <p:cNvPr id="141315" name="Rectangle 3"/>
          <p:cNvSpPr>
            <a:spLocks noGrp="1" noChangeArrowheads="1"/>
          </p:cNvSpPr>
          <p:nvPr>
            <p:ph type="body" sz="half" idx="1"/>
          </p:nvPr>
        </p:nvSpPr>
        <p:spPr>
          <a:xfrm>
            <a:off x="179388" y="692150"/>
            <a:ext cx="8569325" cy="5976938"/>
          </a:xfrm>
        </p:spPr>
        <p:txBody>
          <a:bodyPr/>
          <a:lstStyle/>
          <a:p>
            <a:pPr eaLnBrk="1" hangingPunct="1">
              <a:lnSpc>
                <a:spcPct val="80000"/>
              </a:lnSpc>
              <a:defRPr/>
            </a:pPr>
            <a:endParaRPr lang="en-GB" altLang="zh-CN" sz="2000" b="1" dirty="0" smtClean="0">
              <a:ea typeface="SimSun" pitchFamily="2" charset="-122"/>
            </a:endParaRPr>
          </a:p>
          <a:p>
            <a:pPr eaLnBrk="1" hangingPunct="1">
              <a:lnSpc>
                <a:spcPct val="80000"/>
              </a:lnSpc>
              <a:defRPr/>
            </a:pPr>
            <a:r>
              <a:rPr lang="en-GB" altLang="zh-CN" sz="2000" b="1" dirty="0" smtClean="0">
                <a:solidFill>
                  <a:srgbClr val="FF0000"/>
                </a:solidFill>
                <a:ea typeface="SimSun" pitchFamily="2" charset="-122"/>
              </a:rPr>
              <a:t>What is the aim of the AIS?</a:t>
            </a:r>
            <a:endParaRPr lang="en-GB" altLang="zh-CN" sz="2000" dirty="0" smtClean="0">
              <a:solidFill>
                <a:srgbClr val="FF0000"/>
              </a:solidFill>
              <a:ea typeface="SimSun" pitchFamily="2" charset="-122"/>
            </a:endParaRPr>
          </a:p>
          <a:p>
            <a:pPr eaLnBrk="1" hangingPunct="1">
              <a:lnSpc>
                <a:spcPct val="80000"/>
              </a:lnSpc>
              <a:defRPr/>
            </a:pPr>
            <a:r>
              <a:rPr lang="en-GB" altLang="zh-CN" sz="3600" dirty="0" smtClean="0">
                <a:ea typeface="SimSun" pitchFamily="2" charset="-122"/>
              </a:rPr>
              <a:t>aim = to develop </a:t>
            </a:r>
            <a:r>
              <a:rPr lang="en-GB" altLang="zh-CN" sz="3600" b="1" u="sng" dirty="0" smtClean="0">
                <a:ea typeface="SimSun" pitchFamily="2" charset="-122"/>
              </a:rPr>
              <a:t>elite</a:t>
            </a:r>
            <a:r>
              <a:rPr lang="en-GB" altLang="zh-CN" sz="3600" dirty="0" smtClean="0">
                <a:ea typeface="SimSun" pitchFamily="2" charset="-122"/>
              </a:rPr>
              <a:t> level sport</a:t>
            </a:r>
          </a:p>
          <a:p>
            <a:pPr eaLnBrk="1" hangingPunct="1">
              <a:lnSpc>
                <a:spcPct val="80000"/>
              </a:lnSpc>
              <a:defRPr/>
            </a:pPr>
            <a:endParaRPr lang="en-GB" altLang="zh-CN" sz="2000" b="1" dirty="0" smtClean="0">
              <a:ea typeface="SimSun" pitchFamily="2" charset="-122"/>
            </a:endParaRPr>
          </a:p>
          <a:p>
            <a:pPr eaLnBrk="1" hangingPunct="1">
              <a:lnSpc>
                <a:spcPct val="80000"/>
              </a:lnSpc>
              <a:defRPr/>
            </a:pPr>
            <a:r>
              <a:rPr lang="en-GB" altLang="zh-CN" sz="2000" b="1" dirty="0" smtClean="0">
                <a:solidFill>
                  <a:srgbClr val="FF0000"/>
                </a:solidFill>
                <a:ea typeface="SimSun" pitchFamily="2" charset="-122"/>
              </a:rPr>
              <a:t>Who runs the AIS?</a:t>
            </a:r>
            <a:endParaRPr lang="en-GB" altLang="zh-CN" sz="2000" dirty="0" smtClean="0">
              <a:solidFill>
                <a:srgbClr val="FF0000"/>
              </a:solidFill>
              <a:ea typeface="SimSun" pitchFamily="2" charset="-122"/>
            </a:endParaRPr>
          </a:p>
          <a:p>
            <a:pPr lvl="1" eaLnBrk="1" hangingPunct="1">
              <a:lnSpc>
                <a:spcPct val="80000"/>
              </a:lnSpc>
              <a:defRPr/>
            </a:pPr>
            <a:r>
              <a:rPr lang="en-GB" altLang="zh-CN" sz="3600" dirty="0" smtClean="0">
                <a:ea typeface="SimSun" pitchFamily="2" charset="-122"/>
              </a:rPr>
              <a:t>ASC (Australian Sports Commission)</a:t>
            </a:r>
          </a:p>
          <a:p>
            <a:pPr lvl="1" eaLnBrk="1" hangingPunct="1">
              <a:lnSpc>
                <a:spcPct val="80000"/>
              </a:lnSpc>
              <a:defRPr/>
            </a:pPr>
            <a:endParaRPr lang="en-GB" altLang="zh-CN" sz="2000" b="1" dirty="0" smtClean="0">
              <a:ea typeface="SimSun" pitchFamily="2" charset="-122"/>
            </a:endParaRPr>
          </a:p>
          <a:p>
            <a:pPr eaLnBrk="1" hangingPunct="1">
              <a:lnSpc>
                <a:spcPct val="80000"/>
              </a:lnSpc>
              <a:defRPr/>
            </a:pPr>
            <a:r>
              <a:rPr lang="en-GB" altLang="zh-CN" sz="2000" b="1" dirty="0" smtClean="0">
                <a:solidFill>
                  <a:srgbClr val="FF0000"/>
                </a:solidFill>
                <a:ea typeface="SimSun" pitchFamily="2" charset="-122"/>
              </a:rPr>
              <a:t>What are the main functions of the AIS?</a:t>
            </a:r>
            <a:endParaRPr lang="en-GB" altLang="zh-CN" sz="2000" dirty="0" smtClean="0">
              <a:solidFill>
                <a:srgbClr val="FF0000"/>
              </a:solidFill>
              <a:ea typeface="SimSun" pitchFamily="2" charset="-122"/>
            </a:endParaRPr>
          </a:p>
          <a:p>
            <a:pPr eaLnBrk="1" hangingPunct="1">
              <a:lnSpc>
                <a:spcPct val="80000"/>
              </a:lnSpc>
              <a:defRPr/>
            </a:pPr>
            <a:r>
              <a:rPr lang="en-GB" altLang="zh-CN" dirty="0" smtClean="0">
                <a:ea typeface="SimSun" pitchFamily="2" charset="-122"/>
              </a:rPr>
              <a:t>organise training camps for national squads</a:t>
            </a:r>
          </a:p>
          <a:p>
            <a:pPr eaLnBrk="1" hangingPunct="1">
              <a:lnSpc>
                <a:spcPct val="80000"/>
              </a:lnSpc>
              <a:defRPr/>
            </a:pPr>
            <a:r>
              <a:rPr lang="en-GB" altLang="zh-CN" dirty="0" smtClean="0">
                <a:ea typeface="SimSun" pitchFamily="2" charset="-122"/>
              </a:rPr>
              <a:t>provide grants to elite athletes and coaches</a:t>
            </a:r>
          </a:p>
          <a:p>
            <a:pPr eaLnBrk="1" hangingPunct="1">
              <a:lnSpc>
                <a:spcPct val="80000"/>
              </a:lnSpc>
              <a:defRPr/>
            </a:pPr>
            <a:r>
              <a:rPr lang="en-GB" altLang="zh-CN" dirty="0" smtClean="0">
                <a:ea typeface="SimSun" pitchFamily="2" charset="-122"/>
              </a:rPr>
              <a:t>provide top facilities to the athletes</a:t>
            </a:r>
          </a:p>
          <a:p>
            <a:pPr eaLnBrk="1" hangingPunct="1">
              <a:lnSpc>
                <a:spcPct val="80000"/>
              </a:lnSpc>
              <a:defRPr/>
            </a:pPr>
            <a:r>
              <a:rPr lang="en-GB" altLang="zh-CN" dirty="0" smtClean="0">
                <a:ea typeface="SimSun" pitchFamily="2" charset="-122"/>
              </a:rPr>
              <a:t>provide top quality coaching for athletes and national squads</a:t>
            </a:r>
          </a:p>
          <a:p>
            <a:pPr eaLnBrk="1" hangingPunct="1">
              <a:lnSpc>
                <a:spcPct val="80000"/>
              </a:lnSpc>
              <a:defRPr/>
            </a:pPr>
            <a:r>
              <a:rPr lang="en-GB" altLang="zh-CN" dirty="0" smtClean="0">
                <a:ea typeface="SimSun" pitchFamily="2" charset="-122"/>
              </a:rPr>
              <a:t>deliver advisory &amp; employment services to athletes</a:t>
            </a:r>
            <a:endParaRPr lang="en-GB" dirty="0" smtClean="0"/>
          </a:p>
        </p:txBody>
      </p:sp>
    </p:spTree>
    <p:custDataLst>
      <p:tags r:id="rId1"/>
    </p:custDataLst>
    <p:extLst>
      <p:ext uri="{BB962C8B-B14F-4D97-AF65-F5344CB8AC3E}">
        <p14:creationId xmlns:p14="http://schemas.microsoft.com/office/powerpoint/2010/main" val="38709128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ctr" eaLnBrk="1" hangingPunct="1"/>
            <a:r>
              <a:rPr lang="en-GB" dirty="0" smtClean="0">
                <a:effectLst/>
              </a:rPr>
              <a:t>Footy (Fudy)</a:t>
            </a:r>
            <a:br>
              <a:rPr lang="en-GB" dirty="0" smtClean="0">
                <a:effectLst/>
              </a:rPr>
            </a:br>
            <a:r>
              <a:rPr lang="en-GB" dirty="0" smtClean="0">
                <a:effectLst/>
              </a:rPr>
              <a:t>How did it originate?</a:t>
            </a:r>
          </a:p>
        </p:txBody>
      </p:sp>
      <p:sp>
        <p:nvSpPr>
          <p:cNvPr id="81923" name="Rectangle 3"/>
          <p:cNvSpPr>
            <a:spLocks noGrp="1" noChangeArrowheads="1"/>
          </p:cNvSpPr>
          <p:nvPr>
            <p:ph type="body" idx="1"/>
          </p:nvPr>
        </p:nvSpPr>
        <p:spPr>
          <a:xfrm>
            <a:off x="467544" y="1628800"/>
            <a:ext cx="8229600" cy="4114800"/>
          </a:xfrm>
        </p:spPr>
        <p:txBody>
          <a:bodyPr/>
          <a:lstStyle/>
          <a:p>
            <a:pPr eaLnBrk="1" hangingPunct="1">
              <a:lnSpc>
                <a:spcPct val="80000"/>
              </a:lnSpc>
              <a:defRPr/>
            </a:pPr>
            <a:r>
              <a:rPr lang="en-GB" altLang="zh-CN" sz="2000" dirty="0" smtClean="0">
                <a:ea typeface="SimSun" pitchFamily="2" charset="-122"/>
              </a:rPr>
              <a:t>Questionable, but possibly Harrison and Wills </a:t>
            </a:r>
            <a:r>
              <a:rPr lang="en-GB" altLang="zh-CN" sz="2000" dirty="0" smtClean="0">
                <a:latin typeface="Arial"/>
                <a:ea typeface="SimSun" pitchFamily="2" charset="-122"/>
              </a:rPr>
              <a:t>–</a:t>
            </a:r>
            <a:r>
              <a:rPr lang="en-GB" altLang="zh-CN" sz="2000" dirty="0" smtClean="0">
                <a:ea typeface="SimSun" pitchFamily="2" charset="-122"/>
              </a:rPr>
              <a:t> English born (1958) decided to create a game to help keep cricketers fit in winter purely and an Oz game to reflect Oz culture and society. Aussie Rules </a:t>
            </a:r>
            <a:r>
              <a:rPr lang="en-GB" altLang="zh-CN" sz="2000" dirty="0" smtClean="0">
                <a:latin typeface="Arial"/>
                <a:ea typeface="SimSun" pitchFamily="2" charset="-122"/>
              </a:rPr>
              <a:t>–</a:t>
            </a:r>
            <a:r>
              <a:rPr lang="en-GB" altLang="zh-CN" sz="2000" dirty="0" smtClean="0">
                <a:ea typeface="SimSun" pitchFamily="2" charset="-122"/>
              </a:rPr>
              <a:t> Footy</a:t>
            </a:r>
          </a:p>
          <a:p>
            <a:pPr eaLnBrk="1" hangingPunct="1">
              <a:lnSpc>
                <a:spcPct val="80000"/>
              </a:lnSpc>
              <a:defRPr/>
            </a:pPr>
            <a:endParaRPr lang="en-GB" altLang="zh-CN" sz="2000" dirty="0" smtClean="0">
              <a:ea typeface="SimSun" pitchFamily="2" charset="-122"/>
            </a:endParaRPr>
          </a:p>
          <a:p>
            <a:pPr eaLnBrk="1" hangingPunct="1">
              <a:lnSpc>
                <a:spcPct val="80000"/>
              </a:lnSpc>
              <a:defRPr/>
            </a:pPr>
            <a:r>
              <a:rPr lang="en-GB" altLang="zh-CN" sz="2000" dirty="0" smtClean="0">
                <a:ea typeface="SimSun" pitchFamily="2" charset="-122"/>
              </a:rPr>
              <a:t>Most say = genuinely Oz and reflects Aboriginal leaping game and public school sports</a:t>
            </a:r>
          </a:p>
          <a:p>
            <a:pPr eaLnBrk="1" hangingPunct="1">
              <a:lnSpc>
                <a:spcPct val="80000"/>
              </a:lnSpc>
              <a:defRPr/>
            </a:pPr>
            <a:endParaRPr lang="en-GB" altLang="zh-CN" sz="2000" dirty="0" smtClean="0">
              <a:ea typeface="SimSun" pitchFamily="2" charset="-122"/>
            </a:endParaRPr>
          </a:p>
          <a:p>
            <a:pPr eaLnBrk="1" hangingPunct="1">
              <a:lnSpc>
                <a:spcPct val="80000"/>
              </a:lnSpc>
              <a:defRPr/>
            </a:pPr>
            <a:r>
              <a:rPr lang="en-GB" altLang="zh-CN" sz="2000" dirty="0" smtClean="0">
                <a:ea typeface="SimSun" pitchFamily="2" charset="-122"/>
              </a:rPr>
              <a:t>Some say </a:t>
            </a:r>
            <a:r>
              <a:rPr lang="en-GB" altLang="zh-CN" sz="2000" dirty="0" smtClean="0">
                <a:latin typeface="Arial"/>
                <a:ea typeface="SimSun" pitchFamily="2" charset="-122"/>
              </a:rPr>
              <a:t>–</a:t>
            </a:r>
            <a:r>
              <a:rPr lang="en-GB" altLang="zh-CN" sz="2000" dirty="0" smtClean="0">
                <a:ea typeface="SimSun" pitchFamily="2" charset="-122"/>
              </a:rPr>
              <a:t> mix of rugby and Gaelic footy (but Gaelic footy not codified till 30yrs after Wills</a:t>
            </a:r>
            <a:r>
              <a:rPr lang="en-GB" altLang="zh-CN" sz="2000" dirty="0" smtClean="0">
                <a:latin typeface="Arial"/>
                <a:ea typeface="SimSun" pitchFamily="2" charset="-122"/>
              </a:rPr>
              <a:t>’</a:t>
            </a:r>
            <a:r>
              <a:rPr lang="en-GB" altLang="zh-CN" sz="2000" dirty="0" smtClean="0">
                <a:ea typeface="SimSun" pitchFamily="2" charset="-122"/>
              </a:rPr>
              <a:t> Melbourne rules were established!! </a:t>
            </a:r>
          </a:p>
          <a:p>
            <a:pPr eaLnBrk="1" hangingPunct="1">
              <a:lnSpc>
                <a:spcPct val="80000"/>
              </a:lnSpc>
              <a:defRPr/>
            </a:pPr>
            <a:endParaRPr lang="en-GB" altLang="zh-CN" sz="2000" dirty="0" smtClean="0">
              <a:ea typeface="SimSun" pitchFamily="2" charset="-122"/>
            </a:endParaRPr>
          </a:p>
          <a:p>
            <a:pPr eaLnBrk="1" hangingPunct="1">
              <a:lnSpc>
                <a:spcPct val="80000"/>
              </a:lnSpc>
              <a:defRPr/>
            </a:pPr>
            <a:r>
              <a:rPr lang="en-GB" altLang="zh-CN" sz="2000" dirty="0" smtClean="0">
                <a:ea typeface="SimSun" pitchFamily="2" charset="-122"/>
              </a:rPr>
              <a:t>Had signs of cricket </a:t>
            </a:r>
            <a:r>
              <a:rPr lang="en-GB" altLang="zh-CN" sz="2000" dirty="0" smtClean="0">
                <a:latin typeface="Arial"/>
                <a:ea typeface="SimSun" pitchFamily="2" charset="-122"/>
              </a:rPr>
              <a:t>–</a:t>
            </a:r>
            <a:r>
              <a:rPr lang="en-GB" altLang="zh-CN" sz="2000" dirty="0" smtClean="0">
                <a:ea typeface="SimSun" pitchFamily="2" charset="-122"/>
              </a:rPr>
              <a:t> oval pitch </a:t>
            </a:r>
            <a:r>
              <a:rPr lang="en-GB" altLang="zh-CN" sz="2000" dirty="0" smtClean="0">
                <a:latin typeface="Arial"/>
                <a:ea typeface="SimSun" pitchFamily="2" charset="-122"/>
              </a:rPr>
              <a:t>–</a:t>
            </a:r>
            <a:r>
              <a:rPr lang="en-GB" altLang="zh-CN" sz="2000" dirty="0" smtClean="0">
                <a:ea typeface="SimSun" pitchFamily="2" charset="-122"/>
              </a:rPr>
              <a:t> cricket pitches used </a:t>
            </a:r>
            <a:r>
              <a:rPr lang="en-GB" altLang="zh-CN" sz="2000" dirty="0" smtClean="0">
                <a:latin typeface="Arial"/>
                <a:ea typeface="SimSun" pitchFamily="2" charset="-122"/>
              </a:rPr>
              <a:t>–</a:t>
            </a:r>
            <a:r>
              <a:rPr lang="en-GB" altLang="zh-CN" sz="2000" dirty="0" smtClean="0">
                <a:ea typeface="SimSun" pitchFamily="2" charset="-122"/>
              </a:rPr>
              <a:t> 9 officials; 22 players who may run 15 miles a match; Gaelic football (played Irish troops) and rugby. </a:t>
            </a:r>
          </a:p>
          <a:p>
            <a:pPr eaLnBrk="1" hangingPunct="1">
              <a:lnSpc>
                <a:spcPct val="80000"/>
              </a:lnSpc>
              <a:defRPr/>
            </a:pPr>
            <a:r>
              <a:rPr lang="en-GB" altLang="zh-CN" sz="2000" dirty="0" smtClean="0">
                <a:ea typeface="SimSun" pitchFamily="2" charset="-122"/>
              </a:rPr>
              <a:t>Melbourne cup = oldest (1858).</a:t>
            </a:r>
          </a:p>
          <a:p>
            <a:pPr eaLnBrk="1" hangingPunct="1">
              <a:lnSpc>
                <a:spcPct val="80000"/>
              </a:lnSpc>
              <a:defRPr/>
            </a:pPr>
            <a:r>
              <a:rPr lang="en-GB" altLang="zh-CN" sz="2000" dirty="0" smtClean="0">
                <a:ea typeface="SimSun" pitchFamily="2" charset="-122"/>
              </a:rPr>
              <a:t>It is more popular than rugby union and rugby league and is growing on popularity.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2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2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Session 2 on Australia</a:t>
            </a:r>
          </a:p>
        </p:txBody>
      </p:sp>
      <p:sp>
        <p:nvSpPr>
          <p:cNvPr id="3" name="Content Placeholder 2"/>
          <p:cNvSpPr>
            <a:spLocks noGrp="1"/>
          </p:cNvSpPr>
          <p:nvPr>
            <p:ph idx="1"/>
          </p:nvPr>
        </p:nvSpPr>
        <p:spPr/>
        <p:txBody>
          <a:bodyPr/>
          <a:lstStyle/>
          <a:p>
            <a:pPr eaLnBrk="1" hangingPunct="1">
              <a:defRPr/>
            </a:pPr>
            <a:r>
              <a:rPr lang="en-GB" dirty="0" smtClean="0"/>
              <a:t>Look at the clips and describe the characteristics of Aussie rules, or </a:t>
            </a:r>
            <a:r>
              <a:rPr lang="en-GB" dirty="0" err="1" smtClean="0"/>
              <a:t>foody</a:t>
            </a:r>
            <a:r>
              <a:rPr lang="en-GB" dirty="0" smtClean="0"/>
              <a:t>.</a:t>
            </a:r>
          </a:p>
          <a:p>
            <a:pPr eaLnBrk="1" hangingPunct="1">
              <a:defRPr/>
            </a:pPr>
            <a:r>
              <a:rPr lang="en-GB" dirty="0" smtClean="0">
                <a:hlinkClick r:id="rId3"/>
              </a:rPr>
              <a:t>http://www.youtube.com/watch?v=X_hqosNvv5E</a:t>
            </a:r>
            <a:endParaRPr lang="en-GB" dirty="0" smtClean="0"/>
          </a:p>
          <a:p>
            <a:pPr eaLnBrk="1" hangingPunct="1">
              <a:defRPr/>
            </a:pPr>
            <a:endParaRPr lang="en-GB" dirty="0" smtClean="0"/>
          </a:p>
          <a:p>
            <a:pPr eaLnBrk="1" hangingPunct="1">
              <a:defRPr/>
            </a:pPr>
            <a:r>
              <a:rPr lang="en-GB" dirty="0" smtClean="0"/>
              <a:t>Q How does Footy reflect the characteristics of Australia?</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244475"/>
            <a:ext cx="8964613" cy="1431925"/>
          </a:xfrm>
        </p:spPr>
        <p:txBody>
          <a:bodyPr/>
          <a:lstStyle/>
          <a:p>
            <a:pPr algn="ctr" eaLnBrk="1" hangingPunct="1"/>
            <a:r>
              <a:rPr lang="en-GB" smtClean="0">
                <a:effectLst/>
              </a:rPr>
              <a:t>CHARACTERISTICS OF ARF</a:t>
            </a:r>
          </a:p>
        </p:txBody>
      </p:sp>
      <p:sp>
        <p:nvSpPr>
          <p:cNvPr id="82947" name="Rectangle 3"/>
          <p:cNvSpPr>
            <a:spLocks noGrp="1" noChangeArrowheads="1"/>
          </p:cNvSpPr>
          <p:nvPr>
            <p:ph type="body" idx="1"/>
          </p:nvPr>
        </p:nvSpPr>
        <p:spPr>
          <a:xfrm>
            <a:off x="457200" y="1484784"/>
            <a:ext cx="2530624" cy="1296144"/>
          </a:xfrm>
          <a:solidFill>
            <a:schemeClr val="bg2">
              <a:lumMod val="60000"/>
              <a:lumOff val="40000"/>
            </a:schemeClr>
          </a:solidFill>
        </p:spPr>
        <p:txBody>
          <a:bodyPr/>
          <a:lstStyle/>
          <a:p>
            <a:pPr eaLnBrk="1" hangingPunct="1">
              <a:lnSpc>
                <a:spcPct val="80000"/>
              </a:lnSpc>
              <a:defRPr/>
            </a:pPr>
            <a:r>
              <a:rPr lang="en-GB" sz="4800" dirty="0" smtClean="0"/>
              <a:t>Unique</a:t>
            </a:r>
          </a:p>
        </p:txBody>
      </p:sp>
      <p:sp>
        <p:nvSpPr>
          <p:cNvPr id="4" name="Rectangle 3"/>
          <p:cNvSpPr txBox="1">
            <a:spLocks noChangeArrowheads="1"/>
          </p:cNvSpPr>
          <p:nvPr/>
        </p:nvSpPr>
        <p:spPr bwMode="auto">
          <a:xfrm>
            <a:off x="4283968" y="1916832"/>
            <a:ext cx="2880320" cy="1224136"/>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eaLnBrk="1" hangingPunct="1">
              <a:lnSpc>
                <a:spcPct val="80000"/>
              </a:lnSpc>
              <a:defRPr/>
            </a:pPr>
            <a:r>
              <a:rPr lang="en-GB" sz="4400" dirty="0" smtClean="0"/>
              <a:t>Physical</a:t>
            </a:r>
          </a:p>
        </p:txBody>
      </p:sp>
      <p:sp>
        <p:nvSpPr>
          <p:cNvPr id="6" name="Rectangle 3"/>
          <p:cNvSpPr txBox="1">
            <a:spLocks noChangeArrowheads="1"/>
          </p:cNvSpPr>
          <p:nvPr/>
        </p:nvSpPr>
        <p:spPr bwMode="auto">
          <a:xfrm>
            <a:off x="564866" y="5157192"/>
            <a:ext cx="2880320" cy="1224136"/>
          </a:xfrm>
          <a:prstGeom prst="rect">
            <a:avLst/>
          </a:prstGeom>
          <a:solidFill>
            <a:schemeClr val="bg1">
              <a:lumMod val="75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eaLnBrk="1" hangingPunct="1">
              <a:lnSpc>
                <a:spcPct val="80000"/>
              </a:lnSpc>
              <a:defRPr/>
            </a:pPr>
            <a:r>
              <a:rPr lang="en-GB" sz="4400" dirty="0" smtClean="0"/>
              <a:t>Exciting</a:t>
            </a:r>
          </a:p>
        </p:txBody>
      </p:sp>
      <p:sp>
        <p:nvSpPr>
          <p:cNvPr id="7" name="Rectangle 3"/>
          <p:cNvSpPr txBox="1">
            <a:spLocks noChangeArrowheads="1"/>
          </p:cNvSpPr>
          <p:nvPr/>
        </p:nvSpPr>
        <p:spPr bwMode="auto">
          <a:xfrm>
            <a:off x="4624496" y="4951257"/>
            <a:ext cx="2539792" cy="1408002"/>
          </a:xfrm>
          <a:prstGeom prst="rect">
            <a:avLst/>
          </a:prstGeom>
          <a:solidFill>
            <a:schemeClr val="bg1">
              <a:lumMod val="40000"/>
              <a:lumOff val="6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eaLnBrk="1" hangingPunct="1">
              <a:lnSpc>
                <a:spcPct val="80000"/>
              </a:lnSpc>
              <a:defRPr/>
            </a:pPr>
            <a:r>
              <a:rPr lang="en-GB" sz="2800" dirty="0" smtClean="0"/>
              <a:t>Commercia</a:t>
            </a:r>
            <a:r>
              <a:rPr lang="en-GB" sz="2800" dirty="0"/>
              <a:t>l</a:t>
            </a:r>
            <a:endParaRPr lang="en-GB" sz="2800" dirty="0" smtClean="0"/>
          </a:p>
        </p:txBody>
      </p:sp>
      <p:sp>
        <p:nvSpPr>
          <p:cNvPr id="8" name="Rectangle 3"/>
          <p:cNvSpPr txBox="1">
            <a:spLocks noChangeArrowheads="1"/>
          </p:cNvSpPr>
          <p:nvPr/>
        </p:nvSpPr>
        <p:spPr bwMode="auto">
          <a:xfrm>
            <a:off x="2483768" y="3128392"/>
            <a:ext cx="2880320" cy="1224136"/>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eaLnBrk="1" hangingPunct="1">
              <a:lnSpc>
                <a:spcPct val="80000"/>
              </a:lnSpc>
              <a:defRPr/>
            </a:pPr>
            <a:r>
              <a:rPr lang="en-GB" sz="6000" dirty="0" smtClean="0"/>
              <a:t>Harsh</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2947">
                                            <p:bg/>
                                          </p:spTgt>
                                        </p:tgtEl>
                                        <p:attrNameLst>
                                          <p:attrName>style.visibility</p:attrName>
                                        </p:attrNameLst>
                                      </p:cBhvr>
                                      <p:to>
                                        <p:strVal val="visible"/>
                                      </p:to>
                                    </p:set>
                                    <p:animEffect transition="in" filter="fade">
                                      <p:cBhvr>
                                        <p:cTn id="7" dur="1000"/>
                                        <p:tgtEl>
                                          <p:spTgt spid="82947">
                                            <p:bg/>
                                          </p:spTgt>
                                        </p:tgtEl>
                                      </p:cBhvr>
                                    </p:animEffect>
                                    <p:anim calcmode="lin" valueType="num">
                                      <p:cBhvr>
                                        <p:cTn id="8" dur="1000" fill="hold"/>
                                        <p:tgtEl>
                                          <p:spTgt spid="82947">
                                            <p:bg/>
                                          </p:spTgt>
                                        </p:tgtEl>
                                        <p:attrNameLst>
                                          <p:attrName>ppt_x</p:attrName>
                                        </p:attrNameLst>
                                      </p:cBhvr>
                                      <p:tavLst>
                                        <p:tav tm="0">
                                          <p:val>
                                            <p:strVal val="#ppt_x"/>
                                          </p:val>
                                        </p:tav>
                                        <p:tav tm="100000">
                                          <p:val>
                                            <p:strVal val="#ppt_x"/>
                                          </p:val>
                                        </p:tav>
                                      </p:tavLst>
                                    </p:anim>
                                    <p:anim calcmode="lin" valueType="num">
                                      <p:cBhvr>
                                        <p:cTn id="9" dur="1000" fill="hold"/>
                                        <p:tgtEl>
                                          <p:spTgt spid="82947">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2947">
                                            <p:txEl>
                                              <p:pRg st="0" end="0"/>
                                            </p:txEl>
                                          </p:spTgt>
                                        </p:tgtEl>
                                        <p:attrNameLst>
                                          <p:attrName>style.visibility</p:attrName>
                                        </p:attrNameLst>
                                      </p:cBhvr>
                                      <p:to>
                                        <p:strVal val="visible"/>
                                      </p:to>
                                    </p:set>
                                    <p:animEffect transition="in" filter="fade">
                                      <p:cBhvr>
                                        <p:cTn id="14" dur="1000"/>
                                        <p:tgtEl>
                                          <p:spTgt spid="82947">
                                            <p:txEl>
                                              <p:pRg st="0" end="0"/>
                                            </p:txEl>
                                          </p:spTgt>
                                        </p:tgtEl>
                                      </p:cBhvr>
                                    </p:animEffect>
                                    <p:anim calcmode="lin" valueType="num">
                                      <p:cBhvr>
                                        <p:cTn id="15" dur="1000" fill="hold"/>
                                        <p:tgtEl>
                                          <p:spTgt spid="8294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29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9"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1+#ppt_w/2"/>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nimBg="1"/>
      <p:bldP spid="4" grpId="0" animBg="1"/>
      <p:bldP spid="6" grpId="0" animBg="1"/>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endParaRPr lang="en-US" smtClean="0"/>
          </a:p>
        </p:txBody>
      </p:sp>
      <p:sp>
        <p:nvSpPr>
          <p:cNvPr id="108547" name="Rectangle 3"/>
          <p:cNvSpPr>
            <a:spLocks noGrp="1" noChangeArrowheads="1"/>
          </p:cNvSpPr>
          <p:nvPr>
            <p:ph type="body" idx="1"/>
          </p:nvPr>
        </p:nvSpPr>
        <p:spPr/>
        <p:txBody>
          <a:bodyPr/>
          <a:lstStyle/>
          <a:p>
            <a:pPr eaLnBrk="1" hangingPunct="1">
              <a:defRPr/>
            </a:pPr>
            <a:endParaRPr lang="en-US" smtClean="0"/>
          </a:p>
        </p:txBody>
      </p:sp>
      <p:pic>
        <p:nvPicPr>
          <p:cNvPr id="51204" name="Picture 4" descr="aussie rules"/>
          <p:cNvPicPr>
            <a:picLocks noChangeAspect="1" noChangeArrowheads="1"/>
          </p:cNvPicPr>
          <p:nvPr/>
        </p:nvPicPr>
        <p:blipFill>
          <a:blip r:embed="rId3" cstate="print"/>
          <a:srcRect/>
          <a:stretch>
            <a:fillRect/>
          </a:stretch>
        </p:blipFill>
        <p:spPr bwMode="auto">
          <a:xfrm>
            <a:off x="4427538" y="0"/>
            <a:ext cx="4716462" cy="6858000"/>
          </a:xfrm>
          <a:prstGeom prst="rect">
            <a:avLst/>
          </a:prstGeom>
          <a:noFill/>
          <a:ln w="9525">
            <a:noFill/>
            <a:miter lim="800000"/>
            <a:headEnd/>
            <a:tailEnd/>
          </a:ln>
        </p:spPr>
      </p:pic>
      <p:pic>
        <p:nvPicPr>
          <p:cNvPr id="108549" name="Picture 5" descr="LogoArea"/>
          <p:cNvPicPr>
            <a:picLocks noChangeAspect="1" noChangeArrowheads="1"/>
          </p:cNvPicPr>
          <p:nvPr/>
        </p:nvPicPr>
        <p:blipFill>
          <a:blip r:embed="rId4" cstate="print"/>
          <a:srcRect/>
          <a:stretch>
            <a:fillRect/>
          </a:stretch>
        </p:blipFill>
        <p:spPr bwMode="auto">
          <a:xfrm>
            <a:off x="0" y="0"/>
            <a:ext cx="4427538" cy="6858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8549"/>
                                        </p:tgtEl>
                                        <p:attrNameLst>
                                          <p:attrName>style.visibility</p:attrName>
                                        </p:attrNameLst>
                                      </p:cBhvr>
                                      <p:to>
                                        <p:strVal val="visible"/>
                                      </p:to>
                                    </p:set>
                                    <p:anim to="" calcmode="lin" valueType="num">
                                      <p:cBhvr>
                                        <p:cTn id="7" dur="1" fill="hold"/>
                                        <p:tgtEl>
                                          <p:spTgt spid="10854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ctr" eaLnBrk="1" hangingPunct="1"/>
            <a:r>
              <a:rPr lang="en-GB" smtClean="0">
                <a:effectLst/>
              </a:rPr>
              <a:t>COMMERCIALISM</a:t>
            </a:r>
          </a:p>
        </p:txBody>
      </p:sp>
      <p:sp>
        <p:nvSpPr>
          <p:cNvPr id="91139" name="Rectangle 3"/>
          <p:cNvSpPr>
            <a:spLocks noGrp="1" noChangeArrowheads="1"/>
          </p:cNvSpPr>
          <p:nvPr>
            <p:ph type="body" idx="1"/>
          </p:nvPr>
        </p:nvSpPr>
        <p:spPr>
          <a:xfrm>
            <a:off x="457200" y="1412776"/>
            <a:ext cx="8229600" cy="4607024"/>
          </a:xfrm>
          <a:solidFill>
            <a:schemeClr val="bg2">
              <a:lumMod val="75000"/>
            </a:schemeClr>
          </a:solidFill>
        </p:spPr>
        <p:txBody>
          <a:bodyPr/>
          <a:lstStyle/>
          <a:p>
            <a:pPr eaLnBrk="1" hangingPunct="1">
              <a:lnSpc>
                <a:spcPct val="80000"/>
              </a:lnSpc>
              <a:defRPr/>
            </a:pPr>
            <a:r>
              <a:rPr lang="en-GB" altLang="zh-CN" sz="1800" dirty="0" smtClean="0">
                <a:effectLst/>
                <a:ea typeface="SimSun" pitchFamily="2" charset="-122"/>
              </a:rPr>
              <a:t>Most highly spectated sport and blossomed as result of commercialism </a:t>
            </a:r>
            <a:r>
              <a:rPr lang="en-GB" altLang="zh-CN" sz="1800" dirty="0" smtClean="0">
                <a:effectLst/>
                <a:latin typeface="Arial"/>
                <a:ea typeface="SimSun" pitchFamily="2" charset="-122"/>
              </a:rPr>
              <a:t>–</a:t>
            </a:r>
            <a:r>
              <a:rPr lang="en-GB" altLang="zh-CN" sz="1800" dirty="0" smtClean="0">
                <a:effectLst/>
                <a:ea typeface="SimSun" pitchFamily="2" charset="-122"/>
              </a:rPr>
              <a:t> major interest in it now.</a:t>
            </a:r>
          </a:p>
          <a:p>
            <a:pPr eaLnBrk="1" hangingPunct="1">
              <a:lnSpc>
                <a:spcPct val="80000"/>
              </a:lnSpc>
              <a:defRPr/>
            </a:pPr>
            <a:endParaRPr lang="en-GB" altLang="zh-CN" sz="1800" dirty="0" smtClean="0">
              <a:effectLst/>
              <a:ea typeface="SimSun" pitchFamily="2" charset="-122"/>
            </a:endParaRPr>
          </a:p>
          <a:p>
            <a:pPr eaLnBrk="1" hangingPunct="1">
              <a:lnSpc>
                <a:spcPct val="80000"/>
              </a:lnSpc>
              <a:defRPr/>
            </a:pPr>
            <a:r>
              <a:rPr lang="en-GB" altLang="zh-CN" sz="1800" dirty="0" smtClean="0">
                <a:effectLst/>
                <a:ea typeface="SimSun" pitchFamily="2" charset="-122"/>
              </a:rPr>
              <a:t>Multi-millions </a:t>
            </a:r>
            <a:r>
              <a:rPr lang="en-GB" altLang="zh-CN" sz="1800" dirty="0" err="1" smtClean="0">
                <a:effectLst/>
                <a:ea typeface="SimSun" pitchFamily="2" charset="-122"/>
              </a:rPr>
              <a:t>Aus</a:t>
            </a:r>
            <a:r>
              <a:rPr lang="en-GB" altLang="zh-CN" sz="1800" dirty="0" smtClean="0">
                <a:effectLst/>
                <a:ea typeface="SimSun" pitchFamily="2" charset="-122"/>
              </a:rPr>
              <a:t>$ business, with National comp and extensive Comp and network of local and regional leagues and comps</a:t>
            </a:r>
          </a:p>
          <a:p>
            <a:pPr eaLnBrk="1" hangingPunct="1">
              <a:lnSpc>
                <a:spcPct val="80000"/>
              </a:lnSpc>
              <a:defRPr/>
            </a:pPr>
            <a:endParaRPr lang="en-GB" altLang="zh-CN" sz="1800" dirty="0" smtClean="0">
              <a:effectLst/>
              <a:ea typeface="SimSun" pitchFamily="2" charset="-122"/>
            </a:endParaRPr>
          </a:p>
          <a:p>
            <a:pPr eaLnBrk="1" hangingPunct="1">
              <a:lnSpc>
                <a:spcPct val="80000"/>
              </a:lnSpc>
              <a:defRPr/>
            </a:pPr>
            <a:r>
              <a:rPr lang="en-GB" altLang="zh-CN" sz="1800" dirty="0" smtClean="0">
                <a:effectLst/>
                <a:ea typeface="SimSun" pitchFamily="2" charset="-122"/>
              </a:rPr>
              <a:t>Good media promotion / commercial breaks product (like USA)</a:t>
            </a:r>
          </a:p>
          <a:p>
            <a:pPr eaLnBrk="1" hangingPunct="1">
              <a:lnSpc>
                <a:spcPct val="80000"/>
              </a:lnSpc>
              <a:defRPr/>
            </a:pPr>
            <a:r>
              <a:rPr lang="en-GB" altLang="zh-CN" sz="1800" dirty="0" smtClean="0">
                <a:effectLst/>
                <a:ea typeface="SimSun" pitchFamily="2" charset="-122"/>
              </a:rPr>
              <a:t>Business enterprise and financial backing </a:t>
            </a:r>
            <a:r>
              <a:rPr lang="en-GB" altLang="zh-CN" sz="1800" dirty="0" smtClean="0">
                <a:effectLst/>
                <a:latin typeface="Arial"/>
                <a:ea typeface="SimSun" pitchFamily="2" charset="-122"/>
              </a:rPr>
              <a:t>–</a:t>
            </a:r>
            <a:r>
              <a:rPr lang="en-GB" altLang="zh-CN" sz="1800" dirty="0" smtClean="0">
                <a:effectLst/>
                <a:ea typeface="SimSun" pitchFamily="2" charset="-122"/>
              </a:rPr>
              <a:t> helped sport to produce high status sports stars who earn huge fees from advertising, sponsorships, endorsements and other commercial ventures.</a:t>
            </a:r>
          </a:p>
          <a:p>
            <a:pPr eaLnBrk="1" hangingPunct="1">
              <a:lnSpc>
                <a:spcPct val="80000"/>
              </a:lnSpc>
              <a:defRPr/>
            </a:pPr>
            <a:endParaRPr lang="en-GB" altLang="zh-CN" sz="1800" dirty="0" smtClean="0">
              <a:effectLst/>
              <a:ea typeface="SimSun" pitchFamily="2" charset="-122"/>
            </a:endParaRPr>
          </a:p>
          <a:p>
            <a:pPr eaLnBrk="1" hangingPunct="1">
              <a:lnSpc>
                <a:spcPct val="80000"/>
              </a:lnSpc>
              <a:defRPr/>
            </a:pPr>
            <a:r>
              <a:rPr lang="en-GB" altLang="zh-CN" sz="1800" dirty="0" smtClean="0">
                <a:effectLst/>
                <a:ea typeface="SimSun" pitchFamily="2" charset="-122"/>
              </a:rPr>
              <a:t>Broadcast media rose rapidly to Aus%5.5million after the commission took over and put the rights to tender. Revenues soared to Aus$100million+ with new 5yr contracts with 7, 10 networks and </a:t>
            </a:r>
            <a:r>
              <a:rPr lang="en-GB" altLang="zh-CN" sz="1800" dirty="0" err="1" smtClean="0">
                <a:effectLst/>
                <a:ea typeface="SimSun" pitchFamily="2" charset="-122"/>
              </a:rPr>
              <a:t>Foxtel</a:t>
            </a:r>
            <a:r>
              <a:rPr lang="en-GB" altLang="zh-CN" sz="1800" dirty="0" smtClean="0">
                <a:effectLst/>
                <a:ea typeface="SimSun" pitchFamily="2" charset="-122"/>
              </a:rPr>
              <a:t>. </a:t>
            </a:r>
          </a:p>
          <a:p>
            <a:pPr eaLnBrk="1" hangingPunct="1">
              <a:lnSpc>
                <a:spcPct val="80000"/>
              </a:lnSpc>
              <a:defRPr/>
            </a:pPr>
            <a:endParaRPr lang="en-GB" altLang="zh-CN" sz="1800" dirty="0" smtClean="0">
              <a:effectLst/>
              <a:ea typeface="SimSun" pitchFamily="2" charset="-122"/>
            </a:endParaRPr>
          </a:p>
          <a:p>
            <a:pPr eaLnBrk="1" hangingPunct="1">
              <a:lnSpc>
                <a:spcPct val="80000"/>
              </a:lnSpc>
              <a:defRPr/>
            </a:pPr>
            <a:r>
              <a:rPr lang="en-GB" altLang="zh-CN" sz="1800" dirty="0" smtClean="0">
                <a:effectLst/>
                <a:ea typeface="SimSun" pitchFamily="2" charset="-122"/>
              </a:rPr>
              <a:t>AFL that runs the Australian Rules  competition has 1 broadcasting contract that earns it Aus$20million pa. Compared to 120 other sports bodies (out of 130), who get nothing through TV broadcasts. </a:t>
            </a:r>
            <a:endParaRPr lang="en-GB" sz="1800" dirty="0" smtClean="0">
              <a:effectLst/>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defRPr/>
            </a:pPr>
            <a:r>
              <a:rPr lang="en-GB" dirty="0" smtClean="0"/>
              <a:t>Vote with your feet.</a:t>
            </a:r>
          </a:p>
        </p:txBody>
      </p:sp>
      <p:sp>
        <p:nvSpPr>
          <p:cNvPr id="134147" name="Rectangle 3"/>
          <p:cNvSpPr>
            <a:spLocks noGrp="1" noChangeArrowheads="1"/>
          </p:cNvSpPr>
          <p:nvPr>
            <p:ph type="body" idx="1"/>
          </p:nvPr>
        </p:nvSpPr>
        <p:spPr/>
        <p:txBody>
          <a:bodyPr/>
          <a:lstStyle/>
          <a:p>
            <a:pPr eaLnBrk="1" hangingPunct="1">
              <a:defRPr/>
            </a:pPr>
            <a:r>
              <a:rPr lang="en-GB" dirty="0" smtClean="0"/>
              <a:t>Which do you prefer?</a:t>
            </a:r>
          </a:p>
          <a:p>
            <a:pPr eaLnBrk="1" hangingPunct="1">
              <a:defRPr/>
            </a:pPr>
            <a:endParaRPr lang="en-GB" dirty="0" smtClean="0"/>
          </a:p>
          <a:p>
            <a:pPr eaLnBrk="1" hangingPunct="1">
              <a:defRPr/>
            </a:pPr>
            <a:r>
              <a:rPr lang="en-GB" dirty="0" smtClean="0"/>
              <a:t>Australia                             England</a:t>
            </a:r>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en-GB" altLang="zh-CN" smtClean="0">
                <a:ea typeface="SimSun" pitchFamily="2" charset="-122"/>
              </a:rPr>
              <a:t>Benefits of commercialisation</a:t>
            </a:r>
            <a:endParaRPr lang="en-GB" smtClean="0"/>
          </a:p>
        </p:txBody>
      </p:sp>
      <p:sp>
        <p:nvSpPr>
          <p:cNvPr id="94211" name="Rectangle 3"/>
          <p:cNvSpPr>
            <a:spLocks noGrp="1" noChangeArrowheads="1"/>
          </p:cNvSpPr>
          <p:nvPr>
            <p:ph type="body" idx="1"/>
          </p:nvPr>
        </p:nvSpPr>
        <p:spPr>
          <a:xfrm>
            <a:off x="457200" y="1340768"/>
            <a:ext cx="8229600" cy="5328592"/>
          </a:xfrm>
          <a:solidFill>
            <a:schemeClr val="bg1"/>
          </a:solidFill>
        </p:spPr>
        <p:txBody>
          <a:bodyPr/>
          <a:lstStyle/>
          <a:p>
            <a:pPr marL="0" indent="0" eaLnBrk="1" hangingPunct="1">
              <a:lnSpc>
                <a:spcPct val="80000"/>
              </a:lnSpc>
              <a:buNone/>
              <a:defRPr/>
            </a:pPr>
            <a:endParaRPr lang="en-GB" altLang="zh-CN" sz="2000" dirty="0" smtClean="0">
              <a:ea typeface="SimSun" pitchFamily="2" charset="-122"/>
            </a:endParaRPr>
          </a:p>
          <a:p>
            <a:pPr eaLnBrk="1" hangingPunct="1">
              <a:lnSpc>
                <a:spcPct val="80000"/>
              </a:lnSpc>
              <a:defRPr/>
            </a:pPr>
            <a:r>
              <a:rPr lang="en-GB" altLang="zh-CN" sz="2400" dirty="0" smtClean="0">
                <a:ea typeface="SimSun" pitchFamily="2" charset="-122"/>
              </a:rPr>
              <a:t>AFL keeps prices down</a:t>
            </a:r>
          </a:p>
          <a:p>
            <a:pPr eaLnBrk="1" hangingPunct="1">
              <a:lnSpc>
                <a:spcPct val="80000"/>
              </a:lnSpc>
              <a:defRPr/>
            </a:pPr>
            <a:r>
              <a:rPr lang="en-GB" altLang="zh-CN" sz="2400" dirty="0" smtClean="0">
                <a:ea typeface="SimSun" pitchFamily="2" charset="-122"/>
              </a:rPr>
              <a:t>Media coverage boosts game at grass roots </a:t>
            </a:r>
            <a:r>
              <a:rPr lang="en-GB" altLang="zh-CN" sz="2400" dirty="0" smtClean="0">
                <a:latin typeface="Arial"/>
                <a:ea typeface="SimSun" pitchFamily="2" charset="-122"/>
              </a:rPr>
              <a:t>–</a:t>
            </a:r>
            <a:r>
              <a:rPr lang="en-GB" altLang="zh-CN" sz="2400" dirty="0" smtClean="0">
                <a:ea typeface="SimSun" pitchFamily="2" charset="-122"/>
              </a:rPr>
              <a:t> future players and spectators</a:t>
            </a:r>
          </a:p>
          <a:p>
            <a:pPr eaLnBrk="1" hangingPunct="1">
              <a:lnSpc>
                <a:spcPct val="80000"/>
              </a:lnSpc>
              <a:defRPr/>
            </a:pPr>
            <a:r>
              <a:rPr lang="en-GB" altLang="zh-CN" sz="2400" dirty="0" smtClean="0">
                <a:ea typeface="SimSun" pitchFamily="2" charset="-122"/>
              </a:rPr>
              <a:t>Facilities upgraded</a:t>
            </a:r>
          </a:p>
          <a:p>
            <a:pPr eaLnBrk="1" hangingPunct="1">
              <a:lnSpc>
                <a:spcPct val="80000"/>
              </a:lnSpc>
              <a:defRPr/>
            </a:pPr>
            <a:r>
              <a:rPr lang="en-GB" altLang="zh-CN" sz="2400" dirty="0" smtClean="0">
                <a:ea typeface="SimSun" pitchFamily="2" charset="-122"/>
              </a:rPr>
              <a:t>More exciting competitions can be staged</a:t>
            </a:r>
          </a:p>
          <a:p>
            <a:pPr eaLnBrk="1" hangingPunct="1">
              <a:lnSpc>
                <a:spcPct val="80000"/>
              </a:lnSpc>
              <a:defRPr/>
            </a:pPr>
            <a:r>
              <a:rPr lang="en-GB" altLang="zh-CN" sz="2400" dirty="0" smtClean="0">
                <a:ea typeface="SimSun" pitchFamily="2" charset="-122"/>
              </a:rPr>
              <a:t>Compare structure of ARF and AF </a:t>
            </a:r>
            <a:r>
              <a:rPr lang="en-GB" altLang="zh-CN" sz="2400" dirty="0" smtClean="0">
                <a:latin typeface="Arial"/>
                <a:ea typeface="SimSun" pitchFamily="2" charset="-122"/>
              </a:rPr>
              <a:t>–</a:t>
            </a:r>
            <a:r>
              <a:rPr lang="en-GB" altLang="zh-CN" sz="2400" dirty="0" smtClean="0">
                <a:ea typeface="SimSun" pitchFamily="2" charset="-122"/>
              </a:rPr>
              <a:t> set pieces, restarts, tackles, violence, punishment and nature of the sport </a:t>
            </a:r>
            <a:r>
              <a:rPr lang="en-GB" altLang="zh-CN" sz="2400" dirty="0" smtClean="0">
                <a:latin typeface="Arial"/>
                <a:ea typeface="SimSun" pitchFamily="2" charset="-122"/>
              </a:rPr>
              <a:t>–</a:t>
            </a:r>
            <a:r>
              <a:rPr lang="en-GB" altLang="zh-CN" sz="2400" dirty="0" smtClean="0">
                <a:ea typeface="SimSun" pitchFamily="2" charset="-122"/>
              </a:rPr>
              <a:t> scoring and pitch. Give cultural reasons.</a:t>
            </a:r>
          </a:p>
          <a:p>
            <a:pPr eaLnBrk="1" hangingPunct="1">
              <a:lnSpc>
                <a:spcPct val="80000"/>
              </a:lnSpc>
              <a:defRPr/>
            </a:pPr>
            <a:r>
              <a:rPr lang="en-GB" altLang="zh-CN" sz="2400" dirty="0" smtClean="0">
                <a:ea typeface="SimSun" pitchFamily="2" charset="-122"/>
              </a:rPr>
              <a:t>Commercialism = threatening to destroy original nature of sport. Becoming more a spectacle engineered by public relations and mass consumption experts to market the game for the consumer-oriented society. The more local nature of the game changing to city or state conglomerations.</a:t>
            </a:r>
            <a:endParaRPr lang="en-GB" sz="2400" dirty="0" smtClean="0"/>
          </a:p>
        </p:txBody>
      </p:sp>
    </p:spTree>
    <p:custDataLst>
      <p:tags r:id="rId1"/>
    </p:custDataLst>
    <p:extLst>
      <p:ext uri="{BB962C8B-B14F-4D97-AF65-F5344CB8AC3E}">
        <p14:creationId xmlns:p14="http://schemas.microsoft.com/office/powerpoint/2010/main" val="15727498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Popularity and development of Aussie Rules</a:t>
            </a:r>
            <a:endParaRPr lang="en-GB" dirty="0"/>
          </a:p>
        </p:txBody>
      </p:sp>
      <p:sp>
        <p:nvSpPr>
          <p:cNvPr id="3" name="Content Placeholder 2"/>
          <p:cNvSpPr>
            <a:spLocks noGrp="1"/>
          </p:cNvSpPr>
          <p:nvPr>
            <p:ph idx="1"/>
          </p:nvPr>
        </p:nvSpPr>
        <p:spPr>
          <a:xfrm>
            <a:off x="323528" y="1700808"/>
            <a:ext cx="7139136" cy="3900264"/>
          </a:xfrm>
          <a:solidFill>
            <a:schemeClr val="bg2">
              <a:lumMod val="40000"/>
              <a:lumOff val="60000"/>
            </a:schemeClr>
          </a:solidFill>
        </p:spPr>
        <p:txBody>
          <a:bodyPr/>
          <a:lstStyle/>
          <a:p>
            <a:r>
              <a:rPr lang="en-GB" sz="2800" dirty="0" smtClean="0">
                <a:effectLst>
                  <a:outerShdw blurRad="38100" dist="38100" dir="2700000" algn="tl">
                    <a:srgbClr val="000000">
                      <a:alpha val="43137"/>
                    </a:srgbClr>
                  </a:outerShdw>
                </a:effectLst>
              </a:rPr>
              <a:t>Explain how </a:t>
            </a:r>
            <a:r>
              <a:rPr lang="en-GB" sz="2800" dirty="0">
                <a:effectLst>
                  <a:outerShdw blurRad="38100" dist="38100" dir="2700000" algn="tl">
                    <a:srgbClr val="000000">
                      <a:alpha val="43137"/>
                    </a:srgbClr>
                  </a:outerShdw>
                </a:effectLst>
              </a:rPr>
              <a:t>the development of Aussie </a:t>
            </a:r>
            <a:r>
              <a:rPr lang="en-GB" sz="2800" dirty="0" smtClean="0">
                <a:effectLst>
                  <a:outerShdw blurRad="38100" dist="38100" dir="2700000" algn="tl">
                    <a:srgbClr val="000000">
                      <a:alpha val="43137"/>
                    </a:srgbClr>
                  </a:outerShdw>
                </a:effectLst>
              </a:rPr>
              <a:t>rules, and the commercial </a:t>
            </a:r>
            <a:r>
              <a:rPr lang="en-GB" sz="2800" dirty="0">
                <a:effectLst>
                  <a:outerShdw blurRad="38100" dist="38100" dir="2700000" algn="tl">
                    <a:srgbClr val="000000">
                      <a:alpha val="43137"/>
                    </a:srgbClr>
                  </a:outerShdw>
                </a:effectLst>
              </a:rPr>
              <a:t>impact mirror the USA, and American football</a:t>
            </a:r>
            <a:r>
              <a:rPr lang="en-GB" sz="2800" dirty="0" smtClean="0">
                <a:effectLst>
                  <a:outerShdw blurRad="38100" dist="38100" dir="2700000" algn="tl">
                    <a:srgbClr val="000000">
                      <a:alpha val="43137"/>
                    </a:srgbClr>
                  </a:outerShdw>
                </a:effectLst>
              </a:rPr>
              <a:t>.</a:t>
            </a:r>
          </a:p>
          <a:p>
            <a:endParaRPr lang="en-GB" sz="2800" dirty="0">
              <a:effectLst>
                <a:outerShdw blurRad="38100" dist="38100" dir="2700000" algn="tl">
                  <a:srgbClr val="000000">
                    <a:alpha val="43137"/>
                  </a:srgbClr>
                </a:outerShdw>
              </a:effectLst>
            </a:endParaRPr>
          </a:p>
          <a:p>
            <a:r>
              <a:rPr lang="en-GB" sz="2800" dirty="0" smtClean="0"/>
              <a:t>Research page 250 and explain the reasons for the development. </a:t>
            </a:r>
          </a:p>
          <a:p>
            <a:endParaRPr lang="en-GB" dirty="0"/>
          </a:p>
        </p:txBody>
      </p:sp>
    </p:spTree>
    <p:custDataLst>
      <p:tags r:id="rId1"/>
    </p:custDataLst>
    <p:extLst>
      <p:ext uri="{BB962C8B-B14F-4D97-AF65-F5344CB8AC3E}">
        <p14:creationId xmlns:p14="http://schemas.microsoft.com/office/powerpoint/2010/main" val="25706769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Break the question into sections</a:t>
            </a:r>
            <a:endParaRPr lang="en-GB" dirty="0"/>
          </a:p>
        </p:txBody>
      </p:sp>
      <p:sp>
        <p:nvSpPr>
          <p:cNvPr id="3" name="Content Placeholder 2"/>
          <p:cNvSpPr>
            <a:spLocks noGrp="1"/>
          </p:cNvSpPr>
          <p:nvPr>
            <p:ph idx="1"/>
          </p:nvPr>
        </p:nvSpPr>
        <p:spPr/>
        <p:txBody>
          <a:bodyPr/>
          <a:lstStyle/>
          <a:p>
            <a:r>
              <a:rPr lang="en-GB" dirty="0" smtClean="0"/>
              <a:t>Development of Aussie rules </a:t>
            </a:r>
          </a:p>
          <a:p>
            <a:r>
              <a:rPr lang="en-GB" dirty="0" smtClean="0"/>
              <a:t>Commercial impact</a:t>
            </a:r>
          </a:p>
          <a:p>
            <a:endParaRPr lang="en-GB" dirty="0"/>
          </a:p>
          <a:p>
            <a:r>
              <a:rPr lang="en-GB" dirty="0" smtClean="0"/>
              <a:t>How this is mirrored in the USA and American football.</a:t>
            </a:r>
            <a:endParaRPr lang="en-GB" dirty="0"/>
          </a:p>
        </p:txBody>
      </p:sp>
    </p:spTree>
    <p:custDataLst>
      <p:tags r:id="rId1"/>
    </p:custDataLst>
    <p:extLst>
      <p:ext uri="{BB962C8B-B14F-4D97-AF65-F5344CB8AC3E}">
        <p14:creationId xmlns:p14="http://schemas.microsoft.com/office/powerpoint/2010/main" val="28142053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Comparative</a:t>
            </a:r>
            <a:endParaRPr lang="en-GB" dirty="0"/>
          </a:p>
        </p:txBody>
      </p:sp>
      <p:sp>
        <p:nvSpPr>
          <p:cNvPr id="3" name="Content Placeholder 2"/>
          <p:cNvSpPr>
            <a:spLocks noGrp="1"/>
          </p:cNvSpPr>
          <p:nvPr>
            <p:ph idx="1"/>
          </p:nvPr>
        </p:nvSpPr>
        <p:spPr/>
        <p:txBody>
          <a:bodyPr/>
          <a:lstStyle/>
          <a:p>
            <a:r>
              <a:rPr lang="en-GB" dirty="0" smtClean="0"/>
              <a:t>One point from Australia.</a:t>
            </a:r>
          </a:p>
          <a:p>
            <a:r>
              <a:rPr lang="en-GB" dirty="0" smtClean="0"/>
              <a:t>Use of linking word…… However,</a:t>
            </a:r>
          </a:p>
          <a:p>
            <a:r>
              <a:rPr lang="en-GB" dirty="0" smtClean="0"/>
              <a:t>Then make a point about USA.</a:t>
            </a:r>
          </a:p>
          <a:p>
            <a:endParaRPr lang="en-GB" dirty="0"/>
          </a:p>
          <a:p>
            <a:r>
              <a:rPr lang="en-GB" dirty="0" smtClean="0"/>
              <a:t>Point from Australia…….Alternatively,</a:t>
            </a:r>
          </a:p>
          <a:p>
            <a:r>
              <a:rPr lang="en-GB" dirty="0" smtClean="0"/>
              <a:t>Point from American sports.</a:t>
            </a:r>
            <a:endParaRPr lang="en-GB" dirty="0"/>
          </a:p>
        </p:txBody>
      </p:sp>
    </p:spTree>
    <p:custDataLst>
      <p:tags r:id="rId1"/>
    </p:custDataLst>
    <p:extLst>
      <p:ext uri="{BB962C8B-B14F-4D97-AF65-F5344CB8AC3E}">
        <p14:creationId xmlns:p14="http://schemas.microsoft.com/office/powerpoint/2010/main" val="16877383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endParaRPr lang="en-US" smtClean="0"/>
          </a:p>
        </p:txBody>
      </p:sp>
      <p:sp>
        <p:nvSpPr>
          <p:cNvPr id="95235" name="Rectangle 3"/>
          <p:cNvSpPr>
            <a:spLocks noGrp="1" noChangeArrowheads="1"/>
          </p:cNvSpPr>
          <p:nvPr>
            <p:ph type="body" idx="1"/>
          </p:nvPr>
        </p:nvSpPr>
        <p:spPr/>
        <p:txBody>
          <a:bodyPr/>
          <a:lstStyle/>
          <a:p>
            <a:pPr eaLnBrk="1" hangingPunct="1">
              <a:lnSpc>
                <a:spcPct val="80000"/>
              </a:lnSpc>
              <a:defRPr/>
            </a:pPr>
            <a:r>
              <a:rPr lang="en-GB" altLang="zh-CN" sz="2000" dirty="0" smtClean="0">
                <a:ea typeface="SimSun" pitchFamily="2" charset="-122"/>
              </a:rPr>
              <a:t>Commission agreed that since AFL came in 1990, harder to keep balance between </a:t>
            </a:r>
            <a:r>
              <a:rPr lang="en-GB" altLang="zh-CN" sz="2000" dirty="0" smtClean="0">
                <a:latin typeface="Arial"/>
                <a:ea typeface="SimSun" pitchFamily="2" charset="-122"/>
              </a:rPr>
              <a:t>‘</a:t>
            </a:r>
            <a:r>
              <a:rPr lang="en-GB" altLang="zh-CN" sz="2000" dirty="0" smtClean="0">
                <a:ea typeface="SimSun" pitchFamily="2" charset="-122"/>
              </a:rPr>
              <a:t>tribal</a:t>
            </a:r>
            <a:r>
              <a:rPr lang="en-GB" altLang="zh-CN" sz="2000" dirty="0" smtClean="0">
                <a:latin typeface="Arial"/>
                <a:ea typeface="SimSun" pitchFamily="2" charset="-122"/>
              </a:rPr>
              <a:t>’</a:t>
            </a:r>
            <a:r>
              <a:rPr lang="en-GB" altLang="zh-CN" sz="2000" dirty="0" smtClean="0">
                <a:ea typeface="SimSun" pitchFamily="2" charset="-122"/>
              </a:rPr>
              <a:t> interests and those new spectators seeking more thrill / excitement</a:t>
            </a:r>
          </a:p>
          <a:p>
            <a:pPr eaLnBrk="1" hangingPunct="1">
              <a:lnSpc>
                <a:spcPct val="80000"/>
              </a:lnSpc>
              <a:defRPr/>
            </a:pPr>
            <a:r>
              <a:rPr lang="en-GB" altLang="zh-CN" sz="2000" dirty="0" smtClean="0">
                <a:ea typeface="SimSun" pitchFamily="2" charset="-122"/>
              </a:rPr>
              <a:t>Expansion of codes catchment and revenue has combined with higher media rights payments and sponsor revenue to boost AFL revenue from just under Aus$90 million in 1997 to about Aus$270 million currently.</a:t>
            </a:r>
          </a:p>
          <a:p>
            <a:pPr eaLnBrk="1" hangingPunct="1">
              <a:lnSpc>
                <a:spcPct val="80000"/>
              </a:lnSpc>
              <a:defRPr/>
            </a:pPr>
            <a:r>
              <a:rPr lang="en-GB" altLang="zh-CN" sz="2000" dirty="0" smtClean="0">
                <a:ea typeface="SimSun" pitchFamily="2" charset="-122"/>
              </a:rPr>
              <a:t>About Aus$120million of that flows through 16 clubs and through them to player payments </a:t>
            </a:r>
            <a:r>
              <a:rPr lang="en-GB" altLang="zh-CN" sz="2000" dirty="0" smtClean="0">
                <a:latin typeface="Arial"/>
                <a:ea typeface="SimSun" pitchFamily="2" charset="-122"/>
              </a:rPr>
              <a:t>–</a:t>
            </a:r>
            <a:r>
              <a:rPr lang="en-GB" altLang="zh-CN" sz="2000" dirty="0" smtClean="0">
                <a:ea typeface="SimSun" pitchFamily="2" charset="-122"/>
              </a:rPr>
              <a:t> risen from $22,000 to $220,000.</a:t>
            </a:r>
          </a:p>
          <a:p>
            <a:pPr eaLnBrk="1" hangingPunct="1">
              <a:lnSpc>
                <a:spcPct val="80000"/>
              </a:lnSpc>
              <a:defRPr/>
            </a:pPr>
            <a:r>
              <a:rPr lang="en-GB" altLang="zh-CN" sz="2000" dirty="0" smtClean="0">
                <a:ea typeface="SimSun" pitchFamily="2" charset="-122"/>
              </a:rPr>
              <a:t>Some also allocated $5million special payments to financially weaker clubs for survival (Melbourne</a:t>
            </a:r>
            <a:r>
              <a:rPr lang="en-GB" altLang="zh-CN" sz="2000" dirty="0" smtClean="0">
                <a:latin typeface="Arial"/>
                <a:ea typeface="SimSun" pitchFamily="2" charset="-122"/>
              </a:rPr>
              <a:t>’</a:t>
            </a:r>
            <a:r>
              <a:rPr lang="en-GB" altLang="zh-CN" sz="2000" dirty="0" smtClean="0">
                <a:ea typeface="SimSun" pitchFamily="2" charset="-122"/>
              </a:rPr>
              <a:t>s Western Bulldogs and the </a:t>
            </a:r>
            <a:r>
              <a:rPr lang="en-GB" altLang="zh-CN" sz="2000" dirty="0" err="1" smtClean="0">
                <a:ea typeface="SimSun" pitchFamily="2" charset="-122"/>
              </a:rPr>
              <a:t>Kangeroos</a:t>
            </a:r>
            <a:r>
              <a:rPr lang="en-GB" altLang="zh-CN" sz="2000" dirty="0" smtClean="0">
                <a:ea typeface="SimSun" pitchFamily="2" charset="-122"/>
              </a:rPr>
              <a:t>).</a:t>
            </a:r>
          </a:p>
          <a:p>
            <a:pPr eaLnBrk="1" hangingPunct="1">
              <a:lnSpc>
                <a:spcPct val="80000"/>
              </a:lnSpc>
              <a:defRPr/>
            </a:pPr>
            <a:r>
              <a:rPr lang="en-GB" altLang="zh-CN" sz="2000" dirty="0" smtClean="0">
                <a:ea typeface="SimSun" pitchFamily="2" charset="-122"/>
              </a:rPr>
              <a:t>Also revenue supports AFL development programmes </a:t>
            </a:r>
            <a:r>
              <a:rPr lang="en-GB" altLang="zh-CN" sz="2000" dirty="0" smtClean="0">
                <a:latin typeface="Arial"/>
                <a:ea typeface="SimSun" pitchFamily="2" charset="-122"/>
              </a:rPr>
              <a:t>–</a:t>
            </a:r>
            <a:r>
              <a:rPr lang="en-GB" altLang="zh-CN" sz="2000" dirty="0" smtClean="0">
                <a:ea typeface="SimSun" pitchFamily="2" charset="-122"/>
              </a:rPr>
              <a:t> the financially stronger AFL is both directly and indirectly underpinning the re-development of club facilities and games venues. </a:t>
            </a:r>
            <a:endParaRPr lang="en-GB" sz="2000" dirty="0" smtClean="0"/>
          </a:p>
        </p:txBody>
      </p:sp>
    </p:spTree>
    <p:custDataLst>
      <p:tags r:id="rId1"/>
    </p:custDataLst>
    <p:extLst>
      <p:ext uri="{BB962C8B-B14F-4D97-AF65-F5344CB8AC3E}">
        <p14:creationId xmlns:p14="http://schemas.microsoft.com/office/powerpoint/2010/main" val="3696198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en-GB" altLang="zh-CN" sz="4000" b="1" u="sng" smtClean="0">
                <a:ea typeface="SimSun" pitchFamily="2" charset="-122"/>
              </a:rPr>
              <a:t>The media and the status of pro sport:</a:t>
            </a:r>
            <a:r>
              <a:rPr lang="en-GB" altLang="zh-CN" sz="4000" smtClean="0">
                <a:ea typeface="SimSun" pitchFamily="2" charset="-122"/>
              </a:rPr>
              <a:t/>
            </a:r>
            <a:br>
              <a:rPr lang="en-GB" altLang="zh-CN" sz="4000" smtClean="0">
                <a:ea typeface="SimSun" pitchFamily="2" charset="-122"/>
              </a:rPr>
            </a:br>
            <a:endParaRPr lang="en-GB" sz="4000" smtClean="0"/>
          </a:p>
        </p:txBody>
      </p:sp>
      <p:sp>
        <p:nvSpPr>
          <p:cNvPr id="96259" name="Rectangle 3"/>
          <p:cNvSpPr>
            <a:spLocks noGrp="1" noChangeArrowheads="1"/>
          </p:cNvSpPr>
          <p:nvPr>
            <p:ph type="body" idx="1"/>
          </p:nvPr>
        </p:nvSpPr>
        <p:spPr/>
        <p:txBody>
          <a:bodyPr/>
          <a:lstStyle/>
          <a:p>
            <a:pPr eaLnBrk="1" hangingPunct="1">
              <a:lnSpc>
                <a:spcPct val="80000"/>
              </a:lnSpc>
              <a:defRPr/>
            </a:pPr>
            <a:r>
              <a:rPr lang="en-GB" altLang="zh-CN" sz="2000" smtClean="0">
                <a:ea typeface="SimSun" pitchFamily="2" charset="-122"/>
              </a:rPr>
              <a:t>Role of media = same as in any other country in the free world</a:t>
            </a:r>
          </a:p>
          <a:p>
            <a:pPr eaLnBrk="1" hangingPunct="1">
              <a:lnSpc>
                <a:spcPct val="80000"/>
              </a:lnSpc>
              <a:defRPr/>
            </a:pPr>
            <a:r>
              <a:rPr lang="en-GB" altLang="zh-CN" sz="2000" smtClean="0">
                <a:ea typeface="SimSun" pitchFamily="2" charset="-122"/>
              </a:rPr>
              <a:t>Status of pro sport is strong in all 3 new world cultures, especially Australia</a:t>
            </a:r>
          </a:p>
          <a:p>
            <a:pPr eaLnBrk="1" hangingPunct="1">
              <a:lnSpc>
                <a:spcPct val="80000"/>
              </a:lnSpc>
              <a:defRPr/>
            </a:pPr>
            <a:r>
              <a:rPr lang="en-GB" altLang="zh-CN" sz="2000" smtClean="0">
                <a:ea typeface="SimSun" pitchFamily="2" charset="-122"/>
              </a:rPr>
              <a:t>Previously the media praised their </a:t>
            </a:r>
            <a:r>
              <a:rPr lang="en-GB" altLang="zh-CN" sz="2000" smtClean="0">
                <a:latin typeface="Arial"/>
                <a:ea typeface="SimSun" pitchFamily="2" charset="-122"/>
              </a:rPr>
              <a:t>‘</a:t>
            </a:r>
            <a:r>
              <a:rPr lang="en-GB" altLang="zh-CN" sz="2000" smtClean="0">
                <a:ea typeface="SimSun" pitchFamily="2" charset="-122"/>
              </a:rPr>
              <a:t>Afrikaner</a:t>
            </a:r>
            <a:r>
              <a:rPr lang="en-GB" altLang="zh-CN" sz="2000" smtClean="0">
                <a:latin typeface="Arial"/>
                <a:ea typeface="SimSun" pitchFamily="2" charset="-122"/>
              </a:rPr>
              <a:t>’</a:t>
            </a:r>
            <a:r>
              <a:rPr lang="en-GB" altLang="zh-CN" sz="2000" smtClean="0">
                <a:ea typeface="SimSun" pitchFamily="2" charset="-122"/>
              </a:rPr>
              <a:t> heroes (white)</a:t>
            </a:r>
          </a:p>
          <a:p>
            <a:pPr eaLnBrk="1" hangingPunct="1">
              <a:lnSpc>
                <a:spcPct val="80000"/>
              </a:lnSpc>
              <a:defRPr/>
            </a:pPr>
            <a:r>
              <a:rPr lang="en-GB" altLang="zh-CN" sz="2000" smtClean="0">
                <a:ea typeface="SimSun" pitchFamily="2" charset="-122"/>
              </a:rPr>
              <a:t>Now the media is starting to present sport differently (minus the racism)</a:t>
            </a:r>
          </a:p>
          <a:p>
            <a:pPr eaLnBrk="1" hangingPunct="1">
              <a:lnSpc>
                <a:spcPct val="80000"/>
              </a:lnSpc>
              <a:defRPr/>
            </a:pPr>
            <a:r>
              <a:rPr lang="en-GB" altLang="zh-CN" sz="2000" smtClean="0">
                <a:ea typeface="SimSun" pitchFamily="2" charset="-122"/>
              </a:rPr>
              <a:t>Professionalism is upon SA culture</a:t>
            </a:r>
          </a:p>
          <a:p>
            <a:pPr eaLnBrk="1" hangingPunct="1">
              <a:lnSpc>
                <a:spcPct val="80000"/>
              </a:lnSpc>
              <a:defRPr/>
            </a:pPr>
            <a:r>
              <a:rPr lang="en-GB" altLang="zh-CN" sz="2000" smtClean="0">
                <a:ea typeface="SimSun" pitchFamily="2" charset="-122"/>
              </a:rPr>
              <a:t>In SA, growing media coverage of sport may be a useful nation-building tool, and mat help break the cycle of racial discrimination in the country</a:t>
            </a:r>
            <a:endParaRPr lang="en-GB" altLang="zh-CN" sz="2000" b="1" smtClean="0">
              <a:ea typeface="SimSun" pitchFamily="2" charset="-122"/>
            </a:endParaRPr>
          </a:p>
          <a:p>
            <a:pPr eaLnBrk="1" hangingPunct="1">
              <a:lnSpc>
                <a:spcPct val="80000"/>
              </a:lnSpc>
              <a:defRPr/>
            </a:pPr>
            <a:r>
              <a:rPr lang="en-GB" altLang="zh-CN" sz="2000" b="1" smtClean="0">
                <a:ea typeface="SimSun" pitchFamily="2" charset="-122"/>
              </a:rPr>
              <a:t>How can media coverage of sport help with integration of a culture and nation building?</a:t>
            </a:r>
            <a:endParaRPr lang="en-GB" sz="2000" b="1" smtClean="0"/>
          </a:p>
        </p:txBody>
      </p:sp>
    </p:spTree>
    <p:custDataLst>
      <p:tags r:id="rId1"/>
    </p:custDataLst>
    <p:extLst>
      <p:ext uri="{BB962C8B-B14F-4D97-AF65-F5344CB8AC3E}">
        <p14:creationId xmlns:p14="http://schemas.microsoft.com/office/powerpoint/2010/main" val="24875764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ustDataLst>
      <p:tags r:id="rId1"/>
    </p:custDataLst>
    <p:extLst>
      <p:ext uri="{BB962C8B-B14F-4D97-AF65-F5344CB8AC3E}">
        <p14:creationId xmlns:p14="http://schemas.microsoft.com/office/powerpoint/2010/main" val="37962225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ustDataLst>
      <p:tags r:id="rId1"/>
    </p:custDataLst>
    <p:extLst>
      <p:ext uri="{BB962C8B-B14F-4D97-AF65-F5344CB8AC3E}">
        <p14:creationId xmlns:p14="http://schemas.microsoft.com/office/powerpoint/2010/main" val="6915385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algn="ctr" eaLnBrk="1" hangingPunct="1"/>
            <a:r>
              <a:rPr lang="en-GB" altLang="zh-CN" sz="4000" smtClean="0">
                <a:effectLst/>
                <a:ea typeface="SimSun" pitchFamily="2" charset="-122"/>
              </a:rPr>
              <a:t>Structure of Professional Sport</a:t>
            </a:r>
            <a:br>
              <a:rPr lang="en-GB" altLang="zh-CN" sz="4000" smtClean="0">
                <a:effectLst/>
                <a:ea typeface="SimSun" pitchFamily="2" charset="-122"/>
              </a:rPr>
            </a:br>
            <a:endParaRPr lang="en-GB" sz="4000" smtClean="0">
              <a:effectLst/>
            </a:endParaRPr>
          </a:p>
        </p:txBody>
      </p:sp>
      <p:graphicFrame>
        <p:nvGraphicFramePr>
          <p:cNvPr id="1026" name="Object 4"/>
          <p:cNvGraphicFramePr>
            <a:graphicFrameLocks noGrp="1" noChangeAspect="1"/>
          </p:cNvGraphicFramePr>
          <p:nvPr>
            <p:ph sz="half" idx="2"/>
          </p:nvPr>
        </p:nvGraphicFramePr>
        <p:xfrm>
          <a:off x="0" y="2127250"/>
          <a:ext cx="9144000" cy="3389313"/>
        </p:xfrm>
        <a:graphic>
          <a:graphicData uri="http://schemas.openxmlformats.org/presentationml/2006/ole">
            <mc:AlternateContent xmlns:mc="http://schemas.openxmlformats.org/markup-compatibility/2006">
              <mc:Choice xmlns:v="urn:schemas-microsoft-com:vml" Requires="v">
                <p:oleObj spid="_x0000_s1040" name="MS Org Chart" r:id="rId4" imgW="7740360" imgH="1765080" progId="OrgPlusWOPX.4">
                  <p:embed followColorScheme="full"/>
                </p:oleObj>
              </mc:Choice>
              <mc:Fallback>
                <p:oleObj name="MS Org Chart" r:id="rId4" imgW="7740360" imgH="1765080" progId="OrgPlusWOPX.4">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27250"/>
                        <a:ext cx="9144000" cy="3389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endParaRPr lang="en-US" smtClean="0"/>
          </a:p>
        </p:txBody>
      </p:sp>
      <p:sp>
        <p:nvSpPr>
          <p:cNvPr id="110595" name="Rectangle 3"/>
          <p:cNvSpPr>
            <a:spLocks noGrp="1" noChangeArrowheads="1"/>
          </p:cNvSpPr>
          <p:nvPr>
            <p:ph type="body" idx="1"/>
          </p:nvPr>
        </p:nvSpPr>
        <p:spPr/>
        <p:txBody>
          <a:bodyPr/>
          <a:lstStyle/>
          <a:p>
            <a:pPr eaLnBrk="1" hangingPunct="1">
              <a:defRPr/>
            </a:pPr>
            <a:endParaRPr lang="en-US" smtClean="0"/>
          </a:p>
        </p:txBody>
      </p:sp>
      <p:pic>
        <p:nvPicPr>
          <p:cNvPr id="34820" name="Picture 4" descr="msotw9_temp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r>
              <a:rPr lang="en-GB" dirty="0" smtClean="0"/>
              <a:t>Starter task </a:t>
            </a:r>
          </a:p>
        </p:txBody>
      </p:sp>
      <p:sp>
        <p:nvSpPr>
          <p:cNvPr id="118787" name="Rectangle 3"/>
          <p:cNvSpPr>
            <a:spLocks noGrp="1" noChangeArrowheads="1"/>
          </p:cNvSpPr>
          <p:nvPr>
            <p:ph type="body" idx="1"/>
          </p:nvPr>
        </p:nvSpPr>
        <p:spPr/>
        <p:txBody>
          <a:bodyPr/>
          <a:lstStyle/>
          <a:p>
            <a:pPr eaLnBrk="1" hangingPunct="1">
              <a:defRPr/>
            </a:pPr>
            <a:r>
              <a:rPr lang="en-GB" dirty="0" smtClean="0"/>
              <a:t>Note down on the white boards the characteristics of Australia</a:t>
            </a:r>
          </a:p>
          <a:p>
            <a:pPr eaLnBrk="1" hangingPunct="1">
              <a:defRPr/>
            </a:pPr>
            <a:r>
              <a:rPr lang="en-GB" dirty="0" smtClean="0"/>
              <a:t>In other words what do you know about Aus.</a:t>
            </a:r>
          </a:p>
          <a:p>
            <a:pPr eaLnBrk="1" hangingPunct="1">
              <a:defRPr/>
            </a:pPr>
            <a:r>
              <a:rPr lang="en-GB" dirty="0" smtClean="0"/>
              <a:t>Bullet point this onto the white boards.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to="" calcmode="lin" valueType="num">
                                      <p:cBhvr>
                                        <p:cTn id="7" dur="1" fill="hold"/>
                                        <p:tgtEl>
                                          <p:spTgt spid="11878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8787">
                                            <p:txEl>
                                              <p:pRg st="1" end="1"/>
                                            </p:txEl>
                                          </p:spTgt>
                                        </p:tgtEl>
                                        <p:attrNameLst>
                                          <p:attrName>style.visibility</p:attrName>
                                        </p:attrNameLst>
                                      </p:cBhvr>
                                      <p:to>
                                        <p:strVal val="visible"/>
                                      </p:to>
                                    </p:set>
                                    <p:anim to="" calcmode="lin" valueType="num">
                                      <p:cBhvr>
                                        <p:cTn id="12" dur="1" fill="hold"/>
                                        <p:tgtEl>
                                          <p:spTgt spid="11878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8787">
                                            <p:txEl>
                                              <p:pRg st="2" end="2"/>
                                            </p:txEl>
                                          </p:spTgt>
                                        </p:tgtEl>
                                        <p:attrNameLst>
                                          <p:attrName>style.visibility</p:attrName>
                                        </p:attrNameLst>
                                      </p:cBhvr>
                                      <p:to>
                                        <p:strVal val="visible"/>
                                      </p:to>
                                    </p:set>
                                    <p:anim to="" calcmode="lin" valueType="num">
                                      <p:cBhvr>
                                        <p:cTn id="17" dur="1" fill="hold"/>
                                        <p:tgtEl>
                                          <p:spTgt spid="11878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Rectangle 5"/>
          <p:cNvSpPr>
            <a:spLocks noGrp="1" noChangeArrowheads="1"/>
          </p:cNvSpPr>
          <p:nvPr>
            <p:ph type="title"/>
          </p:nvPr>
        </p:nvSpPr>
        <p:spPr/>
        <p:txBody>
          <a:bodyPr/>
          <a:lstStyle/>
          <a:p>
            <a:pPr eaLnBrk="1" hangingPunct="1">
              <a:defRPr/>
            </a:pPr>
            <a:endParaRPr lang="en-US" smtClean="0"/>
          </a:p>
        </p:txBody>
      </p:sp>
      <p:graphicFrame>
        <p:nvGraphicFramePr>
          <p:cNvPr id="2050" name="Object 4"/>
          <p:cNvGraphicFramePr>
            <a:graphicFrameLocks noGrp="1" noChangeAspect="1"/>
          </p:cNvGraphicFramePr>
          <p:nvPr>
            <p:ph idx="1"/>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064" name="Slide" r:id="rId4" imgW="4571941" imgH="3428837" progId="PowerPoint.Slide.8">
                  <p:embed/>
                </p:oleObj>
              </mc:Choice>
              <mc:Fallback>
                <p:oleObj name="Slide" r:id="rId4" imgW="4571941" imgH="3428837" progId="PowerPoint.Slid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4"/>
          <p:cNvGraphicFramePr>
            <a:graphicFrameLocks noGrp="1" noChangeAspect="1"/>
          </p:cNvGraphicFramePr>
          <p:nvPr>
            <p:ph idx="1"/>
          </p:nvPr>
        </p:nvGraphicFramePr>
        <p:xfrm>
          <a:off x="34925" y="0"/>
          <a:ext cx="7272338" cy="6858000"/>
        </p:xfrm>
        <a:graphic>
          <a:graphicData uri="http://schemas.openxmlformats.org/presentationml/2006/ole">
            <mc:AlternateContent xmlns:mc="http://schemas.openxmlformats.org/markup-compatibility/2006">
              <mc:Choice xmlns:v="urn:schemas-microsoft-com:vml" Requires="v">
                <p:oleObj spid="_x0000_s3088" name="PaperPort Document" r:id="rId4" imgW="2944440" imgH="3944160" progId="">
                  <p:embed/>
                </p:oleObj>
              </mc:Choice>
              <mc:Fallback>
                <p:oleObj name="PaperPort Document" r:id="rId4" imgW="2944440" imgH="394416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 y="0"/>
                        <a:ext cx="72723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75" name="Picture 7" descr="Aussie_netty_team">
            <a:hlinkClick r:id="rId6"/>
          </p:cNvPr>
          <p:cNvPicPr>
            <a:picLocks noChangeAspect="1" noChangeArrowheads="1"/>
          </p:cNvPicPr>
          <p:nvPr/>
        </p:nvPicPr>
        <p:blipFill>
          <a:blip r:embed="rId7" cstate="print"/>
          <a:srcRect/>
          <a:stretch>
            <a:fillRect/>
          </a:stretch>
        </p:blipFill>
        <p:spPr bwMode="auto">
          <a:xfrm>
            <a:off x="7308850" y="836613"/>
            <a:ext cx="1835150" cy="1212850"/>
          </a:xfrm>
          <a:prstGeom prst="rect">
            <a:avLst/>
          </a:prstGeom>
          <a:noFill/>
          <a:ln w="9525">
            <a:noFill/>
            <a:miter lim="800000"/>
            <a:headEnd/>
            <a:tailEnd/>
          </a:ln>
        </p:spPr>
      </p:pic>
      <p:pic>
        <p:nvPicPr>
          <p:cNvPr id="3076" name="Picture 8" descr="JTSYMONDS_narrowweb__300x428,2">
            <a:hlinkClick r:id="rId8"/>
          </p:cNvPr>
          <p:cNvPicPr>
            <a:picLocks noChangeAspect="1" noChangeArrowheads="1"/>
          </p:cNvPicPr>
          <p:nvPr/>
        </p:nvPicPr>
        <p:blipFill>
          <a:blip r:embed="rId9" cstate="print"/>
          <a:srcRect/>
          <a:stretch>
            <a:fillRect/>
          </a:stretch>
        </p:blipFill>
        <p:spPr bwMode="auto">
          <a:xfrm>
            <a:off x="7380288" y="2997200"/>
            <a:ext cx="1660525" cy="2376488"/>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endParaRPr lang="en-US" smtClean="0"/>
          </a:p>
        </p:txBody>
      </p:sp>
      <p:pic>
        <p:nvPicPr>
          <p:cNvPr id="35843" name="Picture 4" descr="The AIS aerial photo - Photo: NSIC Collection ASC"/>
          <p:cNvPicPr>
            <a:picLocks noChangeAspect="1" noChangeArrowheads="1"/>
          </p:cNvPicPr>
          <p:nvPr/>
        </p:nvPicPr>
        <p:blipFill>
          <a:blip r:embed="rId3" cstate="print"/>
          <a:srcRect/>
          <a:stretch>
            <a:fillRect/>
          </a:stretch>
        </p:blipFill>
        <p:spPr bwMode="auto">
          <a:xfrm>
            <a:off x="360363" y="188913"/>
            <a:ext cx="8459787" cy="66675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730" name="Group 122"/>
          <p:cNvGraphicFramePr>
            <a:graphicFrameLocks noGrp="1"/>
          </p:cNvGraphicFramePr>
          <p:nvPr>
            <p:ph idx="1"/>
          </p:nvPr>
        </p:nvGraphicFramePr>
        <p:xfrm>
          <a:off x="0" y="44450"/>
          <a:ext cx="9144000" cy="6725288"/>
        </p:xfrm>
        <a:graphic>
          <a:graphicData uri="http://schemas.openxmlformats.org/drawingml/2006/table">
            <a:tbl>
              <a:tblPr/>
              <a:tblGrid>
                <a:gridCol w="3348038"/>
                <a:gridCol w="5795962"/>
              </a:tblGrid>
              <a:tr h="369888">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GB" sz="1600" b="1" i="0" u="none" strike="noStrike" cap="none" normalizeH="0" baseline="0" smtClean="0">
                          <a:ln>
                            <a:noFill/>
                          </a:ln>
                          <a:solidFill>
                            <a:srgbClr val="FF0000"/>
                          </a:solidFill>
                          <a:effectLst/>
                          <a:latin typeface="Trebuchet MS" pitchFamily="34" charset="0"/>
                          <a:cs typeface="Arial" charset="0"/>
                        </a:rPr>
                        <a:t>Programme</a:t>
                      </a:r>
                      <a:endParaRPr kumimoji="0" lang="en-GB" sz="1600" b="1" i="0" u="none" strike="noStrike" cap="none" normalizeH="0" baseline="0" smtClean="0">
                        <a:ln>
                          <a:noFill/>
                        </a:ln>
                        <a:solidFill>
                          <a:srgbClr val="FF0000"/>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120000"/>
                        <a:buFontTx/>
                        <a:buNone/>
                        <a:tabLst/>
                      </a:pPr>
                      <a:r>
                        <a:rPr kumimoji="0" lang="en-GB" altLang="zh-CN" sz="1600" b="1" i="0" u="none" strike="noStrike" cap="none" normalizeH="0" baseline="0" smtClean="0">
                          <a:ln>
                            <a:noFill/>
                          </a:ln>
                          <a:solidFill>
                            <a:srgbClr val="FF0000"/>
                          </a:solidFill>
                          <a:effectLst/>
                          <a:latin typeface="Trebuchet MS" pitchFamily="34" charset="0"/>
                          <a:ea typeface="SimSun" pitchFamily="2" charset="-122"/>
                          <a:cs typeface="Arial" charset="0"/>
                        </a:rPr>
                        <a:t>Explanation</a:t>
                      </a:r>
                      <a:endParaRPr kumimoji="0" lang="en-GB" altLang="zh-CN" sz="1600" b="1" i="0" u="none" strike="noStrike" cap="none" normalizeH="0" baseline="0" smtClean="0">
                        <a:ln>
                          <a:noFill/>
                        </a:ln>
                        <a:solidFill>
                          <a:srgbClr val="FF0000"/>
                        </a:solidFill>
                        <a:effectLst/>
                        <a:latin typeface="Tahoma" charset="0"/>
                        <a:ea typeface="SimSun" pitchFamily="2"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6113">
                <a:tc>
                  <a:txBody>
                    <a:bodyPr/>
                    <a:lstStyle/>
                    <a:p>
                      <a:pPr marL="342900" marR="0" lvl="0" indent="-342900" algn="l" defTabSz="914400" rtl="0" eaLnBrk="1" fontAlgn="base" latinLnBrk="0" hangingPunct="1">
                        <a:lnSpc>
                          <a:spcPct val="100000"/>
                        </a:lnSpc>
                        <a:spcBef>
                          <a:spcPct val="0"/>
                        </a:spcBef>
                        <a:spcAft>
                          <a:spcPct val="0"/>
                        </a:spcAft>
                        <a:buClrTx/>
                        <a:buSzPct val="120000"/>
                        <a:buFontTx/>
                        <a:buNone/>
                        <a:tabLst/>
                      </a:pPr>
                      <a:r>
                        <a:rPr kumimoji="0" lang="en-GB" altLang="zh-CN" sz="1600" b="0" i="0" u="none" strike="noStrike" cap="none" normalizeH="0" baseline="0" smtClean="0">
                          <a:ln>
                            <a:noFill/>
                          </a:ln>
                          <a:solidFill>
                            <a:schemeClr val="tx1"/>
                          </a:solidFill>
                          <a:effectLst/>
                          <a:latin typeface="Trebuchet MS" pitchFamily="34" charset="0"/>
                          <a:ea typeface="SimSun" pitchFamily="2" charset="-122"/>
                          <a:cs typeface="Arial" charset="0"/>
                        </a:rPr>
                        <a:t>(STEP) Sports Talent Encouragement Plan</a:t>
                      </a:r>
                      <a:endParaRPr kumimoji="0" lang="en-GB" altLang="zh-CN"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120000"/>
                        <a:buFontTx/>
                        <a:buNone/>
                        <a:tabLst/>
                      </a:pPr>
                      <a:r>
                        <a:rPr kumimoji="0" lang="en-GB" altLang="zh-CN" sz="1600" b="0" i="0" u="none" strike="noStrike" cap="none" normalizeH="0" baseline="0" smtClean="0">
                          <a:ln>
                            <a:noFill/>
                          </a:ln>
                          <a:solidFill>
                            <a:schemeClr val="tx1"/>
                          </a:solidFill>
                          <a:effectLst/>
                          <a:latin typeface="Trebuchet MS" pitchFamily="34" charset="0"/>
                          <a:ea typeface="SimSun" pitchFamily="2" charset="-122"/>
                          <a:cs typeface="Arial" charset="0"/>
                        </a:rPr>
                        <a:t>Provides financial assistance to high performing athletes</a:t>
                      </a:r>
                      <a:endParaRPr kumimoji="0" lang="en-GB" altLang="zh-CN" sz="1600" b="0" i="0" u="none" strike="noStrike" cap="none" normalizeH="0" baseline="0" smtClean="0">
                        <a:ln>
                          <a:noFill/>
                        </a:ln>
                        <a:solidFill>
                          <a:schemeClr val="tx1"/>
                        </a:solidFill>
                        <a:effectLst/>
                        <a:latin typeface="Tahoma" charset="0"/>
                        <a:ea typeface="SimSun" pitchFamily="2"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6113">
                <a:tc>
                  <a:txBody>
                    <a:bodyPr/>
                    <a:lstStyle/>
                    <a:p>
                      <a:pPr marL="342900" marR="0" lvl="0" indent="-342900" algn="l" defTabSz="914400" rtl="0" eaLnBrk="1" fontAlgn="base" latinLnBrk="0" hangingPunct="1">
                        <a:lnSpc>
                          <a:spcPct val="100000"/>
                        </a:lnSpc>
                        <a:spcBef>
                          <a:spcPct val="0"/>
                        </a:spcBef>
                        <a:spcAft>
                          <a:spcPct val="0"/>
                        </a:spcAft>
                        <a:buClrTx/>
                        <a:buSzPct val="120000"/>
                        <a:buFontTx/>
                        <a:buNone/>
                        <a:tabLst/>
                      </a:pPr>
                      <a:r>
                        <a:rPr kumimoji="0" lang="en-GB" altLang="zh-CN" sz="1600" b="1" i="0" u="none" strike="noStrike" cap="none" normalizeH="0" baseline="0" smtClean="0">
                          <a:ln>
                            <a:noFill/>
                          </a:ln>
                          <a:solidFill>
                            <a:schemeClr val="tx1"/>
                          </a:solidFill>
                          <a:effectLst/>
                          <a:latin typeface="Trebuchet MS" pitchFamily="34" charset="0"/>
                          <a:ea typeface="SimSun" pitchFamily="2" charset="-122"/>
                          <a:cs typeface="Arial" charset="0"/>
                        </a:rPr>
                        <a:t>Elite Coaching Scheme</a:t>
                      </a:r>
                      <a:endParaRPr kumimoji="0" lang="en-GB" altLang="zh-CN" sz="1600" b="0" i="0" u="none" strike="noStrike" cap="none" normalizeH="0" baseline="0" smtClean="0">
                        <a:ln>
                          <a:noFill/>
                        </a:ln>
                        <a:solidFill>
                          <a:schemeClr val="tx1"/>
                        </a:solidFill>
                        <a:effectLst/>
                        <a:latin typeface="Tahoma" charset="0"/>
                        <a:ea typeface="SimSun" pitchFamily="2"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120000"/>
                        <a:buFontTx/>
                        <a:buNone/>
                        <a:tabLst/>
                      </a:pPr>
                      <a:r>
                        <a:rPr kumimoji="0" lang="en-GB" altLang="zh-CN" sz="1600" b="0" i="0" u="none" strike="noStrike" cap="none" normalizeH="0" baseline="0" smtClean="0">
                          <a:ln>
                            <a:noFill/>
                          </a:ln>
                          <a:solidFill>
                            <a:schemeClr val="tx1"/>
                          </a:solidFill>
                          <a:effectLst/>
                          <a:latin typeface="Trebuchet MS" pitchFamily="34" charset="0"/>
                          <a:ea typeface="SimSun" pitchFamily="2" charset="-122"/>
                          <a:cs typeface="Arial" charset="0"/>
                        </a:rPr>
                        <a:t>Raise standards of coaching for elite athletes</a:t>
                      </a:r>
                      <a:endParaRPr kumimoji="0" lang="en-GB" altLang="zh-CN"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23925">
                <a:tc>
                  <a:txBody>
                    <a:bodyPr/>
                    <a:lstStyle/>
                    <a:p>
                      <a:pPr marL="342900" marR="0" lvl="0" indent="-342900" algn="l" defTabSz="914400" rtl="0" eaLnBrk="1" fontAlgn="base" latinLnBrk="0" hangingPunct="1">
                        <a:lnSpc>
                          <a:spcPct val="100000"/>
                        </a:lnSpc>
                        <a:spcBef>
                          <a:spcPct val="0"/>
                        </a:spcBef>
                        <a:spcAft>
                          <a:spcPct val="0"/>
                        </a:spcAft>
                        <a:buClrTx/>
                        <a:buSzPct val="120000"/>
                        <a:buFontTx/>
                        <a:buNone/>
                        <a:tabLst/>
                      </a:pPr>
                      <a:r>
                        <a:rPr kumimoji="0" lang="en-GB" altLang="zh-CN" sz="1600" b="0" i="0" u="none" strike="noStrike" cap="none" normalizeH="0" baseline="0" smtClean="0">
                          <a:ln>
                            <a:noFill/>
                          </a:ln>
                          <a:solidFill>
                            <a:schemeClr val="tx1"/>
                          </a:solidFill>
                          <a:effectLst/>
                          <a:latin typeface="Trebuchet MS" pitchFamily="34" charset="0"/>
                          <a:ea typeface="SimSun" pitchFamily="2" charset="-122"/>
                          <a:cs typeface="Arial" charset="0"/>
                        </a:rPr>
                        <a:t>(SAS) Sports Assistance Scheme</a:t>
                      </a:r>
                      <a:endParaRPr kumimoji="0" lang="en-GB" altLang="zh-CN" sz="1600" b="0" i="0" u="none" strike="noStrike" cap="none" normalizeH="0" baseline="0" smtClean="0">
                        <a:ln>
                          <a:noFill/>
                        </a:ln>
                        <a:solidFill>
                          <a:schemeClr val="tx1"/>
                        </a:solidFill>
                        <a:effectLst/>
                        <a:latin typeface="Tahoma" charset="0"/>
                        <a:ea typeface="SimSun" pitchFamily="2"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120000"/>
                        <a:buFontTx/>
                        <a:buNone/>
                        <a:tabLst/>
                      </a:pPr>
                      <a:r>
                        <a:rPr kumimoji="0" lang="en-GB" altLang="zh-CN" sz="1600" b="0" i="0" u="none" strike="noStrike" cap="none" normalizeH="0" baseline="0" smtClean="0">
                          <a:ln>
                            <a:noFill/>
                          </a:ln>
                          <a:solidFill>
                            <a:schemeClr val="tx1"/>
                          </a:solidFill>
                          <a:effectLst/>
                          <a:latin typeface="Trebuchet MS" pitchFamily="34" charset="0"/>
                          <a:ea typeface="SimSun" pitchFamily="2" charset="-122"/>
                          <a:cs typeface="Arial" charset="0"/>
                        </a:rPr>
                        <a:t>Assistance to NSO’s for training camps and technical seminars for athletes and coaches</a:t>
                      </a:r>
                      <a:endParaRPr kumimoji="0" lang="en-GB" altLang="zh-CN"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342900" marR="0" lvl="0" indent="-342900" algn="l" defTabSz="914400" rtl="0" eaLnBrk="1" fontAlgn="base" latinLnBrk="0" hangingPunct="1">
                        <a:lnSpc>
                          <a:spcPct val="100000"/>
                        </a:lnSpc>
                        <a:spcBef>
                          <a:spcPct val="0"/>
                        </a:spcBef>
                        <a:spcAft>
                          <a:spcPct val="0"/>
                        </a:spcAft>
                        <a:buClrTx/>
                        <a:buSzPct val="120000"/>
                        <a:buFontTx/>
                        <a:buNone/>
                        <a:tabLst/>
                      </a:pPr>
                      <a:r>
                        <a:rPr kumimoji="0" lang="en-GB" altLang="zh-CN" sz="1600" b="1" i="0" u="none" strike="noStrike" cap="none" normalizeH="0" baseline="0" smtClean="0">
                          <a:ln>
                            <a:noFill/>
                          </a:ln>
                          <a:solidFill>
                            <a:schemeClr val="tx1"/>
                          </a:solidFill>
                          <a:effectLst/>
                          <a:latin typeface="Trebuchet MS" pitchFamily="34" charset="0"/>
                          <a:ea typeface="SimSun" pitchFamily="2" charset="-122"/>
                          <a:cs typeface="Arial" charset="0"/>
                        </a:rPr>
                        <a:t>(ITC) Intensive Training Centres</a:t>
                      </a:r>
                      <a:endParaRPr kumimoji="0" lang="en-GB" altLang="zh-CN" sz="1600" b="0" i="0" u="none" strike="noStrike" cap="none" normalizeH="0" baseline="0" smtClean="0">
                        <a:ln>
                          <a:noFill/>
                        </a:ln>
                        <a:solidFill>
                          <a:schemeClr val="tx1"/>
                        </a:solidFill>
                        <a:effectLst/>
                        <a:latin typeface="Tahoma" charset="0"/>
                        <a:ea typeface="SimSun" pitchFamily="2"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120000"/>
                        <a:buFontTx/>
                        <a:buNone/>
                        <a:tabLst/>
                      </a:pPr>
                      <a:r>
                        <a:rPr kumimoji="0" lang="en-GB" altLang="zh-CN" sz="1600" b="0" i="0" u="none" strike="noStrike" cap="none" normalizeH="0" baseline="0" smtClean="0">
                          <a:ln>
                            <a:noFill/>
                          </a:ln>
                          <a:solidFill>
                            <a:schemeClr val="tx1"/>
                          </a:solidFill>
                          <a:effectLst/>
                          <a:latin typeface="Trebuchet MS" pitchFamily="34" charset="0"/>
                          <a:ea typeface="SimSun" pitchFamily="2" charset="-122"/>
                          <a:cs typeface="Arial" charset="0"/>
                        </a:rPr>
                        <a:t>Commonwealth funded coaches work with national and state based coaches</a:t>
                      </a:r>
                      <a:endParaRPr kumimoji="0" lang="en-GB" altLang="zh-CN"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6113">
                <a:tc>
                  <a:txBody>
                    <a:bodyPr/>
                    <a:lstStyle/>
                    <a:p>
                      <a:pPr marL="342900" marR="0" lvl="0" indent="-342900" algn="l" defTabSz="914400" rtl="0" eaLnBrk="1" fontAlgn="base" latinLnBrk="0" hangingPunct="1">
                        <a:lnSpc>
                          <a:spcPct val="100000"/>
                        </a:lnSpc>
                        <a:spcBef>
                          <a:spcPct val="0"/>
                        </a:spcBef>
                        <a:spcAft>
                          <a:spcPct val="0"/>
                        </a:spcAft>
                        <a:buClrTx/>
                        <a:buSzPct val="120000"/>
                        <a:buFontTx/>
                        <a:buNone/>
                        <a:tabLst/>
                      </a:pPr>
                      <a:r>
                        <a:rPr kumimoji="0" lang="en-GB" altLang="zh-CN" sz="1600" b="0" i="0" u="none" strike="noStrike" cap="none" normalizeH="0" baseline="0" smtClean="0">
                          <a:ln>
                            <a:noFill/>
                          </a:ln>
                          <a:solidFill>
                            <a:schemeClr val="tx1"/>
                          </a:solidFill>
                          <a:effectLst/>
                          <a:latin typeface="Trebuchet MS" pitchFamily="34" charset="0"/>
                          <a:ea typeface="SimSun" pitchFamily="2" charset="-122"/>
                          <a:cs typeface="Arial" charset="0"/>
                        </a:rPr>
                        <a:t>(SportsLEAP) Life skills for Elite Athletes Programme</a:t>
                      </a:r>
                      <a:endParaRPr kumimoji="0" lang="en-GB" altLang="zh-CN" sz="1600" b="0" i="0" u="none" strike="noStrike" cap="none" normalizeH="0" baseline="0" smtClean="0">
                        <a:ln>
                          <a:noFill/>
                        </a:ln>
                        <a:solidFill>
                          <a:schemeClr val="tx1"/>
                        </a:solidFill>
                        <a:effectLst/>
                        <a:latin typeface="Tahoma" charset="0"/>
                        <a:ea typeface="SimSun" pitchFamily="2"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120000"/>
                        <a:buFontTx/>
                        <a:buNone/>
                        <a:tabLst/>
                      </a:pPr>
                      <a:r>
                        <a:rPr kumimoji="0" lang="en-GB" altLang="zh-CN" sz="1600" b="0" i="0" u="none" strike="noStrike" cap="none" normalizeH="0" baseline="0" smtClean="0">
                          <a:ln>
                            <a:noFill/>
                          </a:ln>
                          <a:solidFill>
                            <a:schemeClr val="tx1"/>
                          </a:solidFill>
                          <a:effectLst/>
                          <a:latin typeface="Trebuchet MS" pitchFamily="34" charset="0"/>
                          <a:ea typeface="SimSun" pitchFamily="2" charset="-122"/>
                          <a:cs typeface="Arial" charset="0"/>
                        </a:rPr>
                        <a:t>helps elite athletes in areas of employment, education &amp; personal development</a:t>
                      </a:r>
                      <a:endParaRPr kumimoji="0" lang="en-GB" altLang="zh-CN"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9538">
                <a:tc>
                  <a:txBody>
                    <a:bodyPr/>
                    <a:lstStyle/>
                    <a:p>
                      <a:pPr marL="342900" marR="0" lvl="0" indent="-342900" algn="l" defTabSz="914400" rtl="0" eaLnBrk="1" fontAlgn="base" latinLnBrk="0" hangingPunct="1">
                        <a:lnSpc>
                          <a:spcPct val="100000"/>
                        </a:lnSpc>
                        <a:spcBef>
                          <a:spcPct val="0"/>
                        </a:spcBef>
                        <a:spcAft>
                          <a:spcPct val="0"/>
                        </a:spcAft>
                        <a:buClrTx/>
                        <a:buSzPct val="120000"/>
                        <a:buFontTx/>
                        <a:buNone/>
                        <a:tabLst/>
                      </a:pPr>
                      <a:r>
                        <a:rPr kumimoji="0" lang="en-GB" altLang="zh-CN" sz="1600" b="1" i="0" u="none" strike="noStrike" cap="none" normalizeH="0" baseline="0" smtClean="0">
                          <a:ln>
                            <a:noFill/>
                          </a:ln>
                          <a:solidFill>
                            <a:schemeClr val="tx1"/>
                          </a:solidFill>
                          <a:effectLst/>
                          <a:latin typeface="Trebuchet MS" pitchFamily="34" charset="0"/>
                          <a:ea typeface="SimSun" pitchFamily="2" charset="-122"/>
                          <a:cs typeface="Arial" charset="0"/>
                        </a:rPr>
                        <a:t>Scholarship Sports Programme</a:t>
                      </a:r>
                      <a:endParaRPr kumimoji="0" lang="en-GB" altLang="zh-CN" sz="1600" b="0" i="0" u="none" strike="noStrike" cap="none" normalizeH="0" baseline="0" smtClean="0">
                        <a:ln>
                          <a:noFill/>
                        </a:ln>
                        <a:solidFill>
                          <a:schemeClr val="tx1"/>
                        </a:solidFill>
                        <a:effectLst/>
                        <a:latin typeface="Tahoma" charset="0"/>
                        <a:ea typeface="SimSun" pitchFamily="2"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120000"/>
                        <a:buFontTx/>
                        <a:buNone/>
                        <a:tabLst/>
                      </a:pPr>
                      <a:r>
                        <a:rPr kumimoji="0" lang="en-GB" altLang="zh-CN" sz="1600" b="0" i="0" u="none" strike="noStrike" cap="none" normalizeH="0" baseline="0" smtClean="0">
                          <a:ln>
                            <a:noFill/>
                          </a:ln>
                          <a:solidFill>
                            <a:schemeClr val="tx1"/>
                          </a:solidFill>
                          <a:effectLst/>
                          <a:latin typeface="Trebuchet MS" pitchFamily="34" charset="0"/>
                          <a:ea typeface="SimSun" pitchFamily="2" charset="-122"/>
                          <a:cs typeface="Arial" charset="0"/>
                        </a:rPr>
                        <a:t>Main programme of AIS. Provides access to coaching, training, facilities, sports science, and medical services.</a:t>
                      </a:r>
                      <a:endParaRPr kumimoji="0" lang="en-GB" altLang="zh-CN"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Pct val="120000"/>
                        <a:buFontTx/>
                        <a:buNone/>
                        <a:tabLst/>
                      </a:pPr>
                      <a:r>
                        <a:rPr kumimoji="0" lang="en-GB" altLang="zh-CN" sz="1600" b="0" i="0" u="none" strike="noStrike" cap="none" normalizeH="0" baseline="0" smtClean="0">
                          <a:ln>
                            <a:noFill/>
                          </a:ln>
                          <a:solidFill>
                            <a:schemeClr val="tx1"/>
                          </a:solidFill>
                          <a:effectLst/>
                          <a:latin typeface="Trebuchet MS" pitchFamily="34" charset="0"/>
                          <a:ea typeface="SimSun" pitchFamily="2" charset="-122"/>
                          <a:cs typeface="Arial" charset="0"/>
                        </a:rPr>
                        <a:t>Assistance with education &amp; welfare.</a:t>
                      </a:r>
                      <a:endParaRPr kumimoji="0" lang="en-GB" altLang="zh-CN"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Pct val="120000"/>
                        <a:buFontTx/>
                        <a:buNone/>
                        <a:tabLst/>
                      </a:pPr>
                      <a:r>
                        <a:rPr kumimoji="0" lang="en-GB" altLang="zh-CN" sz="1600" b="0" i="0" u="none" strike="noStrike" cap="none" normalizeH="0" baseline="0" smtClean="0">
                          <a:ln>
                            <a:noFill/>
                          </a:ln>
                          <a:solidFill>
                            <a:schemeClr val="tx1"/>
                          </a:solidFill>
                          <a:effectLst/>
                          <a:latin typeface="Trebuchet MS" pitchFamily="34" charset="0"/>
                          <a:ea typeface="SimSun" pitchFamily="2" charset="-122"/>
                        </a:rPr>
                        <a:t>Spend = $11m per year on around 500 scholars</a:t>
                      </a:r>
                      <a:endParaRPr kumimoji="0" lang="en-GB" altLang="zh-CN" sz="1600" b="0" i="0" u="none" strike="noStrike" cap="none" normalizeH="0" baseline="0" smtClean="0">
                        <a:ln>
                          <a:noFill/>
                        </a:ln>
                        <a:solidFill>
                          <a:schemeClr val="tx1"/>
                        </a:solidFill>
                        <a:effectLst/>
                        <a:latin typeface="Times New Roman" pitchFamily="18" charset="0"/>
                        <a:ea typeface="SimSun"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2163">
                <a:tc>
                  <a:txBody>
                    <a:bodyPr/>
                    <a:lstStyle/>
                    <a:p>
                      <a:pPr marL="342900" marR="0" lvl="0" indent="-342900" algn="l" defTabSz="914400" rtl="0" eaLnBrk="1" fontAlgn="base" latinLnBrk="0" hangingPunct="1">
                        <a:lnSpc>
                          <a:spcPct val="100000"/>
                        </a:lnSpc>
                        <a:spcBef>
                          <a:spcPct val="0"/>
                        </a:spcBef>
                        <a:spcAft>
                          <a:spcPct val="0"/>
                        </a:spcAft>
                        <a:buClrTx/>
                        <a:buSzPct val="120000"/>
                        <a:buFontTx/>
                        <a:buNone/>
                        <a:tabLst/>
                      </a:pPr>
                      <a:r>
                        <a:rPr kumimoji="0" lang="en-GB" altLang="zh-CN" sz="1600" b="0" i="0" u="none" strike="noStrike" cap="none" normalizeH="0" baseline="0" smtClean="0">
                          <a:ln>
                            <a:noFill/>
                          </a:ln>
                          <a:solidFill>
                            <a:schemeClr val="tx1"/>
                          </a:solidFill>
                          <a:effectLst/>
                          <a:latin typeface="Trebuchet MS" pitchFamily="34" charset="0"/>
                          <a:ea typeface="SimSun" pitchFamily="2" charset="-122"/>
                          <a:cs typeface="Arial" charset="0"/>
                        </a:rPr>
                        <a:t>Australian Athlete Scholarship Scheme </a:t>
                      </a:r>
                      <a:endParaRPr kumimoji="0" lang="en-GB" altLang="zh-CN" sz="1600" b="0" i="0" u="none" strike="noStrike" cap="none" normalizeH="0" baseline="0" smtClean="0">
                        <a:ln>
                          <a:noFill/>
                        </a:ln>
                        <a:solidFill>
                          <a:schemeClr val="tx1"/>
                        </a:solidFill>
                        <a:effectLst/>
                        <a:latin typeface="Tahoma" charset="0"/>
                        <a:ea typeface="SimSun" pitchFamily="2"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120000"/>
                        <a:buFontTx/>
                        <a:buNone/>
                        <a:tabLst/>
                      </a:pPr>
                      <a:r>
                        <a:rPr kumimoji="0" lang="en-GB" altLang="zh-CN" sz="1600" b="0" i="0" u="none" strike="noStrike" cap="none" normalizeH="0" baseline="0" smtClean="0">
                          <a:ln>
                            <a:noFill/>
                          </a:ln>
                          <a:solidFill>
                            <a:schemeClr val="tx1"/>
                          </a:solidFill>
                          <a:effectLst/>
                          <a:latin typeface="Trebuchet MS" pitchFamily="34" charset="0"/>
                          <a:ea typeface="SimSun" pitchFamily="2" charset="-122"/>
                          <a:cs typeface="Arial" charset="0"/>
                        </a:rPr>
                        <a:t>Similar to SportAid in the UK, but has larger budget.</a:t>
                      </a:r>
                      <a:endParaRPr kumimoji="0" lang="en-GB" altLang="zh-CN"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Pct val="120000"/>
                        <a:buFontTx/>
                        <a:buNone/>
                        <a:tabLst/>
                      </a:pPr>
                      <a:r>
                        <a:rPr kumimoji="0" lang="en-GB" altLang="zh-CN" sz="1600" b="0" i="0" u="none" strike="noStrike" cap="none" normalizeH="0" baseline="0" smtClean="0">
                          <a:ln>
                            <a:noFill/>
                          </a:ln>
                          <a:solidFill>
                            <a:schemeClr val="tx1"/>
                          </a:solidFill>
                          <a:effectLst/>
                          <a:latin typeface="Trebuchet MS" pitchFamily="34" charset="0"/>
                          <a:ea typeface="SimSun" pitchFamily="2" charset="-122"/>
                          <a:cs typeface="Arial" charset="0"/>
                        </a:rPr>
                        <a:t>AIM = give direct financial aid to elite athletes nominated by NSO’s</a:t>
                      </a:r>
                      <a:endParaRPr kumimoji="0" lang="en-GB" altLang="zh-CN"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6113">
                <a:tc>
                  <a:txBody>
                    <a:bodyPr/>
                    <a:lstStyle/>
                    <a:p>
                      <a:pPr marL="342900" marR="0" lvl="0" indent="-342900" algn="l" defTabSz="914400" rtl="0" eaLnBrk="1" fontAlgn="base" latinLnBrk="0" hangingPunct="1">
                        <a:lnSpc>
                          <a:spcPct val="100000"/>
                        </a:lnSpc>
                        <a:spcBef>
                          <a:spcPct val="0"/>
                        </a:spcBef>
                        <a:spcAft>
                          <a:spcPct val="0"/>
                        </a:spcAft>
                        <a:buClrTx/>
                        <a:buSzPct val="120000"/>
                        <a:buFontTx/>
                        <a:buNone/>
                        <a:tabLst/>
                      </a:pPr>
                      <a:r>
                        <a:rPr kumimoji="0" lang="en-GB" altLang="zh-CN" sz="1600" b="0" i="0" u="none" strike="noStrike" cap="none" normalizeH="0" baseline="0" smtClean="0">
                          <a:ln>
                            <a:noFill/>
                          </a:ln>
                          <a:solidFill>
                            <a:schemeClr val="tx1"/>
                          </a:solidFill>
                          <a:effectLst/>
                          <a:latin typeface="Trebuchet MS" pitchFamily="34" charset="0"/>
                          <a:ea typeface="SimSun" pitchFamily="2" charset="-122"/>
                          <a:cs typeface="Arial" charset="0"/>
                        </a:rPr>
                        <a:t>(OAP) Olympic Athlete Programme</a:t>
                      </a:r>
                      <a:endParaRPr kumimoji="0" lang="en-GB" altLang="zh-CN" sz="1600" b="0" i="0" u="none" strike="noStrike" cap="none" normalizeH="0" baseline="0" smtClean="0">
                        <a:ln>
                          <a:noFill/>
                        </a:ln>
                        <a:solidFill>
                          <a:schemeClr val="tx1"/>
                        </a:solidFill>
                        <a:effectLst/>
                        <a:latin typeface="Tahoma" charset="0"/>
                        <a:ea typeface="SimSun" pitchFamily="2"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120000"/>
                        <a:buFontTx/>
                        <a:buNone/>
                        <a:tabLst/>
                      </a:pPr>
                      <a:r>
                        <a:rPr kumimoji="0" lang="en-GB" altLang="zh-CN" sz="1600" b="0" i="0" u="none" strike="noStrike" cap="none" normalizeH="0" baseline="0" smtClean="0">
                          <a:ln>
                            <a:noFill/>
                          </a:ln>
                          <a:solidFill>
                            <a:schemeClr val="tx1"/>
                          </a:solidFill>
                          <a:effectLst/>
                          <a:latin typeface="Trebuchet MS" pitchFamily="34" charset="0"/>
                          <a:ea typeface="SimSun" pitchFamily="2" charset="-122"/>
                          <a:cs typeface="Arial" charset="0"/>
                        </a:rPr>
                        <a:t>6 year $135m programme following successful Olympic bid</a:t>
                      </a:r>
                      <a:endParaRPr kumimoji="0" lang="en-GB" altLang="zh-CN" sz="1600" b="0" i="0" u="none" strike="noStrike" cap="none" normalizeH="0" baseline="0" smtClean="0">
                        <a:ln>
                          <a:noFill/>
                        </a:ln>
                        <a:solidFill>
                          <a:schemeClr val="tx1"/>
                        </a:solidFill>
                        <a:effectLst/>
                        <a:latin typeface="Tahoma" charset="0"/>
                        <a:ea typeface="SimSun" pitchFamily="2" charset="-122"/>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92100"/>
            <a:ext cx="8229600" cy="712788"/>
          </a:xfrm>
        </p:spPr>
        <p:txBody>
          <a:bodyPr/>
          <a:lstStyle/>
          <a:p>
            <a:pPr algn="ctr" eaLnBrk="1" hangingPunct="1"/>
            <a:r>
              <a:rPr lang="en-GB" sz="4000" smtClean="0">
                <a:effectLst/>
              </a:rPr>
              <a:t>SUCCESSES</a:t>
            </a:r>
          </a:p>
        </p:txBody>
      </p:sp>
      <p:sp>
        <p:nvSpPr>
          <p:cNvPr id="84995" name="Rectangle 3"/>
          <p:cNvSpPr>
            <a:spLocks noGrp="1" noChangeArrowheads="1"/>
          </p:cNvSpPr>
          <p:nvPr>
            <p:ph type="body" idx="1"/>
          </p:nvPr>
        </p:nvSpPr>
        <p:spPr>
          <a:xfrm>
            <a:off x="0" y="1125538"/>
            <a:ext cx="9144000" cy="5732462"/>
          </a:xfrm>
        </p:spPr>
        <p:txBody>
          <a:bodyPr/>
          <a:lstStyle/>
          <a:p>
            <a:pPr eaLnBrk="1" hangingPunct="1">
              <a:lnSpc>
                <a:spcPct val="80000"/>
              </a:lnSpc>
              <a:defRPr/>
            </a:pPr>
            <a:r>
              <a:rPr lang="en-GB" sz="2800" smtClean="0"/>
              <a:t>Commonwealth Games Brisbane (1982) – 36 AIS athletes competed in three sports and won 14 gold, 13 silver and 7 bronze medals</a:t>
            </a:r>
          </a:p>
          <a:p>
            <a:pPr eaLnBrk="1" hangingPunct="1">
              <a:lnSpc>
                <a:spcPct val="80000"/>
              </a:lnSpc>
              <a:defRPr/>
            </a:pPr>
            <a:endParaRPr lang="en-GB" sz="2800" smtClean="0"/>
          </a:p>
          <a:p>
            <a:pPr eaLnBrk="1" hangingPunct="1">
              <a:lnSpc>
                <a:spcPct val="80000"/>
              </a:lnSpc>
              <a:defRPr/>
            </a:pPr>
            <a:r>
              <a:rPr lang="en-GB" sz="2800" smtClean="0"/>
              <a:t>Commonwealth Games Edinburgh (1986) – 54 AIS athletes competed in five sports and won 17 gold, 11 silver and 14 bronze medals</a:t>
            </a:r>
          </a:p>
          <a:p>
            <a:pPr eaLnBrk="1" hangingPunct="1">
              <a:lnSpc>
                <a:spcPct val="80000"/>
              </a:lnSpc>
              <a:defRPr/>
            </a:pPr>
            <a:endParaRPr lang="en-GB" sz="2800" smtClean="0"/>
          </a:p>
          <a:p>
            <a:pPr eaLnBrk="1" hangingPunct="1">
              <a:lnSpc>
                <a:spcPct val="80000"/>
              </a:lnSpc>
              <a:defRPr/>
            </a:pPr>
            <a:r>
              <a:rPr lang="en-GB" sz="2800" smtClean="0"/>
              <a:t>Commonwealth Games Auckland (1990) – 86 current and former AIS athletes competed in six sports and won 25 gold, 28 silver and 28 bronze medals. </a:t>
            </a:r>
          </a:p>
          <a:p>
            <a:pPr eaLnBrk="1" hangingPunct="1">
              <a:lnSpc>
                <a:spcPct val="80000"/>
              </a:lnSpc>
              <a:defRPr/>
            </a:pPr>
            <a:endParaRPr lang="en-GB" altLang="zh-CN" sz="2800" smtClean="0">
              <a:ea typeface="SimSun" pitchFamily="2" charset="-122"/>
            </a:endParaRPr>
          </a:p>
          <a:p>
            <a:pPr eaLnBrk="1" hangingPunct="1">
              <a:lnSpc>
                <a:spcPct val="80000"/>
              </a:lnSpc>
              <a:defRPr/>
            </a:pPr>
            <a:r>
              <a:rPr lang="en-GB" altLang="zh-CN" sz="2800" smtClean="0">
                <a:ea typeface="SimSun" pitchFamily="2" charset="-122"/>
              </a:rPr>
              <a:t>Olympic Games Sydney </a:t>
            </a:r>
            <a:r>
              <a:rPr lang="en-GB" altLang="zh-CN" sz="2800" smtClean="0">
                <a:latin typeface="Arial"/>
                <a:ea typeface="SimSun" pitchFamily="2" charset="-122"/>
              </a:rPr>
              <a:t>–</a:t>
            </a:r>
            <a:r>
              <a:rPr lang="en-GB" altLang="zh-CN" sz="2800" smtClean="0">
                <a:ea typeface="SimSun" pitchFamily="2" charset="-122"/>
              </a:rPr>
              <a:t> 321 AIS Athletes competed in twenty sports and won 8 gold, 11 silver and 13 bronze medals </a:t>
            </a:r>
            <a:endParaRPr lang="en-GB" sz="2800" smtClean="0"/>
          </a:p>
        </p:txBody>
      </p:sp>
    </p:spTree>
    <p:custDataLst>
      <p:tags r:id="rId1"/>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68313" y="0"/>
            <a:ext cx="8385175" cy="808038"/>
          </a:xfrm>
        </p:spPr>
        <p:txBody>
          <a:bodyPr/>
          <a:lstStyle/>
          <a:p>
            <a:pPr algn="ctr" eaLnBrk="1" hangingPunct="1"/>
            <a:r>
              <a:rPr lang="en-GB" smtClean="0">
                <a:effectLst/>
              </a:rPr>
              <a:t>TALENT IDENTIFICATION</a:t>
            </a:r>
          </a:p>
        </p:txBody>
      </p:sp>
      <p:sp>
        <p:nvSpPr>
          <p:cNvPr id="69635" name="Rectangle 3"/>
          <p:cNvSpPr>
            <a:spLocks noGrp="1" noChangeArrowheads="1"/>
          </p:cNvSpPr>
          <p:nvPr>
            <p:ph type="body" idx="1"/>
          </p:nvPr>
        </p:nvSpPr>
        <p:spPr>
          <a:xfrm>
            <a:off x="0" y="765175"/>
            <a:ext cx="9144000" cy="6092825"/>
          </a:xfrm>
        </p:spPr>
        <p:txBody>
          <a:bodyPr/>
          <a:lstStyle/>
          <a:p>
            <a:pPr eaLnBrk="1" hangingPunct="1">
              <a:lnSpc>
                <a:spcPct val="80000"/>
              </a:lnSpc>
              <a:defRPr/>
            </a:pPr>
            <a:r>
              <a:rPr lang="en-GB" altLang="zh-CN" sz="1800" b="1" smtClean="0">
                <a:solidFill>
                  <a:srgbClr val="FF0000"/>
                </a:solidFill>
                <a:ea typeface="SimSun" pitchFamily="2" charset="-122"/>
              </a:rPr>
              <a:t>What is Sportsearch?</a:t>
            </a:r>
            <a:endParaRPr lang="en-GB" altLang="zh-CN" sz="1800" smtClean="0">
              <a:solidFill>
                <a:srgbClr val="FF0000"/>
              </a:solidFill>
              <a:ea typeface="SimSun" pitchFamily="2" charset="-122"/>
            </a:endParaRPr>
          </a:p>
          <a:p>
            <a:pPr eaLnBrk="1" hangingPunct="1">
              <a:lnSpc>
                <a:spcPct val="80000"/>
              </a:lnSpc>
              <a:defRPr/>
            </a:pPr>
            <a:r>
              <a:rPr lang="en-GB" altLang="zh-CN" sz="1800" smtClean="0">
                <a:ea typeface="SimSun" pitchFamily="2" charset="-122"/>
              </a:rPr>
              <a:t>Sportsearch = Australia</a:t>
            </a:r>
            <a:r>
              <a:rPr lang="en-GB" altLang="zh-CN" sz="1800" smtClean="0">
                <a:latin typeface="Arial"/>
                <a:ea typeface="SimSun" pitchFamily="2" charset="-122"/>
              </a:rPr>
              <a:t>’</a:t>
            </a:r>
            <a:r>
              <a:rPr lang="en-GB" altLang="zh-CN" sz="1800" smtClean="0">
                <a:ea typeface="SimSun" pitchFamily="2" charset="-122"/>
              </a:rPr>
              <a:t>s talent ID programme</a:t>
            </a:r>
          </a:p>
          <a:p>
            <a:pPr eaLnBrk="1" hangingPunct="1">
              <a:lnSpc>
                <a:spcPct val="80000"/>
              </a:lnSpc>
              <a:defRPr/>
            </a:pPr>
            <a:endParaRPr lang="en-GB" altLang="zh-CN" sz="1800" b="1" smtClean="0">
              <a:ea typeface="SimSun" pitchFamily="2" charset="-122"/>
            </a:endParaRPr>
          </a:p>
          <a:p>
            <a:pPr eaLnBrk="1" hangingPunct="1">
              <a:lnSpc>
                <a:spcPct val="80000"/>
              </a:lnSpc>
              <a:defRPr/>
            </a:pPr>
            <a:r>
              <a:rPr lang="en-GB" altLang="zh-CN" sz="1800" b="1" smtClean="0">
                <a:solidFill>
                  <a:srgbClr val="FF0000"/>
                </a:solidFill>
                <a:ea typeface="SimSun" pitchFamily="2" charset="-122"/>
              </a:rPr>
              <a:t>How does it work?</a:t>
            </a:r>
            <a:endParaRPr lang="en-GB" altLang="zh-CN" sz="1800" smtClean="0">
              <a:solidFill>
                <a:srgbClr val="FF0000"/>
              </a:solidFill>
              <a:ea typeface="SimSun" pitchFamily="2" charset="-122"/>
            </a:endParaRPr>
          </a:p>
          <a:p>
            <a:pPr eaLnBrk="1" hangingPunct="1">
              <a:lnSpc>
                <a:spcPct val="80000"/>
              </a:lnSpc>
              <a:defRPr/>
            </a:pPr>
            <a:r>
              <a:rPr lang="en-GB" altLang="zh-CN" sz="1800" smtClean="0">
                <a:ea typeface="SimSun" pitchFamily="2" charset="-122"/>
              </a:rPr>
              <a:t>Carried out by national coordinator &amp; 8 regional officers</a:t>
            </a:r>
          </a:p>
          <a:p>
            <a:pPr eaLnBrk="1" hangingPunct="1">
              <a:lnSpc>
                <a:spcPct val="80000"/>
              </a:lnSpc>
              <a:defRPr/>
            </a:pPr>
            <a:r>
              <a:rPr lang="en-GB" altLang="zh-CN" sz="1800" smtClean="0">
                <a:ea typeface="SimSun" pitchFamily="2" charset="-122"/>
              </a:rPr>
              <a:t>Youngsters screened for athletic qualities</a:t>
            </a:r>
          </a:p>
          <a:p>
            <a:pPr eaLnBrk="1" hangingPunct="1">
              <a:lnSpc>
                <a:spcPct val="80000"/>
              </a:lnSpc>
              <a:defRPr/>
            </a:pPr>
            <a:r>
              <a:rPr lang="en-GB" altLang="zh-CN" sz="1800" smtClean="0">
                <a:ea typeface="SimSun" pitchFamily="2" charset="-122"/>
              </a:rPr>
              <a:t>Youngsters are tested in schools &amp; then matched to a sport that their athletic skills and traits best match</a:t>
            </a:r>
          </a:p>
          <a:p>
            <a:pPr eaLnBrk="1" hangingPunct="1">
              <a:lnSpc>
                <a:spcPct val="80000"/>
              </a:lnSpc>
              <a:defRPr/>
            </a:pPr>
            <a:endParaRPr lang="en-GB" altLang="zh-CN" sz="1800" b="1" smtClean="0">
              <a:ea typeface="SimSun" pitchFamily="2" charset="-122"/>
            </a:endParaRPr>
          </a:p>
          <a:p>
            <a:pPr eaLnBrk="1" hangingPunct="1">
              <a:lnSpc>
                <a:spcPct val="80000"/>
              </a:lnSpc>
              <a:defRPr/>
            </a:pPr>
            <a:r>
              <a:rPr lang="en-GB" altLang="zh-CN" sz="1800" b="1" smtClean="0">
                <a:solidFill>
                  <a:srgbClr val="FF0000"/>
                </a:solidFill>
                <a:ea typeface="SimSun" pitchFamily="2" charset="-122"/>
              </a:rPr>
              <a:t>When is testing done?</a:t>
            </a:r>
            <a:endParaRPr lang="en-GB" altLang="zh-CN" sz="1800" smtClean="0">
              <a:solidFill>
                <a:srgbClr val="FF0000"/>
              </a:solidFill>
              <a:ea typeface="SimSun" pitchFamily="2" charset="-122"/>
            </a:endParaRPr>
          </a:p>
          <a:p>
            <a:pPr eaLnBrk="1" hangingPunct="1">
              <a:lnSpc>
                <a:spcPct val="80000"/>
              </a:lnSpc>
              <a:defRPr/>
            </a:pPr>
            <a:r>
              <a:rPr lang="en-GB" altLang="zh-CN" sz="1800" smtClean="0">
                <a:ea typeface="SimSun" pitchFamily="2" charset="-122"/>
              </a:rPr>
              <a:t>Tests initially done on 14-16 year olds (phase 1)</a:t>
            </a:r>
          </a:p>
          <a:p>
            <a:pPr eaLnBrk="1" hangingPunct="1">
              <a:lnSpc>
                <a:spcPct val="80000"/>
              </a:lnSpc>
              <a:defRPr/>
            </a:pPr>
            <a:r>
              <a:rPr lang="en-GB" altLang="zh-CN" sz="1800" smtClean="0">
                <a:ea typeface="SimSun" pitchFamily="2" charset="-122"/>
              </a:rPr>
              <a:t>Top 10 % move to phase 2 of the testing</a:t>
            </a:r>
          </a:p>
          <a:p>
            <a:pPr eaLnBrk="1" hangingPunct="1">
              <a:lnSpc>
                <a:spcPct val="80000"/>
              </a:lnSpc>
              <a:defRPr/>
            </a:pPr>
            <a:r>
              <a:rPr lang="en-GB" altLang="zh-CN" sz="1800" smtClean="0">
                <a:ea typeface="SimSun" pitchFamily="2" charset="-122"/>
              </a:rPr>
              <a:t>These children become part of the </a:t>
            </a:r>
            <a:r>
              <a:rPr lang="en-GB" altLang="zh-CN" sz="1800" smtClean="0">
                <a:latin typeface="Arial"/>
                <a:ea typeface="SimSun" pitchFamily="2" charset="-122"/>
              </a:rPr>
              <a:t>‘</a:t>
            </a:r>
            <a:r>
              <a:rPr lang="en-GB" altLang="zh-CN" sz="1800" smtClean="0">
                <a:ea typeface="SimSun" pitchFamily="2" charset="-122"/>
              </a:rPr>
              <a:t>talent ID programme</a:t>
            </a:r>
            <a:r>
              <a:rPr lang="en-GB" altLang="zh-CN" sz="1800" smtClean="0">
                <a:latin typeface="Arial"/>
                <a:ea typeface="SimSun" pitchFamily="2" charset="-122"/>
              </a:rPr>
              <a:t>’</a:t>
            </a:r>
            <a:r>
              <a:rPr lang="en-GB" altLang="zh-CN" sz="1800" smtClean="0">
                <a:ea typeface="SimSun" pitchFamily="2" charset="-122"/>
              </a:rPr>
              <a:t>, and train at the AIS sites around the country</a:t>
            </a:r>
          </a:p>
          <a:p>
            <a:pPr eaLnBrk="1" hangingPunct="1">
              <a:lnSpc>
                <a:spcPct val="80000"/>
              </a:lnSpc>
              <a:defRPr/>
            </a:pPr>
            <a:r>
              <a:rPr lang="en-GB" altLang="zh-CN" sz="1800" smtClean="0">
                <a:ea typeface="SimSun" pitchFamily="2" charset="-122"/>
              </a:rPr>
              <a:t>The state and NSO</a:t>
            </a:r>
            <a:r>
              <a:rPr lang="en-GB" altLang="zh-CN" sz="1800" smtClean="0">
                <a:latin typeface="Arial"/>
                <a:ea typeface="SimSun" pitchFamily="2" charset="-122"/>
              </a:rPr>
              <a:t>’</a:t>
            </a:r>
            <a:r>
              <a:rPr lang="en-GB" altLang="zh-CN" sz="1800" smtClean="0">
                <a:ea typeface="SimSun" pitchFamily="2" charset="-122"/>
              </a:rPr>
              <a:t>s are then responsible for developing those athletes selected</a:t>
            </a:r>
          </a:p>
          <a:p>
            <a:pPr eaLnBrk="1" hangingPunct="1">
              <a:lnSpc>
                <a:spcPct val="80000"/>
              </a:lnSpc>
              <a:defRPr/>
            </a:pPr>
            <a:r>
              <a:rPr lang="en-GB" altLang="zh-CN" sz="1800" smtClean="0">
                <a:ea typeface="SimSun" pitchFamily="2" charset="-122"/>
              </a:rPr>
              <a:t>Phase 1 = 100,000 children; phase 2 = 10,000; phase 3 = 1,000</a:t>
            </a:r>
            <a:endParaRPr lang="en-GB" sz="1800" smtClean="0"/>
          </a:p>
          <a:p>
            <a:pPr eaLnBrk="1" hangingPunct="1">
              <a:lnSpc>
                <a:spcPct val="80000"/>
              </a:lnSpc>
              <a:defRPr/>
            </a:pPr>
            <a:endParaRPr lang="en-GB" altLang="zh-CN" sz="1800" b="1" smtClean="0">
              <a:ea typeface="SimSun" pitchFamily="2" charset="-122"/>
            </a:endParaRPr>
          </a:p>
          <a:p>
            <a:pPr eaLnBrk="1" hangingPunct="1">
              <a:lnSpc>
                <a:spcPct val="80000"/>
              </a:lnSpc>
              <a:defRPr/>
            </a:pPr>
            <a:r>
              <a:rPr lang="en-GB" altLang="zh-CN" sz="1800" b="1" smtClean="0">
                <a:solidFill>
                  <a:srgbClr val="FF0000"/>
                </a:solidFill>
                <a:ea typeface="SimSun" pitchFamily="2" charset="-122"/>
              </a:rPr>
              <a:t>What happens to those not selected?</a:t>
            </a:r>
            <a:endParaRPr lang="en-GB" altLang="zh-CN" sz="1800" smtClean="0">
              <a:solidFill>
                <a:srgbClr val="FF0000"/>
              </a:solidFill>
              <a:ea typeface="SimSun" pitchFamily="2" charset="-122"/>
            </a:endParaRPr>
          </a:p>
          <a:p>
            <a:pPr eaLnBrk="1" hangingPunct="1">
              <a:lnSpc>
                <a:spcPct val="80000"/>
              </a:lnSpc>
              <a:defRPr/>
            </a:pPr>
            <a:r>
              <a:rPr lang="en-GB" altLang="zh-CN" sz="1800" smtClean="0">
                <a:ea typeface="SimSun" pitchFamily="2" charset="-122"/>
              </a:rPr>
              <a:t>Children who do not make the grade are encouraged to join local clubs to develop their talents</a:t>
            </a:r>
          </a:p>
          <a:p>
            <a:pPr eaLnBrk="1" hangingPunct="1">
              <a:lnSpc>
                <a:spcPct val="80000"/>
              </a:lnSpc>
              <a:defRPr/>
            </a:pPr>
            <a:r>
              <a:rPr lang="en-GB" altLang="zh-CN" sz="1800" smtClean="0">
                <a:ea typeface="SimSun" pitchFamily="2" charset="-122"/>
              </a:rPr>
              <a:t>They are re-tested 1 year later</a:t>
            </a:r>
            <a:endParaRPr lang="en-GB" altLang="zh-CN" sz="1800" b="1" smtClean="0">
              <a:ea typeface="SimSun" pitchFamily="2" charset="-122"/>
            </a:endParaRPr>
          </a:p>
          <a:p>
            <a:pPr eaLnBrk="1" hangingPunct="1">
              <a:lnSpc>
                <a:spcPct val="80000"/>
              </a:lnSpc>
              <a:defRPr/>
            </a:pPr>
            <a:endParaRPr lang="en-GB" altLang="zh-CN" sz="1800" b="1" smtClean="0">
              <a:ea typeface="SimSun" pitchFamily="2" charset="-122"/>
            </a:endParaRPr>
          </a:p>
        </p:txBody>
      </p:sp>
    </p:spTree>
    <p:custDataLst>
      <p:tags r:id="rId1"/>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68313" y="0"/>
            <a:ext cx="8385175" cy="663575"/>
          </a:xfrm>
        </p:spPr>
        <p:txBody>
          <a:bodyPr/>
          <a:lstStyle/>
          <a:p>
            <a:pPr eaLnBrk="1" hangingPunct="1">
              <a:defRPr/>
            </a:pPr>
            <a:r>
              <a:rPr lang="en-GB" sz="3600" smtClean="0"/>
              <a:t>PARTICIPATION PROGRAMMES</a:t>
            </a:r>
          </a:p>
        </p:txBody>
      </p:sp>
      <p:sp>
        <p:nvSpPr>
          <p:cNvPr id="75779" name="Rectangle 3"/>
          <p:cNvSpPr>
            <a:spLocks noGrp="1" noChangeArrowheads="1"/>
          </p:cNvSpPr>
          <p:nvPr>
            <p:ph type="body" idx="1"/>
          </p:nvPr>
        </p:nvSpPr>
        <p:spPr>
          <a:xfrm>
            <a:off x="0" y="692150"/>
            <a:ext cx="9144000" cy="5949950"/>
          </a:xfrm>
        </p:spPr>
        <p:txBody>
          <a:bodyPr/>
          <a:lstStyle/>
          <a:p>
            <a:pPr eaLnBrk="1" hangingPunct="1">
              <a:lnSpc>
                <a:spcPct val="80000"/>
              </a:lnSpc>
              <a:defRPr/>
            </a:pPr>
            <a:r>
              <a:rPr lang="en-GB" altLang="zh-CN" sz="2400" dirty="0" smtClean="0">
                <a:ea typeface="SimSun" pitchFamily="2" charset="-122"/>
              </a:rPr>
              <a:t>Delivered through the ASC &amp; </a:t>
            </a:r>
            <a:r>
              <a:rPr lang="en-GB" altLang="zh-CN" sz="2400" dirty="0" smtClean="0">
                <a:latin typeface="Arial"/>
                <a:ea typeface="SimSun" pitchFamily="2" charset="-122"/>
              </a:rPr>
              <a:t>‘</a:t>
            </a:r>
            <a:r>
              <a:rPr lang="en-GB" altLang="zh-CN" sz="2400" dirty="0" smtClean="0">
                <a:ea typeface="SimSun" pitchFamily="2" charset="-122"/>
              </a:rPr>
              <a:t>Active Australia</a:t>
            </a:r>
            <a:r>
              <a:rPr lang="en-GB" altLang="zh-CN" sz="2400" dirty="0" smtClean="0">
                <a:latin typeface="Arial"/>
                <a:ea typeface="SimSun" pitchFamily="2" charset="-122"/>
              </a:rPr>
              <a:t>’</a:t>
            </a:r>
            <a:r>
              <a:rPr lang="en-GB" altLang="zh-CN" sz="2400" dirty="0" smtClean="0">
                <a:ea typeface="SimSun" pitchFamily="2" charset="-122"/>
              </a:rPr>
              <a:t> &amp; </a:t>
            </a:r>
            <a:r>
              <a:rPr lang="en-GB" altLang="zh-CN" sz="2400" dirty="0" smtClean="0">
                <a:latin typeface="Arial"/>
                <a:ea typeface="SimSun" pitchFamily="2" charset="-122"/>
              </a:rPr>
              <a:t>‘</a:t>
            </a:r>
            <a:r>
              <a:rPr lang="en-GB" altLang="zh-CN" sz="2400" dirty="0" smtClean="0">
                <a:ea typeface="SimSun" pitchFamily="2" charset="-122"/>
              </a:rPr>
              <a:t>Aussie Sport</a:t>
            </a:r>
            <a:r>
              <a:rPr lang="en-GB" altLang="zh-CN" sz="2400" dirty="0" smtClean="0">
                <a:latin typeface="Arial"/>
                <a:ea typeface="SimSun" pitchFamily="2" charset="-122"/>
              </a:rPr>
              <a:t>’</a:t>
            </a:r>
            <a:r>
              <a:rPr lang="en-GB" altLang="zh-CN" sz="2400" dirty="0" smtClean="0">
                <a:ea typeface="SimSun" pitchFamily="2" charset="-122"/>
              </a:rPr>
              <a:t> programmes</a:t>
            </a:r>
            <a:endParaRPr lang="en-GB" altLang="zh-CN" sz="2400" b="1" dirty="0" smtClean="0">
              <a:ea typeface="SimSun" pitchFamily="2" charset="-122"/>
            </a:endParaRPr>
          </a:p>
          <a:p>
            <a:pPr algn="ctr" eaLnBrk="1" hangingPunct="1">
              <a:lnSpc>
                <a:spcPct val="80000"/>
              </a:lnSpc>
              <a:buFontTx/>
              <a:buNone/>
              <a:defRPr/>
            </a:pPr>
            <a:r>
              <a:rPr lang="en-GB" altLang="zh-CN" sz="3600" b="1" dirty="0" smtClean="0">
                <a:solidFill>
                  <a:srgbClr val="FF0000"/>
                </a:solidFill>
                <a:effectLst/>
                <a:ea typeface="SimSun" pitchFamily="2" charset="-122"/>
              </a:rPr>
              <a:t>AUSSIE SPORT</a:t>
            </a:r>
          </a:p>
          <a:p>
            <a:pPr eaLnBrk="1" hangingPunct="1">
              <a:lnSpc>
                <a:spcPct val="80000"/>
              </a:lnSpc>
              <a:defRPr/>
            </a:pPr>
            <a:endParaRPr lang="en-GB" altLang="zh-CN" sz="1800" b="1" dirty="0" smtClean="0">
              <a:ea typeface="SimSun" pitchFamily="2" charset="-122"/>
            </a:endParaRPr>
          </a:p>
          <a:p>
            <a:pPr eaLnBrk="1" hangingPunct="1">
              <a:lnSpc>
                <a:spcPct val="80000"/>
              </a:lnSpc>
              <a:defRPr/>
            </a:pPr>
            <a:r>
              <a:rPr lang="en-GB" altLang="zh-CN" sz="2400" dirty="0" smtClean="0">
                <a:ea typeface="SimSun" pitchFamily="2" charset="-122"/>
              </a:rPr>
              <a:t>National initiative aimed at young people is about:</a:t>
            </a:r>
          </a:p>
          <a:p>
            <a:pPr lvl="1" eaLnBrk="1" hangingPunct="1">
              <a:lnSpc>
                <a:spcPct val="80000"/>
              </a:lnSpc>
              <a:defRPr/>
            </a:pPr>
            <a:r>
              <a:rPr lang="en-GB" altLang="zh-CN" sz="2000" dirty="0" smtClean="0">
                <a:ea typeface="SimSun" pitchFamily="2" charset="-122"/>
              </a:rPr>
              <a:t>supporting quality teaching/ coaching</a:t>
            </a:r>
          </a:p>
          <a:p>
            <a:pPr lvl="1" eaLnBrk="1" hangingPunct="1">
              <a:lnSpc>
                <a:spcPct val="80000"/>
              </a:lnSpc>
              <a:defRPr/>
            </a:pPr>
            <a:r>
              <a:rPr lang="en-GB" altLang="zh-CN" sz="2000" dirty="0" smtClean="0">
                <a:ea typeface="SimSun" pitchFamily="2" charset="-122"/>
              </a:rPr>
              <a:t>making sport more accessible and enjoyable</a:t>
            </a:r>
          </a:p>
          <a:p>
            <a:pPr lvl="1" eaLnBrk="1" hangingPunct="1">
              <a:lnSpc>
                <a:spcPct val="80000"/>
              </a:lnSpc>
              <a:defRPr/>
            </a:pPr>
            <a:r>
              <a:rPr lang="en-GB" altLang="zh-CN" sz="2000" dirty="0" smtClean="0">
                <a:ea typeface="SimSun" pitchFamily="2" charset="-122"/>
              </a:rPr>
              <a:t>developing essential skills in young people</a:t>
            </a:r>
          </a:p>
          <a:p>
            <a:pPr lvl="1" eaLnBrk="1" hangingPunct="1">
              <a:lnSpc>
                <a:spcPct val="80000"/>
              </a:lnSpc>
              <a:defRPr/>
            </a:pPr>
            <a:r>
              <a:rPr lang="en-GB" altLang="zh-CN" sz="2000" dirty="0" smtClean="0">
                <a:ea typeface="SimSun" pitchFamily="2" charset="-122"/>
              </a:rPr>
              <a:t>fostering community involvement</a:t>
            </a:r>
          </a:p>
          <a:p>
            <a:pPr lvl="1" eaLnBrk="1" hangingPunct="1">
              <a:lnSpc>
                <a:spcPct val="80000"/>
              </a:lnSpc>
              <a:defRPr/>
            </a:pPr>
            <a:r>
              <a:rPr lang="en-GB" altLang="zh-CN" sz="2000" dirty="0" smtClean="0">
                <a:ea typeface="SimSun" pitchFamily="2" charset="-122"/>
              </a:rPr>
              <a:t>modified games for children to help them pick up and develop new skills (e.g. </a:t>
            </a:r>
            <a:r>
              <a:rPr lang="en-GB" altLang="zh-CN" sz="2000" dirty="0" smtClean="0">
                <a:latin typeface="Arial"/>
                <a:ea typeface="SimSun" pitchFamily="2" charset="-122"/>
              </a:rPr>
              <a:t>–</a:t>
            </a:r>
            <a:r>
              <a:rPr lang="en-GB" altLang="zh-CN" sz="2000" dirty="0" smtClean="0">
                <a:ea typeface="SimSun" pitchFamily="2" charset="-122"/>
              </a:rPr>
              <a:t> Kanga cricket)</a:t>
            </a:r>
          </a:p>
          <a:p>
            <a:pPr lvl="1" eaLnBrk="1" hangingPunct="1">
              <a:lnSpc>
                <a:spcPct val="80000"/>
              </a:lnSpc>
              <a:defRPr/>
            </a:pPr>
            <a:r>
              <a:rPr lang="en-GB" altLang="zh-CN" sz="2000" dirty="0" smtClean="0">
                <a:ea typeface="SimSun" pitchFamily="2" charset="-122"/>
              </a:rPr>
              <a:t>utilising skills of coaches and teachers</a:t>
            </a:r>
          </a:p>
          <a:p>
            <a:pPr lvl="1" eaLnBrk="1" hangingPunct="1">
              <a:lnSpc>
                <a:spcPct val="80000"/>
              </a:lnSpc>
              <a:defRPr/>
            </a:pPr>
            <a:endParaRPr lang="en-GB" altLang="zh-CN" sz="1600" dirty="0" smtClean="0">
              <a:ea typeface="SimSun" pitchFamily="2" charset="-122"/>
            </a:endParaRPr>
          </a:p>
          <a:p>
            <a:pPr eaLnBrk="1" hangingPunct="1">
              <a:lnSpc>
                <a:spcPct val="80000"/>
              </a:lnSpc>
              <a:defRPr/>
            </a:pPr>
            <a:r>
              <a:rPr lang="en-GB" altLang="zh-CN" sz="2000" dirty="0" smtClean="0">
                <a:ea typeface="SimSun" pitchFamily="2" charset="-122"/>
              </a:rPr>
              <a:t>Various schemes operate within the </a:t>
            </a:r>
            <a:r>
              <a:rPr lang="en-GB" altLang="zh-CN" sz="2000" dirty="0" smtClean="0">
                <a:latin typeface="Arial"/>
                <a:ea typeface="SimSun" pitchFamily="2" charset="-122"/>
              </a:rPr>
              <a:t>‘</a:t>
            </a:r>
            <a:r>
              <a:rPr lang="en-GB" altLang="zh-CN" sz="2000" dirty="0" smtClean="0">
                <a:ea typeface="SimSun" pitchFamily="2" charset="-122"/>
              </a:rPr>
              <a:t>Aussie Sport</a:t>
            </a:r>
            <a:r>
              <a:rPr lang="en-GB" altLang="zh-CN" sz="2000" dirty="0" smtClean="0">
                <a:latin typeface="Arial"/>
                <a:ea typeface="SimSun" pitchFamily="2" charset="-122"/>
              </a:rPr>
              <a:t>’</a:t>
            </a:r>
            <a:r>
              <a:rPr lang="en-GB" altLang="zh-CN" sz="2000" dirty="0" smtClean="0">
                <a:ea typeface="SimSun" pitchFamily="2" charset="-122"/>
              </a:rPr>
              <a:t> programme to suit different needs of the community:</a:t>
            </a:r>
            <a:endParaRPr lang="en-GB" altLang="zh-CN" sz="2000" b="1" dirty="0" smtClean="0">
              <a:ea typeface="SimSun" pitchFamily="2" charset="-122"/>
            </a:endParaRPr>
          </a:p>
          <a:p>
            <a:pPr eaLnBrk="1" hangingPunct="1">
              <a:lnSpc>
                <a:spcPct val="80000"/>
              </a:lnSpc>
              <a:defRPr/>
            </a:pPr>
            <a:r>
              <a:rPr lang="en-GB" altLang="zh-CN" sz="2000" b="1" dirty="0" smtClean="0">
                <a:ea typeface="SimSun" pitchFamily="2" charset="-122"/>
              </a:rPr>
              <a:t>(1) </a:t>
            </a:r>
            <a:r>
              <a:rPr lang="en-GB" altLang="zh-CN" sz="2000" b="1" dirty="0" err="1" smtClean="0">
                <a:ea typeface="SimSun" pitchFamily="2" charset="-122"/>
              </a:rPr>
              <a:t>Sportstart</a:t>
            </a:r>
            <a:endParaRPr lang="en-GB" altLang="zh-CN" sz="2000" dirty="0" smtClean="0">
              <a:ea typeface="SimSun" pitchFamily="2" charset="-122"/>
            </a:endParaRPr>
          </a:p>
          <a:p>
            <a:pPr eaLnBrk="1" hangingPunct="1">
              <a:lnSpc>
                <a:spcPct val="80000"/>
              </a:lnSpc>
              <a:defRPr/>
            </a:pPr>
            <a:r>
              <a:rPr lang="en-GB" altLang="zh-CN" sz="2000" b="1" dirty="0" smtClean="0">
                <a:ea typeface="SimSun" pitchFamily="2" charset="-122"/>
              </a:rPr>
              <a:t>(2) </a:t>
            </a:r>
            <a:r>
              <a:rPr lang="en-GB" altLang="zh-CN" sz="2000" b="1" dirty="0" smtClean="0">
                <a:latin typeface="Arial"/>
                <a:ea typeface="SimSun" pitchFamily="2" charset="-122"/>
              </a:rPr>
              <a:t>‘</a:t>
            </a:r>
            <a:r>
              <a:rPr lang="en-GB" altLang="zh-CN" sz="2000" b="1" dirty="0" err="1" smtClean="0">
                <a:ea typeface="SimSun" pitchFamily="2" charset="-122"/>
              </a:rPr>
              <a:t>Sportit</a:t>
            </a:r>
            <a:r>
              <a:rPr lang="en-GB" altLang="zh-CN" sz="2000" b="1" dirty="0" smtClean="0">
                <a:ea typeface="SimSun" pitchFamily="2" charset="-122"/>
              </a:rPr>
              <a:t>!</a:t>
            </a:r>
            <a:r>
              <a:rPr lang="en-GB" altLang="zh-CN" sz="2000" b="1" dirty="0" smtClean="0">
                <a:latin typeface="Arial"/>
                <a:ea typeface="SimSun" pitchFamily="2" charset="-122"/>
              </a:rPr>
              <a:t>’</a:t>
            </a:r>
            <a:endParaRPr lang="en-GB" altLang="zh-CN" sz="2000" dirty="0" smtClean="0">
              <a:ea typeface="SimSun" pitchFamily="2" charset="-122"/>
            </a:endParaRPr>
          </a:p>
          <a:p>
            <a:pPr eaLnBrk="1" hangingPunct="1">
              <a:lnSpc>
                <a:spcPct val="80000"/>
              </a:lnSpc>
              <a:defRPr/>
            </a:pPr>
            <a:r>
              <a:rPr lang="en-GB" altLang="zh-CN" sz="2000" dirty="0" smtClean="0">
                <a:ea typeface="SimSun" pitchFamily="2" charset="-122"/>
              </a:rPr>
              <a:t>(</a:t>
            </a:r>
            <a:r>
              <a:rPr lang="en-GB" altLang="zh-CN" sz="2000" b="1" dirty="0" smtClean="0">
                <a:ea typeface="SimSun" pitchFamily="2" charset="-122"/>
              </a:rPr>
              <a:t>3) </a:t>
            </a:r>
            <a:r>
              <a:rPr lang="en-GB" altLang="zh-CN" sz="2000" b="1" dirty="0" smtClean="0">
                <a:latin typeface="Arial"/>
                <a:ea typeface="SimSun" pitchFamily="2" charset="-122"/>
              </a:rPr>
              <a:t>‘</a:t>
            </a:r>
            <a:r>
              <a:rPr lang="en-GB" altLang="zh-CN" sz="2000" b="1" dirty="0" smtClean="0">
                <a:ea typeface="SimSun" pitchFamily="2" charset="-122"/>
              </a:rPr>
              <a:t>Sport </a:t>
            </a:r>
            <a:r>
              <a:rPr lang="en-GB" altLang="zh-CN" sz="2000" b="1" dirty="0" smtClean="0">
                <a:latin typeface="Arial"/>
                <a:ea typeface="SimSun" pitchFamily="2" charset="-122"/>
              </a:rPr>
              <a:t>–</a:t>
            </a:r>
            <a:r>
              <a:rPr lang="en-GB" altLang="zh-CN" sz="2000" b="1" dirty="0" smtClean="0">
                <a:ea typeface="SimSun" pitchFamily="2" charset="-122"/>
              </a:rPr>
              <a:t> Everyone</a:t>
            </a:r>
            <a:r>
              <a:rPr lang="en-GB" altLang="zh-CN" sz="2000" b="1" dirty="0" smtClean="0">
                <a:latin typeface="Arial"/>
                <a:ea typeface="SimSun" pitchFamily="2" charset="-122"/>
              </a:rPr>
              <a:t>’</a:t>
            </a:r>
            <a:r>
              <a:rPr lang="en-GB" altLang="zh-CN" sz="2000" b="1" dirty="0" smtClean="0">
                <a:ea typeface="SimSun" pitchFamily="2" charset="-122"/>
              </a:rPr>
              <a:t>s Game</a:t>
            </a:r>
            <a:r>
              <a:rPr lang="en-GB" altLang="zh-CN" sz="2000" b="1" dirty="0" smtClean="0">
                <a:latin typeface="Arial"/>
                <a:ea typeface="SimSun" pitchFamily="2" charset="-122"/>
              </a:rPr>
              <a:t>’</a:t>
            </a:r>
            <a:endParaRPr lang="en-GB" altLang="zh-CN" sz="2000" dirty="0" smtClean="0">
              <a:ea typeface="SimSun" pitchFamily="2" charset="-122"/>
            </a:endParaRPr>
          </a:p>
          <a:p>
            <a:pPr eaLnBrk="1" hangingPunct="1">
              <a:lnSpc>
                <a:spcPct val="80000"/>
              </a:lnSpc>
              <a:defRPr/>
            </a:pPr>
            <a:r>
              <a:rPr lang="en-GB" altLang="zh-CN" sz="2000" b="1" dirty="0" smtClean="0">
                <a:ea typeface="SimSun" pitchFamily="2" charset="-122"/>
              </a:rPr>
              <a:t>(4) </a:t>
            </a:r>
            <a:r>
              <a:rPr lang="en-GB" altLang="zh-CN" sz="2000" b="1" dirty="0" smtClean="0">
                <a:latin typeface="Arial"/>
                <a:ea typeface="SimSun" pitchFamily="2" charset="-122"/>
              </a:rPr>
              <a:t>‘</a:t>
            </a:r>
            <a:r>
              <a:rPr lang="en-GB" altLang="zh-CN" sz="2000" b="1" dirty="0" smtClean="0">
                <a:ea typeface="SimSun" pitchFamily="2" charset="-122"/>
              </a:rPr>
              <a:t>CAPS</a:t>
            </a:r>
            <a:r>
              <a:rPr lang="en-GB" altLang="zh-CN" sz="2000" b="1" dirty="0" smtClean="0">
                <a:latin typeface="Arial"/>
                <a:ea typeface="SimSun" pitchFamily="2" charset="-122"/>
              </a:rPr>
              <a:t>’</a:t>
            </a:r>
            <a:r>
              <a:rPr lang="en-GB" altLang="zh-CN" sz="2000" b="1" dirty="0" smtClean="0">
                <a:ea typeface="SimSun" pitchFamily="2" charset="-122"/>
              </a:rPr>
              <a:t> (challenge, achievement &amp; pathways in sport)</a:t>
            </a:r>
            <a:endParaRPr lang="en-GB" altLang="zh-CN" sz="2000" dirty="0" smtClean="0">
              <a:ea typeface="SimSun" pitchFamily="2" charset="-122"/>
            </a:endParaRPr>
          </a:p>
        </p:txBody>
      </p:sp>
    </p:spTree>
    <p:custDataLst>
      <p:tags r:id="rId1"/>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0" y="0"/>
            <a:ext cx="9144000" cy="6858000"/>
          </a:xfrm>
        </p:spPr>
        <p:txBody>
          <a:bodyPr/>
          <a:lstStyle/>
          <a:p>
            <a:pPr algn="ctr" eaLnBrk="1" hangingPunct="1">
              <a:lnSpc>
                <a:spcPct val="80000"/>
              </a:lnSpc>
              <a:buFontTx/>
              <a:buNone/>
              <a:defRPr/>
            </a:pPr>
            <a:r>
              <a:rPr lang="en-GB" altLang="zh-CN" sz="3600" b="1" dirty="0" smtClean="0">
                <a:solidFill>
                  <a:srgbClr val="FF0000"/>
                </a:solidFill>
                <a:effectLst/>
                <a:ea typeface="SimSun" pitchFamily="2" charset="-122"/>
              </a:rPr>
              <a:t>ACTIVE AUSTRALIA</a:t>
            </a:r>
          </a:p>
          <a:p>
            <a:pPr eaLnBrk="1" hangingPunct="1">
              <a:lnSpc>
                <a:spcPct val="80000"/>
              </a:lnSpc>
              <a:defRPr/>
            </a:pPr>
            <a:endParaRPr lang="en-GB" altLang="zh-CN" sz="2800" dirty="0" smtClean="0">
              <a:ea typeface="SimSun" pitchFamily="2" charset="-122"/>
            </a:endParaRPr>
          </a:p>
          <a:p>
            <a:pPr eaLnBrk="1" hangingPunct="1">
              <a:lnSpc>
                <a:spcPct val="80000"/>
              </a:lnSpc>
              <a:defRPr/>
            </a:pPr>
            <a:r>
              <a:rPr lang="en-GB" altLang="zh-CN" sz="1800" dirty="0" smtClean="0">
                <a:ea typeface="SimSun" pitchFamily="2" charset="-122"/>
              </a:rPr>
              <a:t>Aussie Sport programme put under banner of </a:t>
            </a:r>
            <a:r>
              <a:rPr lang="en-GB" altLang="zh-CN" sz="1800" dirty="0" smtClean="0">
                <a:latin typeface="Arial"/>
                <a:ea typeface="SimSun" pitchFamily="2" charset="-122"/>
              </a:rPr>
              <a:t>‘</a:t>
            </a:r>
            <a:r>
              <a:rPr lang="en-GB" altLang="zh-CN" sz="1800" dirty="0" smtClean="0">
                <a:ea typeface="SimSun" pitchFamily="2" charset="-122"/>
              </a:rPr>
              <a:t>Active Australia</a:t>
            </a:r>
            <a:r>
              <a:rPr lang="en-GB" altLang="zh-CN" sz="1800" dirty="0" smtClean="0">
                <a:latin typeface="Arial"/>
                <a:ea typeface="SimSun" pitchFamily="2" charset="-122"/>
              </a:rPr>
              <a:t>’</a:t>
            </a:r>
            <a:endParaRPr lang="en-GB" altLang="zh-CN" sz="1800" dirty="0" smtClean="0">
              <a:ea typeface="SimSun" pitchFamily="2" charset="-122"/>
            </a:endParaRPr>
          </a:p>
          <a:p>
            <a:pPr eaLnBrk="1" hangingPunct="1">
              <a:lnSpc>
                <a:spcPct val="80000"/>
              </a:lnSpc>
              <a:defRPr/>
            </a:pPr>
            <a:endParaRPr lang="en-GB" altLang="zh-CN" sz="1800" dirty="0" smtClean="0">
              <a:ea typeface="SimSun" pitchFamily="2" charset="-122"/>
            </a:endParaRPr>
          </a:p>
          <a:p>
            <a:pPr eaLnBrk="1" hangingPunct="1">
              <a:lnSpc>
                <a:spcPct val="80000"/>
              </a:lnSpc>
              <a:defRPr/>
            </a:pPr>
            <a:r>
              <a:rPr lang="en-GB" altLang="zh-CN" sz="1800" dirty="0" smtClean="0">
                <a:ea typeface="SimSun" pitchFamily="2" charset="-122"/>
              </a:rPr>
              <a:t>WHY? </a:t>
            </a:r>
            <a:r>
              <a:rPr lang="en-GB" altLang="zh-CN" sz="1800" dirty="0" smtClean="0">
                <a:latin typeface="Arial"/>
                <a:ea typeface="SimSun" pitchFamily="2" charset="-122"/>
              </a:rPr>
              <a:t>–</a:t>
            </a:r>
            <a:r>
              <a:rPr lang="en-GB" altLang="zh-CN" sz="1800" dirty="0" smtClean="0">
                <a:ea typeface="SimSun" pitchFamily="2" charset="-122"/>
              </a:rPr>
              <a:t> to give it more of a grassroots focus</a:t>
            </a:r>
          </a:p>
          <a:p>
            <a:pPr eaLnBrk="1" hangingPunct="1">
              <a:lnSpc>
                <a:spcPct val="80000"/>
              </a:lnSpc>
              <a:defRPr/>
            </a:pPr>
            <a:r>
              <a:rPr lang="en-GB" altLang="zh-CN" sz="1800" dirty="0" smtClean="0">
                <a:latin typeface="Arial"/>
                <a:ea typeface="SimSun" pitchFamily="2" charset="-122"/>
              </a:rPr>
              <a:t>‘</a:t>
            </a:r>
            <a:r>
              <a:rPr lang="en-GB" altLang="zh-CN" sz="1800" dirty="0" smtClean="0">
                <a:ea typeface="SimSun" pitchFamily="2" charset="-122"/>
              </a:rPr>
              <a:t>Active Australia</a:t>
            </a:r>
            <a:r>
              <a:rPr lang="en-GB" altLang="zh-CN" sz="1800" dirty="0" smtClean="0">
                <a:latin typeface="Arial"/>
                <a:ea typeface="SimSun" pitchFamily="2" charset="-122"/>
              </a:rPr>
              <a:t>’</a:t>
            </a:r>
            <a:r>
              <a:rPr lang="en-GB" altLang="zh-CN" sz="1800" dirty="0" smtClean="0">
                <a:ea typeface="SimSun" pitchFamily="2" charset="-122"/>
              </a:rPr>
              <a:t> = a national programme run by the ASC with focus on </a:t>
            </a:r>
            <a:r>
              <a:rPr lang="en-GB" altLang="zh-CN" sz="1800" dirty="0" smtClean="0">
                <a:latin typeface="Arial"/>
                <a:ea typeface="SimSun" pitchFamily="2" charset="-122"/>
              </a:rPr>
              <a:t>‘</a:t>
            </a:r>
            <a:r>
              <a:rPr lang="en-GB" altLang="zh-CN" sz="1800" dirty="0" smtClean="0">
                <a:ea typeface="SimSun" pitchFamily="2" charset="-122"/>
              </a:rPr>
              <a:t>sport for all</a:t>
            </a:r>
            <a:r>
              <a:rPr lang="en-GB" altLang="zh-CN" sz="1800" dirty="0" smtClean="0">
                <a:latin typeface="Arial"/>
                <a:ea typeface="SimSun" pitchFamily="2" charset="-122"/>
              </a:rPr>
              <a:t>’</a:t>
            </a:r>
            <a:r>
              <a:rPr lang="en-GB" altLang="zh-CN" sz="1800" dirty="0" smtClean="0">
                <a:ea typeface="SimSun" pitchFamily="2" charset="-122"/>
              </a:rPr>
              <a:t> (participation) and aimed at foundation level sport</a:t>
            </a:r>
          </a:p>
          <a:p>
            <a:pPr eaLnBrk="1" hangingPunct="1">
              <a:lnSpc>
                <a:spcPct val="80000"/>
              </a:lnSpc>
              <a:defRPr/>
            </a:pPr>
            <a:endParaRPr lang="en-GB" altLang="zh-CN" sz="1800" dirty="0" smtClean="0">
              <a:ea typeface="SimSun" pitchFamily="2" charset="-122"/>
            </a:endParaRPr>
          </a:p>
          <a:p>
            <a:pPr eaLnBrk="1" hangingPunct="1">
              <a:lnSpc>
                <a:spcPct val="80000"/>
              </a:lnSpc>
              <a:defRPr/>
            </a:pPr>
            <a:r>
              <a:rPr lang="en-GB" altLang="zh-CN" sz="1800" dirty="0" smtClean="0">
                <a:solidFill>
                  <a:srgbClr val="FF0000"/>
                </a:solidFill>
                <a:ea typeface="SimSun" pitchFamily="2" charset="-122"/>
              </a:rPr>
              <a:t>3 main aims of </a:t>
            </a:r>
            <a:r>
              <a:rPr lang="en-GB" altLang="zh-CN" sz="1800" dirty="0" smtClean="0">
                <a:solidFill>
                  <a:srgbClr val="FF0000"/>
                </a:solidFill>
                <a:latin typeface="Arial"/>
                <a:ea typeface="SimSun" pitchFamily="2" charset="-122"/>
              </a:rPr>
              <a:t>‘</a:t>
            </a:r>
            <a:r>
              <a:rPr lang="en-GB" altLang="zh-CN" sz="1800" dirty="0" smtClean="0">
                <a:solidFill>
                  <a:srgbClr val="FF0000"/>
                </a:solidFill>
                <a:ea typeface="SimSun" pitchFamily="2" charset="-122"/>
              </a:rPr>
              <a:t>Active Australia</a:t>
            </a:r>
            <a:r>
              <a:rPr lang="en-GB" altLang="zh-CN" sz="1800" dirty="0" smtClean="0">
                <a:solidFill>
                  <a:srgbClr val="FF0000"/>
                </a:solidFill>
                <a:latin typeface="Arial"/>
                <a:ea typeface="SimSun" pitchFamily="2" charset="-122"/>
              </a:rPr>
              <a:t>’</a:t>
            </a:r>
            <a:r>
              <a:rPr lang="en-GB" altLang="zh-CN" sz="1800" dirty="0" smtClean="0">
                <a:solidFill>
                  <a:srgbClr val="FF0000"/>
                </a:solidFill>
                <a:ea typeface="SimSun" pitchFamily="2" charset="-122"/>
              </a:rPr>
              <a:t>:</a:t>
            </a:r>
          </a:p>
          <a:p>
            <a:pPr eaLnBrk="1" hangingPunct="1">
              <a:lnSpc>
                <a:spcPct val="80000"/>
              </a:lnSpc>
              <a:defRPr/>
            </a:pPr>
            <a:r>
              <a:rPr lang="en-GB" altLang="zh-CN" sz="1800" dirty="0" smtClean="0">
                <a:solidFill>
                  <a:srgbClr val="FF0000"/>
                </a:solidFill>
                <a:ea typeface="SimSun" pitchFamily="2" charset="-122"/>
              </a:rPr>
              <a:t>increase lifelong participation</a:t>
            </a:r>
          </a:p>
          <a:p>
            <a:pPr eaLnBrk="1" hangingPunct="1">
              <a:lnSpc>
                <a:spcPct val="80000"/>
              </a:lnSpc>
              <a:defRPr/>
            </a:pPr>
            <a:r>
              <a:rPr lang="en-GB" altLang="zh-CN" sz="1800" dirty="0" smtClean="0">
                <a:solidFill>
                  <a:srgbClr val="FF0000"/>
                </a:solidFill>
                <a:ea typeface="SimSun" pitchFamily="2" charset="-122"/>
              </a:rPr>
              <a:t>realise social, health &amp; economic benefits</a:t>
            </a:r>
          </a:p>
          <a:p>
            <a:pPr eaLnBrk="1" hangingPunct="1">
              <a:lnSpc>
                <a:spcPct val="80000"/>
              </a:lnSpc>
              <a:defRPr/>
            </a:pPr>
            <a:r>
              <a:rPr lang="en-GB" altLang="zh-CN" sz="1800" dirty="0" smtClean="0">
                <a:solidFill>
                  <a:srgbClr val="FF0000"/>
                </a:solidFill>
                <a:ea typeface="SimSun" pitchFamily="2" charset="-122"/>
              </a:rPr>
              <a:t>develop a quality infrastructure to support this goal</a:t>
            </a:r>
          </a:p>
          <a:p>
            <a:pPr eaLnBrk="1" hangingPunct="1">
              <a:lnSpc>
                <a:spcPct val="80000"/>
              </a:lnSpc>
              <a:defRPr/>
            </a:pPr>
            <a:endParaRPr lang="en-GB" altLang="zh-CN" sz="1800" dirty="0" smtClean="0">
              <a:solidFill>
                <a:srgbClr val="FF0000"/>
              </a:solidFill>
              <a:ea typeface="SimSun" pitchFamily="2" charset="-122"/>
            </a:endParaRPr>
          </a:p>
          <a:p>
            <a:pPr eaLnBrk="1" hangingPunct="1">
              <a:lnSpc>
                <a:spcPct val="80000"/>
              </a:lnSpc>
              <a:defRPr/>
            </a:pPr>
            <a:r>
              <a:rPr lang="en-GB" altLang="zh-CN" sz="1800" dirty="0" smtClean="0">
                <a:ea typeface="SimSun" pitchFamily="2" charset="-122"/>
              </a:rPr>
              <a:t>Principles of </a:t>
            </a:r>
            <a:r>
              <a:rPr lang="en-GB" altLang="zh-CN" sz="1800" dirty="0" smtClean="0">
                <a:latin typeface="Arial"/>
                <a:ea typeface="SimSun" pitchFamily="2" charset="-122"/>
              </a:rPr>
              <a:t>‘</a:t>
            </a:r>
            <a:r>
              <a:rPr lang="en-GB" altLang="zh-CN" sz="1800" dirty="0" smtClean="0">
                <a:ea typeface="SimSun" pitchFamily="2" charset="-122"/>
              </a:rPr>
              <a:t>Active Australia</a:t>
            </a:r>
            <a:r>
              <a:rPr lang="en-GB" altLang="zh-CN" sz="1800" dirty="0" smtClean="0">
                <a:latin typeface="Arial"/>
                <a:ea typeface="SimSun" pitchFamily="2" charset="-122"/>
              </a:rPr>
              <a:t>’</a:t>
            </a:r>
            <a:r>
              <a:rPr lang="en-GB" altLang="zh-CN" sz="1800" dirty="0" smtClean="0">
                <a:ea typeface="SimSun" pitchFamily="2" charset="-122"/>
              </a:rPr>
              <a:t> are:</a:t>
            </a:r>
          </a:p>
          <a:p>
            <a:pPr lvl="1" eaLnBrk="1" hangingPunct="1">
              <a:lnSpc>
                <a:spcPct val="80000"/>
              </a:lnSpc>
              <a:defRPr/>
            </a:pPr>
            <a:r>
              <a:rPr lang="en-GB" altLang="zh-CN" sz="1600" dirty="0" smtClean="0">
                <a:ea typeface="SimSun" pitchFamily="2" charset="-122"/>
              </a:rPr>
              <a:t>ensure access &amp; equity</a:t>
            </a:r>
          </a:p>
          <a:p>
            <a:pPr lvl="1" eaLnBrk="1" hangingPunct="1">
              <a:lnSpc>
                <a:spcPct val="80000"/>
              </a:lnSpc>
              <a:defRPr/>
            </a:pPr>
            <a:r>
              <a:rPr lang="en-GB" altLang="zh-CN" sz="1600" dirty="0" smtClean="0">
                <a:ea typeface="SimSun" pitchFamily="2" charset="-122"/>
              </a:rPr>
              <a:t>lifelong involvement</a:t>
            </a:r>
          </a:p>
          <a:p>
            <a:pPr lvl="1" eaLnBrk="1" hangingPunct="1">
              <a:lnSpc>
                <a:spcPct val="80000"/>
              </a:lnSpc>
              <a:defRPr/>
            </a:pPr>
            <a:r>
              <a:rPr lang="en-GB" altLang="zh-CN" sz="1600" dirty="0" smtClean="0">
                <a:ea typeface="SimSun" pitchFamily="2" charset="-122"/>
              </a:rPr>
              <a:t>enjoyment in activity</a:t>
            </a:r>
          </a:p>
          <a:p>
            <a:pPr lvl="1" eaLnBrk="1" hangingPunct="1">
              <a:lnSpc>
                <a:spcPct val="80000"/>
              </a:lnSpc>
              <a:defRPr/>
            </a:pPr>
            <a:r>
              <a:rPr lang="en-GB" altLang="zh-CN" sz="1600" dirty="0" smtClean="0">
                <a:ea typeface="SimSun" pitchFamily="2" charset="-122"/>
              </a:rPr>
              <a:t>diversity and choice</a:t>
            </a:r>
          </a:p>
          <a:p>
            <a:pPr lvl="1" eaLnBrk="1" hangingPunct="1">
              <a:lnSpc>
                <a:spcPct val="80000"/>
              </a:lnSpc>
              <a:defRPr/>
            </a:pPr>
            <a:r>
              <a:rPr lang="en-GB" altLang="zh-CN" sz="1600" dirty="0" smtClean="0">
                <a:ea typeface="SimSun" pitchFamily="2" charset="-122"/>
              </a:rPr>
              <a:t>encourage improvement and quality of experience</a:t>
            </a:r>
          </a:p>
          <a:p>
            <a:pPr lvl="1" eaLnBrk="1" hangingPunct="1">
              <a:lnSpc>
                <a:spcPct val="80000"/>
              </a:lnSpc>
              <a:defRPr/>
            </a:pPr>
            <a:endParaRPr lang="en-GB" altLang="zh-CN" sz="1600" dirty="0" smtClean="0">
              <a:ea typeface="SimSun" pitchFamily="2" charset="-122"/>
            </a:endParaRPr>
          </a:p>
          <a:p>
            <a:pPr eaLnBrk="1" hangingPunct="1">
              <a:lnSpc>
                <a:spcPct val="80000"/>
              </a:lnSpc>
              <a:defRPr/>
            </a:pPr>
            <a:r>
              <a:rPr lang="en-GB" altLang="zh-CN" sz="1800" dirty="0" smtClean="0">
                <a:ea typeface="SimSun" pitchFamily="2" charset="-122"/>
              </a:rPr>
              <a:t>All states have Dept</a:t>
            </a:r>
            <a:r>
              <a:rPr lang="en-GB" altLang="zh-CN" sz="1800" dirty="0" smtClean="0">
                <a:latin typeface="Arial"/>
                <a:ea typeface="SimSun" pitchFamily="2" charset="-122"/>
              </a:rPr>
              <a:t>’</a:t>
            </a:r>
            <a:r>
              <a:rPr lang="en-GB" altLang="zh-CN" sz="1800" dirty="0" smtClean="0">
                <a:ea typeface="SimSun" pitchFamily="2" charset="-122"/>
              </a:rPr>
              <a:t>s for Aborigine affairs, who aim to incorporate Aborigine culture</a:t>
            </a:r>
          </a:p>
          <a:p>
            <a:pPr eaLnBrk="1" hangingPunct="1">
              <a:lnSpc>
                <a:spcPct val="80000"/>
              </a:lnSpc>
              <a:defRPr/>
            </a:pPr>
            <a:r>
              <a:rPr lang="en-GB" altLang="zh-CN" sz="1800" dirty="0" smtClean="0">
                <a:ea typeface="SimSun" pitchFamily="2" charset="-122"/>
              </a:rPr>
              <a:t>Success has been limited</a:t>
            </a:r>
            <a:endParaRPr lang="en-GB" sz="1800" dirty="0" smtClean="0"/>
          </a:p>
          <a:p>
            <a:pPr eaLnBrk="1" hangingPunct="1">
              <a:lnSpc>
                <a:spcPct val="80000"/>
              </a:lnSpc>
              <a:defRPr/>
            </a:pPr>
            <a:endParaRPr lang="en-GB" sz="1800" dirty="0" smtClean="0"/>
          </a:p>
        </p:txBody>
      </p:sp>
      <p:pic>
        <p:nvPicPr>
          <p:cNvPr id="41987" name="Picture 4" descr="AAlogo.gif (3554 bytes)">
            <a:hlinkClick r:id="rId3"/>
          </p:cNvPr>
          <p:cNvPicPr>
            <a:picLocks noChangeAspect="1" noChangeArrowheads="1"/>
          </p:cNvPicPr>
          <p:nvPr/>
        </p:nvPicPr>
        <p:blipFill>
          <a:blip r:embed="rId4" cstate="print"/>
          <a:srcRect/>
          <a:stretch>
            <a:fillRect/>
          </a:stretch>
        </p:blipFill>
        <p:spPr bwMode="auto">
          <a:xfrm>
            <a:off x="5761038" y="2997200"/>
            <a:ext cx="3348037" cy="18129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Australia-Cricket"/>
          <p:cNvPicPr>
            <a:picLocks noChangeAspect="1" noChangeArrowheads="1"/>
          </p:cNvPicPr>
          <p:nvPr/>
        </p:nvPicPr>
        <p:blipFill>
          <a:blip r:embed="rId3" cstate="print"/>
          <a:srcRect/>
          <a:stretch>
            <a:fillRect/>
          </a:stretch>
        </p:blipFill>
        <p:spPr bwMode="auto">
          <a:xfrm>
            <a:off x="3419475" y="115888"/>
            <a:ext cx="2857500" cy="3943350"/>
          </a:xfrm>
          <a:prstGeom prst="rect">
            <a:avLst/>
          </a:prstGeom>
          <a:noFill/>
          <a:ln w="9525">
            <a:noFill/>
            <a:miter lim="800000"/>
            <a:headEnd/>
            <a:tailEnd/>
          </a:ln>
        </p:spPr>
      </p:pic>
      <p:pic>
        <p:nvPicPr>
          <p:cNvPr id="43011" name="Picture 7" descr="Img214448362"/>
          <p:cNvPicPr>
            <a:picLocks noChangeAspect="1" noChangeArrowheads="1"/>
          </p:cNvPicPr>
          <p:nvPr/>
        </p:nvPicPr>
        <p:blipFill>
          <a:blip r:embed="rId4" cstate="print"/>
          <a:srcRect/>
          <a:stretch>
            <a:fillRect/>
          </a:stretch>
        </p:blipFill>
        <p:spPr bwMode="auto">
          <a:xfrm>
            <a:off x="155575" y="115888"/>
            <a:ext cx="3109913" cy="3887787"/>
          </a:xfrm>
          <a:prstGeom prst="rect">
            <a:avLst/>
          </a:prstGeom>
          <a:noFill/>
          <a:ln w="9525">
            <a:noFill/>
            <a:miter lim="800000"/>
            <a:headEnd/>
            <a:tailEnd/>
          </a:ln>
        </p:spPr>
      </p:pic>
      <p:pic>
        <p:nvPicPr>
          <p:cNvPr id="43012" name="Picture 9" descr="gow%20blue%20full"/>
          <p:cNvPicPr>
            <a:picLocks noChangeAspect="1" noChangeArrowheads="1"/>
          </p:cNvPicPr>
          <p:nvPr/>
        </p:nvPicPr>
        <p:blipFill>
          <a:blip r:embed="rId5" cstate="print"/>
          <a:srcRect/>
          <a:stretch>
            <a:fillRect/>
          </a:stretch>
        </p:blipFill>
        <p:spPr bwMode="auto">
          <a:xfrm>
            <a:off x="6443663" y="215900"/>
            <a:ext cx="2543175" cy="3644900"/>
          </a:xfrm>
          <a:prstGeom prst="rect">
            <a:avLst/>
          </a:prstGeom>
          <a:noFill/>
          <a:ln w="9525">
            <a:noFill/>
            <a:miter lim="800000"/>
            <a:headEnd/>
            <a:tailEnd/>
          </a:ln>
        </p:spPr>
      </p:pic>
      <p:pic>
        <p:nvPicPr>
          <p:cNvPr id="43013" name="Picture 11" descr="Australian%20Rugby%20Union%20Try"/>
          <p:cNvPicPr>
            <a:picLocks noChangeAspect="1" noChangeArrowheads="1"/>
          </p:cNvPicPr>
          <p:nvPr/>
        </p:nvPicPr>
        <p:blipFill>
          <a:blip r:embed="rId6" cstate="print"/>
          <a:srcRect/>
          <a:stretch>
            <a:fillRect/>
          </a:stretch>
        </p:blipFill>
        <p:spPr bwMode="auto">
          <a:xfrm>
            <a:off x="107950" y="4221163"/>
            <a:ext cx="3843338" cy="2592387"/>
          </a:xfrm>
          <a:prstGeom prst="rect">
            <a:avLst/>
          </a:prstGeom>
          <a:noFill/>
          <a:ln w="9525">
            <a:noFill/>
            <a:miter lim="800000"/>
            <a:headEnd/>
            <a:tailEnd/>
          </a:ln>
        </p:spPr>
      </p:pic>
      <p:pic>
        <p:nvPicPr>
          <p:cNvPr id="43014" name="Picture 13" descr="melbheader"/>
          <p:cNvPicPr>
            <a:picLocks noChangeAspect="1" noChangeArrowheads="1"/>
          </p:cNvPicPr>
          <p:nvPr/>
        </p:nvPicPr>
        <p:blipFill>
          <a:blip r:embed="rId7" cstate="print"/>
          <a:srcRect/>
          <a:stretch>
            <a:fillRect/>
          </a:stretch>
        </p:blipFill>
        <p:spPr bwMode="auto">
          <a:xfrm>
            <a:off x="3995738" y="4365625"/>
            <a:ext cx="4968875" cy="21415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en-GB" smtClean="0"/>
              <a:t>STATUS OF SPORT IN OZ</a:t>
            </a:r>
          </a:p>
        </p:txBody>
      </p:sp>
      <p:sp>
        <p:nvSpPr>
          <p:cNvPr id="97283" name="Rectangle 3"/>
          <p:cNvSpPr>
            <a:spLocks noGrp="1" noChangeArrowheads="1"/>
          </p:cNvSpPr>
          <p:nvPr>
            <p:ph type="body" idx="1"/>
          </p:nvPr>
        </p:nvSpPr>
        <p:spPr/>
        <p:txBody>
          <a:bodyPr/>
          <a:lstStyle/>
          <a:p>
            <a:pPr eaLnBrk="1" hangingPunct="1">
              <a:lnSpc>
                <a:spcPct val="80000"/>
              </a:lnSpc>
              <a:defRPr/>
            </a:pPr>
            <a:r>
              <a:rPr lang="en-GB" altLang="zh-CN" sz="2000" smtClean="0">
                <a:ea typeface="SimSun" pitchFamily="2" charset="-122"/>
              </a:rPr>
              <a:t>Sport = high status in Oz. It</a:t>
            </a:r>
            <a:r>
              <a:rPr lang="en-GB" altLang="zh-CN" sz="2000" smtClean="0">
                <a:latin typeface="Arial"/>
                <a:ea typeface="SimSun" pitchFamily="2" charset="-122"/>
              </a:rPr>
              <a:t>’</a:t>
            </a:r>
            <a:r>
              <a:rPr lang="en-GB" altLang="zh-CN" sz="2000" smtClean="0">
                <a:ea typeface="SimSun" pitchFamily="2" charset="-122"/>
              </a:rPr>
              <a:t>s helped shape the identity of this relatively young country. National passion / obsession. </a:t>
            </a:r>
          </a:p>
          <a:p>
            <a:pPr eaLnBrk="1" hangingPunct="1">
              <a:lnSpc>
                <a:spcPct val="80000"/>
              </a:lnSpc>
              <a:defRPr/>
            </a:pPr>
            <a:r>
              <a:rPr lang="en-GB" altLang="zh-CN" sz="2000" smtClean="0">
                <a:ea typeface="SimSun" pitchFamily="2" charset="-122"/>
              </a:rPr>
              <a:t>90% Oz participate in sport and sport = 15% TV time.</a:t>
            </a:r>
          </a:p>
          <a:p>
            <a:pPr eaLnBrk="1" hangingPunct="1">
              <a:lnSpc>
                <a:spcPct val="80000"/>
              </a:lnSpc>
              <a:defRPr/>
            </a:pPr>
            <a:r>
              <a:rPr lang="en-GB" altLang="zh-CN" sz="2000" smtClean="0">
                <a:ea typeface="SimSun" pitchFamily="2" charset="-122"/>
              </a:rPr>
              <a:t>Ashes in 2005, 12.5% watched England win; BUT 90% watched Melbourne Cup in 2004!</a:t>
            </a:r>
          </a:p>
          <a:p>
            <a:pPr eaLnBrk="1" hangingPunct="1">
              <a:lnSpc>
                <a:spcPct val="80000"/>
              </a:lnSpc>
              <a:defRPr/>
            </a:pPr>
            <a:r>
              <a:rPr lang="en-GB" altLang="zh-CN" sz="2000" smtClean="0">
                <a:ea typeface="SimSun" pitchFamily="2" charset="-122"/>
              </a:rPr>
              <a:t>Sport = front page news </a:t>
            </a:r>
            <a:r>
              <a:rPr lang="en-GB" altLang="zh-CN" sz="2000" smtClean="0">
                <a:latin typeface="Arial"/>
                <a:ea typeface="SimSun" pitchFamily="2" charset="-122"/>
              </a:rPr>
              <a:t>–</a:t>
            </a:r>
            <a:r>
              <a:rPr lang="en-GB" altLang="zh-CN" sz="2000" smtClean="0">
                <a:ea typeface="SimSun" pitchFamily="2" charset="-122"/>
              </a:rPr>
              <a:t> national sporting success related to population!</a:t>
            </a:r>
          </a:p>
          <a:p>
            <a:pPr eaLnBrk="1" hangingPunct="1">
              <a:lnSpc>
                <a:spcPct val="80000"/>
              </a:lnSpc>
              <a:defRPr/>
            </a:pPr>
            <a:r>
              <a:rPr lang="en-GB" altLang="zh-CN" sz="2000" smtClean="0">
                <a:ea typeface="SimSun" pitchFamily="2" charset="-122"/>
              </a:rPr>
              <a:t>Sydney 2000 Olympics </a:t>
            </a:r>
            <a:r>
              <a:rPr lang="en-GB" altLang="zh-CN" sz="2000" smtClean="0">
                <a:latin typeface="Arial"/>
                <a:ea typeface="SimSun" pitchFamily="2" charset="-122"/>
              </a:rPr>
              <a:t>–</a:t>
            </a:r>
            <a:r>
              <a:rPr lang="en-GB" altLang="zh-CN" sz="2000" smtClean="0">
                <a:ea typeface="SimSun" pitchFamily="2" charset="-122"/>
              </a:rPr>
              <a:t> success / victories : cricket, hockey, netball, rugby league and union and cycling, rowing and swimming.</a:t>
            </a:r>
          </a:p>
          <a:p>
            <a:pPr eaLnBrk="1" hangingPunct="1">
              <a:lnSpc>
                <a:spcPct val="80000"/>
              </a:lnSpc>
              <a:defRPr/>
            </a:pPr>
            <a:r>
              <a:rPr lang="en-GB" altLang="zh-CN" sz="2000" smtClean="0">
                <a:ea typeface="SimSun" pitchFamily="2" charset="-122"/>
              </a:rPr>
              <a:t>Report Australian Sports Institute Study Group (1975) </a:t>
            </a:r>
            <a:r>
              <a:rPr lang="en-GB" altLang="zh-CN" sz="2000" smtClean="0">
                <a:latin typeface="Arial"/>
                <a:ea typeface="SimSun" pitchFamily="2" charset="-122"/>
              </a:rPr>
              <a:t>–</a:t>
            </a:r>
            <a:r>
              <a:rPr lang="en-GB" altLang="zh-CN" sz="2000" smtClean="0">
                <a:ea typeface="SimSun" pitchFamily="2" charset="-122"/>
              </a:rPr>
              <a:t> they spend enormous amount of time and money on sport </a:t>
            </a:r>
            <a:r>
              <a:rPr lang="en-GB" altLang="zh-CN" sz="2000" smtClean="0">
                <a:latin typeface="Arial"/>
                <a:ea typeface="SimSun" pitchFamily="2" charset="-122"/>
              </a:rPr>
              <a:t>–</a:t>
            </a:r>
            <a:r>
              <a:rPr lang="en-GB" altLang="zh-CN" sz="2000" smtClean="0">
                <a:ea typeface="SimSun" pitchFamily="2" charset="-122"/>
              </a:rPr>
              <a:t> think, read, talk, watch, do.</a:t>
            </a:r>
            <a:endParaRPr lang="en-GB" sz="2000" smtClean="0">
              <a:ea typeface="SimSun" pitchFamily="2" charset="-122"/>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lang="en-GB" dirty="0" smtClean="0"/>
              <a:t>Captain Cook</a:t>
            </a:r>
          </a:p>
        </p:txBody>
      </p:sp>
      <p:sp>
        <p:nvSpPr>
          <p:cNvPr id="128003" name="Rectangle 3"/>
          <p:cNvSpPr>
            <a:spLocks noGrp="1" noChangeArrowheads="1"/>
          </p:cNvSpPr>
          <p:nvPr>
            <p:ph type="body" idx="1"/>
          </p:nvPr>
        </p:nvSpPr>
        <p:spPr/>
        <p:txBody>
          <a:bodyPr/>
          <a:lstStyle/>
          <a:p>
            <a:pPr eaLnBrk="1" hangingPunct="1">
              <a:defRPr/>
            </a:pPr>
            <a:r>
              <a:rPr lang="en-GB" dirty="0" smtClean="0"/>
              <a:t>1770 first landed in Australia </a:t>
            </a:r>
          </a:p>
          <a:p>
            <a:pPr eaLnBrk="1" hangingPunct="1">
              <a:defRPr/>
            </a:pPr>
            <a:r>
              <a:rPr lang="en-GB" dirty="0" smtClean="0"/>
              <a:t>10 years later an influx of British convicts were sent to Australia.  </a:t>
            </a:r>
          </a:p>
          <a:p>
            <a:pPr eaLnBrk="1" hangingPunct="1">
              <a:defRPr/>
            </a:pPr>
            <a:r>
              <a:rPr lang="en-GB" dirty="0" smtClean="0"/>
              <a:t>From this point forward (1800-1900) the population grew.</a:t>
            </a:r>
          </a:p>
          <a:p>
            <a:pPr eaLnBrk="1" hangingPunct="1">
              <a:defRPr/>
            </a:pPr>
            <a:endParaRPr lang="en-GB" dirty="0" smtClean="0"/>
          </a:p>
        </p:txBody>
      </p:sp>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ctr" eaLnBrk="1" hangingPunct="1"/>
            <a:r>
              <a:rPr lang="en-GB" smtClean="0">
                <a:effectLst/>
              </a:rPr>
              <a:t>SUMMARY – HISTORY OF OZ SPORT</a:t>
            </a:r>
          </a:p>
        </p:txBody>
      </p:sp>
      <p:sp>
        <p:nvSpPr>
          <p:cNvPr id="80899" name="Rectangle 3"/>
          <p:cNvSpPr>
            <a:spLocks noGrp="1" noChangeArrowheads="1"/>
          </p:cNvSpPr>
          <p:nvPr>
            <p:ph type="body" idx="1"/>
          </p:nvPr>
        </p:nvSpPr>
        <p:spPr/>
        <p:txBody>
          <a:bodyPr/>
          <a:lstStyle/>
          <a:p>
            <a:pPr eaLnBrk="1" hangingPunct="1">
              <a:lnSpc>
                <a:spcPct val="80000"/>
              </a:lnSpc>
              <a:defRPr/>
            </a:pPr>
            <a:r>
              <a:rPr lang="en-GB" altLang="zh-CN" sz="2800" smtClean="0">
                <a:ea typeface="SimSun" pitchFamily="2" charset="-122"/>
              </a:rPr>
              <a:t>Reflects developments in UK</a:t>
            </a:r>
          </a:p>
          <a:p>
            <a:pPr eaLnBrk="1" hangingPunct="1">
              <a:lnSpc>
                <a:spcPct val="80000"/>
              </a:lnSpc>
              <a:defRPr/>
            </a:pPr>
            <a:r>
              <a:rPr lang="en-GB" altLang="zh-CN" sz="2800" smtClean="0">
                <a:ea typeface="SimSun" pitchFamily="2" charset="-122"/>
              </a:rPr>
              <a:t>The history of professional sport has some parallels with their colonial roots and similar patterns of development.</a:t>
            </a:r>
          </a:p>
          <a:p>
            <a:pPr eaLnBrk="1" hangingPunct="1">
              <a:lnSpc>
                <a:spcPct val="80000"/>
              </a:lnSpc>
              <a:defRPr/>
            </a:pPr>
            <a:r>
              <a:rPr lang="en-GB" altLang="zh-CN" sz="2800" smtClean="0">
                <a:ea typeface="SimSun" pitchFamily="2" charset="-122"/>
              </a:rPr>
              <a:t>Middle class developments remained dominant because there was little industrial working class influence</a:t>
            </a:r>
          </a:p>
          <a:p>
            <a:pPr eaLnBrk="1" hangingPunct="1">
              <a:lnSpc>
                <a:spcPct val="80000"/>
              </a:lnSpc>
              <a:defRPr/>
            </a:pPr>
            <a:r>
              <a:rPr lang="en-GB" altLang="zh-CN" sz="2800" smtClean="0">
                <a:ea typeface="SimSun" pitchFamily="2" charset="-122"/>
              </a:rPr>
              <a:t>Private clubs stimulated by school athleticism produced a decentralised sporting system</a:t>
            </a:r>
          </a:p>
          <a:p>
            <a:pPr eaLnBrk="1" hangingPunct="1">
              <a:lnSpc>
                <a:spcPct val="80000"/>
              </a:lnSpc>
              <a:defRPr/>
            </a:pPr>
            <a:r>
              <a:rPr lang="en-GB" altLang="zh-CN" sz="2800" smtClean="0">
                <a:ea typeface="SimSun" pitchFamily="2" charset="-122"/>
              </a:rPr>
              <a:t>State teams dominate and no federal control till 1970</a:t>
            </a:r>
            <a:r>
              <a:rPr lang="en-GB" altLang="zh-CN" sz="2800" smtClean="0">
                <a:latin typeface="Arial"/>
                <a:ea typeface="SimSun" pitchFamily="2" charset="-122"/>
              </a:rPr>
              <a:t>’</a:t>
            </a:r>
            <a:r>
              <a:rPr lang="en-GB" altLang="zh-CN" sz="2800" smtClean="0">
                <a:ea typeface="SimSun" pitchFamily="2" charset="-122"/>
              </a:rPr>
              <a:t>s</a:t>
            </a:r>
            <a:endParaRPr lang="en-GB" sz="2800" smtClean="0"/>
          </a:p>
        </p:txBody>
      </p:sp>
    </p:spTree>
    <p:custDataLst>
      <p:tags r:id="rId1"/>
    </p:custData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692275" y="3141663"/>
            <a:ext cx="5976938" cy="457200"/>
          </a:xfrm>
          <a:prstGeom prst="rect">
            <a:avLst/>
          </a:prstGeom>
          <a:noFill/>
          <a:ln w="9525">
            <a:noFill/>
            <a:miter lim="800000"/>
            <a:headEnd/>
            <a:tailEnd/>
          </a:ln>
        </p:spPr>
        <p:txBody>
          <a:bodyPr>
            <a:spAutoFit/>
          </a:bodyPr>
          <a:lstStyle/>
          <a:p>
            <a:pPr algn="ctr">
              <a:spcBef>
                <a:spcPct val="50000"/>
              </a:spcBef>
            </a:pPr>
            <a:r>
              <a:rPr lang="en-GB" sz="2400" b="1">
                <a:solidFill>
                  <a:schemeClr val="folHlink"/>
                </a:solidFill>
                <a:latin typeface="Arial" charset="0"/>
              </a:rPr>
              <a:t>NATIVE AUSTRALIANS / ABORIGINES</a:t>
            </a:r>
          </a:p>
        </p:txBody>
      </p:sp>
      <p:sp>
        <p:nvSpPr>
          <p:cNvPr id="63491" name="Text Box 3"/>
          <p:cNvSpPr txBox="1">
            <a:spLocks noChangeArrowheads="1"/>
          </p:cNvSpPr>
          <p:nvPr/>
        </p:nvSpPr>
        <p:spPr bwMode="auto">
          <a:xfrm>
            <a:off x="827088" y="333375"/>
            <a:ext cx="2160587" cy="1069975"/>
          </a:xfrm>
          <a:prstGeom prst="rect">
            <a:avLst/>
          </a:prstGeom>
          <a:noFill/>
          <a:ln w="9525">
            <a:noFill/>
            <a:miter lim="800000"/>
            <a:headEnd/>
            <a:tailEnd/>
          </a:ln>
        </p:spPr>
        <p:txBody>
          <a:bodyPr>
            <a:spAutoFit/>
          </a:bodyPr>
          <a:lstStyle/>
          <a:p>
            <a:pPr algn="ctr">
              <a:spcBef>
                <a:spcPct val="50000"/>
              </a:spcBef>
            </a:pPr>
            <a:r>
              <a:rPr lang="en-GB" sz="1600">
                <a:latin typeface="Arial" charset="0"/>
              </a:rPr>
              <a:t>FUNCTIONAL &amp; SURVIVAL ACTIVITIES – HUNT &amp; FISH</a:t>
            </a:r>
          </a:p>
        </p:txBody>
      </p:sp>
      <p:sp>
        <p:nvSpPr>
          <p:cNvPr id="63492" name="Text Box 4"/>
          <p:cNvSpPr txBox="1">
            <a:spLocks noChangeArrowheads="1"/>
          </p:cNvSpPr>
          <p:nvPr/>
        </p:nvSpPr>
        <p:spPr bwMode="auto">
          <a:xfrm>
            <a:off x="3563938" y="333375"/>
            <a:ext cx="4105275" cy="336550"/>
          </a:xfrm>
          <a:prstGeom prst="rect">
            <a:avLst/>
          </a:prstGeom>
          <a:noFill/>
          <a:ln w="9525">
            <a:noFill/>
            <a:miter lim="800000"/>
            <a:headEnd/>
            <a:tailEnd/>
          </a:ln>
        </p:spPr>
        <p:txBody>
          <a:bodyPr>
            <a:spAutoFit/>
          </a:bodyPr>
          <a:lstStyle/>
          <a:p>
            <a:pPr algn="ctr">
              <a:spcBef>
                <a:spcPct val="50000"/>
              </a:spcBef>
            </a:pPr>
            <a:r>
              <a:rPr lang="en-GB" sz="1600">
                <a:latin typeface="Arial" charset="0"/>
              </a:rPr>
              <a:t>FRONTIERS / WILD / NOMADIC TRIBES</a:t>
            </a:r>
          </a:p>
        </p:txBody>
      </p:sp>
      <p:sp>
        <p:nvSpPr>
          <p:cNvPr id="63493" name="Text Box 5"/>
          <p:cNvSpPr txBox="1">
            <a:spLocks noChangeArrowheads="1"/>
          </p:cNvSpPr>
          <p:nvPr/>
        </p:nvSpPr>
        <p:spPr bwMode="auto">
          <a:xfrm>
            <a:off x="5148263" y="908050"/>
            <a:ext cx="2160587" cy="581025"/>
          </a:xfrm>
          <a:prstGeom prst="rect">
            <a:avLst/>
          </a:prstGeom>
          <a:noFill/>
          <a:ln w="9525">
            <a:noFill/>
            <a:miter lim="800000"/>
            <a:headEnd/>
            <a:tailEnd/>
          </a:ln>
        </p:spPr>
        <p:txBody>
          <a:bodyPr>
            <a:spAutoFit/>
          </a:bodyPr>
          <a:lstStyle/>
          <a:p>
            <a:pPr algn="ctr">
              <a:spcBef>
                <a:spcPct val="50000"/>
              </a:spcBef>
            </a:pPr>
            <a:r>
              <a:rPr lang="en-GB" sz="1600">
                <a:latin typeface="Arial" charset="0"/>
              </a:rPr>
              <a:t>RELIGIOUS AND RITUAL ACTIVITIES</a:t>
            </a:r>
          </a:p>
        </p:txBody>
      </p:sp>
      <p:sp>
        <p:nvSpPr>
          <p:cNvPr id="63494" name="Text Box 6"/>
          <p:cNvSpPr txBox="1">
            <a:spLocks noChangeArrowheads="1"/>
          </p:cNvSpPr>
          <p:nvPr/>
        </p:nvSpPr>
        <p:spPr bwMode="auto">
          <a:xfrm>
            <a:off x="2843213" y="1700213"/>
            <a:ext cx="2160587" cy="825500"/>
          </a:xfrm>
          <a:prstGeom prst="rect">
            <a:avLst/>
          </a:prstGeom>
          <a:noFill/>
          <a:ln w="9525">
            <a:noFill/>
            <a:miter lim="800000"/>
            <a:headEnd/>
            <a:tailEnd/>
          </a:ln>
        </p:spPr>
        <p:txBody>
          <a:bodyPr>
            <a:spAutoFit/>
          </a:bodyPr>
          <a:lstStyle/>
          <a:p>
            <a:pPr algn="ctr">
              <a:spcBef>
                <a:spcPct val="50000"/>
              </a:spcBef>
            </a:pPr>
            <a:r>
              <a:rPr lang="en-GB" sz="1600">
                <a:latin typeface="Arial" charset="0"/>
              </a:rPr>
              <a:t>MILITARY PROWESS – PLAY &amp; FITNESS</a:t>
            </a:r>
          </a:p>
        </p:txBody>
      </p:sp>
      <p:sp>
        <p:nvSpPr>
          <p:cNvPr id="63495" name="Text Box 7"/>
          <p:cNvSpPr txBox="1">
            <a:spLocks noChangeArrowheads="1"/>
          </p:cNvSpPr>
          <p:nvPr/>
        </p:nvSpPr>
        <p:spPr bwMode="auto">
          <a:xfrm>
            <a:off x="468313" y="1700213"/>
            <a:ext cx="2160587" cy="1069975"/>
          </a:xfrm>
          <a:prstGeom prst="rect">
            <a:avLst/>
          </a:prstGeom>
          <a:noFill/>
          <a:ln w="9525">
            <a:noFill/>
            <a:miter lim="800000"/>
            <a:headEnd/>
            <a:tailEnd/>
          </a:ln>
        </p:spPr>
        <p:txBody>
          <a:bodyPr>
            <a:spAutoFit/>
          </a:bodyPr>
          <a:lstStyle/>
          <a:p>
            <a:pPr algn="ctr">
              <a:spcBef>
                <a:spcPct val="50000"/>
              </a:spcBef>
            </a:pPr>
            <a:r>
              <a:rPr lang="en-GB" sz="1600">
                <a:latin typeface="Arial" charset="0"/>
              </a:rPr>
              <a:t>INTER-TRIBAL TOURNAMENTS – SETTLE ARGUMENTS</a:t>
            </a:r>
          </a:p>
        </p:txBody>
      </p:sp>
      <p:sp>
        <p:nvSpPr>
          <p:cNvPr id="63496" name="Text Box 8"/>
          <p:cNvSpPr txBox="1">
            <a:spLocks noChangeArrowheads="1"/>
          </p:cNvSpPr>
          <p:nvPr/>
        </p:nvSpPr>
        <p:spPr bwMode="auto">
          <a:xfrm>
            <a:off x="5292725" y="1916113"/>
            <a:ext cx="3600450" cy="825500"/>
          </a:xfrm>
          <a:prstGeom prst="rect">
            <a:avLst/>
          </a:prstGeom>
          <a:noFill/>
          <a:ln w="9525">
            <a:noFill/>
            <a:miter lim="800000"/>
            <a:headEnd/>
            <a:tailEnd/>
          </a:ln>
        </p:spPr>
        <p:txBody>
          <a:bodyPr>
            <a:spAutoFit/>
          </a:bodyPr>
          <a:lstStyle/>
          <a:p>
            <a:pPr algn="ctr">
              <a:spcBef>
                <a:spcPct val="50000"/>
              </a:spcBef>
            </a:pPr>
            <a:r>
              <a:rPr lang="en-GB" sz="1600">
                <a:latin typeface="Arial" charset="0"/>
              </a:rPr>
              <a:t>FEW SIMPLE RULES, NO OFFICIALS, WINNERS NOT IMPORTANT</a:t>
            </a:r>
          </a:p>
        </p:txBody>
      </p:sp>
      <p:sp>
        <p:nvSpPr>
          <p:cNvPr id="63497" name="Rectangle 9"/>
          <p:cNvSpPr>
            <a:spLocks noChangeArrowheads="1"/>
          </p:cNvSpPr>
          <p:nvPr/>
        </p:nvSpPr>
        <p:spPr bwMode="auto">
          <a:xfrm>
            <a:off x="611188" y="3933825"/>
            <a:ext cx="2576512" cy="287338"/>
          </a:xfrm>
          <a:prstGeom prst="rect">
            <a:avLst/>
          </a:prstGeom>
          <a:noFill/>
          <a:ln w="9525">
            <a:noFill/>
            <a:miter lim="800000"/>
            <a:headEnd/>
            <a:tailEnd/>
          </a:ln>
        </p:spPr>
        <p:txBody>
          <a:bodyPr wrap="none">
            <a:spAutoFit/>
          </a:bodyPr>
          <a:lstStyle/>
          <a:p>
            <a:pPr algn="ctr">
              <a:lnSpc>
                <a:spcPct val="80000"/>
              </a:lnSpc>
              <a:spcBef>
                <a:spcPct val="20000"/>
              </a:spcBef>
              <a:buClr>
                <a:schemeClr val="hlink"/>
              </a:buClr>
              <a:buFont typeface="Wingdings" pitchFamily="2" charset="2"/>
              <a:buNone/>
            </a:pPr>
            <a:r>
              <a:rPr lang="en-GB" altLang="zh-CN" sz="1600">
                <a:latin typeface="Arial" charset="0"/>
                <a:ea typeface="SimSun" pitchFamily="2" charset="-122"/>
              </a:rPr>
              <a:t>BRITISH COLONISATION</a:t>
            </a:r>
          </a:p>
        </p:txBody>
      </p:sp>
      <p:sp>
        <p:nvSpPr>
          <p:cNvPr id="63498" name="Rectangle 10"/>
          <p:cNvSpPr>
            <a:spLocks noChangeArrowheads="1"/>
          </p:cNvSpPr>
          <p:nvPr/>
        </p:nvSpPr>
        <p:spPr bwMode="auto">
          <a:xfrm>
            <a:off x="3779838" y="3860800"/>
            <a:ext cx="2990850" cy="287338"/>
          </a:xfrm>
          <a:prstGeom prst="rect">
            <a:avLst/>
          </a:prstGeom>
          <a:noFill/>
          <a:ln w="9525">
            <a:noFill/>
            <a:miter lim="800000"/>
            <a:headEnd/>
            <a:tailEnd/>
          </a:ln>
        </p:spPr>
        <p:txBody>
          <a:bodyPr wrap="none">
            <a:spAutoFit/>
          </a:bodyPr>
          <a:lstStyle/>
          <a:p>
            <a:pPr algn="ctr">
              <a:lnSpc>
                <a:spcPct val="80000"/>
              </a:lnSpc>
              <a:spcBef>
                <a:spcPct val="20000"/>
              </a:spcBef>
              <a:buClr>
                <a:schemeClr val="hlink"/>
              </a:buClr>
              <a:buFont typeface="Wingdings" pitchFamily="2" charset="2"/>
              <a:buNone/>
            </a:pPr>
            <a:r>
              <a:rPr lang="en-GB" altLang="zh-CN" sz="1600">
                <a:latin typeface="Arial" charset="0"/>
                <a:ea typeface="SimSun" pitchFamily="2" charset="-122"/>
              </a:rPr>
              <a:t>EXILED; KILLED &amp; DISEASED</a:t>
            </a:r>
          </a:p>
        </p:txBody>
      </p:sp>
      <p:sp>
        <p:nvSpPr>
          <p:cNvPr id="63499" name="Rectangle 11"/>
          <p:cNvSpPr>
            <a:spLocks noChangeArrowheads="1"/>
          </p:cNvSpPr>
          <p:nvPr/>
        </p:nvSpPr>
        <p:spPr bwMode="auto">
          <a:xfrm>
            <a:off x="250825" y="4797425"/>
            <a:ext cx="3457575" cy="677863"/>
          </a:xfrm>
          <a:prstGeom prst="rect">
            <a:avLst/>
          </a:prstGeom>
          <a:noFill/>
          <a:ln w="9525">
            <a:noFill/>
            <a:miter lim="800000"/>
            <a:headEnd/>
            <a:tailEnd/>
          </a:ln>
        </p:spPr>
        <p:txBody>
          <a:bodyPr>
            <a:spAutoFit/>
          </a:bodyPr>
          <a:lstStyle/>
          <a:p>
            <a:pPr algn="ctr">
              <a:lnSpc>
                <a:spcPct val="80000"/>
              </a:lnSpc>
              <a:spcBef>
                <a:spcPct val="20000"/>
              </a:spcBef>
              <a:buClr>
                <a:schemeClr val="hlink"/>
              </a:buClr>
              <a:buFont typeface="Wingdings" pitchFamily="2" charset="2"/>
              <a:buNone/>
            </a:pPr>
            <a:r>
              <a:rPr lang="en-GB" altLang="zh-CN" sz="1600">
                <a:latin typeface="Arial" charset="0"/>
                <a:ea typeface="SimSun" pitchFamily="2" charset="-122"/>
              </a:rPr>
              <a:t>LOSS LAND RIGHTS – RECENTLY COMPENSATED (1994) &amp; APOLOGY (2008)</a:t>
            </a:r>
          </a:p>
        </p:txBody>
      </p:sp>
      <p:sp>
        <p:nvSpPr>
          <p:cNvPr id="63500" name="Rectangle 12"/>
          <p:cNvSpPr>
            <a:spLocks noChangeArrowheads="1"/>
          </p:cNvSpPr>
          <p:nvPr/>
        </p:nvSpPr>
        <p:spPr bwMode="auto">
          <a:xfrm>
            <a:off x="3059113" y="5661025"/>
            <a:ext cx="4910137" cy="677863"/>
          </a:xfrm>
          <a:prstGeom prst="rect">
            <a:avLst/>
          </a:prstGeom>
          <a:noFill/>
          <a:ln w="9525">
            <a:noFill/>
            <a:miter lim="800000"/>
            <a:headEnd/>
            <a:tailEnd/>
          </a:ln>
        </p:spPr>
        <p:txBody>
          <a:bodyPr>
            <a:spAutoFit/>
          </a:bodyPr>
          <a:lstStyle/>
          <a:p>
            <a:pPr algn="ctr">
              <a:lnSpc>
                <a:spcPct val="80000"/>
              </a:lnSpc>
              <a:spcBef>
                <a:spcPct val="20000"/>
              </a:spcBef>
              <a:buClr>
                <a:schemeClr val="hlink"/>
              </a:buClr>
              <a:buFont typeface="Wingdings" pitchFamily="2" charset="2"/>
              <a:buNone/>
            </a:pPr>
            <a:r>
              <a:rPr lang="en-GB" altLang="zh-CN" sz="1600">
                <a:latin typeface="Arial" charset="0"/>
                <a:ea typeface="SimSun" pitchFamily="2" charset="-122"/>
              </a:rPr>
              <a:t>WWII + = territories became independent from Empire and joined the Commonwealth of states – free association of independent states. </a:t>
            </a:r>
          </a:p>
        </p:txBody>
      </p:sp>
      <p:sp>
        <p:nvSpPr>
          <p:cNvPr id="63501" name="Rectangle 13"/>
          <p:cNvSpPr>
            <a:spLocks noChangeArrowheads="1"/>
          </p:cNvSpPr>
          <p:nvPr/>
        </p:nvSpPr>
        <p:spPr bwMode="auto">
          <a:xfrm>
            <a:off x="4211638" y="4437063"/>
            <a:ext cx="4622800" cy="915987"/>
          </a:xfrm>
          <a:prstGeom prst="rect">
            <a:avLst/>
          </a:prstGeom>
          <a:noFill/>
          <a:ln w="9525">
            <a:noFill/>
            <a:miter lim="800000"/>
            <a:headEnd/>
            <a:tailEnd/>
          </a:ln>
        </p:spPr>
        <p:txBody>
          <a:bodyPr>
            <a:spAutoFit/>
          </a:bodyPr>
          <a:lstStyle/>
          <a:p>
            <a:pPr algn="ctr">
              <a:spcBef>
                <a:spcPct val="20000"/>
              </a:spcBef>
              <a:buClr>
                <a:schemeClr val="hlink"/>
              </a:buClr>
              <a:buFont typeface="Wingdings" pitchFamily="2" charset="2"/>
              <a:buChar char="§"/>
            </a:pPr>
            <a:r>
              <a:rPr lang="en-GB" altLang="zh-CN">
                <a:latin typeface="Arial" charset="0"/>
                <a:ea typeface="SimSun" pitchFamily="2" charset="-122"/>
              </a:rPr>
              <a:t>Recently - ‘Aboriginal Sport and Recreation Programme’. Exclusive national competitions organised.</a:t>
            </a:r>
            <a:endParaRPr lang="en-GB">
              <a:latin typeface="Arial" charset="0"/>
            </a:endParaRPr>
          </a:p>
        </p:txBody>
      </p:sp>
    </p:spTree>
    <p:custDataLst>
      <p:tags r:id="rId1"/>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candidates should be able to: </a:t>
            </a:r>
            <a:endParaRPr lang="en-GB" dirty="0"/>
          </a:p>
        </p:txBody>
      </p:sp>
      <p:sp>
        <p:nvSpPr>
          <p:cNvPr id="3" name="Content Placeholder 2"/>
          <p:cNvSpPr>
            <a:spLocks noGrp="1"/>
          </p:cNvSpPr>
          <p:nvPr>
            <p:ph idx="1"/>
          </p:nvPr>
        </p:nvSpPr>
        <p:spPr/>
        <p:txBody>
          <a:bodyPr/>
          <a:lstStyle/>
          <a:p>
            <a:endParaRPr lang="en-GB" dirty="0" smtClean="0"/>
          </a:p>
          <a:p>
            <a:r>
              <a:rPr lang="en-GB" dirty="0" smtClean="0"/>
              <a:t>describe characteristics of Australia (young nation; sparsely populated; colonial influence and immigration); </a:t>
            </a:r>
          </a:p>
          <a:p>
            <a:r>
              <a:rPr lang="en-GB" dirty="0" smtClean="0"/>
              <a:t>explain the nature of sport in Australia (social and cultural reasons for sport being a high status national pre-occupation); </a:t>
            </a:r>
          </a:p>
          <a:p>
            <a:r>
              <a:rPr lang="en-GB" dirty="0" smtClean="0"/>
              <a:t>	</a:t>
            </a:r>
          </a:p>
          <a:p>
            <a:endParaRPr lang="en-GB"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Young country</a:t>
            </a:r>
            <a:endParaRPr lang="en-GB" dirty="0"/>
          </a:p>
        </p:txBody>
      </p:sp>
      <p:pic>
        <p:nvPicPr>
          <p:cNvPr id="4" name="Content Placeholder 3" descr="nikkispeak"/>
          <p:cNvPicPr>
            <a:picLocks noGrp="1"/>
          </p:cNvPicPr>
          <p:nvPr>
            <p:ph idx="1"/>
          </p:nvPr>
        </p:nvPicPr>
        <p:blipFill>
          <a:blip r:embed="rId3" cstate="print"/>
          <a:srcRect/>
          <a:stretch>
            <a:fillRect/>
          </a:stretch>
        </p:blipFill>
        <p:spPr bwMode="auto">
          <a:xfrm>
            <a:off x="1979712" y="1484784"/>
            <a:ext cx="4680520" cy="4752527"/>
          </a:xfrm>
          <a:prstGeom prst="rect">
            <a:avLst/>
          </a:prstGeom>
          <a:noFill/>
          <a:ln w="9525">
            <a:noFill/>
            <a:miter lim="800000"/>
            <a:headEnd/>
            <a:tailEnd/>
          </a:ln>
        </p:spPr>
      </p:pic>
      <p:sp>
        <p:nvSpPr>
          <p:cNvPr id="5" name="Rounded Rectangular Callout 4"/>
          <p:cNvSpPr/>
          <p:nvPr/>
        </p:nvSpPr>
        <p:spPr>
          <a:xfrm>
            <a:off x="4535488" y="404664"/>
            <a:ext cx="4608512" cy="1368152"/>
          </a:xfrm>
          <a:prstGeom prst="wedgeRoundRectCallout">
            <a:avLst>
              <a:gd name="adj1" fmla="val -46966"/>
              <a:gd name="adj2" fmla="val 983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Not bad for 200 years old. </a:t>
            </a:r>
            <a:endParaRPr lang="en-GB" dirty="0"/>
          </a:p>
        </p:txBody>
      </p:sp>
      <p:sp>
        <p:nvSpPr>
          <p:cNvPr id="3" name="Rounded Rectangular Callout 2"/>
          <p:cNvSpPr/>
          <p:nvPr/>
        </p:nvSpPr>
        <p:spPr>
          <a:xfrm>
            <a:off x="4535488" y="4365104"/>
            <a:ext cx="4680520" cy="2304256"/>
          </a:xfrm>
          <a:prstGeom prst="wedgeRoundRectCallout">
            <a:avLst>
              <a:gd name="adj1" fmla="val -49362"/>
              <a:gd name="adj2" fmla="val -1088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HOW DOES THIS RELATE TO SPORT?</a:t>
            </a:r>
            <a:endParaRPr lang="en-GB"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True or false 	</a:t>
            </a:r>
            <a:endParaRPr lang="en-GB" dirty="0"/>
          </a:p>
        </p:txBody>
      </p:sp>
      <p:sp>
        <p:nvSpPr>
          <p:cNvPr id="3" name="Content Placeholder 2"/>
          <p:cNvSpPr>
            <a:spLocks noGrp="1"/>
          </p:cNvSpPr>
          <p:nvPr>
            <p:ph idx="1"/>
          </p:nvPr>
        </p:nvSpPr>
        <p:spPr/>
        <p:txBody>
          <a:bodyPr/>
          <a:lstStyle/>
          <a:p>
            <a:r>
              <a:rPr lang="en-GB" dirty="0" smtClean="0"/>
              <a:t>All Australians stem from convicts.</a:t>
            </a:r>
            <a:endParaRPr lang="en-GB" dirty="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711</TotalTime>
  <Words>3051</Words>
  <Application>Microsoft Office PowerPoint</Application>
  <PresentationFormat>On-screen Show (4:3)</PresentationFormat>
  <Paragraphs>407</Paragraphs>
  <Slides>72</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72</vt:i4>
      </vt:variant>
    </vt:vector>
  </HeadingPairs>
  <TitlesOfParts>
    <vt:vector size="76" baseType="lpstr">
      <vt:lpstr>Ocean</vt:lpstr>
      <vt:lpstr>MS Org Chart</vt:lpstr>
      <vt:lpstr>Slide</vt:lpstr>
      <vt:lpstr>PaperPort Document</vt:lpstr>
      <vt:lpstr>SPORT &amp; CULTURE</vt:lpstr>
      <vt:lpstr>You are required to : </vt:lpstr>
      <vt:lpstr>PowerPoint Presentation</vt:lpstr>
      <vt:lpstr>PowerPoint Presentation</vt:lpstr>
      <vt:lpstr>Vote with your feet.</vt:lpstr>
      <vt:lpstr>Starter task </vt:lpstr>
      <vt:lpstr>Captain Cook</vt:lpstr>
      <vt:lpstr>Young country</vt:lpstr>
      <vt:lpstr>True or false  </vt:lpstr>
      <vt:lpstr>Colonial influence</vt:lpstr>
      <vt:lpstr>COLONISATION</vt:lpstr>
      <vt:lpstr>Sparsely populated</vt:lpstr>
      <vt:lpstr>immigration</vt:lpstr>
      <vt:lpstr>Characteristics of Australia</vt:lpstr>
      <vt:lpstr>PowerPoint Presentation</vt:lpstr>
      <vt:lpstr>PowerPoint Presentation</vt:lpstr>
      <vt:lpstr>White Australian Policy</vt:lpstr>
      <vt:lpstr>EFFECTS OF COLONISATION</vt:lpstr>
      <vt:lpstr>Indigenous sport</vt:lpstr>
      <vt:lpstr>PowerPoint Presentation</vt:lpstr>
      <vt:lpstr>Attitude to the Aboriginals </vt:lpstr>
      <vt:lpstr>PowerPoint Presentation</vt:lpstr>
      <vt:lpstr>PowerPoint Presentation</vt:lpstr>
      <vt:lpstr>PowerPoint Presentation</vt:lpstr>
      <vt:lpstr>So what’s the nature of sport in Aus? </vt:lpstr>
      <vt:lpstr>Sport as a national pass time</vt:lpstr>
      <vt:lpstr>Sport as a national pass time</vt:lpstr>
      <vt:lpstr>NEW IDENTITY</vt:lpstr>
      <vt:lpstr>Why Australian sports have such high Status? </vt:lpstr>
      <vt:lpstr>How to remember all of these.</vt:lpstr>
      <vt:lpstr>Egalitarian Society</vt:lpstr>
      <vt:lpstr>TOPOGRAPHY &amp; SPORT</vt:lpstr>
      <vt:lpstr>The outdoor Life</vt:lpstr>
      <vt:lpstr>Compulsory in schools and has a high status.  People are encouraged to do well.</vt:lpstr>
      <vt:lpstr>PowerPoint Presentation</vt:lpstr>
      <vt:lpstr>Trendy sports</vt:lpstr>
      <vt:lpstr>GOVERNMENT</vt:lpstr>
      <vt:lpstr>Bush Culture</vt:lpstr>
      <vt:lpstr>How to remember all of these.</vt:lpstr>
      <vt:lpstr>10 mark guidance</vt:lpstr>
      <vt:lpstr>10 mark guidance how to develop the points</vt:lpstr>
      <vt:lpstr>They weren’t always so good.</vt:lpstr>
      <vt:lpstr>PowerPoint Presentation</vt:lpstr>
      <vt:lpstr>AUSTRALIAN INSTITUTE OF SPORT</vt:lpstr>
      <vt:lpstr>Footy (Fudy) How did it originate?</vt:lpstr>
      <vt:lpstr>Session 2 on Australia</vt:lpstr>
      <vt:lpstr>CHARACTERISTICS OF ARF</vt:lpstr>
      <vt:lpstr>PowerPoint Presentation</vt:lpstr>
      <vt:lpstr>COMMERCIALISM</vt:lpstr>
      <vt:lpstr>Benefits of commercialisation</vt:lpstr>
      <vt:lpstr>Popularity and development of Aussie Rules</vt:lpstr>
      <vt:lpstr>Break the question into sections</vt:lpstr>
      <vt:lpstr>Comparative</vt:lpstr>
      <vt:lpstr>PowerPoint Presentation</vt:lpstr>
      <vt:lpstr>The media and the status of pro sport: </vt:lpstr>
      <vt:lpstr>PowerPoint Presentation</vt:lpstr>
      <vt:lpstr>PowerPoint Presentation</vt:lpstr>
      <vt:lpstr>Structure of Professional Sport </vt:lpstr>
      <vt:lpstr>PowerPoint Presentation</vt:lpstr>
      <vt:lpstr>PowerPoint Presentation</vt:lpstr>
      <vt:lpstr>PowerPoint Presentation</vt:lpstr>
      <vt:lpstr>PowerPoint Presentation</vt:lpstr>
      <vt:lpstr>PowerPoint Presentation</vt:lpstr>
      <vt:lpstr>SUCCESSES</vt:lpstr>
      <vt:lpstr>TALENT IDENTIFICATION</vt:lpstr>
      <vt:lpstr>PARTICIPATION PROGRAMMES</vt:lpstr>
      <vt:lpstr>PowerPoint Presentation</vt:lpstr>
      <vt:lpstr>PowerPoint Presentation</vt:lpstr>
      <vt:lpstr>STATUS OF SPORT IN OZ</vt:lpstr>
      <vt:lpstr>SUMMARY – HISTORY OF OZ SPORT</vt:lpstr>
      <vt:lpstr>PowerPoint Presentation</vt:lpstr>
      <vt:lpstr>candidates should be able to: </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 &amp; CULTURE</dc:title>
  <dc:creator>student</dc:creator>
  <cp:lastModifiedBy>USER</cp:lastModifiedBy>
  <cp:revision>92</cp:revision>
  <cp:lastPrinted>2012-11-20T17:15:39Z</cp:lastPrinted>
  <dcterms:created xsi:type="dcterms:W3CDTF">2009-01-15T12:43:29Z</dcterms:created>
  <dcterms:modified xsi:type="dcterms:W3CDTF">2015-01-12T09:24:06Z</dcterms:modified>
</cp:coreProperties>
</file>