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61" r:id="rId4"/>
    <p:sldId id="277" r:id="rId5"/>
    <p:sldId id="27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1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 of Kcals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Dyslexie regular"/>
                    <a:cs typeface="Dyslexie regular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Fats</c:v>
                </c:pt>
                <c:pt idx="1">
                  <c:v>CHO's</c:v>
                </c:pt>
                <c:pt idx="2">
                  <c:v>Protein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30</c:v>
                </c:pt>
                <c:pt idx="1">
                  <c:v>55</c:v>
                </c:pt>
                <c:pt idx="2">
                  <c:v>15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F61F9-1634-4543-A1A6-29D3483BDC24}" type="datetimeFigureOut">
              <a:rPr lang="en-US" smtClean="0">
                <a:solidFill>
                  <a:prstClr val="black"/>
                </a:solidFill>
              </a:rPr>
              <a:pPr/>
              <a:t>4/25/2017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35F0-8C30-8048-A71E-2EE869FDD56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018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F61F9-1634-4543-A1A6-29D3483BDC24}" type="datetimeFigureOut">
              <a:rPr lang="en-US" smtClean="0">
                <a:solidFill>
                  <a:prstClr val="black"/>
                </a:solidFill>
              </a:rPr>
              <a:pPr/>
              <a:t>4/25/2017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35F0-8C30-8048-A71E-2EE869FDD56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126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F61F9-1634-4543-A1A6-29D3483BDC24}" type="datetimeFigureOut">
              <a:rPr lang="en-US" smtClean="0">
                <a:solidFill>
                  <a:prstClr val="black"/>
                </a:solidFill>
              </a:rPr>
              <a:pPr/>
              <a:t>4/25/2017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35F0-8C30-8048-A71E-2EE869FDD56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775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F61F9-1634-4543-A1A6-29D3483BDC24}" type="datetimeFigureOut">
              <a:rPr lang="en-US" smtClean="0">
                <a:solidFill>
                  <a:prstClr val="black"/>
                </a:solidFill>
              </a:rPr>
              <a:pPr/>
              <a:t>4/25/2017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35F0-8C30-8048-A71E-2EE869FDD56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/>
            <a:r>
              <a:rPr lang="en-US" sz="80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8000" dirty="0">
                <a:solidFill>
                  <a:prstClr val="black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9897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F61F9-1634-4543-A1A6-29D3483BDC24}" type="datetimeFigureOut">
              <a:rPr lang="en-US" smtClean="0">
                <a:solidFill>
                  <a:prstClr val="black"/>
                </a:solidFill>
              </a:rPr>
              <a:pPr/>
              <a:t>4/25/2017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35F0-8C30-8048-A71E-2EE869FDD56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273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F61F9-1634-4543-A1A6-29D3483BDC24}" type="datetimeFigureOut">
              <a:rPr lang="en-US" smtClean="0">
                <a:solidFill>
                  <a:prstClr val="black"/>
                </a:solidFill>
              </a:rPr>
              <a:pPr/>
              <a:t>4/25/2017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35F0-8C30-8048-A71E-2EE869FDD56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2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F61F9-1634-4543-A1A6-29D3483BDC24}" type="datetimeFigureOut">
              <a:rPr lang="en-US" smtClean="0">
                <a:solidFill>
                  <a:prstClr val="black"/>
                </a:solidFill>
              </a:rPr>
              <a:pPr/>
              <a:t>4/25/2017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35F0-8C30-8048-A71E-2EE869FDD56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220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F61F9-1634-4543-A1A6-29D3483BDC24}" type="datetimeFigureOut">
              <a:rPr lang="en-US" smtClean="0">
                <a:solidFill>
                  <a:prstClr val="black"/>
                </a:solidFill>
              </a:rPr>
              <a:pPr/>
              <a:t>4/25/2017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35F0-8C30-8048-A71E-2EE869FDD56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8197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F61F9-1634-4543-A1A6-29D3483BDC24}" type="datetimeFigureOut">
              <a:rPr lang="en-US" smtClean="0">
                <a:solidFill>
                  <a:prstClr val="black"/>
                </a:solidFill>
              </a:rPr>
              <a:pPr/>
              <a:t>4/25/2017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35F0-8C30-8048-A71E-2EE869FDD56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60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F61F9-1634-4543-A1A6-29D3483BDC24}" type="datetimeFigureOut">
              <a:rPr lang="en-US" smtClean="0">
                <a:solidFill>
                  <a:prstClr val="black"/>
                </a:solidFill>
              </a:rPr>
              <a:pPr/>
              <a:t>4/25/2017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35F0-8C30-8048-A71E-2EE869FDD56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906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F61F9-1634-4543-A1A6-29D3483BDC24}" type="datetimeFigureOut">
              <a:rPr lang="en-US" smtClean="0">
                <a:solidFill>
                  <a:prstClr val="black"/>
                </a:solidFill>
              </a:rPr>
              <a:pPr/>
              <a:t>4/25/2017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35F0-8C30-8048-A71E-2EE869FDD56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79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F61F9-1634-4543-A1A6-29D3483BDC24}" type="datetimeFigureOut">
              <a:rPr lang="en-US" smtClean="0">
                <a:solidFill>
                  <a:prstClr val="black"/>
                </a:solidFill>
              </a:rPr>
              <a:pPr/>
              <a:t>4/25/2017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35F0-8C30-8048-A71E-2EE869FDD56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434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F61F9-1634-4543-A1A6-29D3483BDC24}" type="datetimeFigureOut">
              <a:rPr lang="en-US" smtClean="0">
                <a:solidFill>
                  <a:prstClr val="black"/>
                </a:solidFill>
              </a:rPr>
              <a:pPr/>
              <a:t>4/25/2017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35F0-8C30-8048-A71E-2EE869FDD56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567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F61F9-1634-4543-A1A6-29D3483BDC24}" type="datetimeFigureOut">
              <a:rPr lang="en-US" smtClean="0">
                <a:solidFill>
                  <a:prstClr val="black"/>
                </a:solidFill>
              </a:rPr>
              <a:pPr/>
              <a:t>4/25/2017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35F0-8C30-8048-A71E-2EE869FDD56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831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F61F9-1634-4543-A1A6-29D3483BDC24}" type="datetimeFigureOut">
              <a:rPr lang="en-US" smtClean="0">
                <a:solidFill>
                  <a:prstClr val="black"/>
                </a:solidFill>
              </a:rPr>
              <a:pPr/>
              <a:t>4/25/2017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35F0-8C30-8048-A71E-2EE869FDD56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459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F61F9-1634-4543-A1A6-29D3483BDC24}" type="datetimeFigureOut">
              <a:rPr lang="en-US" smtClean="0">
                <a:solidFill>
                  <a:prstClr val="black"/>
                </a:solidFill>
              </a:rPr>
              <a:pPr/>
              <a:t>4/25/2017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35F0-8C30-8048-A71E-2EE869FDD56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879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F61F9-1634-4543-A1A6-29D3483BDC24}" type="datetimeFigureOut">
              <a:rPr lang="en-US" smtClean="0">
                <a:solidFill>
                  <a:prstClr val="black"/>
                </a:solidFill>
              </a:rPr>
              <a:pPr/>
              <a:t>4/25/2017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35F0-8C30-8048-A71E-2EE869FDD561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340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defTabSz="457200"/>
            <a:fld id="{1FCF61F9-1634-4543-A1A6-29D3483BDC24}" type="datetimeFigureOut">
              <a:rPr lang="en-US" smtClean="0">
                <a:solidFill>
                  <a:prstClr val="black"/>
                </a:solidFill>
              </a:rPr>
              <a:pPr defTabSz="457200"/>
              <a:t>4/25/2017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defTabSz="457200"/>
            <a:fld id="{582635F0-8C30-8048-A71E-2EE869FDD561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680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Dyslexie regular"/>
                <a:cs typeface="Dyslexie regular"/>
              </a:rPr>
              <a:t>Diet and Nutrition</a:t>
            </a:r>
            <a:endParaRPr lang="en-US" dirty="0">
              <a:latin typeface="Dyslexie regular"/>
              <a:cs typeface="Dyslexie regular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75191"/>
            <a:ext cx="4114800" cy="4625609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118872" indent="0">
              <a:buNone/>
            </a:pPr>
            <a:r>
              <a:rPr lang="en-US" sz="2400" dirty="0" smtClean="0">
                <a:latin typeface="Dyslexie regular"/>
                <a:cs typeface="Dyslexie regular"/>
              </a:rPr>
              <a:t>Diet affects sporting performance</a:t>
            </a:r>
          </a:p>
          <a:p>
            <a:endParaRPr lang="en-US" sz="2400" dirty="0">
              <a:latin typeface="Dyslexie regular"/>
              <a:cs typeface="Dyslexie regular"/>
            </a:endParaRPr>
          </a:p>
          <a:p>
            <a:pPr marL="118872" indent="0">
              <a:buNone/>
            </a:pPr>
            <a:r>
              <a:rPr lang="en-US" sz="2400" dirty="0" smtClean="0">
                <a:latin typeface="Dyslexie regular"/>
                <a:cs typeface="Dyslexie regular"/>
              </a:rPr>
              <a:t>Well planned diets </a:t>
            </a:r>
            <a:r>
              <a:rPr lang="en-US" sz="2400" b="1" dirty="0" smtClean="0">
                <a:solidFill>
                  <a:srgbClr val="FF0000"/>
                </a:solidFill>
                <a:latin typeface="Dyslexie regular"/>
                <a:cs typeface="Dyslexie regular"/>
              </a:rPr>
              <a:t>support performers training </a:t>
            </a:r>
            <a:r>
              <a:rPr lang="en-US" sz="2400" b="1" dirty="0" err="1" smtClean="0">
                <a:solidFill>
                  <a:srgbClr val="FF0000"/>
                </a:solidFill>
                <a:latin typeface="Dyslexie regular"/>
                <a:cs typeface="Dyslexie regular"/>
              </a:rPr>
              <a:t>programmes</a:t>
            </a:r>
            <a:endParaRPr lang="en-US" sz="2400" b="1" dirty="0" smtClean="0">
              <a:solidFill>
                <a:srgbClr val="FF0000"/>
              </a:solidFill>
              <a:latin typeface="Dyslexie regular"/>
              <a:cs typeface="Dyslexie regular"/>
            </a:endParaRPr>
          </a:p>
          <a:p>
            <a:pPr marL="118872" indent="0">
              <a:buNone/>
            </a:pPr>
            <a:endParaRPr lang="en-US" sz="2400" b="1" dirty="0">
              <a:solidFill>
                <a:srgbClr val="FF0000"/>
              </a:solidFill>
              <a:latin typeface="Dyslexie regular"/>
              <a:cs typeface="Dyslexie regular"/>
            </a:endParaRPr>
          </a:p>
          <a:p>
            <a:pPr marL="118872" indent="0">
              <a:buNone/>
            </a:pPr>
            <a:r>
              <a:rPr lang="en-US" sz="2400" b="1" u="sng" dirty="0" smtClean="0">
                <a:latin typeface="Dyslexie regular"/>
                <a:cs typeface="Dyslexie regular"/>
              </a:rPr>
              <a:t>Men = 2,550 Kcals</a:t>
            </a:r>
          </a:p>
          <a:p>
            <a:pPr marL="118872" indent="0">
              <a:buNone/>
            </a:pPr>
            <a:endParaRPr lang="en-US" sz="2400" b="1" u="sng" dirty="0" smtClean="0">
              <a:latin typeface="Dyslexie regular"/>
              <a:cs typeface="Dyslexie regular"/>
            </a:endParaRPr>
          </a:p>
          <a:p>
            <a:pPr marL="118872" indent="0">
              <a:buNone/>
            </a:pPr>
            <a:r>
              <a:rPr lang="en-US" sz="2400" b="1" u="sng" dirty="0" smtClean="0">
                <a:latin typeface="Dyslexie regular"/>
                <a:cs typeface="Dyslexie regular"/>
              </a:rPr>
              <a:t>Women = 1,940 Kcals</a:t>
            </a:r>
          </a:p>
        </p:txBody>
      </p:sp>
      <p:pic>
        <p:nvPicPr>
          <p:cNvPr id="5" name="Picture 4" descr="what-is-healthy-diet-sport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770" y="1916832"/>
            <a:ext cx="4291214" cy="4863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85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400"/>
            <a:ext cx="8147249" cy="1251062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Dyslexie regular"/>
                <a:cs typeface="Dyslexie regular"/>
              </a:rPr>
              <a:t>White board Composition of a Healthy Diet </a:t>
            </a:r>
            <a:endParaRPr lang="en-US" sz="3200" dirty="0">
              <a:latin typeface="Dyslexie regular"/>
              <a:cs typeface="Dyslexie regular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121464589"/>
              </p:ext>
            </p:extLst>
          </p:nvPr>
        </p:nvGraphicFramePr>
        <p:xfrm>
          <a:off x="0" y="1628800"/>
          <a:ext cx="4605908" cy="4997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quarter" idx="4294967295"/>
          </p:nvPr>
        </p:nvSpPr>
        <p:spPr>
          <a:xfrm>
            <a:off x="4499992" y="1196752"/>
            <a:ext cx="4392487" cy="504056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118872" indent="0">
              <a:buNone/>
            </a:pPr>
            <a:r>
              <a:rPr lang="en-US" sz="2000" dirty="0" smtClean="0">
                <a:latin typeface="Dyslexie regular"/>
                <a:cs typeface="Dyslexie regular"/>
              </a:rPr>
              <a:t>A healthy diet should also contain:</a:t>
            </a:r>
          </a:p>
          <a:p>
            <a:endParaRPr lang="en-US" sz="2000" dirty="0">
              <a:latin typeface="Dyslexie regular"/>
              <a:cs typeface="Dyslexie regular"/>
            </a:endParaRPr>
          </a:p>
          <a:p>
            <a:r>
              <a:rPr lang="en-US" sz="2000" dirty="0" smtClean="0">
                <a:latin typeface="Dyslexie regular"/>
                <a:cs typeface="Dyslexie regular"/>
              </a:rPr>
              <a:t>Variety of foods</a:t>
            </a:r>
          </a:p>
          <a:p>
            <a:endParaRPr lang="en-US" sz="2000" dirty="0" smtClean="0">
              <a:latin typeface="Dyslexie regular"/>
              <a:cs typeface="Dyslexie regular"/>
            </a:endParaRPr>
          </a:p>
          <a:p>
            <a:r>
              <a:rPr lang="en-US" sz="2000" dirty="0" smtClean="0">
                <a:latin typeface="Dyslexie regular"/>
                <a:cs typeface="Dyslexie regular"/>
              </a:rPr>
              <a:t>Five portions of fruit and vegetables per day</a:t>
            </a:r>
          </a:p>
          <a:p>
            <a:endParaRPr lang="en-US" sz="2000" dirty="0" smtClean="0">
              <a:latin typeface="Dyslexie regular"/>
              <a:cs typeface="Dyslexie regular"/>
            </a:endParaRPr>
          </a:p>
          <a:p>
            <a:r>
              <a:rPr lang="en-US" sz="2000" dirty="0" smtClean="0">
                <a:latin typeface="Dyslexie regular"/>
                <a:cs typeface="Dyslexie regular"/>
              </a:rPr>
              <a:t>Less than 5% of sugar</a:t>
            </a:r>
          </a:p>
          <a:p>
            <a:pPr marL="0" indent="0">
              <a:buNone/>
            </a:pPr>
            <a:endParaRPr lang="en-US" sz="2000" dirty="0">
              <a:latin typeface="Dyslexie regular"/>
              <a:cs typeface="Dyslexie regular"/>
            </a:endParaRPr>
          </a:p>
          <a:p>
            <a:pPr marL="118872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Dyslexie regular"/>
                <a:cs typeface="Dyslexie regular"/>
              </a:rPr>
              <a:t>How do you think this diet would change for an endurance athlete? Why?</a:t>
            </a:r>
            <a:endParaRPr lang="en-US" sz="2000" b="1" dirty="0">
              <a:solidFill>
                <a:srgbClr val="FF0000"/>
              </a:solidFill>
              <a:latin typeface="Dyslexie regular"/>
              <a:cs typeface="Dyslexie regular"/>
            </a:endParaRPr>
          </a:p>
        </p:txBody>
      </p:sp>
    </p:spTree>
    <p:extLst>
      <p:ext uri="{BB962C8B-B14F-4D97-AF65-F5344CB8AC3E}">
        <p14:creationId xmlns:p14="http://schemas.microsoft.com/office/powerpoint/2010/main" val="407172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266015"/>
              </p:ext>
            </p:extLst>
          </p:nvPr>
        </p:nvGraphicFramePr>
        <p:xfrm>
          <a:off x="0" y="-2"/>
          <a:ext cx="9144000" cy="685800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/>
                <a:gridCol w="3048000"/>
                <a:gridCol w="3048000"/>
              </a:tblGrid>
              <a:tr h="135652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Component of a Healthy Diet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Function and Importance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Sources</a:t>
                      </a:r>
                      <a:endParaRPr lang="en-US" sz="2400" dirty="0"/>
                    </a:p>
                  </a:txBody>
                  <a:tcPr anchor="ctr"/>
                </a:tc>
              </a:tr>
              <a:tr h="7859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Carbohydrates (CHO’s)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7859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7859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Proteins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7859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Vitamins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7859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Minerals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78592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Fibre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7859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Water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473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1700808"/>
            <a:ext cx="6192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Evaluate the dietary intake of the recreational endurance performer shown in table 1. Include recommendations for the improvement if the dietary intake in your answer.	                 5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999527"/>
              </p:ext>
            </p:extLst>
          </p:nvPr>
        </p:nvGraphicFramePr>
        <p:xfrm>
          <a:off x="1547664" y="3212976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Dietary</a:t>
                      </a:r>
                      <a:r>
                        <a:rPr lang="en-GB" baseline="0" dirty="0" smtClean="0"/>
                        <a:t> component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% of intake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Protein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Fat/lipids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Carbohydrates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8529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111503"/>
              </p:ext>
            </p:extLst>
          </p:nvPr>
        </p:nvGraphicFramePr>
        <p:xfrm>
          <a:off x="467544" y="1628800"/>
          <a:ext cx="7772400" cy="3337560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0">
                <a:tc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10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>
                          <a:effectLst/>
                          <a:latin typeface="Arial" charset="0"/>
                        </a:rPr>
                        <a:t>Sub max 4 for evaluation &amp; recommendations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10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10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latin typeface="ArialMT" charset="0"/>
                        </a:rPr>
                        <a:t>1. (Evaluation)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10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latin typeface="ArialMT" charset="0"/>
                        </a:rPr>
                        <a:t>Protein levels good/within recommended guidelines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10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10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latin typeface="ArialMT" charset="0"/>
                        </a:rPr>
                        <a:t>2. (Evaluation)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10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latin typeface="ArialMT" charset="0"/>
                        </a:rPr>
                        <a:t>Fat % too high/above recommended guidelines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10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10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latin typeface="ArialMT" charset="0"/>
                        </a:rPr>
                        <a:t>3. (Evaluation)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10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latin typeface="ArialMT" charset="0"/>
                        </a:rPr>
                        <a:t>CHO % too low/below recommended guidelines.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10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10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10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latin typeface="ArialMT" charset="0"/>
                        </a:rPr>
                        <a:t>4. (Recommendation)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latin typeface="ArialMT" charset="0"/>
                        </a:rPr>
                        <a:t>15% Protein/maintain protein intake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10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latin typeface="ArialMT" charset="0"/>
                        </a:rPr>
                        <a:t>5. (Recommendation)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latin typeface="ArialMT" charset="0"/>
                        </a:rPr>
                        <a:t>Less than 45% fats/lipids/decrease fat intake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10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latin typeface="ArialMT" charset="0"/>
                        </a:rPr>
                        <a:t>6. (Recommendation)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10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latin typeface="ArialMT" charset="0"/>
                        </a:rPr>
                        <a:t>More than 40% CHO’s/carbohydrates/increase CHO intake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10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10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latin typeface="ArialMT" charset="0"/>
                        </a:rPr>
                        <a:t>7. (Recommendation)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10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latin typeface="ArialMT" charset="0"/>
                        </a:rPr>
                        <a:t>Follow a balanced diet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10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10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10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>
                          <a:effectLst/>
                          <a:latin typeface="Arial" charset="0"/>
                        </a:rPr>
                        <a:t>Sub max 1 for contrast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10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10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  <a:latin typeface="ArialMT" charset="0"/>
                        </a:rPr>
                        <a:t>8. contrast for </a:t>
                      </a:r>
                      <a:r>
                        <a:rPr lang="en-US" sz="1100" b="1">
                          <a:effectLst/>
                          <a:latin typeface="Arial" charset="0"/>
                        </a:rPr>
                        <a:t>elite </a:t>
                      </a:r>
                      <a:r>
                        <a:rPr lang="en-US" sz="1100">
                          <a:effectLst/>
                          <a:latin typeface="ArialMT" charset="0"/>
                        </a:rPr>
                        <a:t>endurance </a:t>
                      </a:r>
                      <a:endParaRPr lang="en-US">
                        <a:effectLst/>
                      </a:endParaRPr>
                    </a:p>
                    <a:p>
                      <a:r>
                        <a:rPr lang="en-US" sz="1100">
                          <a:effectLst/>
                          <a:latin typeface="ArialMT" charset="0"/>
                        </a:rPr>
                        <a:t>performer </a:t>
                      </a:r>
                      <a:endParaRPr lang="en-US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10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ArialMT" charset="0"/>
                        </a:rPr>
                        <a:t>10–15% more/increased CHO’s/carbohydrates intake / carbo-loading </a:t>
                      </a:r>
                      <a:endParaRPr lang="en-US" dirty="0">
                        <a:effectLst/>
                      </a:endParaRPr>
                    </a:p>
                  </a:txBody>
                  <a:tcPr anchor="ctr">
                    <a:lnL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10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109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09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43608" y="742147"/>
            <a:ext cx="65527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 marks max</a:t>
            </a:r>
            <a:br>
              <a:rPr kumimoji="0" lang="x-none" altLang="x-non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x-none" altLang="x-non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Sub max 4 for both evaluation and recommendation </a:t>
            </a:r>
          </a:p>
        </p:txBody>
      </p:sp>
    </p:spTree>
    <p:extLst>
      <p:ext uri="{BB962C8B-B14F-4D97-AF65-F5344CB8AC3E}">
        <p14:creationId xmlns:p14="http://schemas.microsoft.com/office/powerpoint/2010/main" val="445485115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230</Words>
  <Application>Microsoft Office PowerPoint</Application>
  <PresentationFormat>On-screen Show (4:3)</PresentationFormat>
  <Paragraphs>57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Droplet</vt:lpstr>
      <vt:lpstr>Diet and Nutrition</vt:lpstr>
      <vt:lpstr>White board Composition of a Healthy Diet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Diet and Nutrition</dc:title>
  <dc:creator>D.Ashleighmorris</dc:creator>
  <cp:lastModifiedBy>D.Ashleighmorris</cp:lastModifiedBy>
  <cp:revision>4</cp:revision>
  <dcterms:created xsi:type="dcterms:W3CDTF">2017-04-24T10:53:19Z</dcterms:created>
  <dcterms:modified xsi:type="dcterms:W3CDTF">2017-04-25T15:07:01Z</dcterms:modified>
</cp:coreProperties>
</file>