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80" r:id="rId8"/>
    <p:sldId id="281" r:id="rId9"/>
    <p:sldId id="262" r:id="rId10"/>
    <p:sldId id="268" r:id="rId11"/>
    <p:sldId id="261" r:id="rId12"/>
    <p:sldId id="269" r:id="rId13"/>
    <p:sldId id="282" r:id="rId14"/>
    <p:sldId id="264" r:id="rId15"/>
    <p:sldId id="271" r:id="rId16"/>
    <p:sldId id="278" r:id="rId17"/>
    <p:sldId id="265" r:id="rId18"/>
    <p:sldId id="274" r:id="rId19"/>
    <p:sldId id="275" r:id="rId20"/>
    <p:sldId id="270" r:id="rId21"/>
    <p:sldId id="289" r:id="rId22"/>
    <p:sldId id="283" r:id="rId23"/>
    <p:sldId id="284" r:id="rId24"/>
    <p:sldId id="273" r:id="rId25"/>
    <p:sldId id="285" r:id="rId26"/>
    <p:sldId id="286" r:id="rId27"/>
    <p:sldId id="276" r:id="rId28"/>
    <p:sldId id="287" r:id="rId29"/>
    <p:sldId id="288"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Sheet1!$B$1</c:f>
              <c:strCache>
                <c:ptCount val="1"/>
                <c:pt idx="0">
                  <c:v>Novice</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c:v>
                </c:pt>
                <c:pt idx="1">
                  <c:v>7</c:v>
                </c:pt>
                <c:pt idx="2">
                  <c:v>7</c:v>
                </c:pt>
                <c:pt idx="3">
                  <c:v>1</c:v>
                </c:pt>
              </c:numCache>
            </c:numRef>
          </c:val>
          <c:smooth val="0"/>
        </c:ser>
        <c:ser>
          <c:idx val="1"/>
          <c:order val="1"/>
          <c:tx>
            <c:strRef>
              <c:f>Sheet1!$C$1</c:f>
              <c:strCache>
                <c:ptCount val="1"/>
                <c:pt idx="0">
                  <c:v>Intermediate</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c:v>
                </c:pt>
                <c:pt idx="1">
                  <c:v>8</c:v>
                </c:pt>
                <c:pt idx="2">
                  <c:v>8</c:v>
                </c:pt>
                <c:pt idx="3">
                  <c:v>1</c:v>
                </c:pt>
              </c:numCache>
            </c:numRef>
          </c:val>
          <c:smooth val="0"/>
        </c:ser>
        <c:ser>
          <c:idx val="2"/>
          <c:order val="2"/>
          <c:tx>
            <c:strRef>
              <c:f>Sheet1!$D$1</c:f>
              <c:strCache>
                <c:ptCount val="1"/>
                <c:pt idx="0">
                  <c:v>Elite</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1</c:v>
                </c:pt>
                <c:pt idx="1">
                  <c:v>16</c:v>
                </c:pt>
                <c:pt idx="2">
                  <c:v>16</c:v>
                </c:pt>
                <c:pt idx="3">
                  <c:v>1</c:v>
                </c:pt>
              </c:numCache>
            </c:numRef>
          </c:val>
          <c:smooth val="0"/>
        </c:ser>
        <c:dLbls>
          <c:showLegendKey val="0"/>
          <c:showVal val="0"/>
          <c:showCatName val="0"/>
          <c:showSerName val="0"/>
          <c:showPercent val="0"/>
          <c:showBubbleSize val="0"/>
        </c:dLbls>
        <c:marker val="1"/>
        <c:smooth val="0"/>
        <c:axId val="26557824"/>
        <c:axId val="26559616"/>
      </c:lineChart>
      <c:catAx>
        <c:axId val="26557824"/>
        <c:scaling>
          <c:orientation val="minMax"/>
        </c:scaling>
        <c:delete val="0"/>
        <c:axPos val="b"/>
        <c:majorTickMark val="out"/>
        <c:minorTickMark val="none"/>
        <c:tickLblPos val="nextTo"/>
        <c:crossAx val="26559616"/>
        <c:crosses val="autoZero"/>
        <c:auto val="1"/>
        <c:lblAlgn val="ctr"/>
        <c:lblOffset val="100"/>
        <c:noMultiLvlLbl val="0"/>
      </c:catAx>
      <c:valAx>
        <c:axId val="26559616"/>
        <c:scaling>
          <c:orientation val="minMax"/>
        </c:scaling>
        <c:delete val="0"/>
        <c:axPos val="l"/>
        <c:majorGridlines/>
        <c:numFmt formatCode="General" sourceLinked="1"/>
        <c:majorTickMark val="out"/>
        <c:minorTickMark val="none"/>
        <c:tickLblPos val="nextTo"/>
        <c:crossAx val="26557824"/>
        <c:crosses val="autoZero"/>
        <c:crossBetween val="between"/>
      </c:val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96BF5E-6CB5-43F8-806D-5BB5D0969746}" type="datetimeFigureOut">
              <a:rPr lang="en-GB" smtClean="0"/>
              <a:t>22/01/2014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FDC7605-CD21-4BD2-84F5-5F302E5B6EF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6BF5E-6CB5-43F8-806D-5BB5D0969746}"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6BF5E-6CB5-43F8-806D-5BB5D0969746}"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6BF5E-6CB5-43F8-806D-5BB5D0969746}"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96BF5E-6CB5-43F8-806D-5BB5D0969746}" type="datetimeFigureOut">
              <a:rPr lang="en-GB" smtClean="0"/>
              <a:t>22/01/2014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C7605-CD21-4BD2-84F5-5F302E5B6EF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96BF5E-6CB5-43F8-806D-5BB5D0969746}"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96BF5E-6CB5-43F8-806D-5BB5D0969746}" type="datetimeFigureOut">
              <a:rPr lang="en-GB" smtClean="0"/>
              <a:t>22/01/2014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796BF5E-6CB5-43F8-806D-5BB5D0969746}" type="datetimeFigureOut">
              <a:rPr lang="en-GB" smtClean="0"/>
              <a:t>22/01/2014</a:t>
            </a:fld>
            <a:endParaRPr lang="en-GB"/>
          </a:p>
        </p:txBody>
      </p:sp>
      <p:sp>
        <p:nvSpPr>
          <p:cNvPr id="8" name="Slide Number Placeholder 7"/>
          <p:cNvSpPr>
            <a:spLocks noGrp="1"/>
          </p:cNvSpPr>
          <p:nvPr>
            <p:ph type="sldNum" sz="quarter" idx="11"/>
          </p:nvPr>
        </p:nvSpPr>
        <p:spPr/>
        <p:txBody>
          <a:bodyPr/>
          <a:lstStyle/>
          <a:p>
            <a:fld id="{7FDC7605-CD21-4BD2-84F5-5F302E5B6EF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6BF5E-6CB5-43F8-806D-5BB5D0969746}" type="datetimeFigureOut">
              <a:rPr lang="en-GB" smtClean="0"/>
              <a:t>22/01/2014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96BF5E-6CB5-43F8-806D-5BB5D0969746}"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7FDC7605-CD21-4BD2-84F5-5F302E5B6EF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796BF5E-6CB5-43F8-806D-5BB5D0969746}" type="datetimeFigureOut">
              <a:rPr lang="en-GB" smtClean="0"/>
              <a:t>22/01/2014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C7605-CD21-4BD2-84F5-5F302E5B6EF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796BF5E-6CB5-43F8-806D-5BB5D0969746}" type="datetimeFigureOut">
              <a:rPr lang="en-GB" smtClean="0"/>
              <a:t>22/01/2014</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FDC7605-CD21-4BD2-84F5-5F302E5B6EFD}"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Arousal</a:t>
            </a:r>
            <a:br>
              <a:rPr lang="en-GB" dirty="0" smtClean="0"/>
            </a:br>
            <a:r>
              <a:rPr lang="en-GB" dirty="0" smtClean="0"/>
              <a:t>Drive theory </a:t>
            </a:r>
            <a:br>
              <a:rPr lang="en-GB" dirty="0" smtClean="0"/>
            </a:br>
            <a:r>
              <a:rPr lang="en-GB" dirty="0" smtClean="0"/>
              <a:t>Inverted U theory</a:t>
            </a:r>
            <a:endParaRPr lang="en-GB" dirty="0"/>
          </a:p>
        </p:txBody>
      </p:sp>
      <p:sp>
        <p:nvSpPr>
          <p:cNvPr id="3" name="Subtitle 2"/>
          <p:cNvSpPr>
            <a:spLocks noGrp="1"/>
          </p:cNvSpPr>
          <p:nvPr>
            <p:ph type="subTitle" idx="1"/>
          </p:nvPr>
        </p:nvSpPr>
        <p:spPr/>
        <p:txBody>
          <a:bodyPr/>
          <a:lstStyle/>
          <a:p>
            <a:r>
              <a:rPr lang="en-GB" dirty="0" smtClean="0"/>
              <a:t>DTA Acquiring Movement Skills</a:t>
            </a:r>
            <a:endParaRPr lang="en-GB"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of theory</a:t>
            </a:r>
            <a:endParaRPr lang="en-GB" dirty="0"/>
          </a:p>
        </p:txBody>
      </p:sp>
      <p:sp>
        <p:nvSpPr>
          <p:cNvPr id="3" name="Content Placeholder 2"/>
          <p:cNvSpPr>
            <a:spLocks noGrp="1"/>
          </p:cNvSpPr>
          <p:nvPr>
            <p:ph idx="1"/>
          </p:nvPr>
        </p:nvSpPr>
        <p:spPr>
          <a:xfrm>
            <a:off x="457200" y="1600201"/>
            <a:ext cx="5338936" cy="3484984"/>
          </a:xfrm>
          <a:solidFill>
            <a:srgbClr val="00B050"/>
          </a:solidFill>
        </p:spPr>
        <p:txBody>
          <a:bodyPr>
            <a:normAutofit/>
          </a:bodyPr>
          <a:lstStyle/>
          <a:p>
            <a:r>
              <a:rPr lang="en-GB" dirty="0" smtClean="0"/>
              <a:t>Tennis player has learned correct technique</a:t>
            </a:r>
            <a:r>
              <a:rPr lang="en-GB" dirty="0" smtClean="0"/>
              <a:t>.</a:t>
            </a:r>
            <a:endParaRPr lang="en-GB" dirty="0"/>
          </a:p>
          <a:p>
            <a:r>
              <a:rPr lang="en-GB" dirty="0" smtClean="0"/>
              <a:t>However, in a competitive game the first serve hits the net and because of the increased pressure/ arousal to get the second </a:t>
            </a:r>
            <a:r>
              <a:rPr lang="en-GB" dirty="0" smtClean="0"/>
              <a:t>in </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19608"/>
            <a:ext cx="2225796" cy="578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04663"/>
            <a:ext cx="2086039" cy="285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5035" y="5373216"/>
            <a:ext cx="6021182" cy="1015663"/>
          </a:xfrm>
          <a:prstGeom prst="rect">
            <a:avLst/>
          </a:prstGeom>
          <a:solidFill>
            <a:schemeClr val="tx2">
              <a:lumMod val="10000"/>
            </a:schemeClr>
          </a:solidFill>
        </p:spPr>
        <p:txBody>
          <a:bodyPr wrap="square">
            <a:spAutoFit/>
          </a:bodyPr>
          <a:lstStyle/>
          <a:p>
            <a:r>
              <a:rPr lang="en-GB" sz="3000" dirty="0" smtClean="0">
                <a:solidFill>
                  <a:prstClr val="white"/>
                </a:solidFill>
              </a:rPr>
              <a:t>They </a:t>
            </a:r>
            <a:r>
              <a:rPr lang="en-GB" sz="3000" dirty="0">
                <a:solidFill>
                  <a:prstClr val="white"/>
                </a:solidFill>
              </a:rPr>
              <a:t>revert back to previously learned, error ridden serve. </a:t>
            </a:r>
            <a:endParaRPr lang="en-GB" dirty="0"/>
          </a:p>
        </p:txBody>
      </p:sp>
    </p:spTree>
    <p:custDataLst>
      <p:tags r:id="rId1"/>
    </p:custDataLst>
    <p:extLst>
      <p:ext uri="{BB962C8B-B14F-4D97-AF65-F5344CB8AC3E}">
        <p14:creationId xmlns:p14="http://schemas.microsoft.com/office/powerpoint/2010/main" val="186907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027"/>
                                        </p:tgtEl>
                                        <p:attrNameLst>
                                          <p:attrName>ppt_x</p:attrName>
                                        </p:attrNameLst>
                                      </p:cBhvr>
                                      <p:tavLst>
                                        <p:tav tm="0">
                                          <p:val>
                                            <p:strVal val="ppt_x"/>
                                          </p:val>
                                        </p:tav>
                                        <p:tav tm="100000">
                                          <p:val>
                                            <p:strVal val="ppt_x"/>
                                          </p:val>
                                        </p:tav>
                                      </p:tavLst>
                                    </p:anim>
                                    <p:anim calcmode="lin" valueType="num">
                                      <p:cBhvr additive="base">
                                        <p:cTn id="17" dur="500"/>
                                        <p:tgtEl>
                                          <p:spTgt spid="1027"/>
                                        </p:tgtEl>
                                        <p:attrNameLst>
                                          <p:attrName>ppt_y</p:attrName>
                                        </p:attrNameLst>
                                      </p:cBhvr>
                                      <p:tavLst>
                                        <p:tav tm="0">
                                          <p:val>
                                            <p:strVal val="ppt_y"/>
                                          </p:val>
                                        </p:tav>
                                        <p:tav tm="100000">
                                          <p:val>
                                            <p:strVal val="1+ppt_h/2"/>
                                          </p:val>
                                        </p:tav>
                                      </p:tavLst>
                                    </p:anim>
                                    <p:set>
                                      <p:cBhvr>
                                        <p:cTn id="18" dur="1" fill="hold">
                                          <p:stCondLst>
                                            <p:cond delay="4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of theory</a:t>
            </a:r>
            <a:endParaRPr lang="en-GB" dirty="0"/>
          </a:p>
        </p:txBody>
      </p:sp>
      <p:sp>
        <p:nvSpPr>
          <p:cNvPr id="3" name="Content Placeholder 2"/>
          <p:cNvSpPr>
            <a:spLocks noGrp="1"/>
          </p:cNvSpPr>
          <p:nvPr>
            <p:ph idx="1"/>
          </p:nvPr>
        </p:nvSpPr>
        <p:spPr>
          <a:xfrm>
            <a:off x="457200" y="1600201"/>
            <a:ext cx="7467600" cy="2908920"/>
          </a:xfrm>
        </p:spPr>
        <p:txBody>
          <a:bodyPr/>
          <a:lstStyle/>
          <a:p>
            <a:r>
              <a:rPr lang="en-GB" dirty="0" smtClean="0"/>
              <a:t>High arousal would be beneficial to the expert performer. One at the autonomous stage of learning, because their dominant behaviour would tend to produce a response which is fluent and technically correct.</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149080"/>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86" y="4388675"/>
            <a:ext cx="3447417" cy="216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5870" y="0"/>
            <a:ext cx="1788129"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t>
            </a:r>
            <a:endParaRPr lang="en-GB" dirty="0"/>
          </a:p>
        </p:txBody>
      </p:sp>
      <p:sp>
        <p:nvSpPr>
          <p:cNvPr id="3" name="Content Placeholder 2"/>
          <p:cNvSpPr>
            <a:spLocks noGrp="1"/>
          </p:cNvSpPr>
          <p:nvPr>
            <p:ph idx="1"/>
          </p:nvPr>
        </p:nvSpPr>
        <p:spPr/>
        <p:txBody>
          <a:bodyPr>
            <a:normAutofit lnSpcReduction="10000"/>
          </a:bodyPr>
          <a:lstStyle/>
          <a:p>
            <a:r>
              <a:rPr lang="en-GB" dirty="0" smtClean="0"/>
              <a:t>Criticisms</a:t>
            </a:r>
          </a:p>
          <a:p>
            <a:r>
              <a:rPr lang="en-GB" dirty="0" smtClean="0"/>
              <a:t>Together with an observation of real life situations and extensive research high class athletes have been seen to fail in high arousal situations.  </a:t>
            </a:r>
          </a:p>
          <a:p>
            <a:r>
              <a:rPr lang="en-GB" dirty="0" smtClean="0"/>
              <a:t>High class athletes are supposed to have grooved skills and therefore perform well in highly aroused states. </a:t>
            </a:r>
          </a:p>
          <a:p>
            <a:r>
              <a:rPr lang="en-GB" dirty="0" smtClean="0"/>
              <a:t>  Therefore, this approach has lost credibility.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60648"/>
            <a:ext cx="2034731" cy="185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257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and application</a:t>
            </a:r>
            <a:endParaRPr lang="en-GB" dirty="0"/>
          </a:p>
        </p:txBody>
      </p:sp>
      <p:sp>
        <p:nvSpPr>
          <p:cNvPr id="3" name="Content Placeholder 2"/>
          <p:cNvSpPr>
            <a:spLocks noGrp="1"/>
          </p:cNvSpPr>
          <p:nvPr>
            <p:ph idx="1"/>
          </p:nvPr>
        </p:nvSpPr>
        <p:spPr/>
        <p:txBody>
          <a:bodyPr/>
          <a:lstStyle/>
          <a:p>
            <a:r>
              <a:rPr lang="en-GB" u="sng" dirty="0" smtClean="0">
                <a:solidFill>
                  <a:schemeClr val="accent2">
                    <a:lumMod val="40000"/>
                    <a:lumOff val="60000"/>
                  </a:schemeClr>
                </a:solidFill>
              </a:rPr>
              <a:t>High arousal is beneficial to expert performers/ their dominant response will produce more fluent responses.</a:t>
            </a:r>
          </a:p>
          <a:p>
            <a:r>
              <a:rPr lang="en-GB" dirty="0" smtClean="0"/>
              <a:t>Novice learners (COG/ASS) dominant response will be less skilled and contain mistakes.</a:t>
            </a:r>
          </a:p>
          <a:p>
            <a:r>
              <a:rPr lang="en-GB" dirty="0" smtClean="0">
                <a:solidFill>
                  <a:srgbClr val="FFFF00"/>
                </a:solidFill>
              </a:rPr>
              <a:t>A novice needs to learn in an environment of low arousal to concentrate on the skill being learned.</a:t>
            </a:r>
            <a:endParaRPr lang="en-GB" dirty="0">
              <a:solidFill>
                <a:srgbClr val="FFFF00"/>
              </a:solidFill>
            </a:endParaRPr>
          </a:p>
        </p:txBody>
      </p:sp>
    </p:spTree>
    <p:custDataLst>
      <p:tags r:id="rId1"/>
    </p:custDataLst>
    <p:extLst>
      <p:ext uri="{BB962C8B-B14F-4D97-AF65-F5344CB8AC3E}">
        <p14:creationId xmlns:p14="http://schemas.microsoft.com/office/powerpoint/2010/main" val="27322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Inverted U theory</a:t>
            </a:r>
            <a:endParaRPr lang="en-GB" dirty="0"/>
          </a:p>
        </p:txBody>
      </p:sp>
      <p:sp>
        <p:nvSpPr>
          <p:cNvPr id="3" name="Content Placeholder 2"/>
          <p:cNvSpPr>
            <a:spLocks noGrp="1"/>
          </p:cNvSpPr>
          <p:nvPr>
            <p:ph idx="1"/>
          </p:nvPr>
        </p:nvSpPr>
        <p:spPr>
          <a:xfrm>
            <a:off x="467544" y="1412776"/>
            <a:ext cx="7467600" cy="4525963"/>
          </a:xfrm>
        </p:spPr>
        <p:txBody>
          <a:bodyPr>
            <a:normAutofit fontScale="92500" lnSpcReduction="20000"/>
          </a:bodyPr>
          <a:lstStyle/>
          <a:p>
            <a:r>
              <a:rPr lang="en-GB" dirty="0" smtClean="0"/>
              <a:t>Indicates or predicts that as arousal increase so does the quality of performance.  However, quality improves up to a point, midway on the axis.  </a:t>
            </a:r>
            <a:r>
              <a:rPr lang="en-GB" dirty="0" smtClean="0">
                <a:solidFill>
                  <a:schemeClr val="accent2">
                    <a:lumMod val="40000"/>
                    <a:lumOff val="60000"/>
                  </a:schemeClr>
                </a:solidFill>
              </a:rPr>
              <a:t>This is called the </a:t>
            </a:r>
            <a:r>
              <a:rPr lang="en-GB" i="1" u="sng" dirty="0" smtClean="0">
                <a:solidFill>
                  <a:schemeClr val="accent2">
                    <a:lumMod val="40000"/>
                    <a:lumOff val="60000"/>
                  </a:schemeClr>
                </a:solidFill>
              </a:rPr>
              <a:t>optimum point </a:t>
            </a:r>
            <a:r>
              <a:rPr lang="en-GB" dirty="0" smtClean="0">
                <a:solidFill>
                  <a:schemeClr val="accent2">
                    <a:lumMod val="40000"/>
                    <a:lumOff val="60000"/>
                  </a:schemeClr>
                </a:solidFill>
              </a:rPr>
              <a:t>or the </a:t>
            </a:r>
            <a:r>
              <a:rPr lang="en-GB" i="1" u="sng" dirty="0" smtClean="0">
                <a:solidFill>
                  <a:schemeClr val="accent2">
                    <a:lumMod val="40000"/>
                    <a:lumOff val="60000"/>
                  </a:schemeClr>
                </a:solidFill>
              </a:rPr>
              <a:t>threshold of arousal.</a:t>
            </a:r>
          </a:p>
          <a:p>
            <a:r>
              <a:rPr lang="en-GB" dirty="0" smtClean="0"/>
              <a:t>It predicts that the best performance occurs at moderate levels of arousal.</a:t>
            </a:r>
          </a:p>
          <a:p>
            <a:r>
              <a:rPr lang="en-GB" dirty="0" smtClean="0"/>
              <a:t>If arousal occurs beyond the optimum point the performer becomes over-aroused and the capacity both to learn or perform a motor skill are deteriorated.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Inverted U theory</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014" y="1761965"/>
            <a:ext cx="4379194" cy="389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107504" y="2276872"/>
            <a:ext cx="2160240" cy="1512168"/>
          </a:xfrm>
          <a:prstGeom prst="wedgeRoundRectCallout">
            <a:avLst>
              <a:gd name="adj1" fmla="val 96478"/>
              <a:gd name="adj2" fmla="val 555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Point A</a:t>
            </a:r>
            <a:endParaRPr lang="en-GB" sz="4000" dirty="0"/>
          </a:p>
        </p:txBody>
      </p:sp>
      <p:sp>
        <p:nvSpPr>
          <p:cNvPr id="6" name="Rounded Rectangular Callout 5"/>
          <p:cNvSpPr/>
          <p:nvPr/>
        </p:nvSpPr>
        <p:spPr>
          <a:xfrm>
            <a:off x="5004048" y="161020"/>
            <a:ext cx="2160240" cy="1512168"/>
          </a:xfrm>
          <a:prstGeom prst="wedgeRoundRectCallout">
            <a:avLst>
              <a:gd name="adj1" fmla="val -87954"/>
              <a:gd name="adj2" fmla="val 1048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Point B</a:t>
            </a:r>
            <a:endParaRPr lang="en-GB" sz="3600" dirty="0"/>
          </a:p>
        </p:txBody>
      </p:sp>
      <p:sp>
        <p:nvSpPr>
          <p:cNvPr id="8" name="Rounded Rectangular Callout 7"/>
          <p:cNvSpPr/>
          <p:nvPr/>
        </p:nvSpPr>
        <p:spPr>
          <a:xfrm>
            <a:off x="6459016" y="3433970"/>
            <a:ext cx="2160240" cy="1512168"/>
          </a:xfrm>
          <a:prstGeom prst="wedgeRoundRectCallout">
            <a:avLst>
              <a:gd name="adj1" fmla="val -113351"/>
              <a:gd name="adj2" fmla="val -178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Point C</a:t>
            </a:r>
            <a:endParaRPr lang="en-GB" sz="3200" dirty="0"/>
          </a:p>
        </p:txBody>
      </p:sp>
    </p:spTree>
    <p:custDataLst>
      <p:tags r:id="rId1"/>
    </p:custDataLst>
    <p:extLst>
      <p:ext uri="{BB962C8B-B14F-4D97-AF65-F5344CB8AC3E}">
        <p14:creationId xmlns:p14="http://schemas.microsoft.com/office/powerpoint/2010/main" val="36608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pPr marL="36576" indent="0">
              <a:buNone/>
            </a:pPr>
            <a:r>
              <a:rPr lang="en-GB" dirty="0"/>
              <a:t> </a:t>
            </a:r>
            <a:r>
              <a:rPr lang="en-GB" dirty="0" smtClean="0"/>
              <a:t>state </a:t>
            </a:r>
            <a:r>
              <a:rPr lang="en-GB" dirty="0"/>
              <a:t>what you think will </a:t>
            </a:r>
            <a:r>
              <a:rPr lang="en-GB" dirty="0" smtClean="0"/>
              <a:t>happen at point:</a:t>
            </a:r>
          </a:p>
          <a:p>
            <a:r>
              <a:rPr lang="en-GB" dirty="0" smtClean="0"/>
              <a:t>A</a:t>
            </a:r>
          </a:p>
          <a:p>
            <a:r>
              <a:rPr lang="en-GB" dirty="0" smtClean="0"/>
              <a:t>B</a:t>
            </a:r>
          </a:p>
          <a:p>
            <a:r>
              <a:rPr lang="en-GB" dirty="0"/>
              <a:t>C</a:t>
            </a:r>
          </a:p>
          <a:p>
            <a:r>
              <a:rPr lang="en-GB" dirty="0"/>
              <a:t>Explain reasons why this may happen and the impact on the performance.</a:t>
            </a:r>
          </a:p>
          <a:p>
            <a:endParaRPr lang="en-GB" dirty="0"/>
          </a:p>
        </p:txBody>
      </p:sp>
    </p:spTree>
    <p:custDataLst>
      <p:tags r:id="rId1"/>
    </p:custDataLst>
    <p:extLst>
      <p:ext uri="{BB962C8B-B14F-4D97-AF65-F5344CB8AC3E}">
        <p14:creationId xmlns:p14="http://schemas.microsoft.com/office/powerpoint/2010/main" val="2818575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A Under arousal</a:t>
            </a:r>
            <a:endParaRPr lang="en-GB" dirty="0"/>
          </a:p>
        </p:txBody>
      </p:sp>
      <p:sp>
        <p:nvSpPr>
          <p:cNvPr id="3" name="Content Placeholder 2"/>
          <p:cNvSpPr>
            <a:spLocks noGrp="1"/>
          </p:cNvSpPr>
          <p:nvPr>
            <p:ph idx="1"/>
          </p:nvPr>
        </p:nvSpPr>
        <p:spPr>
          <a:xfrm>
            <a:off x="457200" y="1600201"/>
            <a:ext cx="4546848" cy="3340967"/>
          </a:xfrm>
        </p:spPr>
        <p:txBody>
          <a:bodyPr>
            <a:normAutofit fontScale="77500" lnSpcReduction="20000"/>
          </a:bodyPr>
          <a:lstStyle/>
          <a:p>
            <a:r>
              <a:rPr lang="en-GB" dirty="0" smtClean="0"/>
              <a:t>If concentration is limited the attention wanders to usually unwanted cues as the performer is under aroused.  The player may appear to be daydreaming</a:t>
            </a:r>
            <a:r>
              <a:rPr lang="en-GB" dirty="0" smtClean="0"/>
              <a:t>.</a:t>
            </a:r>
            <a:endParaRPr lang="en-GB" dirty="0" smtClean="0"/>
          </a:p>
          <a:p>
            <a:r>
              <a:rPr lang="en-GB" dirty="0" smtClean="0"/>
              <a:t>In these circumstances the process of selective attention cannot operate.  Information overload will then prevent accurate decision making.</a:t>
            </a:r>
          </a:p>
          <a:p>
            <a:endParaRPr lang="en-GB"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692696"/>
            <a:ext cx="2484790" cy="166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564904"/>
            <a:ext cx="3107804"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4365104"/>
            <a:ext cx="3867150" cy="707886"/>
          </a:xfrm>
          <a:prstGeom prst="rect">
            <a:avLst/>
          </a:prstGeom>
          <a:solidFill>
            <a:schemeClr val="tx2">
              <a:lumMod val="10000"/>
            </a:schemeClr>
          </a:solidFill>
        </p:spPr>
        <p:txBody>
          <a:bodyPr wrap="square">
            <a:spAutoFit/>
          </a:bodyPr>
          <a:lstStyle/>
          <a:p>
            <a:pPr marL="420624" lvl="0" indent="-384048">
              <a:spcBef>
                <a:spcPct val="20000"/>
              </a:spcBef>
              <a:buClr>
                <a:srgbClr val="6EA0B0"/>
              </a:buClr>
              <a:buSzPct val="80000"/>
              <a:buFont typeface="Wingdings 2"/>
              <a:buChar char=""/>
            </a:pPr>
            <a:r>
              <a:rPr lang="en-GB" sz="2000" dirty="0">
                <a:solidFill>
                  <a:prstClr val="white"/>
                </a:solidFill>
              </a:rPr>
              <a:t>What would make you under aroused? </a:t>
            </a:r>
            <a:endParaRPr lang="en-GB" sz="2000" dirty="0">
              <a:solidFill>
                <a:prstClr val="white"/>
              </a:solidFill>
            </a:endParaRPr>
          </a:p>
        </p:txBody>
      </p:sp>
      <p:sp>
        <p:nvSpPr>
          <p:cNvPr id="7" name="Rectangle 6"/>
          <p:cNvSpPr/>
          <p:nvPr/>
        </p:nvSpPr>
        <p:spPr>
          <a:xfrm>
            <a:off x="395536" y="4872935"/>
            <a:ext cx="4436536" cy="400110"/>
          </a:xfrm>
          <a:prstGeom prst="rect">
            <a:avLst/>
          </a:prstGeom>
          <a:solidFill>
            <a:schemeClr val="tx1">
              <a:lumMod val="50000"/>
            </a:schemeClr>
          </a:solidFill>
        </p:spPr>
        <p:txBody>
          <a:bodyPr wrap="square">
            <a:spAutoFit/>
          </a:bodyPr>
          <a:lstStyle/>
          <a:p>
            <a:pPr marL="420624" lvl="0" indent="-384048">
              <a:spcBef>
                <a:spcPct val="20000"/>
              </a:spcBef>
              <a:buClr>
                <a:srgbClr val="6EA0B0"/>
              </a:buClr>
              <a:buSzPct val="80000"/>
              <a:buFont typeface="Wingdings 2"/>
              <a:buChar char=""/>
            </a:pPr>
            <a:r>
              <a:rPr lang="en-GB" sz="2000" dirty="0" smtClean="0">
                <a:solidFill>
                  <a:prstClr val="white"/>
                </a:solidFill>
              </a:rPr>
              <a:t>Playing at a lower level</a:t>
            </a:r>
            <a:endParaRPr lang="en-GB" sz="2000" dirty="0">
              <a:solidFill>
                <a:prstClr val="white"/>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B 	</a:t>
            </a:r>
            <a:endParaRPr lang="en-GB" dirty="0"/>
          </a:p>
        </p:txBody>
      </p:sp>
      <p:sp>
        <p:nvSpPr>
          <p:cNvPr id="3" name="Content Placeholder 2"/>
          <p:cNvSpPr>
            <a:spLocks noGrp="1"/>
          </p:cNvSpPr>
          <p:nvPr>
            <p:ph idx="1"/>
          </p:nvPr>
        </p:nvSpPr>
        <p:spPr>
          <a:xfrm>
            <a:off x="457200" y="1268761"/>
            <a:ext cx="5626968" cy="3312368"/>
          </a:xfrm>
          <a:solidFill>
            <a:schemeClr val="accent6">
              <a:lumMod val="50000"/>
            </a:schemeClr>
          </a:solidFill>
        </p:spPr>
        <p:txBody>
          <a:bodyPr>
            <a:normAutofit fontScale="77500" lnSpcReduction="20000"/>
          </a:bodyPr>
          <a:lstStyle/>
          <a:p>
            <a:r>
              <a:rPr lang="en-GB" dirty="0" smtClean="0"/>
              <a:t>Optimum arousal</a:t>
            </a:r>
          </a:p>
          <a:p>
            <a:r>
              <a:rPr lang="en-GB" dirty="0" smtClean="0"/>
              <a:t>This is considered the perfect state in which the potential performance is maximised.  The attention field adjusts to the ideal width and as a result the learner or performer is able to concentrate. </a:t>
            </a:r>
          </a:p>
          <a:p>
            <a:r>
              <a:rPr lang="en-GB" dirty="0" smtClean="0"/>
              <a:t>As concentration is high, means important information can be absorbed and accurate decision can be made. </a:t>
            </a:r>
          </a:p>
          <a:p>
            <a:endParaRPr lang="en-GB" dirty="0" smtClean="0"/>
          </a:p>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202155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707" y="2636912"/>
            <a:ext cx="2817132" cy="157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9480" y="4725144"/>
            <a:ext cx="5142359" cy="1200329"/>
          </a:xfrm>
          <a:prstGeom prst="rect">
            <a:avLst/>
          </a:prstGeom>
          <a:solidFill>
            <a:schemeClr val="bg1"/>
          </a:solidFill>
        </p:spPr>
        <p:txBody>
          <a:bodyPr wrap="square">
            <a:spAutoFit/>
          </a:bodyPr>
          <a:lstStyle/>
          <a:p>
            <a:pPr marL="420624" lvl="0" indent="-384048">
              <a:spcBef>
                <a:spcPct val="20000"/>
              </a:spcBef>
              <a:buClr>
                <a:srgbClr val="6EA0B0"/>
              </a:buClr>
              <a:buSzPct val="80000"/>
              <a:buFont typeface="Wingdings 2"/>
              <a:buChar char=""/>
            </a:pPr>
            <a:r>
              <a:rPr lang="en-GB" dirty="0">
                <a:solidFill>
                  <a:prstClr val="white"/>
                </a:solidFill>
              </a:rPr>
              <a:t>It is a product of selective attention and taking on board the most important information at the optimum point of arousal is called the </a:t>
            </a:r>
            <a:r>
              <a:rPr lang="en-GB" i="1" dirty="0">
                <a:solidFill>
                  <a:prstClr val="white"/>
                </a:solidFill>
              </a:rPr>
              <a:t>Cue utilisation Hypothesis.</a:t>
            </a:r>
          </a:p>
        </p:txBody>
      </p:sp>
    </p:spTree>
    <p:custDataLst>
      <p:tags r:id="rId1"/>
    </p:custDataLst>
    <p:extLst>
      <p:ext uri="{BB962C8B-B14F-4D97-AF65-F5344CB8AC3E}">
        <p14:creationId xmlns:p14="http://schemas.microsoft.com/office/powerpoint/2010/main" val="304686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C</a:t>
            </a:r>
            <a:endParaRPr lang="en-GB" dirty="0"/>
          </a:p>
        </p:txBody>
      </p:sp>
      <p:sp>
        <p:nvSpPr>
          <p:cNvPr id="3" name="Content Placeholder 2"/>
          <p:cNvSpPr>
            <a:spLocks noGrp="1"/>
          </p:cNvSpPr>
          <p:nvPr>
            <p:ph idx="1"/>
          </p:nvPr>
        </p:nvSpPr>
        <p:spPr>
          <a:xfrm>
            <a:off x="425507" y="1268760"/>
            <a:ext cx="5554960" cy="3168353"/>
          </a:xfrm>
        </p:spPr>
        <p:txBody>
          <a:bodyPr>
            <a:normAutofit fontScale="70000" lnSpcReduction="20000"/>
          </a:bodyPr>
          <a:lstStyle/>
          <a:p>
            <a:r>
              <a:rPr lang="en-GB" dirty="0" smtClean="0"/>
              <a:t>Over arousal causes the field of attention to narrow excessively.  This may mean that the environmental cues may be missed. The performer is often in a state of near panic. This level of nervousness is called hyper vigilance.</a:t>
            </a:r>
          </a:p>
          <a:p>
            <a:endParaRPr lang="en-GB" dirty="0"/>
          </a:p>
          <a:p>
            <a:r>
              <a:rPr lang="en-GB" dirty="0" smtClean="0"/>
              <a:t>The performer selective attention cannot operate and the capacity for concentration is seriously impeded.</a:t>
            </a:r>
          </a:p>
          <a:p>
            <a:r>
              <a:rPr lang="en-GB" dirty="0" smtClean="0"/>
              <a:t>Blind panic</a:t>
            </a:r>
          </a:p>
          <a:p>
            <a:endParaRPr lang="en-GB" dirty="0"/>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574" y="0"/>
            <a:ext cx="2733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917" y="2060848"/>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492" y="4437113"/>
            <a:ext cx="2943999" cy="195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9592" y="1312932"/>
            <a:ext cx="3867150" cy="707886"/>
          </a:xfrm>
          <a:prstGeom prst="rect">
            <a:avLst/>
          </a:prstGeom>
          <a:solidFill>
            <a:schemeClr val="tx2">
              <a:lumMod val="10000"/>
            </a:schemeClr>
          </a:solidFill>
        </p:spPr>
        <p:txBody>
          <a:bodyPr wrap="square">
            <a:spAutoFit/>
          </a:bodyPr>
          <a:lstStyle/>
          <a:p>
            <a:pPr marL="420624" lvl="0" indent="-384048">
              <a:spcBef>
                <a:spcPct val="20000"/>
              </a:spcBef>
              <a:buClr>
                <a:srgbClr val="6EA0B0"/>
              </a:buClr>
              <a:buSzPct val="80000"/>
              <a:buFont typeface="Wingdings 2"/>
              <a:buChar char=""/>
            </a:pPr>
            <a:r>
              <a:rPr lang="en-GB" sz="2000" dirty="0">
                <a:solidFill>
                  <a:prstClr val="white"/>
                </a:solidFill>
              </a:rPr>
              <a:t>What would make you </a:t>
            </a:r>
            <a:r>
              <a:rPr lang="en-GB" sz="2000" dirty="0" smtClean="0">
                <a:solidFill>
                  <a:prstClr val="white"/>
                </a:solidFill>
              </a:rPr>
              <a:t>over </a:t>
            </a:r>
            <a:r>
              <a:rPr lang="en-GB" sz="2000" dirty="0">
                <a:solidFill>
                  <a:prstClr val="white"/>
                </a:solidFill>
              </a:rPr>
              <a:t>aroused? </a:t>
            </a:r>
            <a:endParaRPr lang="en-GB" sz="2000" dirty="0">
              <a:solidFill>
                <a:prstClr val="white"/>
              </a:solidFill>
            </a:endParaRPr>
          </a:p>
        </p:txBody>
      </p:sp>
      <p:sp>
        <p:nvSpPr>
          <p:cNvPr id="8" name="Rectangle 7"/>
          <p:cNvSpPr/>
          <p:nvPr/>
        </p:nvSpPr>
        <p:spPr>
          <a:xfrm>
            <a:off x="899592" y="2348880"/>
            <a:ext cx="4320480" cy="2332946"/>
          </a:xfrm>
          <a:prstGeom prst="rect">
            <a:avLst/>
          </a:prstGeom>
          <a:solidFill>
            <a:schemeClr val="tx2">
              <a:lumMod val="10000"/>
            </a:schemeClr>
          </a:solidFill>
        </p:spPr>
        <p:txBody>
          <a:bodyPr wrap="square">
            <a:spAutoFit/>
          </a:bodyPr>
          <a:lstStyle/>
          <a:p>
            <a:pPr marL="420624" lvl="0" indent="-384048">
              <a:spcBef>
                <a:spcPct val="20000"/>
              </a:spcBef>
              <a:buClr>
                <a:srgbClr val="6EA0B0"/>
              </a:buClr>
              <a:buSzPct val="80000"/>
              <a:buFont typeface="Wingdings 2"/>
              <a:buChar char=""/>
            </a:pPr>
            <a:r>
              <a:rPr lang="en-GB" sz="2800" dirty="0" smtClean="0">
                <a:solidFill>
                  <a:prstClr val="white"/>
                </a:solidFill>
              </a:rPr>
              <a:t>Anxiety, noise from the crowd, pressure of the event. Level of experience</a:t>
            </a:r>
          </a:p>
          <a:p>
            <a:pPr marL="36576" lvl="0">
              <a:spcBef>
                <a:spcPct val="20000"/>
              </a:spcBef>
              <a:buClr>
                <a:srgbClr val="6EA0B0"/>
              </a:buClr>
              <a:buSzPct val="80000"/>
            </a:pPr>
            <a:endParaRPr lang="en-GB" sz="2800" dirty="0">
              <a:solidFill>
                <a:prstClr val="white"/>
              </a:solidFill>
            </a:endParaRPr>
          </a:p>
        </p:txBody>
      </p:sp>
    </p:spTree>
    <p:custDataLst>
      <p:tags r:id="rId1"/>
    </p:custDataLst>
    <p:extLst>
      <p:ext uri="{BB962C8B-B14F-4D97-AF65-F5344CB8AC3E}">
        <p14:creationId xmlns:p14="http://schemas.microsoft.com/office/powerpoint/2010/main" val="33682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does arousal link to motivation?</a:t>
            </a:r>
            <a:endParaRPr lang="en-GB" dirty="0"/>
          </a:p>
        </p:txBody>
      </p:sp>
      <p:sp>
        <p:nvSpPr>
          <p:cNvPr id="3" name="Content Placeholder 2"/>
          <p:cNvSpPr>
            <a:spLocks noGrp="1"/>
          </p:cNvSpPr>
          <p:nvPr>
            <p:ph idx="1"/>
          </p:nvPr>
        </p:nvSpPr>
        <p:spPr/>
        <p:txBody>
          <a:bodyPr/>
          <a:lstStyle/>
          <a:p>
            <a:r>
              <a:rPr lang="en-GB" dirty="0" smtClean="0"/>
              <a:t>Intensity of behaviour is what is termed ‘arousal’.</a:t>
            </a:r>
          </a:p>
          <a:p>
            <a:endParaRPr lang="en-GB" dirty="0" smtClean="0"/>
          </a:p>
          <a:p>
            <a:pPr>
              <a:buNone/>
            </a:pPr>
            <a:r>
              <a:rPr lang="en-GB" dirty="0" smtClean="0"/>
              <a:t>Intensity of behaviour refers to the degree of emotional energy that is felt in different situations.</a:t>
            </a:r>
          </a:p>
          <a:p>
            <a:pPr>
              <a:buNone/>
            </a:pPr>
            <a:endParaRPr lang="en-GB" dirty="0" smtClean="0"/>
          </a:p>
          <a:p>
            <a:r>
              <a:rPr lang="en-GB" dirty="0" smtClean="0"/>
              <a:t>Like motivation it has two branches.</a:t>
            </a:r>
          </a:p>
          <a:p>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Diagram of different levels of arousal and phase of learning.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6129893"/>
              </p:ext>
            </p:extLst>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61612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Read the passages on page 187 make notes in the booklet page 14-15</a:t>
            </a:r>
            <a:endParaRPr lang="en-GB" dirty="0"/>
          </a:p>
        </p:txBody>
      </p:sp>
      <p:sp>
        <p:nvSpPr>
          <p:cNvPr id="3" name="Content Placeholder 2"/>
          <p:cNvSpPr>
            <a:spLocks noGrp="1"/>
          </p:cNvSpPr>
          <p:nvPr>
            <p:ph idx="1"/>
          </p:nvPr>
        </p:nvSpPr>
        <p:spPr>
          <a:xfrm>
            <a:off x="457200" y="2420888"/>
            <a:ext cx="7467600" cy="3705275"/>
          </a:xfrm>
        </p:spPr>
        <p:txBody>
          <a:bodyPr/>
          <a:lstStyle/>
          <a:p>
            <a:r>
              <a:rPr lang="en-GB" dirty="0" smtClean="0"/>
              <a:t>Complete the inverted work sheet.</a:t>
            </a:r>
            <a:endParaRPr lang="en-GB" dirty="0"/>
          </a:p>
        </p:txBody>
      </p:sp>
    </p:spTree>
    <p:extLst>
      <p:ext uri="{BB962C8B-B14F-4D97-AF65-F5344CB8AC3E}">
        <p14:creationId xmlns:p14="http://schemas.microsoft.com/office/powerpoint/2010/main" val="201834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noAutofit/>
          </a:bodyPr>
          <a:lstStyle/>
          <a:p>
            <a:r>
              <a:rPr lang="en-GB" sz="2800" dirty="0" smtClean="0"/>
              <a:t>Variations in the optimum levels of arousal are caused by a combination of factors.</a:t>
            </a:r>
            <a:endParaRPr lang="en-GB" sz="2800" dirty="0"/>
          </a:p>
        </p:txBody>
      </p:sp>
      <p:sp>
        <p:nvSpPr>
          <p:cNvPr id="3" name="Content Placeholder 2"/>
          <p:cNvSpPr>
            <a:spLocks noGrp="1"/>
          </p:cNvSpPr>
          <p:nvPr>
            <p:ph idx="1"/>
          </p:nvPr>
        </p:nvSpPr>
        <p:spPr/>
        <p:txBody>
          <a:bodyPr/>
          <a:lstStyle/>
          <a:p>
            <a:r>
              <a:rPr lang="en-GB" sz="4400" b="1" dirty="0" smtClean="0"/>
              <a:t>Personality</a:t>
            </a:r>
          </a:p>
          <a:p>
            <a:endParaRPr lang="en-GB" dirty="0"/>
          </a:p>
          <a:p>
            <a:r>
              <a:rPr lang="en-GB" dirty="0" smtClean="0"/>
              <a:t>Which do you think perform better with a higher level of arousal:</a:t>
            </a:r>
          </a:p>
          <a:p>
            <a:r>
              <a:rPr lang="en-GB" dirty="0" smtClean="0"/>
              <a:t>Introverts B   /    Extroverts. A</a:t>
            </a:r>
          </a:p>
          <a:p>
            <a:endParaRPr lang="en-GB" dirty="0" smtClean="0"/>
          </a:p>
        </p:txBody>
      </p:sp>
    </p:spTree>
    <p:custDataLst>
      <p:tags r:id="rId1"/>
    </p:custDataLst>
    <p:extLst>
      <p:ext uri="{BB962C8B-B14F-4D97-AF65-F5344CB8AC3E}">
        <p14:creationId xmlns:p14="http://schemas.microsoft.com/office/powerpoint/2010/main" val="1773579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Task</a:t>
            </a:r>
            <a:endParaRPr lang="en-GB" dirty="0"/>
          </a:p>
        </p:txBody>
      </p:sp>
      <p:sp>
        <p:nvSpPr>
          <p:cNvPr id="3" name="Content Placeholder 2"/>
          <p:cNvSpPr>
            <a:spLocks noGrp="1"/>
          </p:cNvSpPr>
          <p:nvPr>
            <p:ph idx="1"/>
          </p:nvPr>
        </p:nvSpPr>
        <p:spPr/>
        <p:txBody>
          <a:bodyPr/>
          <a:lstStyle/>
          <a:p>
            <a:r>
              <a:rPr lang="en-GB" dirty="0" smtClean="0"/>
              <a:t>Which performs better with a high level of arousal:</a:t>
            </a:r>
          </a:p>
          <a:p>
            <a:endParaRPr lang="en-GB" dirty="0"/>
          </a:p>
          <a:p>
            <a:r>
              <a:rPr lang="en-GB" dirty="0" smtClean="0"/>
              <a:t>Gross and simple., rugby tackle   A</a:t>
            </a:r>
          </a:p>
          <a:p>
            <a:endParaRPr lang="en-GB" dirty="0"/>
          </a:p>
          <a:p>
            <a:r>
              <a:rPr lang="en-GB" dirty="0" smtClean="0"/>
              <a:t>Fine and complex, putting in golf.  B</a:t>
            </a:r>
            <a:endParaRPr lang="en-GB" dirty="0"/>
          </a:p>
        </p:txBody>
      </p:sp>
    </p:spTree>
    <p:custDataLst>
      <p:tags r:id="rId1"/>
    </p:custDataLst>
    <p:extLst>
      <p:ext uri="{BB962C8B-B14F-4D97-AF65-F5344CB8AC3E}">
        <p14:creationId xmlns:p14="http://schemas.microsoft.com/office/powerpoint/2010/main" val="2185155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t>
            </a:r>
            <a:endParaRPr lang="en-GB" dirty="0"/>
          </a:p>
        </p:txBody>
      </p:sp>
      <p:sp>
        <p:nvSpPr>
          <p:cNvPr id="3" name="Content Placeholder 2"/>
          <p:cNvSpPr>
            <a:spLocks noGrp="1"/>
          </p:cNvSpPr>
          <p:nvPr>
            <p:ph idx="1"/>
          </p:nvPr>
        </p:nvSpPr>
        <p:spPr/>
        <p:txBody>
          <a:bodyPr>
            <a:normAutofit fontScale="92500"/>
          </a:bodyPr>
          <a:lstStyle/>
          <a:p>
            <a:r>
              <a:rPr lang="en-GB" dirty="0" smtClean="0"/>
              <a:t>What can you suggest from your findings?</a:t>
            </a:r>
          </a:p>
          <a:p>
            <a:endParaRPr lang="en-GB" dirty="0"/>
          </a:p>
          <a:p>
            <a:r>
              <a:rPr lang="en-GB" dirty="0" smtClean="0"/>
              <a:t>motor skills that are mainly gross movement and relatively simple, using strength, endurance require little decision making are more effective with high levels or arousal.</a:t>
            </a:r>
          </a:p>
          <a:p>
            <a:r>
              <a:rPr lang="en-GB" dirty="0" smtClean="0"/>
              <a:t>Note: within a sport there may be different arousal levels required at different times. </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29000"/>
            <a:ext cx="3857228" cy="289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52936"/>
            <a:ext cx="408501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81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of learning</a:t>
            </a:r>
            <a:endParaRPr lang="en-GB" dirty="0"/>
          </a:p>
        </p:txBody>
      </p:sp>
      <p:sp>
        <p:nvSpPr>
          <p:cNvPr id="3" name="Content Placeholder 2"/>
          <p:cNvSpPr>
            <a:spLocks noGrp="1"/>
          </p:cNvSpPr>
          <p:nvPr>
            <p:ph idx="1"/>
          </p:nvPr>
        </p:nvSpPr>
        <p:spPr/>
        <p:txBody>
          <a:bodyPr/>
          <a:lstStyle/>
          <a:p>
            <a:r>
              <a:rPr lang="en-GB" dirty="0" smtClean="0"/>
              <a:t>Performance at cognitive level/ associative phase of learning.  A</a:t>
            </a:r>
          </a:p>
          <a:p>
            <a:endParaRPr lang="en-GB" dirty="0"/>
          </a:p>
          <a:p>
            <a:r>
              <a:rPr lang="en-GB" dirty="0" smtClean="0"/>
              <a:t>Autonomous phase    B</a:t>
            </a:r>
            <a:endParaRPr lang="en-GB" dirty="0"/>
          </a:p>
        </p:txBody>
      </p:sp>
    </p:spTree>
    <p:custDataLst>
      <p:tags r:id="rId1"/>
    </p:custDataLst>
    <p:extLst>
      <p:ext uri="{BB962C8B-B14F-4D97-AF65-F5344CB8AC3E}">
        <p14:creationId xmlns:p14="http://schemas.microsoft.com/office/powerpoint/2010/main" val="2691459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experience</a:t>
            </a:r>
            <a:endParaRPr lang="en-GB" dirty="0"/>
          </a:p>
        </p:txBody>
      </p:sp>
      <p:sp>
        <p:nvSpPr>
          <p:cNvPr id="3" name="Content Placeholder 2"/>
          <p:cNvSpPr>
            <a:spLocks noGrp="1"/>
          </p:cNvSpPr>
          <p:nvPr>
            <p:ph idx="1"/>
          </p:nvPr>
        </p:nvSpPr>
        <p:spPr/>
        <p:txBody>
          <a:bodyPr/>
          <a:lstStyle/>
          <a:p>
            <a:r>
              <a:rPr lang="en-GB" dirty="0" smtClean="0"/>
              <a:t>Low level of experience    A</a:t>
            </a:r>
          </a:p>
          <a:p>
            <a:endParaRPr lang="en-GB" dirty="0"/>
          </a:p>
          <a:p>
            <a:endParaRPr lang="en-GB" dirty="0" smtClean="0"/>
          </a:p>
          <a:p>
            <a:r>
              <a:rPr lang="en-GB" dirty="0" smtClean="0"/>
              <a:t>More experienced performer    B</a:t>
            </a:r>
            <a:endParaRPr lang="en-GB" dirty="0"/>
          </a:p>
        </p:txBody>
      </p:sp>
    </p:spTree>
    <p:custDataLst>
      <p:tags r:id="rId1"/>
    </p:custDataLst>
    <p:extLst>
      <p:ext uri="{BB962C8B-B14F-4D97-AF65-F5344CB8AC3E}">
        <p14:creationId xmlns:p14="http://schemas.microsoft.com/office/powerpoint/2010/main" val="340338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of </a:t>
            </a:r>
            <a:r>
              <a:rPr lang="en-GB" dirty="0" smtClean="0"/>
              <a:t>knowledge      4</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chemeClr val="accent2">
                    <a:lumMod val="40000"/>
                    <a:lumOff val="60000"/>
                  </a:schemeClr>
                </a:solidFill>
              </a:rPr>
              <a:t>Q  Using </a:t>
            </a:r>
            <a:r>
              <a:rPr lang="en-GB" dirty="0" smtClean="0">
                <a:solidFill>
                  <a:schemeClr val="accent2">
                    <a:lumMod val="40000"/>
                    <a:lumOff val="60000"/>
                  </a:schemeClr>
                </a:solidFill>
              </a:rPr>
              <a:t>perceptual narrowing explain what different strategies a coach may use to develop a performers skills</a:t>
            </a:r>
            <a:r>
              <a:rPr lang="en-GB" dirty="0" smtClean="0">
                <a:solidFill>
                  <a:schemeClr val="accent2">
                    <a:lumMod val="40000"/>
                    <a:lumOff val="60000"/>
                  </a:schemeClr>
                </a:solidFill>
              </a:rPr>
              <a:t>.                  4</a:t>
            </a:r>
            <a:endParaRPr lang="en-GB" dirty="0" smtClean="0">
              <a:solidFill>
                <a:schemeClr val="accent2">
                  <a:lumMod val="40000"/>
                  <a:lumOff val="60000"/>
                </a:schemeClr>
              </a:solidFill>
            </a:endParaRPr>
          </a:p>
          <a:p>
            <a:r>
              <a:rPr lang="en-GB" dirty="0" smtClean="0">
                <a:solidFill>
                  <a:srgbClr val="92D050"/>
                </a:solidFill>
              </a:rPr>
              <a:t>For the expert have some arousal but not too much as too much arousal can also hamper attention and in turn, create inaccurate decisions.  </a:t>
            </a:r>
            <a:endParaRPr lang="en-GB" dirty="0">
              <a:solidFill>
                <a:srgbClr val="92D050"/>
              </a:solidFill>
            </a:endParaRPr>
          </a:p>
          <a:p>
            <a:r>
              <a:rPr lang="en-GB" dirty="0" smtClean="0"/>
              <a:t>Novice – level of arousal is initially low.</a:t>
            </a:r>
          </a:p>
          <a:p>
            <a:r>
              <a:rPr lang="en-GB" dirty="0" smtClean="0"/>
              <a:t>Limiting the unwanted cues</a:t>
            </a:r>
          </a:p>
          <a:p>
            <a:r>
              <a:rPr lang="en-GB" dirty="0" smtClean="0"/>
              <a:t>Increasing concentration and attention to accurate decision making.</a:t>
            </a:r>
          </a:p>
          <a:p>
            <a:endParaRPr lang="en-GB" dirty="0" smtClean="0"/>
          </a:p>
        </p:txBody>
      </p:sp>
    </p:spTree>
    <p:custDataLst>
      <p:tags r:id="rId1"/>
    </p:custDataLst>
    <p:extLst>
      <p:ext uri="{BB962C8B-B14F-4D97-AF65-F5344CB8AC3E}">
        <p14:creationId xmlns:p14="http://schemas.microsoft.com/office/powerpoint/2010/main" val="9005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Catastrophe Theory</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Draw the diagram on your graphs and then explain it on the page using a sporting example.</a:t>
            </a:r>
          </a:p>
          <a:p>
            <a:endParaRPr lang="en-GB" dirty="0"/>
          </a:p>
          <a:p>
            <a:pPr marL="36576" indent="0">
              <a:buNone/>
            </a:pPr>
            <a:r>
              <a:rPr lang="en-GB" dirty="0" smtClean="0"/>
              <a:t>Start with the sentence, the catastrophe theory claims as somatic arousal increases so does quality of performance.</a:t>
            </a:r>
          </a:p>
          <a:p>
            <a:pPr marL="36576" indent="0">
              <a:buNone/>
            </a:pPr>
            <a:endParaRPr lang="en-GB" dirty="0"/>
          </a:p>
          <a:p>
            <a:pPr marL="36576" indent="0">
              <a:buNone/>
            </a:pPr>
            <a:r>
              <a:rPr lang="en-GB" dirty="0" smtClean="0"/>
              <a:t>Draw the points on the graph as you explain them.  </a:t>
            </a:r>
          </a:p>
          <a:p>
            <a:pPr marL="36576" indent="0">
              <a:buNone/>
            </a:pPr>
            <a:r>
              <a:rPr lang="en-GB" dirty="0" smtClean="0"/>
              <a:t>Use the terms cognitive and somatic arousal.  These are the things that are raising and lowering.  </a:t>
            </a:r>
          </a:p>
          <a:p>
            <a:pPr marL="36576" indent="0">
              <a:buNone/>
            </a:pPr>
            <a:endParaRPr lang="en-GB" dirty="0"/>
          </a:p>
          <a:p>
            <a:pPr marL="36576" indent="0">
              <a:buNone/>
            </a:pPr>
            <a:r>
              <a:rPr lang="en-GB" dirty="0" smtClean="0"/>
              <a:t>Point A  This is the optimum point is the cognitive arousal can be maintained.  If high cognitive arousal occurs with high somatic arousal you can tip over the edge.  Point B</a:t>
            </a:r>
          </a:p>
          <a:p>
            <a:pPr marL="36576" indent="0">
              <a:buNone/>
            </a:pPr>
            <a:endParaRPr lang="en-GB" dirty="0"/>
          </a:p>
          <a:p>
            <a:pPr marL="36576" indent="0">
              <a:buNone/>
            </a:pPr>
            <a:r>
              <a:rPr lang="en-GB" dirty="0" smtClean="0"/>
              <a:t>Point B the performance drops dramatically ‘performer has a catastrophe’.  </a:t>
            </a:r>
            <a:endParaRPr lang="en-GB" dirty="0"/>
          </a:p>
        </p:txBody>
      </p:sp>
    </p:spTree>
    <p:custDataLst>
      <p:tags r:id="rId1"/>
    </p:custDataLst>
    <p:extLst>
      <p:ext uri="{BB962C8B-B14F-4D97-AF65-F5344CB8AC3E}">
        <p14:creationId xmlns:p14="http://schemas.microsoft.com/office/powerpoint/2010/main" val="406749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Critical evaluation of inverted U theory and catastrophe theory.</a:t>
            </a:r>
            <a:endParaRPr lang="en-GB" dirty="0"/>
          </a:p>
        </p:txBody>
      </p:sp>
      <p:sp>
        <p:nvSpPr>
          <p:cNvPr id="3" name="Content Placeholder 2"/>
          <p:cNvSpPr>
            <a:spLocks noGrp="1"/>
          </p:cNvSpPr>
          <p:nvPr>
            <p:ph idx="1"/>
          </p:nvPr>
        </p:nvSpPr>
        <p:spPr>
          <a:xfrm>
            <a:off x="457200" y="1600201"/>
            <a:ext cx="7467600" cy="1972815"/>
          </a:xfrm>
          <a:solidFill>
            <a:schemeClr val="bg1"/>
          </a:solidFill>
        </p:spPr>
        <p:txBody>
          <a:bodyPr>
            <a:normAutofit fontScale="77500" lnSpcReduction="20000"/>
          </a:bodyPr>
          <a:lstStyle/>
          <a:p>
            <a:r>
              <a:rPr lang="en-GB" dirty="0" smtClean="0"/>
              <a:t>Very unlikely that we have a smooth decline in performance as increased arousal</a:t>
            </a:r>
          </a:p>
          <a:p>
            <a:endParaRPr lang="en-GB" dirty="0"/>
          </a:p>
          <a:p>
            <a:r>
              <a:rPr lang="en-GB" dirty="0" smtClean="0"/>
              <a:t>More likely that we will have, (if somatic and cognitive arousal are high) a sharp drop in performance.</a:t>
            </a:r>
            <a:endParaRPr lang="en-GB" dirty="0"/>
          </a:p>
        </p:txBody>
      </p:sp>
      <p:sp>
        <p:nvSpPr>
          <p:cNvPr id="4" name="Content Placeholder 2"/>
          <p:cNvSpPr txBox="1">
            <a:spLocks/>
          </p:cNvSpPr>
          <p:nvPr/>
        </p:nvSpPr>
        <p:spPr>
          <a:xfrm>
            <a:off x="1475656" y="3501008"/>
            <a:ext cx="7467600" cy="1584176"/>
          </a:xfrm>
          <a:prstGeom prst="rect">
            <a:avLst/>
          </a:prstGeom>
          <a:solidFill>
            <a:srgbClr val="FF0000"/>
          </a:solidFill>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dirty="0" smtClean="0"/>
              <a:t>What will a somatic and cognitive heightened state of arousal look like?</a:t>
            </a:r>
          </a:p>
          <a:p>
            <a:r>
              <a:rPr lang="en-GB" dirty="0" smtClean="0"/>
              <a:t>What would we expect to see? White boards.</a:t>
            </a:r>
          </a:p>
        </p:txBody>
      </p:sp>
      <p:sp>
        <p:nvSpPr>
          <p:cNvPr id="5" name="Content Placeholder 2"/>
          <p:cNvSpPr txBox="1">
            <a:spLocks/>
          </p:cNvSpPr>
          <p:nvPr/>
        </p:nvSpPr>
        <p:spPr>
          <a:xfrm>
            <a:off x="539552" y="5229201"/>
            <a:ext cx="7467600" cy="1584176"/>
          </a:xfrm>
          <a:prstGeom prst="rect">
            <a:avLst/>
          </a:prstGeom>
          <a:solidFill>
            <a:srgbClr val="FF0000"/>
          </a:solidFill>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dirty="0" smtClean="0"/>
              <a:t>Somatic- Sweating, fast pulse, blood pressure raised.</a:t>
            </a:r>
          </a:p>
          <a:p>
            <a:r>
              <a:rPr lang="en-GB" dirty="0" smtClean="0"/>
              <a:t>Cognitive- </a:t>
            </a:r>
            <a:r>
              <a:rPr lang="en-GB" dirty="0"/>
              <a:t> worry or negative thought.</a:t>
            </a:r>
          </a:p>
          <a:p>
            <a:endParaRPr lang="en-GB" dirty="0" smtClean="0"/>
          </a:p>
        </p:txBody>
      </p:sp>
    </p:spTree>
    <p:custDataLst>
      <p:tags r:id="rId1"/>
    </p:custDataLst>
    <p:extLst>
      <p:ext uri="{BB962C8B-B14F-4D97-AF65-F5344CB8AC3E}">
        <p14:creationId xmlns:p14="http://schemas.microsoft.com/office/powerpoint/2010/main" val="25511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Arousal	</a:t>
            </a:r>
            <a:endParaRPr lang="en-GB" dirty="0"/>
          </a:p>
        </p:txBody>
      </p:sp>
      <p:sp>
        <p:nvSpPr>
          <p:cNvPr id="3" name="Content Placeholder 2"/>
          <p:cNvSpPr>
            <a:spLocks noGrp="1"/>
          </p:cNvSpPr>
          <p:nvPr>
            <p:ph idx="1"/>
          </p:nvPr>
        </p:nvSpPr>
        <p:spPr>
          <a:xfrm>
            <a:off x="457200" y="1340768"/>
            <a:ext cx="7467600" cy="5040560"/>
          </a:xfrm>
        </p:spPr>
        <p:txBody>
          <a:bodyPr>
            <a:normAutofit/>
          </a:bodyPr>
          <a:lstStyle/>
          <a:p>
            <a:r>
              <a:rPr lang="en-GB" dirty="0" smtClean="0"/>
              <a:t>Arousal is linked to the energised state that drives a person to learn or perform.</a:t>
            </a:r>
          </a:p>
          <a:p>
            <a:r>
              <a:rPr lang="en-GB" dirty="0" smtClean="0"/>
              <a:t>Homeostasis</a:t>
            </a:r>
          </a:p>
          <a:p>
            <a:r>
              <a:rPr lang="en-GB" dirty="0" smtClean="0"/>
              <a:t> If the body is deprived or affected (put under stress) then arousal levels in the body increase and we are motivated to behave in such a way as to reduce the levels to the optimum level of arousal.</a:t>
            </a:r>
          </a:p>
          <a:p>
            <a:endParaRPr lang="en-GB" dirty="0"/>
          </a:p>
        </p:txBody>
      </p:sp>
    </p:spTree>
    <p:custDataLst>
      <p:tags r:id="rId1"/>
    </p:custDataLst>
    <p:extLst>
      <p:ext uri="{BB962C8B-B14F-4D97-AF65-F5344CB8AC3E}">
        <p14:creationId xmlns:p14="http://schemas.microsoft.com/office/powerpoint/2010/main" val="4200109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  </a:t>
            </a:r>
            <a:r>
              <a:rPr lang="en-GB" sz="2200" dirty="0" smtClean="0"/>
              <a:t>Compare </a:t>
            </a:r>
            <a:r>
              <a:rPr lang="en-GB" sz="2200" dirty="0"/>
              <a:t>and contrast drive theory, inverted U theory and catastrophe theory as explanations for the relationship between arousal and performance of motor skills.</a:t>
            </a:r>
            <a:br>
              <a:rPr lang="en-GB" sz="2200" dirty="0"/>
            </a:br>
            <a:r>
              <a:rPr lang="en-GB" sz="2200" dirty="0"/>
              <a:t>[10]</a:t>
            </a:r>
            <a:br>
              <a:rPr lang="en-GB" sz="2200" dirty="0"/>
            </a:br>
            <a:endParaRPr lang="en-GB" dirty="0"/>
          </a:p>
        </p:txBody>
      </p:sp>
      <p:sp>
        <p:nvSpPr>
          <p:cNvPr id="3" name="Content Placeholder 2"/>
          <p:cNvSpPr>
            <a:spLocks noGrp="1"/>
          </p:cNvSpPr>
          <p:nvPr>
            <p:ph idx="1"/>
          </p:nvPr>
        </p:nvSpPr>
        <p:spPr>
          <a:xfrm>
            <a:off x="457200" y="1412776"/>
            <a:ext cx="8435280" cy="5112568"/>
          </a:xfrm>
        </p:spPr>
        <p:txBody>
          <a:bodyPr>
            <a:normAutofit fontScale="25000" lnSpcReduction="20000"/>
          </a:bodyPr>
          <a:lstStyle/>
          <a:p>
            <a:r>
              <a:rPr lang="en-GB" sz="5600" dirty="0"/>
              <a:t>(Drive theory)</a:t>
            </a:r>
          </a:p>
          <a:p>
            <a:r>
              <a:rPr lang="en-GB" sz="5600" dirty="0"/>
              <a:t>•	graph showing linear relationship between arousal and performance, with axes labelled;</a:t>
            </a:r>
          </a:p>
          <a:p>
            <a:r>
              <a:rPr lang="en-GB" sz="5600" dirty="0"/>
              <a:t>•	performance increases as arousal increases;</a:t>
            </a:r>
          </a:p>
          <a:p>
            <a:r>
              <a:rPr lang="en-GB" sz="5600" dirty="0"/>
              <a:t>•	dominant response is more likely to occur;</a:t>
            </a:r>
          </a:p>
          <a:p>
            <a:r>
              <a:rPr lang="en-GB" sz="5600" dirty="0"/>
              <a:t>•	practical example;</a:t>
            </a:r>
          </a:p>
          <a:p>
            <a:r>
              <a:rPr lang="en-GB" sz="5600" dirty="0"/>
              <a:t>•	explains performance of ballistic/dynamic gross/closed skills – opposed to other theories;</a:t>
            </a:r>
          </a:p>
          <a:p>
            <a:r>
              <a:rPr lang="en-GB" sz="5600" dirty="0"/>
              <a:t>•	more likely with able performer opposed to other theories;</a:t>
            </a:r>
          </a:p>
          <a:p>
            <a:r>
              <a:rPr lang="en-GB" sz="5600" dirty="0"/>
              <a:t>•	more motor programmes then more relevant;</a:t>
            </a:r>
          </a:p>
          <a:p>
            <a:r>
              <a:rPr lang="en-GB" sz="5600" dirty="0"/>
              <a:t>•	theory does not explain how elite performers decline under pressure/high arousal opposed to other theories.</a:t>
            </a:r>
          </a:p>
          <a:p>
            <a:r>
              <a:rPr lang="en-GB" sz="5600" dirty="0"/>
              <a:t> </a:t>
            </a:r>
          </a:p>
          <a:p>
            <a:r>
              <a:rPr lang="en-GB" sz="5600" dirty="0"/>
              <a:t>	(Inverted U theory)</a:t>
            </a:r>
          </a:p>
          <a:p>
            <a:r>
              <a:rPr lang="en-GB" sz="5600" dirty="0"/>
              <a:t>•	graph (labelled) showing s-shaped curve with optimum point at moderate arousal and then a similar/steady decline in performance;</a:t>
            </a:r>
          </a:p>
          <a:p>
            <a:r>
              <a:rPr lang="en-GB" sz="5600" dirty="0"/>
              <a:t>•	performance increases as arousal increases but only up to an optimum point/moderate arousal opposed to other </a:t>
            </a:r>
            <a:r>
              <a:rPr lang="en-GB" sz="5600" dirty="0" err="1"/>
              <a:t>theroies</a:t>
            </a:r>
            <a:r>
              <a:rPr lang="en-GB" sz="5600" dirty="0"/>
              <a:t>;</a:t>
            </a:r>
          </a:p>
          <a:p>
            <a:r>
              <a:rPr lang="en-GB" sz="5600" dirty="0"/>
              <a:t>•	performance decreases as arousal gets higher than moderate;</a:t>
            </a:r>
          </a:p>
          <a:p>
            <a:r>
              <a:rPr lang="en-GB" sz="5600" dirty="0"/>
              <a:t>•	practical example;</a:t>
            </a:r>
          </a:p>
          <a:p>
            <a:r>
              <a:rPr lang="en-GB" sz="5600" dirty="0"/>
              <a:t>•	explains performance of games players/more complex/open skills opposed to other theories </a:t>
            </a:r>
            <a:r>
              <a:rPr lang="en-GB" sz="5600" dirty="0" err="1"/>
              <a:t>esp</a:t>
            </a:r>
            <a:r>
              <a:rPr lang="en-GB" sz="5600" dirty="0"/>
              <a:t> drive;</a:t>
            </a:r>
          </a:p>
          <a:p>
            <a:r>
              <a:rPr lang="en-GB" sz="5600" dirty="0"/>
              <a:t>•	the more able will be able to cope with more arousal;</a:t>
            </a:r>
          </a:p>
          <a:p>
            <a:r>
              <a:rPr lang="en-GB" sz="5600" dirty="0"/>
              <a:t>•	less able will need lower levels of arousal;</a:t>
            </a:r>
          </a:p>
          <a:p>
            <a:r>
              <a:rPr lang="en-GB" sz="5600" dirty="0"/>
              <a:t>•	increase and decrease never as smooth/steady as graph indicates;</a:t>
            </a:r>
          </a:p>
          <a:p>
            <a:r>
              <a:rPr lang="en-GB" sz="5600" dirty="0"/>
              <a:t>•	graph includes variables including task/ability/personality;</a:t>
            </a:r>
          </a:p>
          <a:p>
            <a:r>
              <a:rPr lang="en-GB" sz="5600" dirty="0"/>
              <a:t>•	description of the Zone of optimal functioning (ZOF)/peak flow experience at optimum level of arousal.</a:t>
            </a:r>
          </a:p>
          <a:p>
            <a:r>
              <a:rPr lang="en-GB" sz="4000" dirty="0"/>
              <a:t>	</a:t>
            </a:r>
            <a:endParaRPr lang="en-GB" dirty="0"/>
          </a:p>
        </p:txBody>
      </p:sp>
    </p:spTree>
    <p:extLst>
      <p:ext uri="{BB962C8B-B14F-4D97-AF65-F5344CB8AC3E}">
        <p14:creationId xmlns:p14="http://schemas.microsoft.com/office/powerpoint/2010/main" val="2739356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47500" lnSpcReduction="20000"/>
          </a:bodyPr>
          <a:lstStyle/>
          <a:p>
            <a:r>
              <a:rPr lang="en-GB" sz="3200" dirty="0"/>
              <a:t>(Catastrophe theory)</a:t>
            </a:r>
          </a:p>
          <a:p>
            <a:r>
              <a:rPr lang="en-GB" sz="3200" dirty="0"/>
              <a:t>•	graph (labelled) showing linear relationship between arousal and performance but a sudden decline in performance when arousal is high;</a:t>
            </a:r>
          </a:p>
          <a:p>
            <a:r>
              <a:rPr lang="en-GB" sz="3200" dirty="0"/>
              <a:t>•	performance increases as arousal increases but suddenly/sharply decreases above moderate arousal opposed to other theories;</a:t>
            </a:r>
          </a:p>
          <a:p>
            <a:r>
              <a:rPr lang="en-GB" sz="3200" dirty="0"/>
              <a:t>•	practical example;</a:t>
            </a:r>
          </a:p>
          <a:p>
            <a:r>
              <a:rPr lang="en-GB" sz="3200" dirty="0"/>
              <a:t>•	theory is about effects of different types of anxiety – other theories do not;</a:t>
            </a:r>
          </a:p>
          <a:p>
            <a:r>
              <a:rPr lang="en-GB" sz="3200" dirty="0"/>
              <a:t>•	interaction of two types of anxiety – somatic and cognitive;</a:t>
            </a:r>
          </a:p>
          <a:p>
            <a:r>
              <a:rPr lang="en-GB" sz="3200" dirty="0"/>
              <a:t>•	performers reactions often dictated by cognitive anxiety;</a:t>
            </a:r>
          </a:p>
          <a:p>
            <a:r>
              <a:rPr lang="en-GB" sz="3200" dirty="0"/>
              <a:t>•	if somatic anxiety low and cognitive high then improves performance;</a:t>
            </a:r>
          </a:p>
          <a:p>
            <a:r>
              <a:rPr lang="en-GB" sz="3200" dirty="0"/>
              <a:t>•	if both high then can lead to a sudden/catastrophic effect opposed to other theories;</a:t>
            </a:r>
          </a:p>
          <a:p>
            <a:r>
              <a:rPr lang="en-GB" sz="3200" dirty="0"/>
              <a:t>•	graph shows performance resuming at level below previous optimum as arousal lowers;</a:t>
            </a:r>
          </a:p>
          <a:p>
            <a:r>
              <a:rPr lang="en-GB" sz="3200" dirty="0"/>
              <a:t>•	this is a multidimensional theory in contrast to the other two;</a:t>
            </a:r>
          </a:p>
          <a:p>
            <a:r>
              <a:rPr lang="en-GB" sz="3200" dirty="0"/>
              <a:t>•	it is a more realistic theory than other two, because it explains sudden decreases in performances of elite performers.</a:t>
            </a:r>
          </a:p>
          <a:p>
            <a:endParaRPr lang="en-GB" dirty="0"/>
          </a:p>
        </p:txBody>
      </p:sp>
    </p:spTree>
    <p:extLst>
      <p:ext uri="{BB962C8B-B14F-4D97-AF65-F5344CB8AC3E}">
        <p14:creationId xmlns:p14="http://schemas.microsoft.com/office/powerpoint/2010/main" val="158552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Somatic or physiological arousal</a:t>
            </a:r>
            <a:endParaRPr lang="en-GB" dirty="0"/>
          </a:p>
        </p:txBody>
      </p:sp>
      <p:sp>
        <p:nvSpPr>
          <p:cNvPr id="3" name="Content Placeholder 2"/>
          <p:cNvSpPr>
            <a:spLocks noGrp="1"/>
          </p:cNvSpPr>
          <p:nvPr>
            <p:ph idx="1"/>
          </p:nvPr>
        </p:nvSpPr>
        <p:spPr>
          <a:xfrm>
            <a:off x="457200" y="1600201"/>
            <a:ext cx="7467600" cy="3917032"/>
          </a:xfrm>
          <a:solidFill>
            <a:srgbClr val="00B050"/>
          </a:solidFill>
        </p:spPr>
        <p:txBody>
          <a:bodyPr>
            <a:normAutofit lnSpcReduction="10000"/>
          </a:bodyPr>
          <a:lstStyle/>
          <a:p>
            <a:r>
              <a:rPr lang="en-GB" dirty="0" smtClean="0">
                <a:solidFill>
                  <a:schemeClr val="bg1"/>
                </a:solidFill>
              </a:rPr>
              <a:t>Somatic relates </a:t>
            </a:r>
            <a:r>
              <a:rPr lang="en-GB" dirty="0" smtClean="0">
                <a:solidFill>
                  <a:schemeClr val="bg1"/>
                </a:solidFill>
              </a:rPr>
              <a:t>to the changing state of the body.  Changes to heart rate, blood pressure and respiration.</a:t>
            </a:r>
          </a:p>
          <a:p>
            <a:endParaRPr lang="en-GB" dirty="0" smtClean="0">
              <a:solidFill>
                <a:schemeClr val="bg1"/>
              </a:solidFill>
            </a:endParaRPr>
          </a:p>
          <a:p>
            <a:r>
              <a:rPr lang="en-GB" dirty="0" smtClean="0">
                <a:solidFill>
                  <a:schemeClr val="bg1"/>
                </a:solidFill>
              </a:rPr>
              <a:t>Cognitive or psychological arousal relates to the mind e.g., moment to moment changes in worry or negative thought.</a:t>
            </a:r>
          </a:p>
          <a:p>
            <a:endParaRPr lang="en-GB" dirty="0" smtClean="0"/>
          </a:p>
          <a:p>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a:t>
            </a:r>
            <a:endParaRPr lang="en-GB" dirty="0"/>
          </a:p>
        </p:txBody>
      </p:sp>
      <p:sp>
        <p:nvSpPr>
          <p:cNvPr id="3" name="Content Placeholder 2"/>
          <p:cNvSpPr>
            <a:spLocks noGrp="1"/>
          </p:cNvSpPr>
          <p:nvPr>
            <p:ph idx="1"/>
          </p:nvPr>
        </p:nvSpPr>
        <p:spPr>
          <a:xfrm>
            <a:off x="457200" y="1600201"/>
            <a:ext cx="7467600" cy="3556992"/>
          </a:xfrm>
          <a:solidFill>
            <a:schemeClr val="accent1">
              <a:lumMod val="50000"/>
            </a:schemeClr>
          </a:solidFill>
        </p:spPr>
        <p:txBody>
          <a:bodyPr>
            <a:normAutofit fontScale="92500" lnSpcReduction="20000"/>
          </a:bodyPr>
          <a:lstStyle/>
          <a:p>
            <a:r>
              <a:rPr lang="en-GB" dirty="0" smtClean="0"/>
              <a:t>With your partner describe a sporting situation when you have felt or noticed physiological/ somatic changes.</a:t>
            </a:r>
          </a:p>
          <a:p>
            <a:endParaRPr lang="en-GB" dirty="0" smtClean="0"/>
          </a:p>
          <a:p>
            <a:r>
              <a:rPr lang="en-GB" dirty="0" smtClean="0"/>
              <a:t>Do the same for cognitive/psychological arousal.</a:t>
            </a:r>
          </a:p>
          <a:p>
            <a:endParaRPr lang="en-GB" dirty="0" smtClean="0"/>
          </a:p>
          <a:p>
            <a:r>
              <a:rPr lang="en-GB" dirty="0" smtClean="0"/>
              <a:t>If you have none then think of a sporting example you have seen.</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 Theory</a:t>
            </a:r>
            <a:endParaRPr lang="en-GB" dirty="0"/>
          </a:p>
        </p:txBody>
      </p:sp>
      <p:sp>
        <p:nvSpPr>
          <p:cNvPr id="3" name="Content Placeholder 2"/>
          <p:cNvSpPr>
            <a:spLocks noGrp="1"/>
          </p:cNvSpPr>
          <p:nvPr>
            <p:ph idx="1"/>
          </p:nvPr>
        </p:nvSpPr>
        <p:spPr>
          <a:xfrm>
            <a:off x="457200" y="1600200"/>
            <a:ext cx="3394720" cy="4525963"/>
          </a:xfrm>
          <a:solidFill>
            <a:schemeClr val="bg1">
              <a:lumMod val="95000"/>
              <a:lumOff val="5000"/>
            </a:schemeClr>
          </a:solidFill>
        </p:spPr>
        <p:txBody>
          <a:bodyPr>
            <a:normAutofit fontScale="92500" lnSpcReduction="10000"/>
          </a:bodyPr>
          <a:lstStyle/>
          <a:p>
            <a:r>
              <a:rPr lang="en-GB" dirty="0" smtClean="0"/>
              <a:t>A relationship between arousal and performance.</a:t>
            </a:r>
          </a:p>
          <a:p>
            <a:endParaRPr lang="en-GB" dirty="0" smtClean="0"/>
          </a:p>
          <a:p>
            <a:r>
              <a:rPr lang="en-GB" dirty="0" smtClean="0"/>
              <a:t>An increase in arousal is proportional to an increase in the quality of performance.</a:t>
            </a:r>
          </a:p>
          <a:p>
            <a:endParaRPr lang="en-GB"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48680"/>
            <a:ext cx="2958455" cy="269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95936" y="3905670"/>
            <a:ext cx="4522072" cy="1938992"/>
          </a:xfrm>
          <a:prstGeom prst="rect">
            <a:avLst/>
          </a:prstGeom>
          <a:solidFill>
            <a:schemeClr val="accent1">
              <a:lumMod val="50000"/>
            </a:schemeClr>
          </a:solidFill>
        </p:spPr>
        <p:txBody>
          <a:bodyPr wrap="square">
            <a:spAutoFit/>
          </a:bodyPr>
          <a:lstStyle/>
          <a:p>
            <a:pPr marL="420624" lvl="0" indent="-384048">
              <a:spcBef>
                <a:spcPct val="20000"/>
              </a:spcBef>
              <a:buClr>
                <a:srgbClr val="6EA0B0"/>
              </a:buClr>
              <a:buSzPct val="80000"/>
              <a:buFont typeface="Wingdings 2"/>
              <a:buChar char=""/>
            </a:pPr>
            <a:r>
              <a:rPr lang="en-GB" sz="3000" dirty="0">
                <a:solidFill>
                  <a:prstClr val="white"/>
                </a:solidFill>
              </a:rPr>
              <a:t>The quality of performance depends on how well the skill has been learned.</a:t>
            </a:r>
            <a:endParaRPr lang="en-GB" sz="3000" dirty="0">
              <a:solidFill>
                <a:prstClr val="white"/>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Juggle task.</a:t>
            </a:r>
            <a:endParaRPr lang="en-GB" dirty="0"/>
          </a:p>
        </p:txBody>
      </p:sp>
      <p:sp>
        <p:nvSpPr>
          <p:cNvPr id="3" name="Content Placeholder 2"/>
          <p:cNvSpPr>
            <a:spLocks noGrp="1"/>
          </p:cNvSpPr>
          <p:nvPr>
            <p:ph idx="1"/>
          </p:nvPr>
        </p:nvSpPr>
        <p:spPr/>
        <p:txBody>
          <a:bodyPr/>
          <a:lstStyle/>
          <a:p>
            <a:r>
              <a:rPr lang="en-GB" dirty="0" smtClean="0"/>
              <a:t>Have a novice and someone who is proficient.</a:t>
            </a:r>
          </a:p>
          <a:p>
            <a:endParaRPr lang="en-GB" dirty="0"/>
          </a:p>
          <a:p>
            <a:r>
              <a:rPr lang="en-GB" dirty="0" smtClean="0"/>
              <a:t>See how they fair when people are watching them.</a:t>
            </a:r>
          </a:p>
          <a:p>
            <a:endParaRPr lang="en-GB" dirty="0"/>
          </a:p>
          <a:p>
            <a:r>
              <a:rPr lang="en-GB" dirty="0" smtClean="0"/>
              <a:t>Does this support our theory?</a:t>
            </a:r>
            <a:endParaRPr lang="en-GB" dirty="0"/>
          </a:p>
        </p:txBody>
      </p:sp>
    </p:spTree>
    <p:custDataLst>
      <p:tags r:id="rId1"/>
    </p:custDataLst>
    <p:extLst>
      <p:ext uri="{BB962C8B-B14F-4D97-AF65-F5344CB8AC3E}">
        <p14:creationId xmlns:p14="http://schemas.microsoft.com/office/powerpoint/2010/main" val="3475652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 Theory</a:t>
            </a:r>
            <a:endParaRPr lang="en-GB" dirty="0"/>
          </a:p>
        </p:txBody>
      </p:sp>
      <p:sp>
        <p:nvSpPr>
          <p:cNvPr id="3" name="Content Placeholder 2"/>
          <p:cNvSpPr>
            <a:spLocks noGrp="1"/>
          </p:cNvSpPr>
          <p:nvPr>
            <p:ph idx="1"/>
          </p:nvPr>
        </p:nvSpPr>
        <p:spPr>
          <a:xfrm>
            <a:off x="457200" y="1600201"/>
            <a:ext cx="7467600" cy="1684784"/>
          </a:xfrm>
          <a:solidFill>
            <a:schemeClr val="bg1"/>
          </a:solidFill>
        </p:spPr>
        <p:txBody>
          <a:bodyPr>
            <a:normAutofit fontScale="92500" lnSpcReduction="20000"/>
          </a:bodyPr>
          <a:lstStyle/>
          <a:p>
            <a:r>
              <a:rPr lang="en-GB" dirty="0" smtClean="0"/>
              <a:t>Explanation</a:t>
            </a:r>
          </a:p>
          <a:p>
            <a:r>
              <a:rPr lang="en-GB" dirty="0" smtClean="0"/>
              <a:t>When arousal is evident the </a:t>
            </a:r>
            <a:r>
              <a:rPr lang="en-GB" dirty="0" smtClean="0"/>
              <a:t>Dominant Response-behaviour </a:t>
            </a:r>
            <a:r>
              <a:rPr lang="en-GB" dirty="0" smtClean="0"/>
              <a:t>is most likely to emerge</a:t>
            </a:r>
            <a:r>
              <a:rPr lang="en-GB" dirty="0" smtClean="0"/>
              <a:t>.</a:t>
            </a:r>
            <a:endParaRPr lang="en-GB" dirty="0" smtClean="0"/>
          </a:p>
        </p:txBody>
      </p:sp>
      <p:sp>
        <p:nvSpPr>
          <p:cNvPr id="4" name="Rectangle 3"/>
          <p:cNvSpPr/>
          <p:nvPr/>
        </p:nvSpPr>
        <p:spPr>
          <a:xfrm>
            <a:off x="611560" y="3356992"/>
            <a:ext cx="7966050" cy="1938992"/>
          </a:xfrm>
          <a:prstGeom prst="rect">
            <a:avLst/>
          </a:prstGeom>
          <a:solidFill>
            <a:srgbClr val="00B050"/>
          </a:solidFill>
        </p:spPr>
        <p:txBody>
          <a:bodyPr wrap="square">
            <a:spAutoFit/>
          </a:bodyPr>
          <a:lstStyle/>
          <a:p>
            <a:pPr marL="420624" lvl="0" indent="-384048">
              <a:spcBef>
                <a:spcPct val="20000"/>
              </a:spcBef>
              <a:buClr>
                <a:srgbClr val="6EA0B0"/>
              </a:buClr>
              <a:buSzPct val="80000"/>
              <a:buFont typeface="Wingdings 2"/>
              <a:buChar char=""/>
            </a:pPr>
            <a:r>
              <a:rPr lang="en-GB" sz="3000" dirty="0">
                <a:solidFill>
                  <a:prstClr val="white"/>
                </a:solidFill>
              </a:rPr>
              <a:t>The dominant response is the motor programme that is already learned and will usually become evident when arousal is raised. </a:t>
            </a:r>
            <a:endParaRPr lang="en-GB" sz="3000" dirty="0">
              <a:solidFill>
                <a:prstClr val="white"/>
              </a:solidFill>
            </a:endParaRPr>
          </a:p>
        </p:txBody>
      </p:sp>
    </p:spTree>
    <p:custDataLst>
      <p:tags r:id="rId1"/>
    </p:custDataLst>
    <p:extLst>
      <p:ext uri="{BB962C8B-B14F-4D97-AF65-F5344CB8AC3E}">
        <p14:creationId xmlns:p14="http://schemas.microsoft.com/office/powerpoint/2010/main" val="4573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of theory</a:t>
            </a:r>
            <a:endParaRPr lang="en-GB" dirty="0"/>
          </a:p>
        </p:txBody>
      </p:sp>
      <p:sp>
        <p:nvSpPr>
          <p:cNvPr id="3" name="Content Placeholder 2"/>
          <p:cNvSpPr>
            <a:spLocks noGrp="1"/>
          </p:cNvSpPr>
          <p:nvPr>
            <p:ph idx="1"/>
          </p:nvPr>
        </p:nvSpPr>
        <p:spPr>
          <a:xfrm>
            <a:off x="457200" y="1600201"/>
            <a:ext cx="7467600" cy="3412976"/>
          </a:xfrm>
          <a:ln>
            <a:solidFill>
              <a:schemeClr val="bg1"/>
            </a:solidFill>
          </a:ln>
        </p:spPr>
        <p:txBody>
          <a:bodyPr/>
          <a:lstStyle/>
          <a:p>
            <a:r>
              <a:rPr lang="en-GB" dirty="0" smtClean="0"/>
              <a:t>The novice performer, one at the cognitive or associative phase of learning should not be subjected to conditions that would evoke high arousal because at this level the dominant behaviour is likely to produce an ill timed and mistake-ridden performance.</a:t>
            </a:r>
            <a:endParaRPr lang="en-GB"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393</TotalTime>
  <Words>1355</Words>
  <Application>Microsoft Office PowerPoint</Application>
  <PresentationFormat>On-screen Show (4:3)</PresentationFormat>
  <Paragraphs>173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Technic</vt:lpstr>
      <vt:lpstr>Arousal Drive theory  Inverted U theory</vt:lpstr>
      <vt:lpstr>How does arousal link to motivation?</vt:lpstr>
      <vt:lpstr>Arousal </vt:lpstr>
      <vt:lpstr>Somatic or physiological arousal</vt:lpstr>
      <vt:lpstr>Examples </vt:lpstr>
      <vt:lpstr>Drive Theory</vt:lpstr>
      <vt:lpstr>Juggle task.</vt:lpstr>
      <vt:lpstr>Drive Theory</vt:lpstr>
      <vt:lpstr>Application of theory</vt:lpstr>
      <vt:lpstr>Application of theory</vt:lpstr>
      <vt:lpstr>Application of theory</vt:lpstr>
      <vt:lpstr>Development </vt:lpstr>
      <vt:lpstr>Summary and application</vt:lpstr>
      <vt:lpstr>Inverted U theory</vt:lpstr>
      <vt:lpstr>Inverted U theory</vt:lpstr>
      <vt:lpstr>PowerPoint Presentation</vt:lpstr>
      <vt:lpstr>Point A Under arousal</vt:lpstr>
      <vt:lpstr>Point B  </vt:lpstr>
      <vt:lpstr>Point C</vt:lpstr>
      <vt:lpstr>Diagram of different levels of arousal and phase of learning.</vt:lpstr>
      <vt:lpstr>Read the passages on page 187 make notes in the booklet page 14-15</vt:lpstr>
      <vt:lpstr>Variations in the optimum levels of arousal are caused by a combination of factors.</vt:lpstr>
      <vt:lpstr>Type of Task</vt:lpstr>
      <vt:lpstr>Development </vt:lpstr>
      <vt:lpstr>Stage of learning</vt:lpstr>
      <vt:lpstr>Level of experience</vt:lpstr>
      <vt:lpstr>Application of knowledge      4</vt:lpstr>
      <vt:lpstr>Catastrophe Theory</vt:lpstr>
      <vt:lpstr>Critical evaluation of inverted U theory and catastrophe theory.</vt:lpstr>
      <vt:lpstr>Exam  Compare and contrast drive theory, inverted U theory and catastrophe theory as explanations for the relationship between arousal and performance of motor skills. [10]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Arousal Drive theory  Inverted U theory</dc:title>
  <dc:creator>Hannah</dc:creator>
  <cp:lastModifiedBy>USER</cp:lastModifiedBy>
  <cp:revision>32</cp:revision>
  <dcterms:created xsi:type="dcterms:W3CDTF">2012-03-13T21:22:28Z</dcterms:created>
  <dcterms:modified xsi:type="dcterms:W3CDTF">2014-01-22T10:00:37Z</dcterms:modified>
</cp:coreProperties>
</file>