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57" r:id="rId4"/>
    <p:sldId id="285" r:id="rId5"/>
    <p:sldId id="286" r:id="rId6"/>
    <p:sldId id="258" r:id="rId7"/>
    <p:sldId id="259" r:id="rId8"/>
    <p:sldId id="288" r:id="rId9"/>
    <p:sldId id="261" r:id="rId10"/>
    <p:sldId id="263" r:id="rId11"/>
    <p:sldId id="264" r:id="rId12"/>
    <p:sldId id="289" r:id="rId13"/>
    <p:sldId id="274" r:id="rId14"/>
    <p:sldId id="265" r:id="rId15"/>
    <p:sldId id="287" r:id="rId16"/>
    <p:sldId id="266" r:id="rId17"/>
    <p:sldId id="267" r:id="rId18"/>
    <p:sldId id="268" r:id="rId19"/>
    <p:sldId id="269" r:id="rId20"/>
    <p:sldId id="270" r:id="rId21"/>
    <p:sldId id="276" r:id="rId22"/>
    <p:sldId id="275" r:id="rId23"/>
    <p:sldId id="277" r:id="rId24"/>
    <p:sldId id="279" r:id="rId25"/>
    <p:sldId id="280" r:id="rId26"/>
    <p:sldId id="281" r:id="rId27"/>
    <p:sldId id="284" r:id="rId28"/>
    <p:sldId id="282" r:id="rId29"/>
    <p:sldId id="283"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70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DD721CE-E46C-4F9C-98DD-F9AD55338A23}" type="datetimeFigureOut">
              <a:rPr lang="en-GB" smtClean="0"/>
              <a:t>20/06/2017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CC69317-D3A6-4C9F-BFC7-51F1BA0A27E1}" type="slidenum">
              <a:rPr lang="en-GB" smtClean="0"/>
              <a:t>‹#›</a:t>
            </a:fld>
            <a:endParaRPr lang="en-GB"/>
          </a:p>
        </p:txBody>
      </p:sp>
    </p:spTree>
    <p:extLst>
      <p:ext uri="{BB962C8B-B14F-4D97-AF65-F5344CB8AC3E}">
        <p14:creationId xmlns:p14="http://schemas.microsoft.com/office/powerpoint/2010/main" val="352145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E43A637-65D0-4EB8-887D-18AAE4854C28}" type="slidenum">
              <a:rPr lang="en-GB" smtClean="0">
                <a:solidFill>
                  <a:prstClr val="black"/>
                </a:solidFill>
              </a:rPr>
              <a:pPr>
                <a:defRPr/>
              </a:pPr>
              <a:t>2</a:t>
            </a:fld>
            <a:endParaRPr lang="en-GB" smtClean="0">
              <a:solidFill>
                <a:prstClr val="black"/>
              </a:solidFill>
            </a:endParaRPr>
          </a:p>
        </p:txBody>
      </p:sp>
      <p:sp>
        <p:nvSpPr>
          <p:cNvPr id="63491" name="Rectangle 2"/>
          <p:cNvSpPr>
            <a:spLocks noGrp="1" noRot="1" noChangeAspect="1" noChangeArrowheads="1" noTextEdit="1"/>
          </p:cNvSpPr>
          <p:nvPr>
            <p:ph type="sldImg"/>
          </p:nvPr>
        </p:nvSpPr>
        <p:spPr bwMode="auto">
          <a:xfrm>
            <a:off x="1166813" y="1241425"/>
            <a:ext cx="4464050" cy="3349625"/>
          </a:xfrm>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E43A637-65D0-4EB8-887D-18AAE4854C28}" type="slidenum">
              <a:rPr lang="en-GB" smtClean="0">
                <a:solidFill>
                  <a:prstClr val="black"/>
                </a:solidFill>
              </a:rPr>
              <a:pPr>
                <a:defRPr/>
              </a:pPr>
              <a:t>3</a:t>
            </a:fld>
            <a:endParaRPr lang="en-GB" smtClean="0">
              <a:solidFill>
                <a:prstClr val="black"/>
              </a:solidFill>
            </a:endParaRPr>
          </a:p>
        </p:txBody>
      </p:sp>
      <p:sp>
        <p:nvSpPr>
          <p:cNvPr id="63491" name="Rectangle 2"/>
          <p:cNvSpPr>
            <a:spLocks noGrp="1" noRot="1" noChangeAspect="1" noChangeArrowheads="1" noTextEdit="1"/>
          </p:cNvSpPr>
          <p:nvPr>
            <p:ph type="sldImg"/>
          </p:nvPr>
        </p:nvSpPr>
        <p:spPr bwMode="auto">
          <a:xfrm>
            <a:off x="1166813" y="1241425"/>
            <a:ext cx="4464050" cy="3349625"/>
          </a:xfrm>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15409CA-94CE-4CAD-95CE-CEB655336AC3}" type="slidenum">
              <a:rPr lang="en-GB" smtClean="0">
                <a:solidFill>
                  <a:prstClr val="black"/>
                </a:solidFill>
              </a:rPr>
              <a:pPr>
                <a:defRPr/>
              </a:pPr>
              <a:t>5</a:t>
            </a:fld>
            <a:endParaRPr lang="en-GB" smtClean="0">
              <a:solidFill>
                <a:prstClr val="black"/>
              </a:solidFill>
            </a:endParaRPr>
          </a:p>
        </p:txBody>
      </p:sp>
      <p:sp>
        <p:nvSpPr>
          <p:cNvPr id="64515" name="Rectangle 2"/>
          <p:cNvSpPr>
            <a:spLocks noGrp="1" noRot="1" noChangeAspect="1" noChangeArrowheads="1" noTextEdit="1"/>
          </p:cNvSpPr>
          <p:nvPr>
            <p:ph type="sldImg"/>
          </p:nvPr>
        </p:nvSpPr>
        <p:spPr bwMode="auto">
          <a:xfrm>
            <a:off x="1166813" y="1241425"/>
            <a:ext cx="4464050" cy="3349625"/>
          </a:xfrm>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2EB4353-CE2F-4205-8CCA-54619A3D9DE4}" type="slidenum">
              <a:rPr lang="en-GB" smtClean="0">
                <a:solidFill>
                  <a:prstClr val="black"/>
                </a:solidFill>
              </a:rPr>
              <a:pPr>
                <a:defRPr/>
              </a:pPr>
              <a:t>8</a:t>
            </a:fld>
            <a:endParaRPr lang="en-GB" smtClean="0">
              <a:solidFill>
                <a:prstClr val="black"/>
              </a:solidFill>
            </a:endParaRPr>
          </a:p>
        </p:txBody>
      </p:sp>
      <p:sp>
        <p:nvSpPr>
          <p:cNvPr id="66563" name="Rectangle 2"/>
          <p:cNvSpPr>
            <a:spLocks noGrp="1" noRot="1" noChangeAspect="1" noChangeArrowheads="1" noTextEdit="1"/>
          </p:cNvSpPr>
          <p:nvPr>
            <p:ph type="sldImg"/>
          </p:nvPr>
        </p:nvSpPr>
        <p:spPr bwMode="auto">
          <a:xfrm>
            <a:off x="1166813" y="1241425"/>
            <a:ext cx="4464050" cy="3349625"/>
          </a:xfrm>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EE8D4C3-A64B-46AE-AAB1-90EEEE051530}" type="slidenum">
              <a:rPr lang="en-GB" smtClean="0">
                <a:solidFill>
                  <a:prstClr val="black"/>
                </a:solidFill>
              </a:rPr>
              <a:pPr>
                <a:defRPr/>
              </a:pPr>
              <a:t>9</a:t>
            </a:fld>
            <a:endParaRPr lang="en-GB" smtClean="0">
              <a:solidFill>
                <a:prstClr val="black"/>
              </a:solidFill>
            </a:endParaRPr>
          </a:p>
        </p:txBody>
      </p:sp>
      <p:sp>
        <p:nvSpPr>
          <p:cNvPr id="67587" name="Rectangle 2"/>
          <p:cNvSpPr>
            <a:spLocks noGrp="1" noRot="1" noChangeAspect="1" noChangeArrowheads="1" noTextEdit="1"/>
          </p:cNvSpPr>
          <p:nvPr>
            <p:ph type="sldImg"/>
          </p:nvPr>
        </p:nvSpPr>
        <p:spPr bwMode="auto">
          <a:xfrm>
            <a:off x="1166813" y="1241425"/>
            <a:ext cx="4464050" cy="3349625"/>
          </a:xfrm>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C15D043-202A-47AA-A73D-DBC7C77B87AC}" type="slidenum">
              <a:rPr lang="en-GB" smtClean="0">
                <a:solidFill>
                  <a:prstClr val="black"/>
                </a:solidFill>
              </a:rPr>
              <a:pPr>
                <a:defRPr/>
              </a:pPr>
              <a:t>10</a:t>
            </a:fld>
            <a:endParaRPr lang="en-GB" smtClean="0">
              <a:solidFill>
                <a:prstClr val="black"/>
              </a:solidFill>
            </a:endParaRPr>
          </a:p>
        </p:txBody>
      </p:sp>
      <p:sp>
        <p:nvSpPr>
          <p:cNvPr id="69635" name="Rectangle 2"/>
          <p:cNvSpPr>
            <a:spLocks noGrp="1" noRot="1" noChangeAspect="1" noChangeArrowheads="1" noTextEdit="1"/>
          </p:cNvSpPr>
          <p:nvPr>
            <p:ph type="sldImg"/>
          </p:nvPr>
        </p:nvSpPr>
        <p:spPr bwMode="auto">
          <a:xfrm>
            <a:off x="1166813" y="1241425"/>
            <a:ext cx="4464050" cy="3349625"/>
          </a:xfrm>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84889F4-491C-4706-BA28-B8D09F5CA89F}" type="slidenum">
              <a:rPr lang="en-GB" smtClean="0">
                <a:solidFill>
                  <a:prstClr val="black"/>
                </a:solidFill>
              </a:rPr>
              <a:pPr>
                <a:defRPr/>
              </a:pPr>
              <a:t>13</a:t>
            </a:fld>
            <a:endParaRPr lang="en-GB" smtClean="0">
              <a:solidFill>
                <a:prstClr val="black"/>
              </a:solidFill>
            </a:endParaRPr>
          </a:p>
        </p:txBody>
      </p:sp>
      <p:sp>
        <p:nvSpPr>
          <p:cNvPr id="71683" name="Rectangle 2"/>
          <p:cNvSpPr>
            <a:spLocks noGrp="1" noRot="1" noChangeAspect="1" noChangeArrowheads="1" noTextEdit="1"/>
          </p:cNvSpPr>
          <p:nvPr>
            <p:ph type="sldImg"/>
          </p:nvPr>
        </p:nvSpPr>
        <p:spPr bwMode="auto">
          <a:xfrm>
            <a:off x="1165225" y="1241425"/>
            <a:ext cx="4467225" cy="3349625"/>
          </a:xfrm>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B0D3492-0640-4B26-949C-90BA59506E20}" type="slidenum">
              <a:rPr lang="en-GB" smtClean="0">
                <a:solidFill>
                  <a:prstClr val="black"/>
                </a:solidFill>
              </a:rPr>
              <a:pPr>
                <a:defRPr/>
              </a:pPr>
              <a:t>16</a:t>
            </a:fld>
            <a:endParaRPr lang="en-GB" smtClean="0">
              <a:solidFill>
                <a:prstClr val="black"/>
              </a:solidFill>
            </a:endParaRPr>
          </a:p>
        </p:txBody>
      </p:sp>
      <p:sp>
        <p:nvSpPr>
          <p:cNvPr id="70659" name="Rectangle 2"/>
          <p:cNvSpPr>
            <a:spLocks noGrp="1" noRot="1" noChangeAspect="1" noChangeArrowheads="1" noTextEdit="1"/>
          </p:cNvSpPr>
          <p:nvPr>
            <p:ph type="sldImg"/>
          </p:nvPr>
        </p:nvSpPr>
        <p:spPr bwMode="auto">
          <a:xfrm>
            <a:off x="1166813" y="1241425"/>
            <a:ext cx="4464050" cy="3349625"/>
          </a:xfrm>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90EC00-7534-4BF8-8450-B340A1EF4C0C}" type="datetimeFigureOut">
              <a:rPr lang="en-GB" smtClean="0"/>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563F85-E183-449E-8D2E-1ADDA656BD4A}" type="slidenum">
              <a:rPr lang="en-GB" smtClean="0"/>
              <a:t>‹#›</a:t>
            </a:fld>
            <a:endParaRPr lang="en-GB"/>
          </a:p>
        </p:txBody>
      </p:sp>
    </p:spTree>
    <p:extLst>
      <p:ext uri="{BB962C8B-B14F-4D97-AF65-F5344CB8AC3E}">
        <p14:creationId xmlns:p14="http://schemas.microsoft.com/office/powerpoint/2010/main" val="3188918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90EC00-7534-4BF8-8450-B340A1EF4C0C}" type="datetimeFigureOut">
              <a:rPr lang="en-GB" smtClean="0"/>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563F85-E183-449E-8D2E-1ADDA656BD4A}" type="slidenum">
              <a:rPr lang="en-GB" smtClean="0"/>
              <a:t>‹#›</a:t>
            </a:fld>
            <a:endParaRPr lang="en-GB"/>
          </a:p>
        </p:txBody>
      </p:sp>
    </p:spTree>
    <p:extLst>
      <p:ext uri="{BB962C8B-B14F-4D97-AF65-F5344CB8AC3E}">
        <p14:creationId xmlns:p14="http://schemas.microsoft.com/office/powerpoint/2010/main" val="2595879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90EC00-7534-4BF8-8450-B340A1EF4C0C}" type="datetimeFigureOut">
              <a:rPr lang="en-GB" smtClean="0"/>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563F85-E183-449E-8D2E-1ADDA656BD4A}" type="slidenum">
              <a:rPr lang="en-GB" smtClean="0"/>
              <a:t>‹#›</a:t>
            </a:fld>
            <a:endParaRPr lang="en-GB"/>
          </a:p>
        </p:txBody>
      </p:sp>
    </p:spTree>
    <p:extLst>
      <p:ext uri="{BB962C8B-B14F-4D97-AF65-F5344CB8AC3E}">
        <p14:creationId xmlns:p14="http://schemas.microsoft.com/office/powerpoint/2010/main" val="2433324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GB"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E0DB2C84-8112-D747-941F-F0932C20BB4A}" type="datetimeFigureOut">
              <a:rPr lang="en-GB" smtClean="0">
                <a:solidFill>
                  <a:prstClr val="black"/>
                </a:solidFill>
              </a:rPr>
              <a:pPr/>
              <a:t>20/06/2017</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BA10E872-CAA8-CF46-B648-21282986061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77431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E0DB2C84-8112-D747-941F-F0932C20BB4A}" type="datetimeFigureOut">
              <a:rPr lang="en-GB" smtClean="0">
                <a:solidFill>
                  <a:prstClr val="black"/>
                </a:solidFill>
              </a:rPr>
              <a:pPr/>
              <a:t>20/06/2017</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BA10E872-CAA8-CF46-B648-21282986061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73567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GB"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0DB2C84-8112-D747-941F-F0932C20BB4A}" type="datetimeFigureOut">
              <a:rPr lang="en-GB" smtClean="0">
                <a:solidFill>
                  <a:prstClr val="black"/>
                </a:solidFill>
              </a:rPr>
              <a:pPr/>
              <a:t>20/06/2017</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BA10E872-CAA8-CF46-B648-21282986061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43998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GB"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E0DB2C84-8112-D747-941F-F0932C20BB4A}" type="datetimeFigureOut">
              <a:rPr lang="en-GB" smtClean="0">
                <a:solidFill>
                  <a:prstClr val="black"/>
                </a:solidFill>
              </a:rPr>
              <a:pPr/>
              <a:t>20/06/2017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BA10E872-CAA8-CF46-B648-21282986061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25662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GB"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E0DB2C84-8112-D747-941F-F0932C20BB4A}" type="datetimeFigureOut">
              <a:rPr lang="en-GB" smtClean="0">
                <a:solidFill>
                  <a:prstClr val="black"/>
                </a:solidFill>
              </a:rPr>
              <a:pPr/>
              <a:t>20/06/2017</a:t>
            </a:fld>
            <a:endParaRPr lang="en-GB">
              <a:solidFill>
                <a:prstClr val="black"/>
              </a:solidFill>
            </a:endParaRPr>
          </a:p>
        </p:txBody>
      </p:sp>
      <p:sp>
        <p:nvSpPr>
          <p:cNvPr id="8" name="Footer Placeholder 7"/>
          <p:cNvSpPr>
            <a:spLocks noGrp="1"/>
          </p:cNvSpPr>
          <p:nvPr>
            <p:ph type="ftr" sz="quarter" idx="11"/>
          </p:nvPr>
        </p:nvSpPr>
        <p:spPr/>
        <p:txBody>
          <a:bodyPr/>
          <a:lstStyle/>
          <a:p>
            <a:endParaRPr lang="en-GB">
              <a:solidFill>
                <a:prstClr val="black"/>
              </a:solidFill>
            </a:endParaRPr>
          </a:p>
        </p:txBody>
      </p:sp>
      <p:sp>
        <p:nvSpPr>
          <p:cNvPr id="9" name="Slide Number Placeholder 8"/>
          <p:cNvSpPr>
            <a:spLocks noGrp="1"/>
          </p:cNvSpPr>
          <p:nvPr>
            <p:ph type="sldNum" sz="quarter" idx="12"/>
          </p:nvPr>
        </p:nvSpPr>
        <p:spPr/>
        <p:txBody>
          <a:bodyPr/>
          <a:lstStyle/>
          <a:p>
            <a:fld id="{BA10E872-CAA8-CF46-B648-21282986061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42012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E0DB2C84-8112-D747-941F-F0932C20BB4A}" type="datetimeFigureOut">
              <a:rPr lang="en-GB" smtClean="0">
                <a:solidFill>
                  <a:prstClr val="black"/>
                </a:solidFill>
              </a:rPr>
              <a:pPr/>
              <a:t>20/06/2017</a:t>
            </a:fld>
            <a:endParaRPr lang="en-GB">
              <a:solidFill>
                <a:prstClr val="black"/>
              </a:solidFill>
            </a:endParaRPr>
          </a:p>
        </p:txBody>
      </p:sp>
      <p:sp>
        <p:nvSpPr>
          <p:cNvPr id="4" name="Footer Placeholder 3"/>
          <p:cNvSpPr>
            <a:spLocks noGrp="1"/>
          </p:cNvSpPr>
          <p:nvPr>
            <p:ph type="ftr" sz="quarter" idx="11"/>
          </p:nvPr>
        </p:nvSpPr>
        <p:spPr/>
        <p:txBody>
          <a:bodyPr/>
          <a:lstStyle/>
          <a:p>
            <a:endParaRPr lang="en-GB">
              <a:solidFill>
                <a:prstClr val="black"/>
              </a:solidFill>
            </a:endParaRPr>
          </a:p>
        </p:txBody>
      </p:sp>
      <p:sp>
        <p:nvSpPr>
          <p:cNvPr id="5" name="Slide Number Placeholder 4"/>
          <p:cNvSpPr>
            <a:spLocks noGrp="1"/>
          </p:cNvSpPr>
          <p:nvPr>
            <p:ph type="sldNum" sz="quarter" idx="12"/>
          </p:nvPr>
        </p:nvSpPr>
        <p:spPr/>
        <p:txBody>
          <a:bodyPr/>
          <a:lstStyle/>
          <a:p>
            <a:fld id="{BA10E872-CAA8-CF46-B648-21282986061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7777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0DB2C84-8112-D747-941F-F0932C20BB4A}" type="datetimeFigureOut">
              <a:rPr lang="en-GB" smtClean="0">
                <a:solidFill>
                  <a:prstClr val="black"/>
                </a:solidFill>
              </a:rPr>
              <a:pPr/>
              <a:t>20/06/2017</a:t>
            </a:fld>
            <a:endParaRPr lang="en-GB">
              <a:solidFill>
                <a:prstClr val="black"/>
              </a:solidFill>
            </a:endParaRPr>
          </a:p>
        </p:txBody>
      </p:sp>
      <p:sp>
        <p:nvSpPr>
          <p:cNvPr id="3" name="Footer Placeholder 2"/>
          <p:cNvSpPr>
            <a:spLocks noGrp="1"/>
          </p:cNvSpPr>
          <p:nvPr>
            <p:ph type="ftr" sz="quarter" idx="11"/>
          </p:nvPr>
        </p:nvSpPr>
        <p:spPr/>
        <p:txBody>
          <a:bodyPr/>
          <a:lstStyle/>
          <a:p>
            <a:endParaRPr lang="en-GB">
              <a:solidFill>
                <a:prstClr val="black"/>
              </a:solidFill>
            </a:endParaRPr>
          </a:p>
        </p:txBody>
      </p:sp>
      <p:sp>
        <p:nvSpPr>
          <p:cNvPr id="4" name="Slide Number Placeholder 3"/>
          <p:cNvSpPr>
            <a:spLocks noGrp="1"/>
          </p:cNvSpPr>
          <p:nvPr>
            <p:ph type="sldNum" sz="quarter" idx="12"/>
          </p:nvPr>
        </p:nvSpPr>
        <p:spPr/>
        <p:txBody>
          <a:bodyPr/>
          <a:lstStyle/>
          <a:p>
            <a:fld id="{BA10E872-CAA8-CF46-B648-21282986061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64361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GB"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0DB2C84-8112-D747-941F-F0932C20BB4A}" type="datetimeFigureOut">
              <a:rPr lang="en-GB" smtClean="0">
                <a:solidFill>
                  <a:prstClr val="black"/>
                </a:solidFill>
              </a:rPr>
              <a:pPr/>
              <a:t>20/06/2017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BA10E872-CAA8-CF46-B648-21282986061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8669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90EC00-7534-4BF8-8450-B340A1EF4C0C}" type="datetimeFigureOut">
              <a:rPr lang="en-GB" smtClean="0"/>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563F85-E183-449E-8D2E-1ADDA656BD4A}" type="slidenum">
              <a:rPr lang="en-GB" smtClean="0"/>
              <a:t>‹#›</a:t>
            </a:fld>
            <a:endParaRPr lang="en-GB"/>
          </a:p>
        </p:txBody>
      </p:sp>
    </p:spTree>
    <p:extLst>
      <p:ext uri="{BB962C8B-B14F-4D97-AF65-F5344CB8AC3E}">
        <p14:creationId xmlns:p14="http://schemas.microsoft.com/office/powerpoint/2010/main" val="2480138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320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0DB2C84-8112-D747-941F-F0932C20BB4A}" type="datetimeFigureOut">
              <a:rPr lang="en-GB" smtClean="0">
                <a:solidFill>
                  <a:prstClr val="black"/>
                </a:solidFill>
              </a:rPr>
              <a:pPr/>
              <a:t>20/06/2017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BA10E872-CAA8-CF46-B648-21282986061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77753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0DB2C84-8112-D747-941F-F0932C20BB4A}" type="datetimeFigureOut">
              <a:rPr lang="en-GB" smtClean="0">
                <a:solidFill>
                  <a:prstClr val="black"/>
                </a:solidFill>
              </a:rPr>
              <a:pPr/>
              <a:t>20/06/2017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BA10E872-CAA8-CF46-B648-21282986061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72418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GB"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0DB2C84-8112-D747-941F-F0932C20BB4A}" type="datetimeFigureOut">
              <a:rPr lang="en-GB" smtClean="0">
                <a:solidFill>
                  <a:prstClr val="black"/>
                </a:solidFill>
              </a:rPr>
              <a:pPr/>
              <a:t>20/06/2017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BA10E872-CAA8-CF46-B648-21282986061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15547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en-GB"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0DB2C84-8112-D747-941F-F0932C20BB4A}" type="datetimeFigureOut">
              <a:rPr lang="en-GB" smtClean="0">
                <a:solidFill>
                  <a:prstClr val="black"/>
                </a:solidFill>
              </a:rPr>
              <a:pPr/>
              <a:t>20/06/2017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BA10E872-CAA8-CF46-B648-21282986061A}" type="slidenum">
              <a:rPr lang="en-GB" smtClean="0">
                <a:solidFill>
                  <a:prstClr val="black"/>
                </a:solidFill>
              </a:rPr>
              <a:pPr/>
              <a:t>‹#›</a:t>
            </a:fld>
            <a:endParaRPr lang="en-GB">
              <a:solidFill>
                <a:prstClr val="black"/>
              </a:solidFill>
            </a:endParaRPr>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1819905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GB"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0DB2C84-8112-D747-941F-F0932C20BB4A}" type="datetimeFigureOut">
              <a:rPr lang="en-GB" smtClean="0">
                <a:solidFill>
                  <a:prstClr val="black"/>
                </a:solidFill>
              </a:rPr>
              <a:pPr/>
              <a:t>20/06/2017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BA10E872-CAA8-CF46-B648-21282986061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68663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GB"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3" name="Date Placeholder 2"/>
          <p:cNvSpPr>
            <a:spLocks noGrp="1"/>
          </p:cNvSpPr>
          <p:nvPr>
            <p:ph type="dt" sz="half" idx="10"/>
          </p:nvPr>
        </p:nvSpPr>
        <p:spPr/>
        <p:txBody>
          <a:bodyPr/>
          <a:lstStyle/>
          <a:p>
            <a:fld id="{E0DB2C84-8112-D747-941F-F0932C20BB4A}" type="datetimeFigureOut">
              <a:rPr lang="en-GB" smtClean="0">
                <a:solidFill>
                  <a:prstClr val="black"/>
                </a:solidFill>
              </a:rPr>
              <a:pPr/>
              <a:t>20/06/2017</a:t>
            </a:fld>
            <a:endParaRPr lang="en-GB">
              <a:solidFill>
                <a:prstClr val="black"/>
              </a:solidFill>
            </a:endParaRPr>
          </a:p>
        </p:txBody>
      </p:sp>
      <p:sp>
        <p:nvSpPr>
          <p:cNvPr id="4" name="Footer Placeholder 3"/>
          <p:cNvSpPr>
            <a:spLocks noGrp="1"/>
          </p:cNvSpPr>
          <p:nvPr>
            <p:ph type="ftr" sz="quarter" idx="11"/>
          </p:nvPr>
        </p:nvSpPr>
        <p:spPr/>
        <p:txBody>
          <a:bodyPr/>
          <a:lstStyle/>
          <a:p>
            <a:endParaRPr lang="en-GB">
              <a:solidFill>
                <a:prstClr val="black"/>
              </a:solidFill>
            </a:endParaRPr>
          </a:p>
        </p:txBody>
      </p:sp>
      <p:sp>
        <p:nvSpPr>
          <p:cNvPr id="5" name="Slide Number Placeholder 4"/>
          <p:cNvSpPr>
            <a:spLocks noGrp="1"/>
          </p:cNvSpPr>
          <p:nvPr>
            <p:ph type="sldNum" sz="quarter" idx="12"/>
          </p:nvPr>
        </p:nvSpPr>
        <p:spPr/>
        <p:txBody>
          <a:bodyPr/>
          <a:lstStyle/>
          <a:p>
            <a:fld id="{BA10E872-CAA8-CF46-B648-21282986061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91954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GB"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3" name="Date Placeholder 2"/>
          <p:cNvSpPr>
            <a:spLocks noGrp="1"/>
          </p:cNvSpPr>
          <p:nvPr>
            <p:ph type="dt" sz="half" idx="10"/>
          </p:nvPr>
        </p:nvSpPr>
        <p:spPr/>
        <p:txBody>
          <a:bodyPr/>
          <a:lstStyle/>
          <a:p>
            <a:fld id="{E0DB2C84-8112-D747-941F-F0932C20BB4A}" type="datetimeFigureOut">
              <a:rPr lang="en-GB" smtClean="0">
                <a:solidFill>
                  <a:prstClr val="black"/>
                </a:solidFill>
              </a:rPr>
              <a:pPr/>
              <a:t>20/06/2017</a:t>
            </a:fld>
            <a:endParaRPr lang="en-GB">
              <a:solidFill>
                <a:prstClr val="black"/>
              </a:solidFill>
            </a:endParaRPr>
          </a:p>
        </p:txBody>
      </p:sp>
      <p:sp>
        <p:nvSpPr>
          <p:cNvPr id="4" name="Footer Placeholder 3"/>
          <p:cNvSpPr>
            <a:spLocks noGrp="1"/>
          </p:cNvSpPr>
          <p:nvPr>
            <p:ph type="ftr" sz="quarter" idx="11"/>
          </p:nvPr>
        </p:nvSpPr>
        <p:spPr/>
        <p:txBody>
          <a:bodyPr/>
          <a:lstStyle/>
          <a:p>
            <a:endParaRPr lang="en-GB">
              <a:solidFill>
                <a:prstClr val="black"/>
              </a:solidFill>
            </a:endParaRPr>
          </a:p>
        </p:txBody>
      </p:sp>
      <p:sp>
        <p:nvSpPr>
          <p:cNvPr id="5" name="Slide Number Placeholder 4"/>
          <p:cNvSpPr>
            <a:spLocks noGrp="1"/>
          </p:cNvSpPr>
          <p:nvPr>
            <p:ph type="sldNum" sz="quarter" idx="12"/>
          </p:nvPr>
        </p:nvSpPr>
        <p:spPr/>
        <p:txBody>
          <a:bodyPr/>
          <a:lstStyle/>
          <a:p>
            <a:fld id="{BA10E872-CAA8-CF46-B648-21282986061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577288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E0DB2C84-8112-D747-941F-F0932C20BB4A}" type="datetimeFigureOut">
              <a:rPr lang="en-GB" smtClean="0">
                <a:solidFill>
                  <a:prstClr val="black"/>
                </a:solidFill>
              </a:rPr>
              <a:pPr/>
              <a:t>20/06/2017</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BA10E872-CAA8-CF46-B648-21282986061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974323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GB"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E0DB2C84-8112-D747-941F-F0932C20BB4A}" type="datetimeFigureOut">
              <a:rPr lang="en-GB" smtClean="0">
                <a:solidFill>
                  <a:prstClr val="black"/>
                </a:solidFill>
              </a:rPr>
              <a:pPr/>
              <a:t>20/06/2017</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BA10E872-CAA8-CF46-B648-21282986061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22333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2AD527-C3EA-42FF-B4FA-21FAC5123453}"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70462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90EC00-7534-4BF8-8450-B340A1EF4C0C}" type="datetimeFigureOut">
              <a:rPr lang="en-GB" smtClean="0"/>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563F85-E183-449E-8D2E-1ADDA656BD4A}" type="slidenum">
              <a:rPr lang="en-GB" smtClean="0"/>
              <a:t>‹#›</a:t>
            </a:fld>
            <a:endParaRPr lang="en-GB"/>
          </a:p>
        </p:txBody>
      </p:sp>
    </p:spTree>
    <p:extLst>
      <p:ext uri="{BB962C8B-B14F-4D97-AF65-F5344CB8AC3E}">
        <p14:creationId xmlns:p14="http://schemas.microsoft.com/office/powerpoint/2010/main" val="4259782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0"/>
          </p:nvPr>
        </p:nvSpPr>
        <p:spPr>
          <a:xfrm>
            <a:off x="3124200" y="6245225"/>
            <a:ext cx="2895600" cy="476250"/>
          </a:xfrm>
        </p:spPr>
        <p:txBody>
          <a:bodyPr/>
          <a:lstStyle>
            <a:lvl1pPr>
              <a:defRPr/>
            </a:lvl1pPr>
          </a:lstStyle>
          <a:p>
            <a:pPr>
              <a:defRPr/>
            </a:pPr>
            <a:endParaRPr lang="en-GB">
              <a:solidFill>
                <a:prstClr val="black"/>
              </a:solidFill>
            </a:endParaRPr>
          </a:p>
        </p:txBody>
      </p:sp>
      <p:sp>
        <p:nvSpPr>
          <p:cNvPr id="7" name="Slide Number Placeholder 6"/>
          <p:cNvSpPr>
            <a:spLocks noGrp="1"/>
          </p:cNvSpPr>
          <p:nvPr>
            <p:ph type="sldNum" sz="quarter" idx="11"/>
          </p:nvPr>
        </p:nvSpPr>
        <p:spPr>
          <a:xfrm>
            <a:off x="6553200" y="6245225"/>
            <a:ext cx="2133600" cy="476250"/>
          </a:xfrm>
        </p:spPr>
        <p:txBody>
          <a:bodyPr/>
          <a:lstStyle>
            <a:lvl1pPr>
              <a:defRPr/>
            </a:lvl1pPr>
          </a:lstStyle>
          <a:p>
            <a:pPr>
              <a:defRPr/>
            </a:pPr>
            <a:fld id="{780CC99C-5FFF-44F9-95AD-00B672F292E6}"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29143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90EC00-7534-4BF8-8450-B340A1EF4C0C}" type="datetimeFigureOut">
              <a:rPr lang="en-GB" smtClean="0"/>
              <a:t>20/06/2017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563F85-E183-449E-8D2E-1ADDA656BD4A}" type="slidenum">
              <a:rPr lang="en-GB" smtClean="0"/>
              <a:t>‹#›</a:t>
            </a:fld>
            <a:endParaRPr lang="en-GB"/>
          </a:p>
        </p:txBody>
      </p:sp>
    </p:spTree>
    <p:extLst>
      <p:ext uri="{BB962C8B-B14F-4D97-AF65-F5344CB8AC3E}">
        <p14:creationId xmlns:p14="http://schemas.microsoft.com/office/powerpoint/2010/main" val="97647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90EC00-7534-4BF8-8450-B340A1EF4C0C}" type="datetimeFigureOut">
              <a:rPr lang="en-GB" smtClean="0"/>
              <a:t>20/06/2017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563F85-E183-449E-8D2E-1ADDA656BD4A}" type="slidenum">
              <a:rPr lang="en-GB" smtClean="0"/>
              <a:t>‹#›</a:t>
            </a:fld>
            <a:endParaRPr lang="en-GB"/>
          </a:p>
        </p:txBody>
      </p:sp>
    </p:spTree>
    <p:extLst>
      <p:ext uri="{BB962C8B-B14F-4D97-AF65-F5344CB8AC3E}">
        <p14:creationId xmlns:p14="http://schemas.microsoft.com/office/powerpoint/2010/main" val="2117728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90EC00-7534-4BF8-8450-B340A1EF4C0C}" type="datetimeFigureOut">
              <a:rPr lang="en-GB" smtClean="0"/>
              <a:t>20/06/2017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563F85-E183-449E-8D2E-1ADDA656BD4A}" type="slidenum">
              <a:rPr lang="en-GB" smtClean="0"/>
              <a:t>‹#›</a:t>
            </a:fld>
            <a:endParaRPr lang="en-GB"/>
          </a:p>
        </p:txBody>
      </p:sp>
    </p:spTree>
    <p:extLst>
      <p:ext uri="{BB962C8B-B14F-4D97-AF65-F5344CB8AC3E}">
        <p14:creationId xmlns:p14="http://schemas.microsoft.com/office/powerpoint/2010/main" val="1839236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0EC00-7534-4BF8-8450-B340A1EF4C0C}" type="datetimeFigureOut">
              <a:rPr lang="en-GB" smtClean="0"/>
              <a:t>20/06/2017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563F85-E183-449E-8D2E-1ADDA656BD4A}" type="slidenum">
              <a:rPr lang="en-GB" smtClean="0"/>
              <a:t>‹#›</a:t>
            </a:fld>
            <a:endParaRPr lang="en-GB"/>
          </a:p>
        </p:txBody>
      </p:sp>
    </p:spTree>
    <p:extLst>
      <p:ext uri="{BB962C8B-B14F-4D97-AF65-F5344CB8AC3E}">
        <p14:creationId xmlns:p14="http://schemas.microsoft.com/office/powerpoint/2010/main" val="1359214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0EC00-7534-4BF8-8450-B340A1EF4C0C}" type="datetimeFigureOut">
              <a:rPr lang="en-GB" smtClean="0"/>
              <a:t>20/06/2017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563F85-E183-449E-8D2E-1ADDA656BD4A}" type="slidenum">
              <a:rPr lang="en-GB" smtClean="0"/>
              <a:t>‹#›</a:t>
            </a:fld>
            <a:endParaRPr lang="en-GB"/>
          </a:p>
        </p:txBody>
      </p:sp>
    </p:spTree>
    <p:extLst>
      <p:ext uri="{BB962C8B-B14F-4D97-AF65-F5344CB8AC3E}">
        <p14:creationId xmlns:p14="http://schemas.microsoft.com/office/powerpoint/2010/main" val="348055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0EC00-7534-4BF8-8450-B340A1EF4C0C}" type="datetimeFigureOut">
              <a:rPr lang="en-GB" smtClean="0"/>
              <a:t>20/06/2017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563F85-E183-449E-8D2E-1ADDA656BD4A}" type="slidenum">
              <a:rPr lang="en-GB" smtClean="0"/>
              <a:t>‹#›</a:t>
            </a:fld>
            <a:endParaRPr lang="en-GB"/>
          </a:p>
        </p:txBody>
      </p:sp>
    </p:spTree>
    <p:extLst>
      <p:ext uri="{BB962C8B-B14F-4D97-AF65-F5344CB8AC3E}">
        <p14:creationId xmlns:p14="http://schemas.microsoft.com/office/powerpoint/2010/main" val="522460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0EC00-7534-4BF8-8450-B340A1EF4C0C}" type="datetimeFigureOut">
              <a:rPr lang="en-GB" smtClean="0"/>
              <a:t>20/06/2017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63F85-E183-449E-8D2E-1ADDA656BD4A}" type="slidenum">
              <a:rPr lang="en-GB" smtClean="0"/>
              <a:t>‹#›</a:t>
            </a:fld>
            <a:endParaRPr lang="en-GB"/>
          </a:p>
        </p:txBody>
      </p:sp>
    </p:spTree>
    <p:extLst>
      <p:ext uri="{BB962C8B-B14F-4D97-AF65-F5344CB8AC3E}">
        <p14:creationId xmlns:p14="http://schemas.microsoft.com/office/powerpoint/2010/main" val="2435065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E0DB2C84-8112-D747-941F-F0932C20BB4A}" type="datetimeFigureOut">
              <a:rPr lang="en-GB" smtClean="0">
                <a:solidFill>
                  <a:prstClr val="black"/>
                </a:solidFill>
              </a:rPr>
              <a:pPr/>
              <a:t>20/06/2017</a:t>
            </a:fld>
            <a:endParaRPr lang="en-GB">
              <a:solidFill>
                <a:prstClr val="black"/>
              </a:solidFill>
            </a:endParaRP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GB">
              <a:solidFill>
                <a:prstClr val="black"/>
              </a:solidFill>
            </a:endParaRP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A10E872-CAA8-CF46-B648-21282986061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47090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tags" Target="../tags/tag6.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hyperlink" Target="https://www.youtube.com/watch?v=b4eb86jli4w"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tags" Target="../tags/tag7.xml"/><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9.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xml"/><Relationship Id="rId1" Type="http://schemas.openxmlformats.org/officeDocument/2006/relationships/tags" Target="../tags/tag9.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iH48Lc7wq0U" TargetMode="External"/><Relationship Id="rId2" Type="http://schemas.openxmlformats.org/officeDocument/2006/relationships/slideLayout" Target="../slideLayouts/slideLayout29.xml"/><Relationship Id="rId1" Type="http://schemas.openxmlformats.org/officeDocument/2006/relationships/tags" Target="../tags/tag10.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1.xml"/><Relationship Id="rId5" Type="http://schemas.openxmlformats.org/officeDocument/2006/relationships/image" Target="../media/image7.jpeg"/><Relationship Id="rId4" Type="http://schemas.openxmlformats.org/officeDocument/2006/relationships/hyperlink" Target="http://www.youtube.com/watch?v=k40mQ25MXyc&amp;feature=PlayList&amp;p=3EC87DF58B738396&amp;index=0&amp;playnext=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google.co.uk/url?sa=i&amp;rct=j&amp;q=&amp;esrc=s&amp;source=images&amp;cd=&amp;cad=rja&amp;uact=8&amp;ved=0ahUKEwignI3XxL3UAhWEShQKHbYrB-gQjRwIBw&amp;url=https://rscac.co.uk/2015/04/&amp;psig=AFQjCNFzISGSEhnbTiwWDG7dpC-Cqafz7w&amp;ust=1497536565494036" TargetMode="Externa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7.jpeg"/><Relationship Id="rId2" Type="http://schemas.openxmlformats.org/officeDocument/2006/relationships/slideLayout" Target="../slideLayouts/slideLayout30.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6"/>
            <a:ext cx="7772400" cy="1470025"/>
          </a:xfrm>
        </p:spPr>
        <p:txBody>
          <a:bodyPr/>
          <a:lstStyle/>
          <a:p>
            <a:r>
              <a:rPr lang="en-GB" dirty="0" smtClean="0"/>
              <a:t>Biomechanics Principles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54659">
            <a:off x="5996987" y="1765123"/>
            <a:ext cx="2741290" cy="1825699"/>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10447">
            <a:off x="456044" y="1687816"/>
            <a:ext cx="29337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21838">
            <a:off x="460721" y="3573281"/>
            <a:ext cx="28575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457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142877" y="274638"/>
            <a:ext cx="9001125" cy="1143000"/>
          </a:xfrm>
          <a:noFill/>
        </p:spPr>
        <p:txBody>
          <a:bodyPr lIns="274320" rIns="274320" anchor="ctr"/>
          <a:lstStyle/>
          <a:p>
            <a:pPr eaLnBrk="1" hangingPunct="1"/>
            <a:r>
              <a:rPr lang="en-US" sz="3200" smtClean="0"/>
              <a:t>2 Newton's Second Law of Motion - </a:t>
            </a:r>
            <a:r>
              <a:rPr lang="en-US" sz="2800" smtClean="0">
                <a:solidFill>
                  <a:srgbClr val="FF0000"/>
                </a:solidFill>
              </a:rPr>
              <a:t>ACCELERATION</a:t>
            </a:r>
            <a:endParaRPr lang="en-GB" sz="2800" smtClean="0">
              <a:solidFill>
                <a:srgbClr val="FF0000"/>
              </a:solidFill>
            </a:endParaRPr>
          </a:p>
        </p:txBody>
      </p:sp>
      <p:sp>
        <p:nvSpPr>
          <p:cNvPr id="27651" name="Rectangle 2"/>
          <p:cNvSpPr>
            <a:spLocks noGrp="1" noChangeArrowheads="1"/>
          </p:cNvSpPr>
          <p:nvPr>
            <p:ph type="body" sz="half" idx="1"/>
          </p:nvPr>
        </p:nvSpPr>
        <p:spPr>
          <a:xfrm>
            <a:off x="457202" y="1600204"/>
            <a:ext cx="4524375" cy="4829175"/>
          </a:xfrm>
        </p:spPr>
        <p:txBody>
          <a:bodyPr>
            <a:normAutofit fontScale="92500" lnSpcReduction="20000"/>
          </a:bodyPr>
          <a:lstStyle/>
          <a:p>
            <a:pPr eaLnBrk="1" hangingPunct="1"/>
            <a:r>
              <a:rPr lang="en-US" sz="2400" dirty="0" smtClean="0"/>
              <a:t>More mass results in less acceleration when the same force is applied. </a:t>
            </a:r>
          </a:p>
          <a:p>
            <a:pPr eaLnBrk="1" hangingPunct="1"/>
            <a:endParaRPr lang="en-US" sz="2400" dirty="0" smtClean="0"/>
          </a:p>
          <a:p>
            <a:pPr eaLnBrk="1" hangingPunct="1"/>
            <a:r>
              <a:rPr lang="en-US" sz="2400" dirty="0" smtClean="0"/>
              <a:t>With the same force applied, the riders and the bike with twice as much mass will have half the acceleration, with all other factors constant. </a:t>
            </a:r>
          </a:p>
          <a:p>
            <a:pPr eaLnBrk="1" hangingPunct="1"/>
            <a:endParaRPr lang="en-US" sz="2400" dirty="0" smtClean="0"/>
          </a:p>
          <a:p>
            <a:pPr eaLnBrk="1" hangingPunct="1"/>
            <a:r>
              <a:rPr lang="en-US" sz="2400" dirty="0" smtClean="0"/>
              <a:t>Note that the second rider is not pedaling.</a:t>
            </a:r>
            <a:endParaRPr lang="en-GB" sz="2400" dirty="0" smtClean="0"/>
          </a:p>
        </p:txBody>
      </p:sp>
      <p:pic>
        <p:nvPicPr>
          <p:cNvPr id="27652" name="Picture 3" descr="tillery+f03-07"/>
          <p:cNvPicPr>
            <a:picLocks noGrp="1" noChangeAspect="1" noChangeArrowheads="1"/>
          </p:cNvPicPr>
          <p:nvPr>
            <p:ph sz="half" idx="2"/>
          </p:nvPr>
        </p:nvPicPr>
        <p:blipFill>
          <a:blip r:embed="rId4" cstate="print"/>
          <a:stretch>
            <a:fillRect/>
          </a:stretch>
        </p:blipFill>
        <p:spPr>
          <a:xfrm>
            <a:off x="5191849" y="1600204"/>
            <a:ext cx="2951305" cy="4525963"/>
          </a:xfrm>
          <a:noFill/>
        </p:spPr>
      </p:pic>
      <p:sp>
        <p:nvSpPr>
          <p:cNvPr id="2" name="Flowchart: Connector 1"/>
          <p:cNvSpPr/>
          <p:nvPr/>
        </p:nvSpPr>
        <p:spPr>
          <a:xfrm>
            <a:off x="5940152" y="5085184"/>
            <a:ext cx="1008112" cy="864096"/>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72036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fade">
                                      <p:cBhvr>
                                        <p:cTn id="12" dur="500"/>
                                        <p:tgtEl>
                                          <p:spTgt spid="276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fade">
                                      <p:cBhvr>
                                        <p:cTn id="22" dur="500"/>
                                        <p:tgtEl>
                                          <p:spTgt spid="276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Jigsaw feedback</a:t>
            </a:r>
            <a:endParaRPr lang="en-GB" dirty="0"/>
          </a:p>
        </p:txBody>
      </p:sp>
      <p:sp>
        <p:nvSpPr>
          <p:cNvPr id="5" name="Content Placeholder 3"/>
          <p:cNvSpPr txBox="1">
            <a:spLocks noGrp="1"/>
          </p:cNvSpPr>
          <p:nvPr>
            <p:ph type="body" sz="half" idx="1"/>
          </p:nvPr>
        </p:nvSpPr>
        <p:spPr>
          <a:xfrm>
            <a:off x="1115616" y="1556792"/>
            <a:ext cx="6995120" cy="452596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ctr"/>
            <a:r>
              <a:rPr lang="en-GB" sz="3200" dirty="0" smtClean="0"/>
              <a:t>Feedback and explain using examples to your group</a:t>
            </a:r>
          </a:p>
          <a:p>
            <a:endParaRPr lang="en-GB" sz="3200" dirty="0"/>
          </a:p>
          <a:p>
            <a:r>
              <a:rPr lang="en-GB" sz="3200" dirty="0" smtClean="0"/>
              <a:t>Use notes to support if needed</a:t>
            </a:r>
            <a:r>
              <a:rPr lang="en-GB" dirty="0" smtClean="0"/>
              <a:t>.</a:t>
            </a:r>
          </a:p>
          <a:p>
            <a:pPr algn="ctr"/>
            <a:endParaRPr lang="en-GB" dirty="0"/>
          </a:p>
          <a:p>
            <a:endParaRPr lang="en-GB" dirty="0"/>
          </a:p>
        </p:txBody>
      </p:sp>
    </p:spTree>
    <p:extLst>
      <p:ext uri="{BB962C8B-B14F-4D97-AF65-F5344CB8AC3E}">
        <p14:creationId xmlns:p14="http://schemas.microsoft.com/office/powerpoint/2010/main" val="869132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584" y="449805"/>
            <a:ext cx="7773338" cy="722250"/>
          </a:xfrm>
        </p:spPr>
        <p:txBody>
          <a:bodyPr>
            <a:normAutofit fontScale="90000"/>
          </a:bodyPr>
          <a:lstStyle/>
          <a:p>
            <a:r>
              <a:rPr lang="en-GB" dirty="0" smtClean="0">
                <a:latin typeface="Aharoni" panose="02010803020104030203" pitchFamily="2" charset="-79"/>
                <a:cs typeface="Aharoni" panose="02010803020104030203" pitchFamily="2" charset="-79"/>
              </a:rPr>
              <a:t>Newton’s third law</a:t>
            </a:r>
            <a:r>
              <a:rPr lang="en-US" dirty="0">
                <a:latin typeface="Aharoni" panose="02010803020104030203" pitchFamily="2" charset="-79"/>
                <a:cs typeface="Aharoni" panose="02010803020104030203" pitchFamily="2" charset="-79"/>
              </a:rPr>
              <a:t>Every Action has an Equal and Opposite </a:t>
            </a:r>
            <a:r>
              <a:rPr lang="en-US" dirty="0" smtClean="0">
                <a:latin typeface="Aharoni" panose="02010803020104030203" pitchFamily="2" charset="-79"/>
                <a:cs typeface="Aharoni" panose="02010803020104030203" pitchFamily="2" charset="-79"/>
              </a:rPr>
              <a:t>Reaction.</a:t>
            </a:r>
            <a:endParaRPr lang="en-GB" dirty="0">
              <a:latin typeface="Aharoni" panose="02010803020104030203" pitchFamily="2" charset="-79"/>
              <a:cs typeface="Aharoni" panose="02010803020104030203" pitchFamily="2" charset="-79"/>
            </a:endParaRPr>
          </a:p>
        </p:txBody>
      </p:sp>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6453" y="1461674"/>
            <a:ext cx="3301770" cy="2201180"/>
          </a:xfrm>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453" y="4237206"/>
            <a:ext cx="4047772" cy="227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453" y="1628800"/>
            <a:ext cx="3043872" cy="229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6"/>
          <p:cNvSpPr>
            <a:spLocks noChangeArrowheads="1"/>
          </p:cNvSpPr>
          <p:nvPr/>
        </p:nvSpPr>
        <p:spPr bwMode="auto">
          <a:xfrm>
            <a:off x="0" y="-1064061"/>
            <a:ext cx="31290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  </a:t>
            </a:r>
            <a:endParaRPr kumimoji="0" lang="en-US" altLang="en-US" sz="14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400" b="0" i="0" u="none" strike="noStrike" cap="none" normalizeH="0" baseline="0" dirty="0" smtClean="0">
              <a:ln>
                <a:noFill/>
              </a:ln>
              <a:solidFill>
                <a:schemeClr val="tx1"/>
              </a:solidFill>
              <a:effectLst/>
              <a:latin typeface="Arial" charset="0"/>
              <a:cs typeface="Arial" charset="0"/>
            </a:endParaRPr>
          </a:p>
        </p:txBody>
      </p:sp>
      <p:pic>
        <p:nvPicPr>
          <p:cNvPr id="4103" name="Picture 7" descr="http://www.qrg.northwestern.edu/projects/vss/docs/media/Propulsion/basketball.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0" y="1557591"/>
            <a:ext cx="6548458" cy="335132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13" y="3233251"/>
            <a:ext cx="4343400" cy="3425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880731" y="3016970"/>
            <a:ext cx="43434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137" y="3128653"/>
            <a:ext cx="3347864" cy="3690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6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099"/>
                                        </p:tgtEl>
                                      </p:cBhvr>
                                    </p:animEffect>
                                    <p:set>
                                      <p:cBhvr>
                                        <p:cTn id="16" dur="1" fill="hold">
                                          <p:stCondLst>
                                            <p:cond delay="499"/>
                                          </p:stCondLst>
                                        </p:cTn>
                                        <p:tgtEl>
                                          <p:spTgt spid="409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104"/>
                                        </p:tgtEl>
                                        <p:attrNameLst>
                                          <p:attrName>style.visibility</p:attrName>
                                        </p:attrNameLst>
                                      </p:cBhvr>
                                      <p:to>
                                        <p:strVal val="visible"/>
                                      </p:to>
                                    </p:set>
                                    <p:animEffect transition="in" filter="fade">
                                      <p:cBhvr>
                                        <p:cTn id="24" dur="500"/>
                                        <p:tgtEl>
                                          <p:spTgt spid="410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4104"/>
                                        </p:tgtEl>
                                      </p:cBhvr>
                                    </p:animEffect>
                                    <p:set>
                                      <p:cBhvr>
                                        <p:cTn id="37" dur="1" fill="hold">
                                          <p:stCondLst>
                                            <p:cond delay="499"/>
                                          </p:stCondLst>
                                        </p:cTn>
                                        <p:tgtEl>
                                          <p:spTgt spid="410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03"/>
                                        </p:tgtEl>
                                        <p:attrNameLst>
                                          <p:attrName>style.visibility</p:attrName>
                                        </p:attrNameLst>
                                      </p:cBhvr>
                                      <p:to>
                                        <p:strVal val="visible"/>
                                      </p:to>
                                    </p:set>
                                    <p:animEffect transition="in" filter="fade">
                                      <p:cBhvr>
                                        <p:cTn id="42" dur="500"/>
                                        <p:tgtEl>
                                          <p:spTgt spid="410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00"/>
                                        </p:tgtEl>
                                        <p:attrNameLst>
                                          <p:attrName>style.visibility</p:attrName>
                                        </p:attrNameLst>
                                      </p:cBhvr>
                                      <p:to>
                                        <p:strVal val="visible"/>
                                      </p:to>
                                    </p:set>
                                    <p:animEffect transition="in" filter="fade">
                                      <p:cBhvr>
                                        <p:cTn id="47" dur="500"/>
                                        <p:tgtEl>
                                          <p:spTgt spid="410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4103"/>
                                        </p:tgtEl>
                                      </p:cBhvr>
                                    </p:animEffect>
                                    <p:set>
                                      <p:cBhvr>
                                        <p:cTn id="52" dur="1" fill="hold">
                                          <p:stCondLst>
                                            <p:cond delay="499"/>
                                          </p:stCondLst>
                                        </p:cTn>
                                        <p:tgtEl>
                                          <p:spTgt spid="410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101"/>
                                        </p:tgtEl>
                                        <p:attrNameLst>
                                          <p:attrName>style.visibility</p:attrName>
                                        </p:attrNameLst>
                                      </p:cBhvr>
                                      <p:to>
                                        <p:strVal val="visible"/>
                                      </p:to>
                                    </p:set>
                                    <p:animEffect transition="in" filter="fade">
                                      <p:cBhvr>
                                        <p:cTn id="5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74638"/>
            <a:ext cx="9144000" cy="1143000"/>
          </a:xfrm>
          <a:noFill/>
        </p:spPr>
        <p:txBody>
          <a:bodyPr lIns="274320" rIns="274320" anchor="ctr"/>
          <a:lstStyle/>
          <a:p>
            <a:pPr eaLnBrk="1" hangingPunct="1"/>
            <a:r>
              <a:rPr lang="en-US" sz="3200" b="1" dirty="0" smtClean="0"/>
              <a:t> 3 Newton's Third Law of Motion – </a:t>
            </a:r>
            <a:r>
              <a:rPr lang="en-US" sz="2400" b="1" dirty="0" smtClean="0">
                <a:solidFill>
                  <a:srgbClr val="FF0000"/>
                </a:solidFill>
              </a:rPr>
              <a:t>ACTION &amp; REACTION</a:t>
            </a:r>
            <a:endParaRPr lang="en-GB" sz="2400" b="1" dirty="0" smtClean="0">
              <a:solidFill>
                <a:srgbClr val="FF0000"/>
              </a:solidFill>
            </a:endParaRPr>
          </a:p>
        </p:txBody>
      </p:sp>
      <p:sp>
        <p:nvSpPr>
          <p:cNvPr id="29699" name="Rectangle 3"/>
          <p:cNvSpPr>
            <a:spLocks noGrp="1" noChangeArrowheads="1"/>
          </p:cNvSpPr>
          <p:nvPr>
            <p:ph type="body" sz="half" idx="1"/>
          </p:nvPr>
        </p:nvSpPr>
        <p:spPr>
          <a:xfrm>
            <a:off x="457202" y="1600204"/>
            <a:ext cx="4524375" cy="2543175"/>
          </a:xfrm>
        </p:spPr>
        <p:txBody>
          <a:bodyPr>
            <a:normAutofit/>
          </a:bodyPr>
          <a:lstStyle/>
          <a:p>
            <a:pPr eaLnBrk="1" hangingPunct="1"/>
            <a:r>
              <a:rPr lang="en-US" dirty="0" smtClean="0"/>
              <a:t>The American football player's foot is pushing against the ground, but it is the ground pushing against the foot that accelerates the player forward to catch a pass.</a:t>
            </a:r>
            <a:endParaRPr lang="en-GB" dirty="0" smtClean="0"/>
          </a:p>
        </p:txBody>
      </p:sp>
      <p:pic>
        <p:nvPicPr>
          <p:cNvPr id="29700" name="Picture 4" descr="tillery+f03-09"/>
          <p:cNvPicPr>
            <a:picLocks noGrp="1" noChangeAspect="1" noChangeArrowheads="1"/>
          </p:cNvPicPr>
          <p:nvPr>
            <p:ph sz="half" idx="2"/>
          </p:nvPr>
        </p:nvPicPr>
        <p:blipFill>
          <a:blip r:embed="rId4" cstate="print"/>
          <a:srcRect/>
          <a:stretch>
            <a:fillRect/>
          </a:stretch>
        </p:blipFill>
        <p:spPr>
          <a:xfrm>
            <a:off x="5796136" y="3789040"/>
            <a:ext cx="2706773" cy="2594031"/>
          </a:xfrm>
          <a:noFill/>
        </p:spPr>
      </p:pic>
      <p:pic>
        <p:nvPicPr>
          <p:cNvPr id="29701" name="Picture 1" descr="_38117859_sprint_start_f3"/>
          <p:cNvPicPr>
            <a:picLocks noChangeAspect="1" noChangeArrowheads="1"/>
          </p:cNvPicPr>
          <p:nvPr/>
        </p:nvPicPr>
        <p:blipFill>
          <a:blip r:embed="rId5" cstate="print"/>
          <a:srcRect/>
          <a:stretch>
            <a:fillRect/>
          </a:stretch>
        </p:blipFill>
        <p:spPr bwMode="auto">
          <a:xfrm>
            <a:off x="5796136" y="1268760"/>
            <a:ext cx="2685842" cy="200431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14841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fade">
                                      <p:cBhvr>
                                        <p:cTn id="7"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p:txBody>
          <a:bodyPr/>
          <a:lstStyle/>
          <a:p>
            <a:endParaRPr lang="en-GB" dirty="0"/>
          </a:p>
        </p:txBody>
      </p:sp>
      <p:sp>
        <p:nvSpPr>
          <p:cNvPr id="4" name="Content Placeholder 3"/>
          <p:cNvSpPr>
            <a:spLocks noGrp="1"/>
          </p:cNvSpPr>
          <p:nvPr>
            <p:ph sz="half" idx="2"/>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1556792"/>
            <a:ext cx="2143125" cy="2143125"/>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Grp="1" noChangeArrowheads="1"/>
          </p:cNvSpPr>
          <p:nvPr>
            <p:ph type="title"/>
          </p:nvPr>
        </p:nvSpPr>
        <p:spPr>
          <a:xfrm>
            <a:off x="457200" y="274638"/>
            <a:ext cx="8229600" cy="778098"/>
          </a:xfrm>
          <a:noFill/>
        </p:spPr>
        <p:txBody>
          <a:bodyPr lIns="274320" rIns="274320" anchor="ctr">
            <a:normAutofit fontScale="90000"/>
          </a:bodyPr>
          <a:lstStyle/>
          <a:p>
            <a:pPr eaLnBrk="1" hangingPunct="1"/>
            <a:r>
              <a:rPr lang="en-US" sz="3200" b="1" dirty="0" smtClean="0"/>
              <a:t> 3 Newton's Third Law of Motion – </a:t>
            </a:r>
            <a:r>
              <a:rPr lang="en-US" sz="2400" b="1" dirty="0" smtClean="0">
                <a:solidFill>
                  <a:srgbClr val="FF0000"/>
                </a:solidFill>
              </a:rPr>
              <a:t>ACTION &amp; REACTION</a:t>
            </a:r>
            <a:endParaRPr lang="en-GB" sz="2400" b="1" dirty="0" smtClean="0">
              <a:solidFill>
                <a:srgbClr val="FF0000"/>
              </a:solidFill>
            </a:endParaRPr>
          </a:p>
        </p:txBody>
      </p:sp>
      <p:cxnSp>
        <p:nvCxnSpPr>
          <p:cNvPr id="7" name="Straight Connector 6"/>
          <p:cNvCxnSpPr/>
          <p:nvPr/>
        </p:nvCxnSpPr>
        <p:spPr>
          <a:xfrm>
            <a:off x="5076056" y="3356992"/>
            <a:ext cx="33123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3568" y="3368441"/>
            <a:ext cx="331236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2941" y="1678225"/>
            <a:ext cx="2253622" cy="1690216"/>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 y="0"/>
            <a:ext cx="915035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eft Arrow 7"/>
          <p:cNvSpPr/>
          <p:nvPr/>
        </p:nvSpPr>
        <p:spPr>
          <a:xfrm rot="17795078">
            <a:off x="786941" y="2200278"/>
            <a:ext cx="1656184" cy="4491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4" name="Left Arrow 13"/>
          <p:cNvSpPr/>
          <p:nvPr/>
        </p:nvSpPr>
        <p:spPr>
          <a:xfrm rot="7188955">
            <a:off x="-298577" y="1453643"/>
            <a:ext cx="3264030" cy="4491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0" name="Oval 9"/>
          <p:cNvSpPr/>
          <p:nvPr/>
        </p:nvSpPr>
        <p:spPr>
          <a:xfrm>
            <a:off x="9282" y="3861048"/>
            <a:ext cx="3888432" cy="23762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199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Pairs task </a:t>
            </a:r>
            <a:endParaRPr lang="en-GB" dirty="0"/>
          </a:p>
        </p:txBody>
      </p:sp>
      <p:sp>
        <p:nvSpPr>
          <p:cNvPr id="3" name="Text Placeholder 2"/>
          <p:cNvSpPr>
            <a:spLocks noGrp="1"/>
          </p:cNvSpPr>
          <p:nvPr>
            <p:ph type="body" sz="half" idx="1"/>
          </p:nvPr>
        </p:nvSpPr>
        <p:spPr>
          <a:xfrm>
            <a:off x="457200" y="1600203"/>
            <a:ext cx="4038600" cy="2188838"/>
          </a:xfrm>
        </p:spPr>
        <p:txBody>
          <a:bodyPr>
            <a:normAutofit/>
          </a:bodyPr>
          <a:lstStyle/>
          <a:p>
            <a:r>
              <a:rPr lang="en-GB" dirty="0" smtClean="0"/>
              <a:t>Use the swimming example to apply all three of the laws of newton.</a:t>
            </a:r>
          </a:p>
          <a:p>
            <a:r>
              <a:rPr lang="en-GB" dirty="0" smtClean="0"/>
              <a:t>State the law and then explain the motion.</a:t>
            </a:r>
          </a:p>
          <a:p>
            <a:endParaRPr lang="en-GB" dirty="0" smtClean="0"/>
          </a:p>
        </p:txBody>
      </p:sp>
      <p:sp>
        <p:nvSpPr>
          <p:cNvPr id="4" name="Content Placeholder 3"/>
          <p:cNvSpPr>
            <a:spLocks noGrp="1"/>
          </p:cNvSpPr>
          <p:nvPr>
            <p:ph sz="half" idx="2"/>
          </p:nvPr>
        </p:nvSpPr>
        <p:spPr/>
        <p:txBody>
          <a:bodyPr/>
          <a:lstStyle/>
          <a:p>
            <a:endParaRPr lang="en-GB" dirty="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068" y="1412780"/>
            <a:ext cx="3701944" cy="324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237312"/>
            <a:ext cx="1512168" cy="369332"/>
          </a:xfrm>
          <a:prstGeom prst="rect">
            <a:avLst/>
          </a:prstGeom>
          <a:noFill/>
        </p:spPr>
        <p:txBody>
          <a:bodyPr wrap="square" rtlCol="0">
            <a:spAutoFit/>
          </a:bodyPr>
          <a:lstStyle/>
          <a:p>
            <a:r>
              <a:rPr lang="en-GB" dirty="0" smtClean="0"/>
              <a:t>Page 2</a:t>
            </a:r>
            <a:endParaRPr lang="en-GB" dirty="0"/>
          </a:p>
        </p:txBody>
      </p:sp>
    </p:spTree>
    <p:custDataLst>
      <p:tags r:id="rId1"/>
    </p:custDataLst>
    <p:extLst>
      <p:ext uri="{BB962C8B-B14F-4D97-AF65-F5344CB8AC3E}">
        <p14:creationId xmlns:p14="http://schemas.microsoft.com/office/powerpoint/2010/main" val="2160011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74642"/>
            <a:ext cx="9144000" cy="725487"/>
          </a:xfrm>
        </p:spPr>
        <p:txBody>
          <a:bodyPr>
            <a:normAutofit fontScale="90000"/>
          </a:bodyPr>
          <a:lstStyle/>
          <a:p>
            <a:pPr eaLnBrk="1" hangingPunct="1"/>
            <a:r>
              <a:rPr lang="en-US" sz="3200" smtClean="0"/>
              <a:t>3 Newton's Third Law of Motion – </a:t>
            </a:r>
            <a:r>
              <a:rPr lang="en-US" sz="2800" smtClean="0">
                <a:solidFill>
                  <a:srgbClr val="FF0000"/>
                </a:solidFill>
              </a:rPr>
              <a:t>ACTION &amp; REACTION</a:t>
            </a:r>
            <a:endParaRPr lang="en-GB" sz="2800" smtClean="0">
              <a:solidFill>
                <a:srgbClr val="FF0000"/>
              </a:solidFill>
            </a:endParaRPr>
          </a:p>
        </p:txBody>
      </p:sp>
      <p:sp>
        <p:nvSpPr>
          <p:cNvPr id="28675" name="Rectangle 3"/>
          <p:cNvSpPr>
            <a:spLocks noGrp="1" noChangeArrowheads="1"/>
          </p:cNvSpPr>
          <p:nvPr>
            <p:ph type="body" sz="half" idx="1"/>
          </p:nvPr>
        </p:nvSpPr>
        <p:spPr>
          <a:xfrm>
            <a:off x="457200" y="1600204"/>
            <a:ext cx="4471988" cy="4829175"/>
          </a:xfrm>
        </p:spPr>
        <p:txBody>
          <a:bodyPr>
            <a:normAutofit fontScale="77500" lnSpcReduction="20000"/>
          </a:bodyPr>
          <a:lstStyle/>
          <a:p>
            <a:pPr eaLnBrk="1" hangingPunct="1"/>
            <a:r>
              <a:rPr lang="en-US" sz="2200" dirty="0" smtClean="0"/>
              <a:t>Law of inertia</a:t>
            </a:r>
          </a:p>
          <a:p>
            <a:pPr eaLnBrk="1" hangingPunct="1"/>
            <a:r>
              <a:rPr lang="en-US" sz="2200" dirty="0" smtClean="0"/>
              <a:t>Swimmer will stay still until a force/muscle contraction acts upon the board.</a:t>
            </a:r>
            <a:endParaRPr lang="en-US" sz="2200" dirty="0"/>
          </a:p>
          <a:p>
            <a:pPr eaLnBrk="1" hangingPunct="1"/>
            <a:endParaRPr lang="en-US" sz="2200" dirty="0" smtClean="0"/>
          </a:p>
          <a:p>
            <a:pPr eaLnBrk="1" hangingPunct="1"/>
            <a:r>
              <a:rPr lang="en-US" sz="2200" dirty="0" smtClean="0"/>
              <a:t>Law of acceleration</a:t>
            </a:r>
          </a:p>
          <a:p>
            <a:pPr eaLnBrk="1" hangingPunct="1"/>
            <a:r>
              <a:rPr lang="en-US" sz="2200" dirty="0" smtClean="0"/>
              <a:t>The force applied to the board is greater than the resistance of the mass</a:t>
            </a:r>
          </a:p>
          <a:p>
            <a:pPr marL="0" indent="0" eaLnBrk="1" hangingPunct="1">
              <a:buNone/>
            </a:pPr>
            <a:endParaRPr lang="en-US" sz="2200" dirty="0"/>
          </a:p>
          <a:p>
            <a:pPr eaLnBrk="1" hangingPunct="1"/>
            <a:r>
              <a:rPr lang="en-US" sz="2200" dirty="0" smtClean="0"/>
              <a:t>Law of action reaction</a:t>
            </a:r>
          </a:p>
          <a:p>
            <a:pPr eaLnBrk="1" hangingPunct="1"/>
            <a:r>
              <a:rPr lang="en-US" sz="2200" dirty="0" smtClean="0"/>
              <a:t>The reactive force is equal to the force applied by the muscles to the board so motion occurs.</a:t>
            </a:r>
          </a:p>
        </p:txBody>
      </p:sp>
      <p:pic>
        <p:nvPicPr>
          <p:cNvPr id="28676" name="Picture 4" descr="_40364175_marshall"/>
          <p:cNvPicPr>
            <a:picLocks noGrp="1" noChangeAspect="1" noChangeArrowheads="1"/>
          </p:cNvPicPr>
          <p:nvPr>
            <p:ph sz="half" idx="2"/>
          </p:nvPr>
        </p:nvPicPr>
        <p:blipFill>
          <a:blip r:embed="rId4" cstate="print"/>
          <a:srcRect/>
          <a:stretch>
            <a:fillRect/>
          </a:stretch>
        </p:blipFill>
        <p:spPr>
          <a:xfrm>
            <a:off x="5251452" y="2000254"/>
            <a:ext cx="3178175" cy="2786063"/>
          </a:xfrm>
          <a:noFill/>
        </p:spPr>
      </p:pic>
    </p:spTree>
    <p:custDataLst>
      <p:tags r:id="rId1"/>
    </p:custDataLst>
    <p:extLst>
      <p:ext uri="{BB962C8B-B14F-4D97-AF65-F5344CB8AC3E}">
        <p14:creationId xmlns:p14="http://schemas.microsoft.com/office/powerpoint/2010/main" val="828405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b="1" u="sng" dirty="0" smtClean="0"/>
              <a:t>Student task</a:t>
            </a:r>
          </a:p>
        </p:txBody>
      </p:sp>
      <p:sp>
        <p:nvSpPr>
          <p:cNvPr id="30723" name="Text Placeholder 2"/>
          <p:cNvSpPr>
            <a:spLocks noGrp="1"/>
          </p:cNvSpPr>
          <p:nvPr>
            <p:ph type="body" sz="half" idx="1"/>
          </p:nvPr>
        </p:nvSpPr>
        <p:spPr>
          <a:xfrm>
            <a:off x="4716016" y="1351823"/>
            <a:ext cx="4038600" cy="1396750"/>
          </a:xfrm>
          <a:solidFill>
            <a:schemeClr val="bg2"/>
          </a:solidFill>
          <a:ln w="12700">
            <a:solidFill>
              <a:schemeClr val="tx1"/>
            </a:solidFill>
          </a:ln>
        </p:spPr>
        <p:txBody>
          <a:bodyPr>
            <a:normAutofit/>
          </a:bodyPr>
          <a:lstStyle/>
          <a:p>
            <a:pPr algn="ctr"/>
            <a:r>
              <a:rPr lang="en-GB" sz="3600" b="1" dirty="0" smtClean="0"/>
              <a:t>Own sport</a:t>
            </a:r>
          </a:p>
        </p:txBody>
      </p:sp>
      <p:pic>
        <p:nvPicPr>
          <p:cNvPr id="30726" name="Picture 4" descr="http://blogs.sundaymercury.net/weirdscience/Snooker-games.jpg">
            <a:hlinkClick r:id="rId3" tooltip="Newton's Laws"/>
          </p:cNvPr>
          <p:cNvPicPr>
            <a:picLocks noChangeAspect="1" noChangeArrowheads="1"/>
          </p:cNvPicPr>
          <p:nvPr/>
        </p:nvPicPr>
        <p:blipFill>
          <a:blip r:embed="rId4" cstate="print"/>
          <a:srcRect/>
          <a:stretch>
            <a:fillRect/>
          </a:stretch>
        </p:blipFill>
        <p:spPr bwMode="auto">
          <a:xfrm>
            <a:off x="107504" y="1351823"/>
            <a:ext cx="4259263" cy="307181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396099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42877" y="274638"/>
            <a:ext cx="8543925" cy="1143000"/>
          </a:xfrm>
        </p:spPr>
        <p:txBody>
          <a:bodyPr>
            <a:normAutofit/>
          </a:bodyPr>
          <a:lstStyle/>
          <a:p>
            <a:pPr eaLnBrk="1" fontAlgn="auto" hangingPunct="1">
              <a:spcAft>
                <a:spcPts val="0"/>
              </a:spcAft>
              <a:defRPr/>
            </a:pPr>
            <a:r>
              <a:rPr lang="en-GB" b="1" dirty="0" smtClean="0"/>
              <a:t>What could we say to get a better answer?</a:t>
            </a:r>
            <a:endParaRPr lang="en-GB" b="1" dirty="0"/>
          </a:p>
        </p:txBody>
      </p:sp>
      <p:sp>
        <p:nvSpPr>
          <p:cNvPr id="31747" name="Freeform 4"/>
          <p:cNvSpPr>
            <a:spLocks noEditPoints="1"/>
          </p:cNvSpPr>
          <p:nvPr/>
        </p:nvSpPr>
        <p:spPr bwMode="auto">
          <a:xfrm>
            <a:off x="304800" y="2667000"/>
            <a:ext cx="3048000" cy="2190750"/>
          </a:xfrm>
          <a:custGeom>
            <a:avLst/>
            <a:gdLst>
              <a:gd name="T0" fmla="*/ 2147483647 w 3286"/>
              <a:gd name="T1" fmla="*/ 2147483647 h 2457"/>
              <a:gd name="T2" fmla="*/ 2147483647 w 3286"/>
              <a:gd name="T3" fmla="*/ 2147483647 h 2457"/>
              <a:gd name="T4" fmla="*/ 2147483647 w 3286"/>
              <a:gd name="T5" fmla="*/ 2147483647 h 2457"/>
              <a:gd name="T6" fmla="*/ 2147483647 w 3286"/>
              <a:gd name="T7" fmla="*/ 2147483647 h 2457"/>
              <a:gd name="T8" fmla="*/ 2147483647 w 3286"/>
              <a:gd name="T9" fmla="*/ 2147483647 h 2457"/>
              <a:gd name="T10" fmla="*/ 2147483647 w 3286"/>
              <a:gd name="T11" fmla="*/ 2147483647 h 2457"/>
              <a:gd name="T12" fmla="*/ 2147483647 w 3286"/>
              <a:gd name="T13" fmla="*/ 2147483647 h 2457"/>
              <a:gd name="T14" fmla="*/ 2147483647 w 3286"/>
              <a:gd name="T15" fmla="*/ 2147483647 h 2457"/>
              <a:gd name="T16" fmla="*/ 2147483647 w 3286"/>
              <a:gd name="T17" fmla="*/ 2147483647 h 2457"/>
              <a:gd name="T18" fmla="*/ 2147483647 w 3286"/>
              <a:gd name="T19" fmla="*/ 2147483647 h 2457"/>
              <a:gd name="T20" fmla="*/ 2147483647 w 3286"/>
              <a:gd name="T21" fmla="*/ 2147483647 h 2457"/>
              <a:gd name="T22" fmla="*/ 2147483647 w 3286"/>
              <a:gd name="T23" fmla="*/ 2147483647 h 2457"/>
              <a:gd name="T24" fmla="*/ 2147483647 w 3286"/>
              <a:gd name="T25" fmla="*/ 2147483647 h 2457"/>
              <a:gd name="T26" fmla="*/ 2147483647 w 3286"/>
              <a:gd name="T27" fmla="*/ 2147483647 h 2457"/>
              <a:gd name="T28" fmla="*/ 2147483647 w 3286"/>
              <a:gd name="T29" fmla="*/ 2147483647 h 2457"/>
              <a:gd name="T30" fmla="*/ 2147483647 w 3286"/>
              <a:gd name="T31" fmla="*/ 2147483647 h 2457"/>
              <a:gd name="T32" fmla="*/ 2147483647 w 3286"/>
              <a:gd name="T33" fmla="*/ 2147483647 h 2457"/>
              <a:gd name="T34" fmla="*/ 2147483647 w 3286"/>
              <a:gd name="T35" fmla="*/ 2147483647 h 2457"/>
              <a:gd name="T36" fmla="*/ 2147483647 w 3286"/>
              <a:gd name="T37" fmla="*/ 2147483647 h 2457"/>
              <a:gd name="T38" fmla="*/ 2147483647 w 3286"/>
              <a:gd name="T39" fmla="*/ 2147483647 h 2457"/>
              <a:gd name="T40" fmla="*/ 2147483647 w 3286"/>
              <a:gd name="T41" fmla="*/ 2147483647 h 2457"/>
              <a:gd name="T42" fmla="*/ 2147483647 w 3286"/>
              <a:gd name="T43" fmla="*/ 2147483647 h 2457"/>
              <a:gd name="T44" fmla="*/ 2147483647 w 3286"/>
              <a:gd name="T45" fmla="*/ 2147483647 h 2457"/>
              <a:gd name="T46" fmla="*/ 2147483647 w 3286"/>
              <a:gd name="T47" fmla="*/ 2147483647 h 2457"/>
              <a:gd name="T48" fmla="*/ 2147483647 w 3286"/>
              <a:gd name="T49" fmla="*/ 2147483647 h 2457"/>
              <a:gd name="T50" fmla="*/ 2147483647 w 3286"/>
              <a:gd name="T51" fmla="*/ 2147483647 h 2457"/>
              <a:gd name="T52" fmla="*/ 2147483647 w 3286"/>
              <a:gd name="T53" fmla="*/ 2147483647 h 2457"/>
              <a:gd name="T54" fmla="*/ 2147483647 w 3286"/>
              <a:gd name="T55" fmla="*/ 2147483647 h 2457"/>
              <a:gd name="T56" fmla="*/ 2147483647 w 3286"/>
              <a:gd name="T57" fmla="*/ 2147483647 h 2457"/>
              <a:gd name="T58" fmla="*/ 2147483647 w 3286"/>
              <a:gd name="T59" fmla="*/ 2147483647 h 2457"/>
              <a:gd name="T60" fmla="*/ 2147483647 w 3286"/>
              <a:gd name="T61" fmla="*/ 2147483647 h 2457"/>
              <a:gd name="T62" fmla="*/ 2147483647 w 3286"/>
              <a:gd name="T63" fmla="*/ 2147483647 h 2457"/>
              <a:gd name="T64" fmla="*/ 2147483647 w 3286"/>
              <a:gd name="T65" fmla="*/ 2147483647 h 2457"/>
              <a:gd name="T66" fmla="*/ 2147483647 w 3286"/>
              <a:gd name="T67" fmla="*/ 2147483647 h 2457"/>
              <a:gd name="T68" fmla="*/ 2147483647 w 3286"/>
              <a:gd name="T69" fmla="*/ 2147483647 h 2457"/>
              <a:gd name="T70" fmla="*/ 2147483647 w 3286"/>
              <a:gd name="T71" fmla="*/ 2147483647 h 2457"/>
              <a:gd name="T72" fmla="*/ 2147483647 w 3286"/>
              <a:gd name="T73" fmla="*/ 2147483647 h 2457"/>
              <a:gd name="T74" fmla="*/ 2147483647 w 3286"/>
              <a:gd name="T75" fmla="*/ 2147483647 h 2457"/>
              <a:gd name="T76" fmla="*/ 2147483647 w 3286"/>
              <a:gd name="T77" fmla="*/ 2147483647 h 2457"/>
              <a:gd name="T78" fmla="*/ 2147483647 w 3286"/>
              <a:gd name="T79" fmla="*/ 2147483647 h 2457"/>
              <a:gd name="T80" fmla="*/ 2147483647 w 3286"/>
              <a:gd name="T81" fmla="*/ 2147483647 h 2457"/>
              <a:gd name="T82" fmla="*/ 2147483647 w 3286"/>
              <a:gd name="T83" fmla="*/ 2147483647 h 2457"/>
              <a:gd name="T84" fmla="*/ 2147483647 w 3286"/>
              <a:gd name="T85" fmla="*/ 2147483647 h 2457"/>
              <a:gd name="T86" fmla="*/ 2147483647 w 3286"/>
              <a:gd name="T87" fmla="*/ 2147483647 h 2457"/>
              <a:gd name="T88" fmla="*/ 2147483647 w 3286"/>
              <a:gd name="T89" fmla="*/ 2147483647 h 2457"/>
              <a:gd name="T90" fmla="*/ 2147483647 w 3286"/>
              <a:gd name="T91" fmla="*/ 2147483647 h 2457"/>
              <a:gd name="T92" fmla="*/ 2147483647 w 3286"/>
              <a:gd name="T93" fmla="*/ 2147483647 h 2457"/>
              <a:gd name="T94" fmla="*/ 2147483647 w 3286"/>
              <a:gd name="T95" fmla="*/ 2147483647 h 2457"/>
              <a:gd name="T96" fmla="*/ 2147483647 w 3286"/>
              <a:gd name="T97" fmla="*/ 2147483647 h 2457"/>
              <a:gd name="T98" fmla="*/ 2147483647 w 3286"/>
              <a:gd name="T99" fmla="*/ 2147483647 h 2457"/>
              <a:gd name="T100" fmla="*/ 2147483647 w 3286"/>
              <a:gd name="T101" fmla="*/ 2147483647 h 2457"/>
              <a:gd name="T102" fmla="*/ 2147483647 w 3286"/>
              <a:gd name="T103" fmla="*/ 2147483647 h 2457"/>
              <a:gd name="T104" fmla="*/ 2147483647 w 3286"/>
              <a:gd name="T105" fmla="*/ 2147483647 h 2457"/>
              <a:gd name="T106" fmla="*/ 2147483647 w 3286"/>
              <a:gd name="T107" fmla="*/ 2147483647 h 2457"/>
              <a:gd name="T108" fmla="*/ 2147483647 w 3286"/>
              <a:gd name="T109" fmla="*/ 2147483647 h 2457"/>
              <a:gd name="T110" fmla="*/ 2147483647 w 3286"/>
              <a:gd name="T111" fmla="*/ 2147483647 h 2457"/>
              <a:gd name="T112" fmla="*/ 2147483647 w 3286"/>
              <a:gd name="T113" fmla="*/ 2147483647 h 2457"/>
              <a:gd name="T114" fmla="*/ 2147483647 w 3286"/>
              <a:gd name="T115" fmla="*/ 2147483647 h 2457"/>
              <a:gd name="T116" fmla="*/ 2147483647 w 3286"/>
              <a:gd name="T117" fmla="*/ 2147483647 h 2457"/>
              <a:gd name="T118" fmla="*/ 2147483647 w 3286"/>
              <a:gd name="T119" fmla="*/ 2147483647 h 2457"/>
              <a:gd name="T120" fmla="*/ 0 w 3286"/>
              <a:gd name="T121" fmla="*/ 2147483647 h 2457"/>
              <a:gd name="T122" fmla="*/ 2147483647 w 3286"/>
              <a:gd name="T123" fmla="*/ 2147483647 h 2457"/>
              <a:gd name="T124" fmla="*/ 2147483647 w 3286"/>
              <a:gd name="T125" fmla="*/ 2147483647 h 24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86"/>
              <a:gd name="T190" fmla="*/ 0 h 2457"/>
              <a:gd name="T191" fmla="*/ 3286 w 3286"/>
              <a:gd name="T192" fmla="*/ 2457 h 24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86" h="2457">
                <a:moveTo>
                  <a:pt x="1711" y="1397"/>
                </a:moveTo>
                <a:lnTo>
                  <a:pt x="1699" y="1390"/>
                </a:lnTo>
                <a:lnTo>
                  <a:pt x="1688" y="1382"/>
                </a:lnTo>
                <a:lnTo>
                  <a:pt x="1676" y="1374"/>
                </a:lnTo>
                <a:lnTo>
                  <a:pt x="1666" y="1365"/>
                </a:lnTo>
                <a:lnTo>
                  <a:pt x="1654" y="1357"/>
                </a:lnTo>
                <a:lnTo>
                  <a:pt x="1643" y="1348"/>
                </a:lnTo>
                <a:lnTo>
                  <a:pt x="1633" y="1339"/>
                </a:lnTo>
                <a:lnTo>
                  <a:pt x="1621" y="1329"/>
                </a:lnTo>
                <a:lnTo>
                  <a:pt x="1610" y="1320"/>
                </a:lnTo>
                <a:lnTo>
                  <a:pt x="1597" y="1312"/>
                </a:lnTo>
                <a:lnTo>
                  <a:pt x="1585" y="1304"/>
                </a:lnTo>
                <a:lnTo>
                  <a:pt x="1573" y="1296"/>
                </a:lnTo>
                <a:lnTo>
                  <a:pt x="1559" y="1289"/>
                </a:lnTo>
                <a:lnTo>
                  <a:pt x="1545" y="1282"/>
                </a:lnTo>
                <a:lnTo>
                  <a:pt x="1530" y="1276"/>
                </a:lnTo>
                <a:lnTo>
                  <a:pt x="1515" y="1272"/>
                </a:lnTo>
                <a:lnTo>
                  <a:pt x="1681" y="1184"/>
                </a:lnTo>
                <a:lnTo>
                  <a:pt x="1681" y="1215"/>
                </a:lnTo>
                <a:lnTo>
                  <a:pt x="1684" y="1251"/>
                </a:lnTo>
                <a:lnTo>
                  <a:pt x="1693" y="1306"/>
                </a:lnTo>
                <a:lnTo>
                  <a:pt x="1711" y="1397"/>
                </a:lnTo>
                <a:close/>
                <a:moveTo>
                  <a:pt x="398" y="2"/>
                </a:moveTo>
                <a:lnTo>
                  <a:pt x="430" y="0"/>
                </a:lnTo>
                <a:lnTo>
                  <a:pt x="455" y="7"/>
                </a:lnTo>
                <a:lnTo>
                  <a:pt x="475" y="21"/>
                </a:lnTo>
                <a:lnTo>
                  <a:pt x="490" y="38"/>
                </a:lnTo>
                <a:lnTo>
                  <a:pt x="502" y="58"/>
                </a:lnTo>
                <a:lnTo>
                  <a:pt x="514" y="77"/>
                </a:lnTo>
                <a:lnTo>
                  <a:pt x="526" y="93"/>
                </a:lnTo>
                <a:lnTo>
                  <a:pt x="539" y="105"/>
                </a:lnTo>
                <a:lnTo>
                  <a:pt x="559" y="108"/>
                </a:lnTo>
                <a:lnTo>
                  <a:pt x="579" y="115"/>
                </a:lnTo>
                <a:lnTo>
                  <a:pt x="597" y="125"/>
                </a:lnTo>
                <a:lnTo>
                  <a:pt x="614" y="136"/>
                </a:lnTo>
                <a:lnTo>
                  <a:pt x="630" y="150"/>
                </a:lnTo>
                <a:lnTo>
                  <a:pt x="645" y="166"/>
                </a:lnTo>
                <a:lnTo>
                  <a:pt x="657" y="183"/>
                </a:lnTo>
                <a:lnTo>
                  <a:pt x="667" y="201"/>
                </a:lnTo>
                <a:lnTo>
                  <a:pt x="670" y="218"/>
                </a:lnTo>
                <a:lnTo>
                  <a:pt x="667" y="234"/>
                </a:lnTo>
                <a:lnTo>
                  <a:pt x="664" y="249"/>
                </a:lnTo>
                <a:lnTo>
                  <a:pt x="660" y="265"/>
                </a:lnTo>
                <a:lnTo>
                  <a:pt x="670" y="283"/>
                </a:lnTo>
                <a:lnTo>
                  <a:pt x="687" y="281"/>
                </a:lnTo>
                <a:lnTo>
                  <a:pt x="704" y="280"/>
                </a:lnTo>
                <a:lnTo>
                  <a:pt x="721" y="279"/>
                </a:lnTo>
                <a:lnTo>
                  <a:pt x="739" y="280"/>
                </a:lnTo>
                <a:lnTo>
                  <a:pt x="756" y="280"/>
                </a:lnTo>
                <a:lnTo>
                  <a:pt x="773" y="281"/>
                </a:lnTo>
                <a:lnTo>
                  <a:pt x="790" y="283"/>
                </a:lnTo>
                <a:lnTo>
                  <a:pt x="809" y="285"/>
                </a:lnTo>
                <a:lnTo>
                  <a:pt x="826" y="287"/>
                </a:lnTo>
                <a:lnTo>
                  <a:pt x="843" y="289"/>
                </a:lnTo>
                <a:lnTo>
                  <a:pt x="862" y="292"/>
                </a:lnTo>
                <a:lnTo>
                  <a:pt x="879" y="293"/>
                </a:lnTo>
                <a:lnTo>
                  <a:pt x="896" y="295"/>
                </a:lnTo>
                <a:lnTo>
                  <a:pt x="915" y="296"/>
                </a:lnTo>
                <a:lnTo>
                  <a:pt x="932" y="296"/>
                </a:lnTo>
                <a:lnTo>
                  <a:pt x="949" y="296"/>
                </a:lnTo>
                <a:lnTo>
                  <a:pt x="1004" y="307"/>
                </a:lnTo>
                <a:lnTo>
                  <a:pt x="1055" y="315"/>
                </a:lnTo>
                <a:lnTo>
                  <a:pt x="1105" y="318"/>
                </a:lnTo>
                <a:lnTo>
                  <a:pt x="1152" y="318"/>
                </a:lnTo>
                <a:lnTo>
                  <a:pt x="1197" y="317"/>
                </a:lnTo>
                <a:lnTo>
                  <a:pt x="1241" y="312"/>
                </a:lnTo>
                <a:lnTo>
                  <a:pt x="1284" y="305"/>
                </a:lnTo>
                <a:lnTo>
                  <a:pt x="1325" y="297"/>
                </a:lnTo>
                <a:lnTo>
                  <a:pt x="1365" y="288"/>
                </a:lnTo>
                <a:lnTo>
                  <a:pt x="1406" y="278"/>
                </a:lnTo>
                <a:lnTo>
                  <a:pt x="1446" y="266"/>
                </a:lnTo>
                <a:lnTo>
                  <a:pt x="1486" y="255"/>
                </a:lnTo>
                <a:lnTo>
                  <a:pt x="1528" y="242"/>
                </a:lnTo>
                <a:lnTo>
                  <a:pt x="1569" y="231"/>
                </a:lnTo>
                <a:lnTo>
                  <a:pt x="1612" y="220"/>
                </a:lnTo>
                <a:lnTo>
                  <a:pt x="1656" y="210"/>
                </a:lnTo>
                <a:lnTo>
                  <a:pt x="1691" y="205"/>
                </a:lnTo>
                <a:lnTo>
                  <a:pt x="1726" y="205"/>
                </a:lnTo>
                <a:lnTo>
                  <a:pt x="1759" y="207"/>
                </a:lnTo>
                <a:lnTo>
                  <a:pt x="1792" y="214"/>
                </a:lnTo>
                <a:lnTo>
                  <a:pt x="1823" y="222"/>
                </a:lnTo>
                <a:lnTo>
                  <a:pt x="1854" y="234"/>
                </a:lnTo>
                <a:lnTo>
                  <a:pt x="1884" y="247"/>
                </a:lnTo>
                <a:lnTo>
                  <a:pt x="1913" y="260"/>
                </a:lnTo>
                <a:lnTo>
                  <a:pt x="1941" y="277"/>
                </a:lnTo>
                <a:lnTo>
                  <a:pt x="1970" y="293"/>
                </a:lnTo>
                <a:lnTo>
                  <a:pt x="1998" y="309"/>
                </a:lnTo>
                <a:lnTo>
                  <a:pt x="2027" y="326"/>
                </a:lnTo>
                <a:lnTo>
                  <a:pt x="2054" y="342"/>
                </a:lnTo>
                <a:lnTo>
                  <a:pt x="2083" y="357"/>
                </a:lnTo>
                <a:lnTo>
                  <a:pt x="2112" y="372"/>
                </a:lnTo>
                <a:lnTo>
                  <a:pt x="2142" y="385"/>
                </a:lnTo>
                <a:lnTo>
                  <a:pt x="2167" y="408"/>
                </a:lnTo>
                <a:lnTo>
                  <a:pt x="2184" y="432"/>
                </a:lnTo>
                <a:lnTo>
                  <a:pt x="2196" y="460"/>
                </a:lnTo>
                <a:lnTo>
                  <a:pt x="2203" y="487"/>
                </a:lnTo>
                <a:lnTo>
                  <a:pt x="2206" y="518"/>
                </a:lnTo>
                <a:lnTo>
                  <a:pt x="2207" y="548"/>
                </a:lnTo>
                <a:lnTo>
                  <a:pt x="2206" y="581"/>
                </a:lnTo>
                <a:lnTo>
                  <a:pt x="2205" y="612"/>
                </a:lnTo>
                <a:lnTo>
                  <a:pt x="2204" y="619"/>
                </a:lnTo>
                <a:lnTo>
                  <a:pt x="2204" y="624"/>
                </a:lnTo>
                <a:lnTo>
                  <a:pt x="2203" y="629"/>
                </a:lnTo>
                <a:lnTo>
                  <a:pt x="2203" y="635"/>
                </a:lnTo>
                <a:lnTo>
                  <a:pt x="2257" y="699"/>
                </a:lnTo>
                <a:lnTo>
                  <a:pt x="2255" y="702"/>
                </a:lnTo>
                <a:lnTo>
                  <a:pt x="2248" y="705"/>
                </a:lnTo>
                <a:lnTo>
                  <a:pt x="2237" y="710"/>
                </a:lnTo>
                <a:lnTo>
                  <a:pt x="2227" y="714"/>
                </a:lnTo>
                <a:lnTo>
                  <a:pt x="2216" y="720"/>
                </a:lnTo>
                <a:lnTo>
                  <a:pt x="2206" y="725"/>
                </a:lnTo>
                <a:lnTo>
                  <a:pt x="2199" y="728"/>
                </a:lnTo>
                <a:lnTo>
                  <a:pt x="2197" y="732"/>
                </a:lnTo>
                <a:lnTo>
                  <a:pt x="2203" y="798"/>
                </a:lnTo>
                <a:lnTo>
                  <a:pt x="2204" y="870"/>
                </a:lnTo>
                <a:lnTo>
                  <a:pt x="2202" y="946"/>
                </a:lnTo>
                <a:lnTo>
                  <a:pt x="2195" y="1023"/>
                </a:lnTo>
                <a:lnTo>
                  <a:pt x="2186" y="1104"/>
                </a:lnTo>
                <a:lnTo>
                  <a:pt x="2174" y="1184"/>
                </a:lnTo>
                <a:lnTo>
                  <a:pt x="2160" y="1266"/>
                </a:lnTo>
                <a:lnTo>
                  <a:pt x="2144" y="1348"/>
                </a:lnTo>
                <a:lnTo>
                  <a:pt x="2146" y="1358"/>
                </a:lnTo>
                <a:lnTo>
                  <a:pt x="2150" y="1367"/>
                </a:lnTo>
                <a:lnTo>
                  <a:pt x="2153" y="1377"/>
                </a:lnTo>
                <a:lnTo>
                  <a:pt x="2158" y="1386"/>
                </a:lnTo>
                <a:lnTo>
                  <a:pt x="2163" y="1393"/>
                </a:lnTo>
                <a:lnTo>
                  <a:pt x="2169" y="1400"/>
                </a:lnTo>
                <a:lnTo>
                  <a:pt x="2176" y="1404"/>
                </a:lnTo>
                <a:lnTo>
                  <a:pt x="2184" y="1408"/>
                </a:lnTo>
                <a:lnTo>
                  <a:pt x="2197" y="1404"/>
                </a:lnTo>
                <a:lnTo>
                  <a:pt x="2209" y="1402"/>
                </a:lnTo>
                <a:lnTo>
                  <a:pt x="2221" y="1401"/>
                </a:lnTo>
                <a:lnTo>
                  <a:pt x="2234" y="1400"/>
                </a:lnTo>
                <a:lnTo>
                  <a:pt x="2247" y="1399"/>
                </a:lnTo>
                <a:lnTo>
                  <a:pt x="2258" y="1397"/>
                </a:lnTo>
                <a:lnTo>
                  <a:pt x="2271" y="1397"/>
                </a:lnTo>
                <a:lnTo>
                  <a:pt x="2283" y="1397"/>
                </a:lnTo>
                <a:lnTo>
                  <a:pt x="2296" y="1399"/>
                </a:lnTo>
                <a:lnTo>
                  <a:pt x="2309" y="1400"/>
                </a:lnTo>
                <a:lnTo>
                  <a:pt x="2321" y="1400"/>
                </a:lnTo>
                <a:lnTo>
                  <a:pt x="2334" y="1402"/>
                </a:lnTo>
                <a:lnTo>
                  <a:pt x="2346" y="1403"/>
                </a:lnTo>
                <a:lnTo>
                  <a:pt x="2358" y="1404"/>
                </a:lnTo>
                <a:lnTo>
                  <a:pt x="2371" y="1407"/>
                </a:lnTo>
                <a:lnTo>
                  <a:pt x="2384" y="1408"/>
                </a:lnTo>
                <a:lnTo>
                  <a:pt x="2407" y="1412"/>
                </a:lnTo>
                <a:lnTo>
                  <a:pt x="2431" y="1417"/>
                </a:lnTo>
                <a:lnTo>
                  <a:pt x="2453" y="1422"/>
                </a:lnTo>
                <a:lnTo>
                  <a:pt x="2476" y="1427"/>
                </a:lnTo>
                <a:lnTo>
                  <a:pt x="2498" y="1434"/>
                </a:lnTo>
                <a:lnTo>
                  <a:pt x="2520" y="1441"/>
                </a:lnTo>
                <a:lnTo>
                  <a:pt x="2542" y="1448"/>
                </a:lnTo>
                <a:lnTo>
                  <a:pt x="2563" y="1455"/>
                </a:lnTo>
                <a:lnTo>
                  <a:pt x="2585" y="1462"/>
                </a:lnTo>
                <a:lnTo>
                  <a:pt x="2606" y="1469"/>
                </a:lnTo>
                <a:lnTo>
                  <a:pt x="2628" y="1475"/>
                </a:lnTo>
                <a:lnTo>
                  <a:pt x="2649" y="1481"/>
                </a:lnTo>
                <a:lnTo>
                  <a:pt x="2671" y="1487"/>
                </a:lnTo>
                <a:lnTo>
                  <a:pt x="2691" y="1493"/>
                </a:lnTo>
                <a:lnTo>
                  <a:pt x="2713" y="1498"/>
                </a:lnTo>
                <a:lnTo>
                  <a:pt x="2735" y="1502"/>
                </a:lnTo>
                <a:lnTo>
                  <a:pt x="2764" y="1509"/>
                </a:lnTo>
                <a:lnTo>
                  <a:pt x="2792" y="1516"/>
                </a:lnTo>
                <a:lnTo>
                  <a:pt x="2820" y="1523"/>
                </a:lnTo>
                <a:lnTo>
                  <a:pt x="2849" y="1530"/>
                </a:lnTo>
                <a:lnTo>
                  <a:pt x="2878" y="1537"/>
                </a:lnTo>
                <a:lnTo>
                  <a:pt x="2907" y="1544"/>
                </a:lnTo>
                <a:lnTo>
                  <a:pt x="2934" y="1552"/>
                </a:lnTo>
                <a:lnTo>
                  <a:pt x="2963" y="1559"/>
                </a:lnTo>
                <a:lnTo>
                  <a:pt x="2991" y="1566"/>
                </a:lnTo>
                <a:lnTo>
                  <a:pt x="3020" y="1572"/>
                </a:lnTo>
                <a:lnTo>
                  <a:pt x="3046" y="1579"/>
                </a:lnTo>
                <a:lnTo>
                  <a:pt x="3074" y="1586"/>
                </a:lnTo>
                <a:lnTo>
                  <a:pt x="3100" y="1592"/>
                </a:lnTo>
                <a:lnTo>
                  <a:pt x="3127" y="1598"/>
                </a:lnTo>
                <a:lnTo>
                  <a:pt x="3152" y="1604"/>
                </a:lnTo>
                <a:lnTo>
                  <a:pt x="3177" y="1609"/>
                </a:lnTo>
                <a:lnTo>
                  <a:pt x="3191" y="1622"/>
                </a:lnTo>
                <a:lnTo>
                  <a:pt x="3206" y="1632"/>
                </a:lnTo>
                <a:lnTo>
                  <a:pt x="3220" y="1643"/>
                </a:lnTo>
                <a:lnTo>
                  <a:pt x="3235" y="1652"/>
                </a:lnTo>
                <a:lnTo>
                  <a:pt x="3248" y="1662"/>
                </a:lnTo>
                <a:lnTo>
                  <a:pt x="3260" y="1674"/>
                </a:lnTo>
                <a:lnTo>
                  <a:pt x="3271" y="1686"/>
                </a:lnTo>
                <a:lnTo>
                  <a:pt x="3281" y="1703"/>
                </a:lnTo>
                <a:lnTo>
                  <a:pt x="3286" y="1728"/>
                </a:lnTo>
                <a:lnTo>
                  <a:pt x="3286" y="1752"/>
                </a:lnTo>
                <a:lnTo>
                  <a:pt x="3281" y="1776"/>
                </a:lnTo>
                <a:lnTo>
                  <a:pt x="3273" y="1799"/>
                </a:lnTo>
                <a:lnTo>
                  <a:pt x="3263" y="1821"/>
                </a:lnTo>
                <a:lnTo>
                  <a:pt x="3250" y="1844"/>
                </a:lnTo>
                <a:lnTo>
                  <a:pt x="3237" y="1867"/>
                </a:lnTo>
                <a:lnTo>
                  <a:pt x="3226" y="1890"/>
                </a:lnTo>
                <a:lnTo>
                  <a:pt x="3212" y="1950"/>
                </a:lnTo>
                <a:lnTo>
                  <a:pt x="3202" y="2003"/>
                </a:lnTo>
                <a:lnTo>
                  <a:pt x="3192" y="2049"/>
                </a:lnTo>
                <a:lnTo>
                  <a:pt x="3181" y="2090"/>
                </a:lnTo>
                <a:lnTo>
                  <a:pt x="3164" y="2124"/>
                </a:lnTo>
                <a:lnTo>
                  <a:pt x="3141" y="2152"/>
                </a:lnTo>
                <a:lnTo>
                  <a:pt x="3107" y="2175"/>
                </a:lnTo>
                <a:lnTo>
                  <a:pt x="3062" y="2193"/>
                </a:lnTo>
                <a:lnTo>
                  <a:pt x="3047" y="2198"/>
                </a:lnTo>
                <a:lnTo>
                  <a:pt x="3031" y="2201"/>
                </a:lnTo>
                <a:lnTo>
                  <a:pt x="3014" y="2204"/>
                </a:lnTo>
                <a:lnTo>
                  <a:pt x="2995" y="2206"/>
                </a:lnTo>
                <a:lnTo>
                  <a:pt x="2976" y="2207"/>
                </a:lnTo>
                <a:lnTo>
                  <a:pt x="2956" y="2207"/>
                </a:lnTo>
                <a:lnTo>
                  <a:pt x="2937" y="2206"/>
                </a:lnTo>
                <a:lnTo>
                  <a:pt x="2917" y="2205"/>
                </a:lnTo>
                <a:lnTo>
                  <a:pt x="2897" y="2204"/>
                </a:lnTo>
                <a:lnTo>
                  <a:pt x="2878" y="2201"/>
                </a:lnTo>
                <a:lnTo>
                  <a:pt x="2859" y="2199"/>
                </a:lnTo>
                <a:lnTo>
                  <a:pt x="2842" y="2196"/>
                </a:lnTo>
                <a:lnTo>
                  <a:pt x="2826" y="2192"/>
                </a:lnTo>
                <a:lnTo>
                  <a:pt x="2812" y="2188"/>
                </a:lnTo>
                <a:lnTo>
                  <a:pt x="2800" y="2184"/>
                </a:lnTo>
                <a:lnTo>
                  <a:pt x="2789" y="2179"/>
                </a:lnTo>
                <a:lnTo>
                  <a:pt x="2783" y="2141"/>
                </a:lnTo>
                <a:lnTo>
                  <a:pt x="2792" y="2114"/>
                </a:lnTo>
                <a:lnTo>
                  <a:pt x="2810" y="2095"/>
                </a:lnTo>
                <a:lnTo>
                  <a:pt x="2834" y="2082"/>
                </a:lnTo>
                <a:lnTo>
                  <a:pt x="2861" y="2070"/>
                </a:lnTo>
                <a:lnTo>
                  <a:pt x="2886" y="2059"/>
                </a:lnTo>
                <a:lnTo>
                  <a:pt x="2906" y="2041"/>
                </a:lnTo>
                <a:lnTo>
                  <a:pt x="2917" y="2017"/>
                </a:lnTo>
                <a:lnTo>
                  <a:pt x="2912" y="1999"/>
                </a:lnTo>
                <a:lnTo>
                  <a:pt x="2904" y="1981"/>
                </a:lnTo>
                <a:lnTo>
                  <a:pt x="2892" y="1966"/>
                </a:lnTo>
                <a:lnTo>
                  <a:pt x="2877" y="1953"/>
                </a:lnTo>
                <a:lnTo>
                  <a:pt x="2861" y="1939"/>
                </a:lnTo>
                <a:lnTo>
                  <a:pt x="2846" y="1925"/>
                </a:lnTo>
                <a:lnTo>
                  <a:pt x="2832" y="1911"/>
                </a:lnTo>
                <a:lnTo>
                  <a:pt x="2820" y="1896"/>
                </a:lnTo>
                <a:lnTo>
                  <a:pt x="2824" y="1885"/>
                </a:lnTo>
                <a:lnTo>
                  <a:pt x="2832" y="1873"/>
                </a:lnTo>
                <a:lnTo>
                  <a:pt x="2845" y="1864"/>
                </a:lnTo>
                <a:lnTo>
                  <a:pt x="2859" y="1856"/>
                </a:lnTo>
                <a:lnTo>
                  <a:pt x="2876" y="1849"/>
                </a:lnTo>
                <a:lnTo>
                  <a:pt x="2892" y="1841"/>
                </a:lnTo>
                <a:lnTo>
                  <a:pt x="2906" y="1834"/>
                </a:lnTo>
                <a:lnTo>
                  <a:pt x="2916" y="1827"/>
                </a:lnTo>
                <a:lnTo>
                  <a:pt x="2904" y="1815"/>
                </a:lnTo>
                <a:lnTo>
                  <a:pt x="2889" y="1804"/>
                </a:lnTo>
                <a:lnTo>
                  <a:pt x="2873" y="1795"/>
                </a:lnTo>
                <a:lnTo>
                  <a:pt x="2856" y="1786"/>
                </a:lnTo>
                <a:lnTo>
                  <a:pt x="2838" y="1777"/>
                </a:lnTo>
                <a:lnTo>
                  <a:pt x="2819" y="1769"/>
                </a:lnTo>
                <a:lnTo>
                  <a:pt x="2800" y="1763"/>
                </a:lnTo>
                <a:lnTo>
                  <a:pt x="2780" y="1757"/>
                </a:lnTo>
                <a:lnTo>
                  <a:pt x="2763" y="1752"/>
                </a:lnTo>
                <a:lnTo>
                  <a:pt x="2745" y="1748"/>
                </a:lnTo>
                <a:lnTo>
                  <a:pt x="2729" y="1744"/>
                </a:lnTo>
                <a:lnTo>
                  <a:pt x="2717" y="1741"/>
                </a:lnTo>
                <a:lnTo>
                  <a:pt x="2705" y="1739"/>
                </a:lnTo>
                <a:lnTo>
                  <a:pt x="2698" y="1737"/>
                </a:lnTo>
                <a:lnTo>
                  <a:pt x="2694" y="1737"/>
                </a:lnTo>
                <a:lnTo>
                  <a:pt x="2692" y="1737"/>
                </a:lnTo>
                <a:lnTo>
                  <a:pt x="2664" y="1735"/>
                </a:lnTo>
                <a:lnTo>
                  <a:pt x="2635" y="1733"/>
                </a:lnTo>
                <a:lnTo>
                  <a:pt x="2607" y="1730"/>
                </a:lnTo>
                <a:lnTo>
                  <a:pt x="2578" y="1728"/>
                </a:lnTo>
                <a:lnTo>
                  <a:pt x="2550" y="1727"/>
                </a:lnTo>
                <a:lnTo>
                  <a:pt x="2522" y="1727"/>
                </a:lnTo>
                <a:lnTo>
                  <a:pt x="2493" y="1726"/>
                </a:lnTo>
                <a:lnTo>
                  <a:pt x="2464" y="1726"/>
                </a:lnTo>
                <a:lnTo>
                  <a:pt x="2437" y="1727"/>
                </a:lnTo>
                <a:lnTo>
                  <a:pt x="2409" y="1728"/>
                </a:lnTo>
                <a:lnTo>
                  <a:pt x="2380" y="1729"/>
                </a:lnTo>
                <a:lnTo>
                  <a:pt x="2353" y="1731"/>
                </a:lnTo>
                <a:lnTo>
                  <a:pt x="2325" y="1735"/>
                </a:lnTo>
                <a:lnTo>
                  <a:pt x="2297" y="1738"/>
                </a:lnTo>
                <a:lnTo>
                  <a:pt x="2271" y="1743"/>
                </a:lnTo>
                <a:lnTo>
                  <a:pt x="2243" y="1748"/>
                </a:lnTo>
                <a:lnTo>
                  <a:pt x="2245" y="1757"/>
                </a:lnTo>
                <a:lnTo>
                  <a:pt x="2252" y="1764"/>
                </a:lnTo>
                <a:lnTo>
                  <a:pt x="2263" y="1769"/>
                </a:lnTo>
                <a:lnTo>
                  <a:pt x="2272" y="1774"/>
                </a:lnTo>
                <a:lnTo>
                  <a:pt x="2292" y="1774"/>
                </a:lnTo>
                <a:lnTo>
                  <a:pt x="2311" y="1776"/>
                </a:lnTo>
                <a:lnTo>
                  <a:pt x="2330" y="1779"/>
                </a:lnTo>
                <a:lnTo>
                  <a:pt x="2348" y="1783"/>
                </a:lnTo>
                <a:lnTo>
                  <a:pt x="2364" y="1791"/>
                </a:lnTo>
                <a:lnTo>
                  <a:pt x="2378" y="1801"/>
                </a:lnTo>
                <a:lnTo>
                  <a:pt x="2389" y="1812"/>
                </a:lnTo>
                <a:lnTo>
                  <a:pt x="2398" y="1828"/>
                </a:lnTo>
                <a:lnTo>
                  <a:pt x="2402" y="1841"/>
                </a:lnTo>
                <a:lnTo>
                  <a:pt x="2408" y="1855"/>
                </a:lnTo>
                <a:lnTo>
                  <a:pt x="2414" y="1872"/>
                </a:lnTo>
                <a:lnTo>
                  <a:pt x="2419" y="1889"/>
                </a:lnTo>
                <a:lnTo>
                  <a:pt x="2423" y="1906"/>
                </a:lnTo>
                <a:lnTo>
                  <a:pt x="2425" y="1924"/>
                </a:lnTo>
                <a:lnTo>
                  <a:pt x="2425" y="1940"/>
                </a:lnTo>
                <a:lnTo>
                  <a:pt x="2422" y="1954"/>
                </a:lnTo>
                <a:lnTo>
                  <a:pt x="2422" y="1957"/>
                </a:lnTo>
                <a:lnTo>
                  <a:pt x="2423" y="1961"/>
                </a:lnTo>
                <a:lnTo>
                  <a:pt x="2424" y="1964"/>
                </a:lnTo>
                <a:lnTo>
                  <a:pt x="2425" y="1969"/>
                </a:lnTo>
                <a:lnTo>
                  <a:pt x="2411" y="1985"/>
                </a:lnTo>
                <a:lnTo>
                  <a:pt x="2396" y="1999"/>
                </a:lnTo>
                <a:lnTo>
                  <a:pt x="2380" y="2011"/>
                </a:lnTo>
                <a:lnTo>
                  <a:pt x="2364" y="2023"/>
                </a:lnTo>
                <a:lnTo>
                  <a:pt x="2348" y="2033"/>
                </a:lnTo>
                <a:lnTo>
                  <a:pt x="2331" y="2044"/>
                </a:lnTo>
                <a:lnTo>
                  <a:pt x="2313" y="2054"/>
                </a:lnTo>
                <a:lnTo>
                  <a:pt x="2296" y="2064"/>
                </a:lnTo>
                <a:lnTo>
                  <a:pt x="2279" y="2075"/>
                </a:lnTo>
                <a:lnTo>
                  <a:pt x="2263" y="2086"/>
                </a:lnTo>
                <a:lnTo>
                  <a:pt x="2245" y="2098"/>
                </a:lnTo>
                <a:lnTo>
                  <a:pt x="2229" y="2112"/>
                </a:lnTo>
                <a:lnTo>
                  <a:pt x="2214" y="2125"/>
                </a:lnTo>
                <a:lnTo>
                  <a:pt x="2199" y="2141"/>
                </a:lnTo>
                <a:lnTo>
                  <a:pt x="2186" y="2160"/>
                </a:lnTo>
                <a:lnTo>
                  <a:pt x="2173" y="2179"/>
                </a:lnTo>
                <a:lnTo>
                  <a:pt x="2154" y="2192"/>
                </a:lnTo>
                <a:lnTo>
                  <a:pt x="2135" y="2205"/>
                </a:lnTo>
                <a:lnTo>
                  <a:pt x="2115" y="2215"/>
                </a:lnTo>
                <a:lnTo>
                  <a:pt x="2095" y="2227"/>
                </a:lnTo>
                <a:lnTo>
                  <a:pt x="2074" y="2236"/>
                </a:lnTo>
                <a:lnTo>
                  <a:pt x="2052" y="2245"/>
                </a:lnTo>
                <a:lnTo>
                  <a:pt x="2031" y="2252"/>
                </a:lnTo>
                <a:lnTo>
                  <a:pt x="2008" y="2259"/>
                </a:lnTo>
                <a:lnTo>
                  <a:pt x="1986" y="2266"/>
                </a:lnTo>
                <a:lnTo>
                  <a:pt x="1963" y="2270"/>
                </a:lnTo>
                <a:lnTo>
                  <a:pt x="1940" y="2274"/>
                </a:lnTo>
                <a:lnTo>
                  <a:pt x="1917" y="2277"/>
                </a:lnTo>
                <a:lnTo>
                  <a:pt x="1894" y="2279"/>
                </a:lnTo>
                <a:lnTo>
                  <a:pt x="1870" y="2280"/>
                </a:lnTo>
                <a:lnTo>
                  <a:pt x="1847" y="2280"/>
                </a:lnTo>
                <a:lnTo>
                  <a:pt x="1823" y="2277"/>
                </a:lnTo>
                <a:lnTo>
                  <a:pt x="1805" y="2268"/>
                </a:lnTo>
                <a:lnTo>
                  <a:pt x="1796" y="2264"/>
                </a:lnTo>
                <a:lnTo>
                  <a:pt x="1793" y="2253"/>
                </a:lnTo>
                <a:lnTo>
                  <a:pt x="1793" y="2222"/>
                </a:lnTo>
                <a:lnTo>
                  <a:pt x="1803" y="2199"/>
                </a:lnTo>
                <a:lnTo>
                  <a:pt x="1816" y="2181"/>
                </a:lnTo>
                <a:lnTo>
                  <a:pt x="1828" y="2166"/>
                </a:lnTo>
                <a:lnTo>
                  <a:pt x="1841" y="2150"/>
                </a:lnTo>
                <a:lnTo>
                  <a:pt x="1854" y="2135"/>
                </a:lnTo>
                <a:lnTo>
                  <a:pt x="1864" y="2116"/>
                </a:lnTo>
                <a:lnTo>
                  <a:pt x="1873" y="2094"/>
                </a:lnTo>
                <a:lnTo>
                  <a:pt x="1879" y="2067"/>
                </a:lnTo>
                <a:lnTo>
                  <a:pt x="1884" y="2057"/>
                </a:lnTo>
                <a:lnTo>
                  <a:pt x="1888" y="2048"/>
                </a:lnTo>
                <a:lnTo>
                  <a:pt x="1894" y="2039"/>
                </a:lnTo>
                <a:lnTo>
                  <a:pt x="1900" y="2031"/>
                </a:lnTo>
                <a:lnTo>
                  <a:pt x="1906" y="2023"/>
                </a:lnTo>
                <a:lnTo>
                  <a:pt x="1911" y="2015"/>
                </a:lnTo>
                <a:lnTo>
                  <a:pt x="1917" y="2006"/>
                </a:lnTo>
                <a:lnTo>
                  <a:pt x="1923" y="1997"/>
                </a:lnTo>
                <a:lnTo>
                  <a:pt x="1915" y="1989"/>
                </a:lnTo>
                <a:lnTo>
                  <a:pt x="1904" y="1980"/>
                </a:lnTo>
                <a:lnTo>
                  <a:pt x="1892" y="1971"/>
                </a:lnTo>
                <a:lnTo>
                  <a:pt x="1879" y="1963"/>
                </a:lnTo>
                <a:lnTo>
                  <a:pt x="1869" y="1954"/>
                </a:lnTo>
                <a:lnTo>
                  <a:pt x="1861" y="1943"/>
                </a:lnTo>
                <a:lnTo>
                  <a:pt x="1857" y="1933"/>
                </a:lnTo>
                <a:lnTo>
                  <a:pt x="1861" y="1923"/>
                </a:lnTo>
                <a:lnTo>
                  <a:pt x="1865" y="1920"/>
                </a:lnTo>
                <a:lnTo>
                  <a:pt x="1871" y="1918"/>
                </a:lnTo>
                <a:lnTo>
                  <a:pt x="1879" y="1915"/>
                </a:lnTo>
                <a:lnTo>
                  <a:pt x="1887" y="1910"/>
                </a:lnTo>
                <a:lnTo>
                  <a:pt x="1894" y="1906"/>
                </a:lnTo>
                <a:lnTo>
                  <a:pt x="1900" y="1901"/>
                </a:lnTo>
                <a:lnTo>
                  <a:pt x="1904" y="1895"/>
                </a:lnTo>
                <a:lnTo>
                  <a:pt x="1906" y="1888"/>
                </a:lnTo>
                <a:lnTo>
                  <a:pt x="1872" y="1860"/>
                </a:lnTo>
                <a:lnTo>
                  <a:pt x="1838" y="1834"/>
                </a:lnTo>
                <a:lnTo>
                  <a:pt x="1802" y="1810"/>
                </a:lnTo>
                <a:lnTo>
                  <a:pt x="1764" y="1787"/>
                </a:lnTo>
                <a:lnTo>
                  <a:pt x="1726" y="1765"/>
                </a:lnTo>
                <a:lnTo>
                  <a:pt x="1686" y="1744"/>
                </a:lnTo>
                <a:lnTo>
                  <a:pt x="1645" y="1724"/>
                </a:lnTo>
                <a:lnTo>
                  <a:pt x="1604" y="1706"/>
                </a:lnTo>
                <a:lnTo>
                  <a:pt x="1562" y="1688"/>
                </a:lnTo>
                <a:lnTo>
                  <a:pt x="1520" y="1670"/>
                </a:lnTo>
                <a:lnTo>
                  <a:pt x="1477" y="1653"/>
                </a:lnTo>
                <a:lnTo>
                  <a:pt x="1433" y="1636"/>
                </a:lnTo>
                <a:lnTo>
                  <a:pt x="1390" y="1619"/>
                </a:lnTo>
                <a:lnTo>
                  <a:pt x="1346" y="1601"/>
                </a:lnTo>
                <a:lnTo>
                  <a:pt x="1303" y="1583"/>
                </a:lnTo>
                <a:lnTo>
                  <a:pt x="1259" y="1564"/>
                </a:lnTo>
                <a:lnTo>
                  <a:pt x="1241" y="1561"/>
                </a:lnTo>
                <a:lnTo>
                  <a:pt x="1224" y="1556"/>
                </a:lnTo>
                <a:lnTo>
                  <a:pt x="1208" y="1552"/>
                </a:lnTo>
                <a:lnTo>
                  <a:pt x="1190" y="1546"/>
                </a:lnTo>
                <a:lnTo>
                  <a:pt x="1175" y="1540"/>
                </a:lnTo>
                <a:lnTo>
                  <a:pt x="1159" y="1533"/>
                </a:lnTo>
                <a:lnTo>
                  <a:pt x="1145" y="1525"/>
                </a:lnTo>
                <a:lnTo>
                  <a:pt x="1130" y="1517"/>
                </a:lnTo>
                <a:lnTo>
                  <a:pt x="1118" y="1508"/>
                </a:lnTo>
                <a:lnTo>
                  <a:pt x="1104" y="1498"/>
                </a:lnTo>
                <a:lnTo>
                  <a:pt x="1092" y="1487"/>
                </a:lnTo>
                <a:lnTo>
                  <a:pt x="1081" y="1476"/>
                </a:lnTo>
                <a:lnTo>
                  <a:pt x="1069" y="1463"/>
                </a:lnTo>
                <a:lnTo>
                  <a:pt x="1060" y="1450"/>
                </a:lnTo>
                <a:lnTo>
                  <a:pt x="1050" y="1437"/>
                </a:lnTo>
                <a:lnTo>
                  <a:pt x="1042" y="1423"/>
                </a:lnTo>
                <a:lnTo>
                  <a:pt x="1049" y="1389"/>
                </a:lnTo>
                <a:lnTo>
                  <a:pt x="1058" y="1356"/>
                </a:lnTo>
                <a:lnTo>
                  <a:pt x="1068" y="1322"/>
                </a:lnTo>
                <a:lnTo>
                  <a:pt x="1080" y="1290"/>
                </a:lnTo>
                <a:lnTo>
                  <a:pt x="1091" y="1258"/>
                </a:lnTo>
                <a:lnTo>
                  <a:pt x="1105" y="1227"/>
                </a:lnTo>
                <a:lnTo>
                  <a:pt x="1119" y="1196"/>
                </a:lnTo>
                <a:lnTo>
                  <a:pt x="1133" y="1165"/>
                </a:lnTo>
                <a:lnTo>
                  <a:pt x="1148" y="1134"/>
                </a:lnTo>
                <a:lnTo>
                  <a:pt x="1163" y="1104"/>
                </a:lnTo>
                <a:lnTo>
                  <a:pt x="1178" y="1074"/>
                </a:lnTo>
                <a:lnTo>
                  <a:pt x="1194" y="1044"/>
                </a:lnTo>
                <a:lnTo>
                  <a:pt x="1209" y="1014"/>
                </a:lnTo>
                <a:lnTo>
                  <a:pt x="1224" y="984"/>
                </a:lnTo>
                <a:lnTo>
                  <a:pt x="1239" y="954"/>
                </a:lnTo>
                <a:lnTo>
                  <a:pt x="1252" y="924"/>
                </a:lnTo>
                <a:lnTo>
                  <a:pt x="1240" y="927"/>
                </a:lnTo>
                <a:lnTo>
                  <a:pt x="1227" y="932"/>
                </a:lnTo>
                <a:lnTo>
                  <a:pt x="1213" y="937"/>
                </a:lnTo>
                <a:lnTo>
                  <a:pt x="1199" y="941"/>
                </a:lnTo>
                <a:lnTo>
                  <a:pt x="1186" y="946"/>
                </a:lnTo>
                <a:lnTo>
                  <a:pt x="1171" y="952"/>
                </a:lnTo>
                <a:lnTo>
                  <a:pt x="1156" y="956"/>
                </a:lnTo>
                <a:lnTo>
                  <a:pt x="1142" y="961"/>
                </a:lnTo>
                <a:lnTo>
                  <a:pt x="1126" y="964"/>
                </a:lnTo>
                <a:lnTo>
                  <a:pt x="1111" y="968"/>
                </a:lnTo>
                <a:lnTo>
                  <a:pt x="1096" y="969"/>
                </a:lnTo>
                <a:lnTo>
                  <a:pt x="1081" y="970"/>
                </a:lnTo>
                <a:lnTo>
                  <a:pt x="1066" y="970"/>
                </a:lnTo>
                <a:lnTo>
                  <a:pt x="1050" y="969"/>
                </a:lnTo>
                <a:lnTo>
                  <a:pt x="1035" y="965"/>
                </a:lnTo>
                <a:lnTo>
                  <a:pt x="1020" y="960"/>
                </a:lnTo>
                <a:lnTo>
                  <a:pt x="1001" y="970"/>
                </a:lnTo>
                <a:lnTo>
                  <a:pt x="984" y="1018"/>
                </a:lnTo>
                <a:lnTo>
                  <a:pt x="969" y="1067"/>
                </a:lnTo>
                <a:lnTo>
                  <a:pt x="958" y="1115"/>
                </a:lnTo>
                <a:lnTo>
                  <a:pt x="947" y="1165"/>
                </a:lnTo>
                <a:lnTo>
                  <a:pt x="939" y="1213"/>
                </a:lnTo>
                <a:lnTo>
                  <a:pt x="932" y="1263"/>
                </a:lnTo>
                <a:lnTo>
                  <a:pt x="926" y="1313"/>
                </a:lnTo>
                <a:lnTo>
                  <a:pt x="920" y="1363"/>
                </a:lnTo>
                <a:lnTo>
                  <a:pt x="913" y="1399"/>
                </a:lnTo>
                <a:lnTo>
                  <a:pt x="902" y="1440"/>
                </a:lnTo>
                <a:lnTo>
                  <a:pt x="890" y="1487"/>
                </a:lnTo>
                <a:lnTo>
                  <a:pt x="875" y="1539"/>
                </a:lnTo>
                <a:lnTo>
                  <a:pt x="857" y="1594"/>
                </a:lnTo>
                <a:lnTo>
                  <a:pt x="838" y="1652"/>
                </a:lnTo>
                <a:lnTo>
                  <a:pt x="818" y="1712"/>
                </a:lnTo>
                <a:lnTo>
                  <a:pt x="796" y="1772"/>
                </a:lnTo>
                <a:lnTo>
                  <a:pt x="774" y="1832"/>
                </a:lnTo>
                <a:lnTo>
                  <a:pt x="751" y="1889"/>
                </a:lnTo>
                <a:lnTo>
                  <a:pt x="729" y="1945"/>
                </a:lnTo>
                <a:lnTo>
                  <a:pt x="708" y="1997"/>
                </a:lnTo>
                <a:lnTo>
                  <a:pt x="686" y="2045"/>
                </a:lnTo>
                <a:lnTo>
                  <a:pt x="665" y="2087"/>
                </a:lnTo>
                <a:lnTo>
                  <a:pt x="645" y="2123"/>
                </a:lnTo>
                <a:lnTo>
                  <a:pt x="627" y="2152"/>
                </a:lnTo>
                <a:lnTo>
                  <a:pt x="620" y="2192"/>
                </a:lnTo>
                <a:lnTo>
                  <a:pt x="612" y="2230"/>
                </a:lnTo>
                <a:lnTo>
                  <a:pt x="607" y="2274"/>
                </a:lnTo>
                <a:lnTo>
                  <a:pt x="613" y="2327"/>
                </a:lnTo>
                <a:lnTo>
                  <a:pt x="629" y="2418"/>
                </a:lnTo>
                <a:lnTo>
                  <a:pt x="625" y="2420"/>
                </a:lnTo>
                <a:lnTo>
                  <a:pt x="619" y="2420"/>
                </a:lnTo>
                <a:lnTo>
                  <a:pt x="613" y="2420"/>
                </a:lnTo>
                <a:lnTo>
                  <a:pt x="606" y="2419"/>
                </a:lnTo>
                <a:lnTo>
                  <a:pt x="599" y="2417"/>
                </a:lnTo>
                <a:lnTo>
                  <a:pt x="591" y="2414"/>
                </a:lnTo>
                <a:lnTo>
                  <a:pt x="583" y="2412"/>
                </a:lnTo>
                <a:lnTo>
                  <a:pt x="575" y="2410"/>
                </a:lnTo>
                <a:lnTo>
                  <a:pt x="568" y="2406"/>
                </a:lnTo>
                <a:lnTo>
                  <a:pt x="562" y="2403"/>
                </a:lnTo>
                <a:lnTo>
                  <a:pt x="558" y="2398"/>
                </a:lnTo>
                <a:lnTo>
                  <a:pt x="553" y="2393"/>
                </a:lnTo>
                <a:lnTo>
                  <a:pt x="547" y="2388"/>
                </a:lnTo>
                <a:lnTo>
                  <a:pt x="543" y="2386"/>
                </a:lnTo>
                <a:lnTo>
                  <a:pt x="537" y="2383"/>
                </a:lnTo>
                <a:lnTo>
                  <a:pt x="530" y="2385"/>
                </a:lnTo>
                <a:lnTo>
                  <a:pt x="496" y="2456"/>
                </a:lnTo>
                <a:lnTo>
                  <a:pt x="435" y="2457"/>
                </a:lnTo>
                <a:lnTo>
                  <a:pt x="410" y="2404"/>
                </a:lnTo>
                <a:lnTo>
                  <a:pt x="391" y="2408"/>
                </a:lnTo>
                <a:lnTo>
                  <a:pt x="373" y="2414"/>
                </a:lnTo>
                <a:lnTo>
                  <a:pt x="356" y="2424"/>
                </a:lnTo>
                <a:lnTo>
                  <a:pt x="339" y="2432"/>
                </a:lnTo>
                <a:lnTo>
                  <a:pt x="320" y="2438"/>
                </a:lnTo>
                <a:lnTo>
                  <a:pt x="302" y="2440"/>
                </a:lnTo>
                <a:lnTo>
                  <a:pt x="282" y="2438"/>
                </a:lnTo>
                <a:lnTo>
                  <a:pt x="259" y="2428"/>
                </a:lnTo>
                <a:lnTo>
                  <a:pt x="266" y="2413"/>
                </a:lnTo>
                <a:lnTo>
                  <a:pt x="266" y="2405"/>
                </a:lnTo>
                <a:lnTo>
                  <a:pt x="261" y="2402"/>
                </a:lnTo>
                <a:lnTo>
                  <a:pt x="253" y="2401"/>
                </a:lnTo>
                <a:lnTo>
                  <a:pt x="242" y="2399"/>
                </a:lnTo>
                <a:lnTo>
                  <a:pt x="234" y="2397"/>
                </a:lnTo>
                <a:lnTo>
                  <a:pt x="228" y="2391"/>
                </a:lnTo>
                <a:lnTo>
                  <a:pt x="227" y="2380"/>
                </a:lnTo>
                <a:lnTo>
                  <a:pt x="240" y="2367"/>
                </a:lnTo>
                <a:lnTo>
                  <a:pt x="255" y="2352"/>
                </a:lnTo>
                <a:lnTo>
                  <a:pt x="271" y="2337"/>
                </a:lnTo>
                <a:lnTo>
                  <a:pt x="289" y="2321"/>
                </a:lnTo>
                <a:lnTo>
                  <a:pt x="308" y="2303"/>
                </a:lnTo>
                <a:lnTo>
                  <a:pt x="327" y="2284"/>
                </a:lnTo>
                <a:lnTo>
                  <a:pt x="348" y="2265"/>
                </a:lnTo>
                <a:lnTo>
                  <a:pt x="368" y="2244"/>
                </a:lnTo>
                <a:lnTo>
                  <a:pt x="387" y="2223"/>
                </a:lnTo>
                <a:lnTo>
                  <a:pt x="406" y="2201"/>
                </a:lnTo>
                <a:lnTo>
                  <a:pt x="423" y="2178"/>
                </a:lnTo>
                <a:lnTo>
                  <a:pt x="439" y="2155"/>
                </a:lnTo>
                <a:lnTo>
                  <a:pt x="453" y="2131"/>
                </a:lnTo>
                <a:lnTo>
                  <a:pt x="464" y="2107"/>
                </a:lnTo>
                <a:lnTo>
                  <a:pt x="473" y="2083"/>
                </a:lnTo>
                <a:lnTo>
                  <a:pt x="478" y="2057"/>
                </a:lnTo>
                <a:lnTo>
                  <a:pt x="467" y="2060"/>
                </a:lnTo>
                <a:lnTo>
                  <a:pt x="455" y="2063"/>
                </a:lnTo>
                <a:lnTo>
                  <a:pt x="444" y="2069"/>
                </a:lnTo>
                <a:lnTo>
                  <a:pt x="431" y="2076"/>
                </a:lnTo>
                <a:lnTo>
                  <a:pt x="418" y="2080"/>
                </a:lnTo>
                <a:lnTo>
                  <a:pt x="406" y="2083"/>
                </a:lnTo>
                <a:lnTo>
                  <a:pt x="393" y="2083"/>
                </a:lnTo>
                <a:lnTo>
                  <a:pt x="380" y="2077"/>
                </a:lnTo>
                <a:lnTo>
                  <a:pt x="373" y="2074"/>
                </a:lnTo>
                <a:lnTo>
                  <a:pt x="365" y="2070"/>
                </a:lnTo>
                <a:lnTo>
                  <a:pt x="357" y="2067"/>
                </a:lnTo>
                <a:lnTo>
                  <a:pt x="349" y="2062"/>
                </a:lnTo>
                <a:lnTo>
                  <a:pt x="344" y="2057"/>
                </a:lnTo>
                <a:lnTo>
                  <a:pt x="339" y="2050"/>
                </a:lnTo>
                <a:lnTo>
                  <a:pt x="337" y="2042"/>
                </a:lnTo>
                <a:lnTo>
                  <a:pt x="337" y="2033"/>
                </a:lnTo>
                <a:lnTo>
                  <a:pt x="393" y="1986"/>
                </a:lnTo>
                <a:lnTo>
                  <a:pt x="439" y="1934"/>
                </a:lnTo>
                <a:lnTo>
                  <a:pt x="475" y="1878"/>
                </a:lnTo>
                <a:lnTo>
                  <a:pt x="502" y="1817"/>
                </a:lnTo>
                <a:lnTo>
                  <a:pt x="523" y="1753"/>
                </a:lnTo>
                <a:lnTo>
                  <a:pt x="538" y="1686"/>
                </a:lnTo>
                <a:lnTo>
                  <a:pt x="547" y="1617"/>
                </a:lnTo>
                <a:lnTo>
                  <a:pt x="554" y="1546"/>
                </a:lnTo>
                <a:lnTo>
                  <a:pt x="558" y="1475"/>
                </a:lnTo>
                <a:lnTo>
                  <a:pt x="561" y="1402"/>
                </a:lnTo>
                <a:lnTo>
                  <a:pt x="565" y="1329"/>
                </a:lnTo>
                <a:lnTo>
                  <a:pt x="569" y="1257"/>
                </a:lnTo>
                <a:lnTo>
                  <a:pt x="576" y="1187"/>
                </a:lnTo>
                <a:lnTo>
                  <a:pt x="587" y="1116"/>
                </a:lnTo>
                <a:lnTo>
                  <a:pt x="603" y="1048"/>
                </a:lnTo>
                <a:lnTo>
                  <a:pt x="625" y="984"/>
                </a:lnTo>
                <a:lnTo>
                  <a:pt x="611" y="911"/>
                </a:lnTo>
                <a:lnTo>
                  <a:pt x="604" y="839"/>
                </a:lnTo>
                <a:lnTo>
                  <a:pt x="600" y="768"/>
                </a:lnTo>
                <a:lnTo>
                  <a:pt x="600" y="699"/>
                </a:lnTo>
                <a:lnTo>
                  <a:pt x="592" y="691"/>
                </a:lnTo>
                <a:lnTo>
                  <a:pt x="583" y="684"/>
                </a:lnTo>
                <a:lnTo>
                  <a:pt x="574" y="677"/>
                </a:lnTo>
                <a:lnTo>
                  <a:pt x="562" y="673"/>
                </a:lnTo>
                <a:lnTo>
                  <a:pt x="552" y="668"/>
                </a:lnTo>
                <a:lnTo>
                  <a:pt x="539" y="665"/>
                </a:lnTo>
                <a:lnTo>
                  <a:pt x="528" y="661"/>
                </a:lnTo>
                <a:lnTo>
                  <a:pt x="515" y="658"/>
                </a:lnTo>
                <a:lnTo>
                  <a:pt x="502" y="657"/>
                </a:lnTo>
                <a:lnTo>
                  <a:pt x="490" y="654"/>
                </a:lnTo>
                <a:lnTo>
                  <a:pt x="476" y="652"/>
                </a:lnTo>
                <a:lnTo>
                  <a:pt x="463" y="651"/>
                </a:lnTo>
                <a:lnTo>
                  <a:pt x="451" y="650"/>
                </a:lnTo>
                <a:lnTo>
                  <a:pt x="438" y="649"/>
                </a:lnTo>
                <a:lnTo>
                  <a:pt x="426" y="646"/>
                </a:lnTo>
                <a:lnTo>
                  <a:pt x="415" y="645"/>
                </a:lnTo>
                <a:lnTo>
                  <a:pt x="394" y="654"/>
                </a:lnTo>
                <a:lnTo>
                  <a:pt x="372" y="661"/>
                </a:lnTo>
                <a:lnTo>
                  <a:pt x="350" y="668"/>
                </a:lnTo>
                <a:lnTo>
                  <a:pt x="329" y="672"/>
                </a:lnTo>
                <a:lnTo>
                  <a:pt x="308" y="672"/>
                </a:lnTo>
                <a:lnTo>
                  <a:pt x="288" y="668"/>
                </a:lnTo>
                <a:lnTo>
                  <a:pt x="270" y="659"/>
                </a:lnTo>
                <a:lnTo>
                  <a:pt x="254" y="645"/>
                </a:lnTo>
                <a:lnTo>
                  <a:pt x="248" y="634"/>
                </a:lnTo>
                <a:lnTo>
                  <a:pt x="242" y="621"/>
                </a:lnTo>
                <a:lnTo>
                  <a:pt x="238" y="607"/>
                </a:lnTo>
                <a:lnTo>
                  <a:pt x="231" y="593"/>
                </a:lnTo>
                <a:lnTo>
                  <a:pt x="224" y="580"/>
                </a:lnTo>
                <a:lnTo>
                  <a:pt x="216" y="567"/>
                </a:lnTo>
                <a:lnTo>
                  <a:pt x="206" y="556"/>
                </a:lnTo>
                <a:lnTo>
                  <a:pt x="194" y="550"/>
                </a:lnTo>
                <a:lnTo>
                  <a:pt x="188" y="551"/>
                </a:lnTo>
                <a:lnTo>
                  <a:pt x="182" y="552"/>
                </a:lnTo>
                <a:lnTo>
                  <a:pt x="176" y="554"/>
                </a:lnTo>
                <a:lnTo>
                  <a:pt x="171" y="555"/>
                </a:lnTo>
                <a:lnTo>
                  <a:pt x="165" y="556"/>
                </a:lnTo>
                <a:lnTo>
                  <a:pt x="159" y="558"/>
                </a:lnTo>
                <a:lnTo>
                  <a:pt x="155" y="556"/>
                </a:lnTo>
                <a:lnTo>
                  <a:pt x="150" y="554"/>
                </a:lnTo>
                <a:lnTo>
                  <a:pt x="141" y="532"/>
                </a:lnTo>
                <a:lnTo>
                  <a:pt x="137" y="498"/>
                </a:lnTo>
                <a:lnTo>
                  <a:pt x="134" y="460"/>
                </a:lnTo>
                <a:lnTo>
                  <a:pt x="130" y="424"/>
                </a:lnTo>
                <a:lnTo>
                  <a:pt x="126" y="417"/>
                </a:lnTo>
                <a:lnTo>
                  <a:pt x="120" y="410"/>
                </a:lnTo>
                <a:lnTo>
                  <a:pt x="114" y="404"/>
                </a:lnTo>
                <a:lnTo>
                  <a:pt x="109" y="399"/>
                </a:lnTo>
                <a:lnTo>
                  <a:pt x="103" y="392"/>
                </a:lnTo>
                <a:lnTo>
                  <a:pt x="99" y="384"/>
                </a:lnTo>
                <a:lnTo>
                  <a:pt x="97" y="374"/>
                </a:lnTo>
                <a:lnTo>
                  <a:pt x="97" y="364"/>
                </a:lnTo>
                <a:lnTo>
                  <a:pt x="98" y="361"/>
                </a:lnTo>
                <a:lnTo>
                  <a:pt x="99" y="357"/>
                </a:lnTo>
                <a:lnTo>
                  <a:pt x="100" y="356"/>
                </a:lnTo>
                <a:lnTo>
                  <a:pt x="100" y="355"/>
                </a:lnTo>
                <a:lnTo>
                  <a:pt x="100" y="350"/>
                </a:lnTo>
                <a:lnTo>
                  <a:pt x="99" y="347"/>
                </a:lnTo>
                <a:lnTo>
                  <a:pt x="98" y="343"/>
                </a:lnTo>
                <a:lnTo>
                  <a:pt x="96" y="340"/>
                </a:lnTo>
                <a:lnTo>
                  <a:pt x="21" y="310"/>
                </a:lnTo>
                <a:lnTo>
                  <a:pt x="11" y="296"/>
                </a:lnTo>
                <a:lnTo>
                  <a:pt x="3" y="279"/>
                </a:lnTo>
                <a:lnTo>
                  <a:pt x="0" y="259"/>
                </a:lnTo>
                <a:lnTo>
                  <a:pt x="7" y="240"/>
                </a:lnTo>
                <a:lnTo>
                  <a:pt x="17" y="225"/>
                </a:lnTo>
                <a:lnTo>
                  <a:pt x="29" y="211"/>
                </a:lnTo>
                <a:lnTo>
                  <a:pt x="42" y="197"/>
                </a:lnTo>
                <a:lnTo>
                  <a:pt x="54" y="184"/>
                </a:lnTo>
                <a:lnTo>
                  <a:pt x="67" y="171"/>
                </a:lnTo>
                <a:lnTo>
                  <a:pt x="79" y="157"/>
                </a:lnTo>
                <a:lnTo>
                  <a:pt x="89" y="142"/>
                </a:lnTo>
                <a:lnTo>
                  <a:pt x="96" y="126"/>
                </a:lnTo>
                <a:lnTo>
                  <a:pt x="110" y="111"/>
                </a:lnTo>
                <a:lnTo>
                  <a:pt x="123" y="98"/>
                </a:lnTo>
                <a:lnTo>
                  <a:pt x="137" y="87"/>
                </a:lnTo>
                <a:lnTo>
                  <a:pt x="151" y="77"/>
                </a:lnTo>
                <a:lnTo>
                  <a:pt x="166" y="69"/>
                </a:lnTo>
                <a:lnTo>
                  <a:pt x="181" y="62"/>
                </a:lnTo>
                <a:lnTo>
                  <a:pt x="197" y="55"/>
                </a:lnTo>
                <a:lnTo>
                  <a:pt x="213" y="50"/>
                </a:lnTo>
                <a:lnTo>
                  <a:pt x="231" y="45"/>
                </a:lnTo>
                <a:lnTo>
                  <a:pt x="250" y="39"/>
                </a:lnTo>
                <a:lnTo>
                  <a:pt x="270" y="35"/>
                </a:lnTo>
                <a:lnTo>
                  <a:pt x="292" y="29"/>
                </a:lnTo>
                <a:lnTo>
                  <a:pt x="316" y="23"/>
                </a:lnTo>
                <a:lnTo>
                  <a:pt x="341" y="17"/>
                </a:lnTo>
                <a:lnTo>
                  <a:pt x="368" y="10"/>
                </a:lnTo>
                <a:lnTo>
                  <a:pt x="398" y="2"/>
                </a:lnTo>
                <a:close/>
              </a:path>
            </a:pathLst>
          </a:custGeom>
          <a:solidFill>
            <a:srgbClr val="000000"/>
          </a:solidFill>
          <a:ln w="9525">
            <a:noFill/>
            <a:round/>
            <a:headEnd/>
            <a:tailEnd/>
          </a:ln>
        </p:spPr>
        <p:txBody>
          <a:bodyPr/>
          <a:lstStyle/>
          <a:p>
            <a:endParaRPr lang="en-GB">
              <a:solidFill>
                <a:prstClr val="black"/>
              </a:solidFill>
            </a:endParaRPr>
          </a:p>
        </p:txBody>
      </p:sp>
      <p:sp>
        <p:nvSpPr>
          <p:cNvPr id="31748" name="Text Box 5"/>
          <p:cNvSpPr txBox="1">
            <a:spLocks noChangeArrowheads="1"/>
          </p:cNvSpPr>
          <p:nvPr/>
        </p:nvSpPr>
        <p:spPr bwMode="auto">
          <a:xfrm>
            <a:off x="3505200" y="2057404"/>
            <a:ext cx="5181600" cy="646113"/>
          </a:xfrm>
          <a:prstGeom prst="rect">
            <a:avLst/>
          </a:prstGeom>
          <a:noFill/>
          <a:ln w="9525">
            <a:noFill/>
            <a:miter lim="800000"/>
            <a:headEnd/>
            <a:tailEnd/>
          </a:ln>
        </p:spPr>
        <p:txBody>
          <a:bodyPr>
            <a:spAutoFit/>
          </a:bodyPr>
          <a:lstStyle/>
          <a:p>
            <a:pPr>
              <a:spcBef>
                <a:spcPct val="50000"/>
              </a:spcBef>
            </a:pPr>
            <a:r>
              <a:rPr lang="en-GB" dirty="0">
                <a:solidFill>
                  <a:prstClr val="black"/>
                </a:solidFill>
                <a:latin typeface="Comic Sans MS" pitchFamily="66" charset="0"/>
              </a:rPr>
              <a:t>1st Law – INERTIA - remains at set unless a force affects them</a:t>
            </a:r>
          </a:p>
        </p:txBody>
      </p:sp>
      <p:sp>
        <p:nvSpPr>
          <p:cNvPr id="31749" name="Text Box 6"/>
          <p:cNvSpPr txBox="1">
            <a:spLocks noChangeArrowheads="1"/>
          </p:cNvSpPr>
          <p:nvPr/>
        </p:nvSpPr>
        <p:spPr bwMode="auto">
          <a:xfrm>
            <a:off x="3581400" y="3429004"/>
            <a:ext cx="5181600" cy="646113"/>
          </a:xfrm>
          <a:prstGeom prst="rect">
            <a:avLst/>
          </a:prstGeom>
          <a:noFill/>
          <a:ln w="9525">
            <a:noFill/>
            <a:miter lim="800000"/>
            <a:headEnd/>
            <a:tailEnd/>
          </a:ln>
        </p:spPr>
        <p:txBody>
          <a:bodyPr>
            <a:spAutoFit/>
          </a:bodyPr>
          <a:lstStyle/>
          <a:p>
            <a:pPr>
              <a:spcBef>
                <a:spcPct val="50000"/>
              </a:spcBef>
            </a:pPr>
            <a:r>
              <a:rPr lang="en-GB" dirty="0">
                <a:solidFill>
                  <a:prstClr val="black"/>
                </a:solidFill>
                <a:latin typeface="Comic Sans MS" pitchFamily="66" charset="0"/>
              </a:rPr>
              <a:t>2nd Law – ACCELERATION - push harder to get more acceleration</a:t>
            </a:r>
          </a:p>
        </p:txBody>
      </p:sp>
      <p:sp>
        <p:nvSpPr>
          <p:cNvPr id="31750" name="Text Box 7"/>
          <p:cNvSpPr txBox="1">
            <a:spLocks noChangeArrowheads="1"/>
          </p:cNvSpPr>
          <p:nvPr/>
        </p:nvSpPr>
        <p:spPr bwMode="auto">
          <a:xfrm>
            <a:off x="3581400" y="4876803"/>
            <a:ext cx="5181600" cy="923330"/>
          </a:xfrm>
          <a:prstGeom prst="rect">
            <a:avLst/>
          </a:prstGeom>
          <a:noFill/>
          <a:ln w="9525">
            <a:noFill/>
            <a:miter lim="800000"/>
            <a:headEnd/>
            <a:tailEnd/>
          </a:ln>
        </p:spPr>
        <p:txBody>
          <a:bodyPr>
            <a:spAutoFit/>
          </a:bodyPr>
          <a:lstStyle/>
          <a:p>
            <a:pPr>
              <a:spcBef>
                <a:spcPct val="50000"/>
              </a:spcBef>
            </a:pPr>
            <a:r>
              <a:rPr lang="en-GB" dirty="0">
                <a:solidFill>
                  <a:prstClr val="black"/>
                </a:solidFill>
                <a:latin typeface="Comic Sans MS" pitchFamily="66" charset="0"/>
              </a:rPr>
              <a:t>3rd Law – ACTION &amp; REACTION - action force is muscular force, reaction force pushes athlete off blocks</a:t>
            </a:r>
          </a:p>
        </p:txBody>
      </p:sp>
    </p:spTree>
    <p:custDataLst>
      <p:tags r:id="rId1"/>
    </p:custDataLst>
    <p:extLst>
      <p:ext uri="{BB962C8B-B14F-4D97-AF65-F5344CB8AC3E}">
        <p14:creationId xmlns:p14="http://schemas.microsoft.com/office/powerpoint/2010/main" val="6375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randombar(horizontal)">
                                      <p:cBhvr>
                                        <p:cTn id="12" dur="500"/>
                                        <p:tgtEl>
                                          <p:spTgt spid="317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749"/>
                                        </p:tgtEl>
                                        <p:attrNameLst>
                                          <p:attrName>style.visibility</p:attrName>
                                        </p:attrNameLst>
                                      </p:cBhvr>
                                      <p:to>
                                        <p:strVal val="visible"/>
                                      </p:to>
                                    </p:set>
                                    <p:anim calcmode="lin" valueType="num">
                                      <p:cBhvr additive="base">
                                        <p:cTn id="17" dur="500" fill="hold"/>
                                        <p:tgtEl>
                                          <p:spTgt spid="31749"/>
                                        </p:tgtEl>
                                        <p:attrNameLst>
                                          <p:attrName>ppt_x</p:attrName>
                                        </p:attrNameLst>
                                      </p:cBhvr>
                                      <p:tavLst>
                                        <p:tav tm="0">
                                          <p:val>
                                            <p:strVal val="#ppt_x"/>
                                          </p:val>
                                        </p:tav>
                                        <p:tav tm="100000">
                                          <p:val>
                                            <p:strVal val="#ppt_x"/>
                                          </p:val>
                                        </p:tav>
                                      </p:tavLst>
                                    </p:anim>
                                    <p:anim calcmode="lin" valueType="num">
                                      <p:cBhvr additive="base">
                                        <p:cTn id="18"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31748" grpId="0"/>
      <p:bldP spid="31749" grpId="0"/>
      <p:bldP spid="317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42877" y="274638"/>
            <a:ext cx="8543925" cy="1143000"/>
          </a:xfrm>
        </p:spPr>
        <p:txBody>
          <a:bodyPr>
            <a:normAutofit/>
          </a:bodyPr>
          <a:lstStyle/>
          <a:p>
            <a:pPr eaLnBrk="1" fontAlgn="auto" hangingPunct="1">
              <a:spcAft>
                <a:spcPts val="0"/>
              </a:spcAft>
              <a:defRPr/>
            </a:pPr>
            <a:r>
              <a:rPr lang="en-GB" dirty="0"/>
              <a:t>Applying Newton’s </a:t>
            </a:r>
            <a:r>
              <a:rPr lang="en-GB" dirty="0" smtClean="0"/>
              <a:t>Laws – SPRINT START</a:t>
            </a:r>
            <a:endParaRPr lang="en-GB" dirty="0"/>
          </a:p>
        </p:txBody>
      </p:sp>
      <p:sp>
        <p:nvSpPr>
          <p:cNvPr id="31747" name="Freeform 4"/>
          <p:cNvSpPr>
            <a:spLocks noEditPoints="1"/>
          </p:cNvSpPr>
          <p:nvPr/>
        </p:nvSpPr>
        <p:spPr bwMode="auto">
          <a:xfrm>
            <a:off x="304800" y="2667000"/>
            <a:ext cx="3048000" cy="2190750"/>
          </a:xfrm>
          <a:custGeom>
            <a:avLst/>
            <a:gdLst>
              <a:gd name="T0" fmla="*/ 2147483647 w 3286"/>
              <a:gd name="T1" fmla="*/ 2147483647 h 2457"/>
              <a:gd name="T2" fmla="*/ 2147483647 w 3286"/>
              <a:gd name="T3" fmla="*/ 2147483647 h 2457"/>
              <a:gd name="T4" fmla="*/ 2147483647 w 3286"/>
              <a:gd name="T5" fmla="*/ 2147483647 h 2457"/>
              <a:gd name="T6" fmla="*/ 2147483647 w 3286"/>
              <a:gd name="T7" fmla="*/ 2147483647 h 2457"/>
              <a:gd name="T8" fmla="*/ 2147483647 w 3286"/>
              <a:gd name="T9" fmla="*/ 2147483647 h 2457"/>
              <a:gd name="T10" fmla="*/ 2147483647 w 3286"/>
              <a:gd name="T11" fmla="*/ 2147483647 h 2457"/>
              <a:gd name="T12" fmla="*/ 2147483647 w 3286"/>
              <a:gd name="T13" fmla="*/ 2147483647 h 2457"/>
              <a:gd name="T14" fmla="*/ 2147483647 w 3286"/>
              <a:gd name="T15" fmla="*/ 2147483647 h 2457"/>
              <a:gd name="T16" fmla="*/ 2147483647 w 3286"/>
              <a:gd name="T17" fmla="*/ 2147483647 h 2457"/>
              <a:gd name="T18" fmla="*/ 2147483647 w 3286"/>
              <a:gd name="T19" fmla="*/ 2147483647 h 2457"/>
              <a:gd name="T20" fmla="*/ 2147483647 w 3286"/>
              <a:gd name="T21" fmla="*/ 2147483647 h 2457"/>
              <a:gd name="T22" fmla="*/ 2147483647 w 3286"/>
              <a:gd name="T23" fmla="*/ 2147483647 h 2457"/>
              <a:gd name="T24" fmla="*/ 2147483647 w 3286"/>
              <a:gd name="T25" fmla="*/ 2147483647 h 2457"/>
              <a:gd name="T26" fmla="*/ 2147483647 w 3286"/>
              <a:gd name="T27" fmla="*/ 2147483647 h 2457"/>
              <a:gd name="T28" fmla="*/ 2147483647 w 3286"/>
              <a:gd name="T29" fmla="*/ 2147483647 h 2457"/>
              <a:gd name="T30" fmla="*/ 2147483647 w 3286"/>
              <a:gd name="T31" fmla="*/ 2147483647 h 2457"/>
              <a:gd name="T32" fmla="*/ 2147483647 w 3286"/>
              <a:gd name="T33" fmla="*/ 2147483647 h 2457"/>
              <a:gd name="T34" fmla="*/ 2147483647 w 3286"/>
              <a:gd name="T35" fmla="*/ 2147483647 h 2457"/>
              <a:gd name="T36" fmla="*/ 2147483647 w 3286"/>
              <a:gd name="T37" fmla="*/ 2147483647 h 2457"/>
              <a:gd name="T38" fmla="*/ 2147483647 w 3286"/>
              <a:gd name="T39" fmla="*/ 2147483647 h 2457"/>
              <a:gd name="T40" fmla="*/ 2147483647 w 3286"/>
              <a:gd name="T41" fmla="*/ 2147483647 h 2457"/>
              <a:gd name="T42" fmla="*/ 2147483647 w 3286"/>
              <a:gd name="T43" fmla="*/ 2147483647 h 2457"/>
              <a:gd name="T44" fmla="*/ 2147483647 w 3286"/>
              <a:gd name="T45" fmla="*/ 2147483647 h 2457"/>
              <a:gd name="T46" fmla="*/ 2147483647 w 3286"/>
              <a:gd name="T47" fmla="*/ 2147483647 h 2457"/>
              <a:gd name="T48" fmla="*/ 2147483647 w 3286"/>
              <a:gd name="T49" fmla="*/ 2147483647 h 2457"/>
              <a:gd name="T50" fmla="*/ 2147483647 w 3286"/>
              <a:gd name="T51" fmla="*/ 2147483647 h 2457"/>
              <a:gd name="T52" fmla="*/ 2147483647 w 3286"/>
              <a:gd name="T53" fmla="*/ 2147483647 h 2457"/>
              <a:gd name="T54" fmla="*/ 2147483647 w 3286"/>
              <a:gd name="T55" fmla="*/ 2147483647 h 2457"/>
              <a:gd name="T56" fmla="*/ 2147483647 w 3286"/>
              <a:gd name="T57" fmla="*/ 2147483647 h 2457"/>
              <a:gd name="T58" fmla="*/ 2147483647 w 3286"/>
              <a:gd name="T59" fmla="*/ 2147483647 h 2457"/>
              <a:gd name="T60" fmla="*/ 2147483647 w 3286"/>
              <a:gd name="T61" fmla="*/ 2147483647 h 2457"/>
              <a:gd name="T62" fmla="*/ 2147483647 w 3286"/>
              <a:gd name="T63" fmla="*/ 2147483647 h 2457"/>
              <a:gd name="T64" fmla="*/ 2147483647 w 3286"/>
              <a:gd name="T65" fmla="*/ 2147483647 h 2457"/>
              <a:gd name="T66" fmla="*/ 2147483647 w 3286"/>
              <a:gd name="T67" fmla="*/ 2147483647 h 2457"/>
              <a:gd name="T68" fmla="*/ 2147483647 w 3286"/>
              <a:gd name="T69" fmla="*/ 2147483647 h 2457"/>
              <a:gd name="T70" fmla="*/ 2147483647 w 3286"/>
              <a:gd name="T71" fmla="*/ 2147483647 h 2457"/>
              <a:gd name="T72" fmla="*/ 2147483647 w 3286"/>
              <a:gd name="T73" fmla="*/ 2147483647 h 2457"/>
              <a:gd name="T74" fmla="*/ 2147483647 w 3286"/>
              <a:gd name="T75" fmla="*/ 2147483647 h 2457"/>
              <a:gd name="T76" fmla="*/ 2147483647 w 3286"/>
              <a:gd name="T77" fmla="*/ 2147483647 h 2457"/>
              <a:gd name="T78" fmla="*/ 2147483647 w 3286"/>
              <a:gd name="T79" fmla="*/ 2147483647 h 2457"/>
              <a:gd name="T80" fmla="*/ 2147483647 w 3286"/>
              <a:gd name="T81" fmla="*/ 2147483647 h 2457"/>
              <a:gd name="T82" fmla="*/ 2147483647 w 3286"/>
              <a:gd name="T83" fmla="*/ 2147483647 h 2457"/>
              <a:gd name="T84" fmla="*/ 2147483647 w 3286"/>
              <a:gd name="T85" fmla="*/ 2147483647 h 2457"/>
              <a:gd name="T86" fmla="*/ 2147483647 w 3286"/>
              <a:gd name="T87" fmla="*/ 2147483647 h 2457"/>
              <a:gd name="T88" fmla="*/ 2147483647 w 3286"/>
              <a:gd name="T89" fmla="*/ 2147483647 h 2457"/>
              <a:gd name="T90" fmla="*/ 2147483647 w 3286"/>
              <a:gd name="T91" fmla="*/ 2147483647 h 2457"/>
              <a:gd name="T92" fmla="*/ 2147483647 w 3286"/>
              <a:gd name="T93" fmla="*/ 2147483647 h 2457"/>
              <a:gd name="T94" fmla="*/ 2147483647 w 3286"/>
              <a:gd name="T95" fmla="*/ 2147483647 h 2457"/>
              <a:gd name="T96" fmla="*/ 2147483647 w 3286"/>
              <a:gd name="T97" fmla="*/ 2147483647 h 2457"/>
              <a:gd name="T98" fmla="*/ 2147483647 w 3286"/>
              <a:gd name="T99" fmla="*/ 2147483647 h 2457"/>
              <a:gd name="T100" fmla="*/ 2147483647 w 3286"/>
              <a:gd name="T101" fmla="*/ 2147483647 h 2457"/>
              <a:gd name="T102" fmla="*/ 2147483647 w 3286"/>
              <a:gd name="T103" fmla="*/ 2147483647 h 2457"/>
              <a:gd name="T104" fmla="*/ 2147483647 w 3286"/>
              <a:gd name="T105" fmla="*/ 2147483647 h 2457"/>
              <a:gd name="T106" fmla="*/ 2147483647 w 3286"/>
              <a:gd name="T107" fmla="*/ 2147483647 h 2457"/>
              <a:gd name="T108" fmla="*/ 2147483647 w 3286"/>
              <a:gd name="T109" fmla="*/ 2147483647 h 2457"/>
              <a:gd name="T110" fmla="*/ 2147483647 w 3286"/>
              <a:gd name="T111" fmla="*/ 2147483647 h 2457"/>
              <a:gd name="T112" fmla="*/ 2147483647 w 3286"/>
              <a:gd name="T113" fmla="*/ 2147483647 h 2457"/>
              <a:gd name="T114" fmla="*/ 2147483647 w 3286"/>
              <a:gd name="T115" fmla="*/ 2147483647 h 2457"/>
              <a:gd name="T116" fmla="*/ 2147483647 w 3286"/>
              <a:gd name="T117" fmla="*/ 2147483647 h 2457"/>
              <a:gd name="T118" fmla="*/ 2147483647 w 3286"/>
              <a:gd name="T119" fmla="*/ 2147483647 h 2457"/>
              <a:gd name="T120" fmla="*/ 0 w 3286"/>
              <a:gd name="T121" fmla="*/ 2147483647 h 2457"/>
              <a:gd name="T122" fmla="*/ 2147483647 w 3286"/>
              <a:gd name="T123" fmla="*/ 2147483647 h 2457"/>
              <a:gd name="T124" fmla="*/ 2147483647 w 3286"/>
              <a:gd name="T125" fmla="*/ 2147483647 h 24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86"/>
              <a:gd name="T190" fmla="*/ 0 h 2457"/>
              <a:gd name="T191" fmla="*/ 3286 w 3286"/>
              <a:gd name="T192" fmla="*/ 2457 h 24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86" h="2457">
                <a:moveTo>
                  <a:pt x="1711" y="1397"/>
                </a:moveTo>
                <a:lnTo>
                  <a:pt x="1699" y="1390"/>
                </a:lnTo>
                <a:lnTo>
                  <a:pt x="1688" y="1382"/>
                </a:lnTo>
                <a:lnTo>
                  <a:pt x="1676" y="1374"/>
                </a:lnTo>
                <a:lnTo>
                  <a:pt x="1666" y="1365"/>
                </a:lnTo>
                <a:lnTo>
                  <a:pt x="1654" y="1357"/>
                </a:lnTo>
                <a:lnTo>
                  <a:pt x="1643" y="1348"/>
                </a:lnTo>
                <a:lnTo>
                  <a:pt x="1633" y="1339"/>
                </a:lnTo>
                <a:lnTo>
                  <a:pt x="1621" y="1329"/>
                </a:lnTo>
                <a:lnTo>
                  <a:pt x="1610" y="1320"/>
                </a:lnTo>
                <a:lnTo>
                  <a:pt x="1597" y="1312"/>
                </a:lnTo>
                <a:lnTo>
                  <a:pt x="1585" y="1304"/>
                </a:lnTo>
                <a:lnTo>
                  <a:pt x="1573" y="1296"/>
                </a:lnTo>
                <a:lnTo>
                  <a:pt x="1559" y="1289"/>
                </a:lnTo>
                <a:lnTo>
                  <a:pt x="1545" y="1282"/>
                </a:lnTo>
                <a:lnTo>
                  <a:pt x="1530" y="1276"/>
                </a:lnTo>
                <a:lnTo>
                  <a:pt x="1515" y="1272"/>
                </a:lnTo>
                <a:lnTo>
                  <a:pt x="1681" y="1184"/>
                </a:lnTo>
                <a:lnTo>
                  <a:pt x="1681" y="1215"/>
                </a:lnTo>
                <a:lnTo>
                  <a:pt x="1684" y="1251"/>
                </a:lnTo>
                <a:lnTo>
                  <a:pt x="1693" y="1306"/>
                </a:lnTo>
                <a:lnTo>
                  <a:pt x="1711" y="1397"/>
                </a:lnTo>
                <a:close/>
                <a:moveTo>
                  <a:pt x="398" y="2"/>
                </a:moveTo>
                <a:lnTo>
                  <a:pt x="430" y="0"/>
                </a:lnTo>
                <a:lnTo>
                  <a:pt x="455" y="7"/>
                </a:lnTo>
                <a:lnTo>
                  <a:pt x="475" y="21"/>
                </a:lnTo>
                <a:lnTo>
                  <a:pt x="490" y="38"/>
                </a:lnTo>
                <a:lnTo>
                  <a:pt x="502" y="58"/>
                </a:lnTo>
                <a:lnTo>
                  <a:pt x="514" y="77"/>
                </a:lnTo>
                <a:lnTo>
                  <a:pt x="526" y="93"/>
                </a:lnTo>
                <a:lnTo>
                  <a:pt x="539" y="105"/>
                </a:lnTo>
                <a:lnTo>
                  <a:pt x="559" y="108"/>
                </a:lnTo>
                <a:lnTo>
                  <a:pt x="579" y="115"/>
                </a:lnTo>
                <a:lnTo>
                  <a:pt x="597" y="125"/>
                </a:lnTo>
                <a:lnTo>
                  <a:pt x="614" y="136"/>
                </a:lnTo>
                <a:lnTo>
                  <a:pt x="630" y="150"/>
                </a:lnTo>
                <a:lnTo>
                  <a:pt x="645" y="166"/>
                </a:lnTo>
                <a:lnTo>
                  <a:pt x="657" y="183"/>
                </a:lnTo>
                <a:lnTo>
                  <a:pt x="667" y="201"/>
                </a:lnTo>
                <a:lnTo>
                  <a:pt x="670" y="218"/>
                </a:lnTo>
                <a:lnTo>
                  <a:pt x="667" y="234"/>
                </a:lnTo>
                <a:lnTo>
                  <a:pt x="664" y="249"/>
                </a:lnTo>
                <a:lnTo>
                  <a:pt x="660" y="265"/>
                </a:lnTo>
                <a:lnTo>
                  <a:pt x="670" y="283"/>
                </a:lnTo>
                <a:lnTo>
                  <a:pt x="687" y="281"/>
                </a:lnTo>
                <a:lnTo>
                  <a:pt x="704" y="280"/>
                </a:lnTo>
                <a:lnTo>
                  <a:pt x="721" y="279"/>
                </a:lnTo>
                <a:lnTo>
                  <a:pt x="739" y="280"/>
                </a:lnTo>
                <a:lnTo>
                  <a:pt x="756" y="280"/>
                </a:lnTo>
                <a:lnTo>
                  <a:pt x="773" y="281"/>
                </a:lnTo>
                <a:lnTo>
                  <a:pt x="790" y="283"/>
                </a:lnTo>
                <a:lnTo>
                  <a:pt x="809" y="285"/>
                </a:lnTo>
                <a:lnTo>
                  <a:pt x="826" y="287"/>
                </a:lnTo>
                <a:lnTo>
                  <a:pt x="843" y="289"/>
                </a:lnTo>
                <a:lnTo>
                  <a:pt x="862" y="292"/>
                </a:lnTo>
                <a:lnTo>
                  <a:pt x="879" y="293"/>
                </a:lnTo>
                <a:lnTo>
                  <a:pt x="896" y="295"/>
                </a:lnTo>
                <a:lnTo>
                  <a:pt x="915" y="296"/>
                </a:lnTo>
                <a:lnTo>
                  <a:pt x="932" y="296"/>
                </a:lnTo>
                <a:lnTo>
                  <a:pt x="949" y="296"/>
                </a:lnTo>
                <a:lnTo>
                  <a:pt x="1004" y="307"/>
                </a:lnTo>
                <a:lnTo>
                  <a:pt x="1055" y="315"/>
                </a:lnTo>
                <a:lnTo>
                  <a:pt x="1105" y="318"/>
                </a:lnTo>
                <a:lnTo>
                  <a:pt x="1152" y="318"/>
                </a:lnTo>
                <a:lnTo>
                  <a:pt x="1197" y="317"/>
                </a:lnTo>
                <a:lnTo>
                  <a:pt x="1241" y="312"/>
                </a:lnTo>
                <a:lnTo>
                  <a:pt x="1284" y="305"/>
                </a:lnTo>
                <a:lnTo>
                  <a:pt x="1325" y="297"/>
                </a:lnTo>
                <a:lnTo>
                  <a:pt x="1365" y="288"/>
                </a:lnTo>
                <a:lnTo>
                  <a:pt x="1406" y="278"/>
                </a:lnTo>
                <a:lnTo>
                  <a:pt x="1446" y="266"/>
                </a:lnTo>
                <a:lnTo>
                  <a:pt x="1486" y="255"/>
                </a:lnTo>
                <a:lnTo>
                  <a:pt x="1528" y="242"/>
                </a:lnTo>
                <a:lnTo>
                  <a:pt x="1569" y="231"/>
                </a:lnTo>
                <a:lnTo>
                  <a:pt x="1612" y="220"/>
                </a:lnTo>
                <a:lnTo>
                  <a:pt x="1656" y="210"/>
                </a:lnTo>
                <a:lnTo>
                  <a:pt x="1691" y="205"/>
                </a:lnTo>
                <a:lnTo>
                  <a:pt x="1726" y="205"/>
                </a:lnTo>
                <a:lnTo>
                  <a:pt x="1759" y="207"/>
                </a:lnTo>
                <a:lnTo>
                  <a:pt x="1792" y="214"/>
                </a:lnTo>
                <a:lnTo>
                  <a:pt x="1823" y="222"/>
                </a:lnTo>
                <a:lnTo>
                  <a:pt x="1854" y="234"/>
                </a:lnTo>
                <a:lnTo>
                  <a:pt x="1884" y="247"/>
                </a:lnTo>
                <a:lnTo>
                  <a:pt x="1913" y="260"/>
                </a:lnTo>
                <a:lnTo>
                  <a:pt x="1941" y="277"/>
                </a:lnTo>
                <a:lnTo>
                  <a:pt x="1970" y="293"/>
                </a:lnTo>
                <a:lnTo>
                  <a:pt x="1998" y="309"/>
                </a:lnTo>
                <a:lnTo>
                  <a:pt x="2027" y="326"/>
                </a:lnTo>
                <a:lnTo>
                  <a:pt x="2054" y="342"/>
                </a:lnTo>
                <a:lnTo>
                  <a:pt x="2083" y="357"/>
                </a:lnTo>
                <a:lnTo>
                  <a:pt x="2112" y="372"/>
                </a:lnTo>
                <a:lnTo>
                  <a:pt x="2142" y="385"/>
                </a:lnTo>
                <a:lnTo>
                  <a:pt x="2167" y="408"/>
                </a:lnTo>
                <a:lnTo>
                  <a:pt x="2184" y="432"/>
                </a:lnTo>
                <a:lnTo>
                  <a:pt x="2196" y="460"/>
                </a:lnTo>
                <a:lnTo>
                  <a:pt x="2203" y="487"/>
                </a:lnTo>
                <a:lnTo>
                  <a:pt x="2206" y="518"/>
                </a:lnTo>
                <a:lnTo>
                  <a:pt x="2207" y="548"/>
                </a:lnTo>
                <a:lnTo>
                  <a:pt x="2206" y="581"/>
                </a:lnTo>
                <a:lnTo>
                  <a:pt x="2205" y="612"/>
                </a:lnTo>
                <a:lnTo>
                  <a:pt x="2204" y="619"/>
                </a:lnTo>
                <a:lnTo>
                  <a:pt x="2204" y="624"/>
                </a:lnTo>
                <a:lnTo>
                  <a:pt x="2203" y="629"/>
                </a:lnTo>
                <a:lnTo>
                  <a:pt x="2203" y="635"/>
                </a:lnTo>
                <a:lnTo>
                  <a:pt x="2257" y="699"/>
                </a:lnTo>
                <a:lnTo>
                  <a:pt x="2255" y="702"/>
                </a:lnTo>
                <a:lnTo>
                  <a:pt x="2248" y="705"/>
                </a:lnTo>
                <a:lnTo>
                  <a:pt x="2237" y="710"/>
                </a:lnTo>
                <a:lnTo>
                  <a:pt x="2227" y="714"/>
                </a:lnTo>
                <a:lnTo>
                  <a:pt x="2216" y="720"/>
                </a:lnTo>
                <a:lnTo>
                  <a:pt x="2206" y="725"/>
                </a:lnTo>
                <a:lnTo>
                  <a:pt x="2199" y="728"/>
                </a:lnTo>
                <a:lnTo>
                  <a:pt x="2197" y="732"/>
                </a:lnTo>
                <a:lnTo>
                  <a:pt x="2203" y="798"/>
                </a:lnTo>
                <a:lnTo>
                  <a:pt x="2204" y="870"/>
                </a:lnTo>
                <a:lnTo>
                  <a:pt x="2202" y="946"/>
                </a:lnTo>
                <a:lnTo>
                  <a:pt x="2195" y="1023"/>
                </a:lnTo>
                <a:lnTo>
                  <a:pt x="2186" y="1104"/>
                </a:lnTo>
                <a:lnTo>
                  <a:pt x="2174" y="1184"/>
                </a:lnTo>
                <a:lnTo>
                  <a:pt x="2160" y="1266"/>
                </a:lnTo>
                <a:lnTo>
                  <a:pt x="2144" y="1348"/>
                </a:lnTo>
                <a:lnTo>
                  <a:pt x="2146" y="1358"/>
                </a:lnTo>
                <a:lnTo>
                  <a:pt x="2150" y="1367"/>
                </a:lnTo>
                <a:lnTo>
                  <a:pt x="2153" y="1377"/>
                </a:lnTo>
                <a:lnTo>
                  <a:pt x="2158" y="1386"/>
                </a:lnTo>
                <a:lnTo>
                  <a:pt x="2163" y="1393"/>
                </a:lnTo>
                <a:lnTo>
                  <a:pt x="2169" y="1400"/>
                </a:lnTo>
                <a:lnTo>
                  <a:pt x="2176" y="1404"/>
                </a:lnTo>
                <a:lnTo>
                  <a:pt x="2184" y="1408"/>
                </a:lnTo>
                <a:lnTo>
                  <a:pt x="2197" y="1404"/>
                </a:lnTo>
                <a:lnTo>
                  <a:pt x="2209" y="1402"/>
                </a:lnTo>
                <a:lnTo>
                  <a:pt x="2221" y="1401"/>
                </a:lnTo>
                <a:lnTo>
                  <a:pt x="2234" y="1400"/>
                </a:lnTo>
                <a:lnTo>
                  <a:pt x="2247" y="1399"/>
                </a:lnTo>
                <a:lnTo>
                  <a:pt x="2258" y="1397"/>
                </a:lnTo>
                <a:lnTo>
                  <a:pt x="2271" y="1397"/>
                </a:lnTo>
                <a:lnTo>
                  <a:pt x="2283" y="1397"/>
                </a:lnTo>
                <a:lnTo>
                  <a:pt x="2296" y="1399"/>
                </a:lnTo>
                <a:lnTo>
                  <a:pt x="2309" y="1400"/>
                </a:lnTo>
                <a:lnTo>
                  <a:pt x="2321" y="1400"/>
                </a:lnTo>
                <a:lnTo>
                  <a:pt x="2334" y="1402"/>
                </a:lnTo>
                <a:lnTo>
                  <a:pt x="2346" y="1403"/>
                </a:lnTo>
                <a:lnTo>
                  <a:pt x="2358" y="1404"/>
                </a:lnTo>
                <a:lnTo>
                  <a:pt x="2371" y="1407"/>
                </a:lnTo>
                <a:lnTo>
                  <a:pt x="2384" y="1408"/>
                </a:lnTo>
                <a:lnTo>
                  <a:pt x="2407" y="1412"/>
                </a:lnTo>
                <a:lnTo>
                  <a:pt x="2431" y="1417"/>
                </a:lnTo>
                <a:lnTo>
                  <a:pt x="2453" y="1422"/>
                </a:lnTo>
                <a:lnTo>
                  <a:pt x="2476" y="1427"/>
                </a:lnTo>
                <a:lnTo>
                  <a:pt x="2498" y="1434"/>
                </a:lnTo>
                <a:lnTo>
                  <a:pt x="2520" y="1441"/>
                </a:lnTo>
                <a:lnTo>
                  <a:pt x="2542" y="1448"/>
                </a:lnTo>
                <a:lnTo>
                  <a:pt x="2563" y="1455"/>
                </a:lnTo>
                <a:lnTo>
                  <a:pt x="2585" y="1462"/>
                </a:lnTo>
                <a:lnTo>
                  <a:pt x="2606" y="1469"/>
                </a:lnTo>
                <a:lnTo>
                  <a:pt x="2628" y="1475"/>
                </a:lnTo>
                <a:lnTo>
                  <a:pt x="2649" y="1481"/>
                </a:lnTo>
                <a:lnTo>
                  <a:pt x="2671" y="1487"/>
                </a:lnTo>
                <a:lnTo>
                  <a:pt x="2691" y="1493"/>
                </a:lnTo>
                <a:lnTo>
                  <a:pt x="2713" y="1498"/>
                </a:lnTo>
                <a:lnTo>
                  <a:pt x="2735" y="1502"/>
                </a:lnTo>
                <a:lnTo>
                  <a:pt x="2764" y="1509"/>
                </a:lnTo>
                <a:lnTo>
                  <a:pt x="2792" y="1516"/>
                </a:lnTo>
                <a:lnTo>
                  <a:pt x="2820" y="1523"/>
                </a:lnTo>
                <a:lnTo>
                  <a:pt x="2849" y="1530"/>
                </a:lnTo>
                <a:lnTo>
                  <a:pt x="2878" y="1537"/>
                </a:lnTo>
                <a:lnTo>
                  <a:pt x="2907" y="1544"/>
                </a:lnTo>
                <a:lnTo>
                  <a:pt x="2934" y="1552"/>
                </a:lnTo>
                <a:lnTo>
                  <a:pt x="2963" y="1559"/>
                </a:lnTo>
                <a:lnTo>
                  <a:pt x="2991" y="1566"/>
                </a:lnTo>
                <a:lnTo>
                  <a:pt x="3020" y="1572"/>
                </a:lnTo>
                <a:lnTo>
                  <a:pt x="3046" y="1579"/>
                </a:lnTo>
                <a:lnTo>
                  <a:pt x="3074" y="1586"/>
                </a:lnTo>
                <a:lnTo>
                  <a:pt x="3100" y="1592"/>
                </a:lnTo>
                <a:lnTo>
                  <a:pt x="3127" y="1598"/>
                </a:lnTo>
                <a:lnTo>
                  <a:pt x="3152" y="1604"/>
                </a:lnTo>
                <a:lnTo>
                  <a:pt x="3177" y="1609"/>
                </a:lnTo>
                <a:lnTo>
                  <a:pt x="3191" y="1622"/>
                </a:lnTo>
                <a:lnTo>
                  <a:pt x="3206" y="1632"/>
                </a:lnTo>
                <a:lnTo>
                  <a:pt x="3220" y="1643"/>
                </a:lnTo>
                <a:lnTo>
                  <a:pt x="3235" y="1652"/>
                </a:lnTo>
                <a:lnTo>
                  <a:pt x="3248" y="1662"/>
                </a:lnTo>
                <a:lnTo>
                  <a:pt x="3260" y="1674"/>
                </a:lnTo>
                <a:lnTo>
                  <a:pt x="3271" y="1686"/>
                </a:lnTo>
                <a:lnTo>
                  <a:pt x="3281" y="1703"/>
                </a:lnTo>
                <a:lnTo>
                  <a:pt x="3286" y="1728"/>
                </a:lnTo>
                <a:lnTo>
                  <a:pt x="3286" y="1752"/>
                </a:lnTo>
                <a:lnTo>
                  <a:pt x="3281" y="1776"/>
                </a:lnTo>
                <a:lnTo>
                  <a:pt x="3273" y="1799"/>
                </a:lnTo>
                <a:lnTo>
                  <a:pt x="3263" y="1821"/>
                </a:lnTo>
                <a:lnTo>
                  <a:pt x="3250" y="1844"/>
                </a:lnTo>
                <a:lnTo>
                  <a:pt x="3237" y="1867"/>
                </a:lnTo>
                <a:lnTo>
                  <a:pt x="3226" y="1890"/>
                </a:lnTo>
                <a:lnTo>
                  <a:pt x="3212" y="1950"/>
                </a:lnTo>
                <a:lnTo>
                  <a:pt x="3202" y="2003"/>
                </a:lnTo>
                <a:lnTo>
                  <a:pt x="3192" y="2049"/>
                </a:lnTo>
                <a:lnTo>
                  <a:pt x="3181" y="2090"/>
                </a:lnTo>
                <a:lnTo>
                  <a:pt x="3164" y="2124"/>
                </a:lnTo>
                <a:lnTo>
                  <a:pt x="3141" y="2152"/>
                </a:lnTo>
                <a:lnTo>
                  <a:pt x="3107" y="2175"/>
                </a:lnTo>
                <a:lnTo>
                  <a:pt x="3062" y="2193"/>
                </a:lnTo>
                <a:lnTo>
                  <a:pt x="3047" y="2198"/>
                </a:lnTo>
                <a:lnTo>
                  <a:pt x="3031" y="2201"/>
                </a:lnTo>
                <a:lnTo>
                  <a:pt x="3014" y="2204"/>
                </a:lnTo>
                <a:lnTo>
                  <a:pt x="2995" y="2206"/>
                </a:lnTo>
                <a:lnTo>
                  <a:pt x="2976" y="2207"/>
                </a:lnTo>
                <a:lnTo>
                  <a:pt x="2956" y="2207"/>
                </a:lnTo>
                <a:lnTo>
                  <a:pt x="2937" y="2206"/>
                </a:lnTo>
                <a:lnTo>
                  <a:pt x="2917" y="2205"/>
                </a:lnTo>
                <a:lnTo>
                  <a:pt x="2897" y="2204"/>
                </a:lnTo>
                <a:lnTo>
                  <a:pt x="2878" y="2201"/>
                </a:lnTo>
                <a:lnTo>
                  <a:pt x="2859" y="2199"/>
                </a:lnTo>
                <a:lnTo>
                  <a:pt x="2842" y="2196"/>
                </a:lnTo>
                <a:lnTo>
                  <a:pt x="2826" y="2192"/>
                </a:lnTo>
                <a:lnTo>
                  <a:pt x="2812" y="2188"/>
                </a:lnTo>
                <a:lnTo>
                  <a:pt x="2800" y="2184"/>
                </a:lnTo>
                <a:lnTo>
                  <a:pt x="2789" y="2179"/>
                </a:lnTo>
                <a:lnTo>
                  <a:pt x="2783" y="2141"/>
                </a:lnTo>
                <a:lnTo>
                  <a:pt x="2792" y="2114"/>
                </a:lnTo>
                <a:lnTo>
                  <a:pt x="2810" y="2095"/>
                </a:lnTo>
                <a:lnTo>
                  <a:pt x="2834" y="2082"/>
                </a:lnTo>
                <a:lnTo>
                  <a:pt x="2861" y="2070"/>
                </a:lnTo>
                <a:lnTo>
                  <a:pt x="2886" y="2059"/>
                </a:lnTo>
                <a:lnTo>
                  <a:pt x="2906" y="2041"/>
                </a:lnTo>
                <a:lnTo>
                  <a:pt x="2917" y="2017"/>
                </a:lnTo>
                <a:lnTo>
                  <a:pt x="2912" y="1999"/>
                </a:lnTo>
                <a:lnTo>
                  <a:pt x="2904" y="1981"/>
                </a:lnTo>
                <a:lnTo>
                  <a:pt x="2892" y="1966"/>
                </a:lnTo>
                <a:lnTo>
                  <a:pt x="2877" y="1953"/>
                </a:lnTo>
                <a:lnTo>
                  <a:pt x="2861" y="1939"/>
                </a:lnTo>
                <a:lnTo>
                  <a:pt x="2846" y="1925"/>
                </a:lnTo>
                <a:lnTo>
                  <a:pt x="2832" y="1911"/>
                </a:lnTo>
                <a:lnTo>
                  <a:pt x="2820" y="1896"/>
                </a:lnTo>
                <a:lnTo>
                  <a:pt x="2824" y="1885"/>
                </a:lnTo>
                <a:lnTo>
                  <a:pt x="2832" y="1873"/>
                </a:lnTo>
                <a:lnTo>
                  <a:pt x="2845" y="1864"/>
                </a:lnTo>
                <a:lnTo>
                  <a:pt x="2859" y="1856"/>
                </a:lnTo>
                <a:lnTo>
                  <a:pt x="2876" y="1849"/>
                </a:lnTo>
                <a:lnTo>
                  <a:pt x="2892" y="1841"/>
                </a:lnTo>
                <a:lnTo>
                  <a:pt x="2906" y="1834"/>
                </a:lnTo>
                <a:lnTo>
                  <a:pt x="2916" y="1827"/>
                </a:lnTo>
                <a:lnTo>
                  <a:pt x="2904" y="1815"/>
                </a:lnTo>
                <a:lnTo>
                  <a:pt x="2889" y="1804"/>
                </a:lnTo>
                <a:lnTo>
                  <a:pt x="2873" y="1795"/>
                </a:lnTo>
                <a:lnTo>
                  <a:pt x="2856" y="1786"/>
                </a:lnTo>
                <a:lnTo>
                  <a:pt x="2838" y="1777"/>
                </a:lnTo>
                <a:lnTo>
                  <a:pt x="2819" y="1769"/>
                </a:lnTo>
                <a:lnTo>
                  <a:pt x="2800" y="1763"/>
                </a:lnTo>
                <a:lnTo>
                  <a:pt x="2780" y="1757"/>
                </a:lnTo>
                <a:lnTo>
                  <a:pt x="2763" y="1752"/>
                </a:lnTo>
                <a:lnTo>
                  <a:pt x="2745" y="1748"/>
                </a:lnTo>
                <a:lnTo>
                  <a:pt x="2729" y="1744"/>
                </a:lnTo>
                <a:lnTo>
                  <a:pt x="2717" y="1741"/>
                </a:lnTo>
                <a:lnTo>
                  <a:pt x="2705" y="1739"/>
                </a:lnTo>
                <a:lnTo>
                  <a:pt x="2698" y="1737"/>
                </a:lnTo>
                <a:lnTo>
                  <a:pt x="2694" y="1737"/>
                </a:lnTo>
                <a:lnTo>
                  <a:pt x="2692" y="1737"/>
                </a:lnTo>
                <a:lnTo>
                  <a:pt x="2664" y="1735"/>
                </a:lnTo>
                <a:lnTo>
                  <a:pt x="2635" y="1733"/>
                </a:lnTo>
                <a:lnTo>
                  <a:pt x="2607" y="1730"/>
                </a:lnTo>
                <a:lnTo>
                  <a:pt x="2578" y="1728"/>
                </a:lnTo>
                <a:lnTo>
                  <a:pt x="2550" y="1727"/>
                </a:lnTo>
                <a:lnTo>
                  <a:pt x="2522" y="1727"/>
                </a:lnTo>
                <a:lnTo>
                  <a:pt x="2493" y="1726"/>
                </a:lnTo>
                <a:lnTo>
                  <a:pt x="2464" y="1726"/>
                </a:lnTo>
                <a:lnTo>
                  <a:pt x="2437" y="1727"/>
                </a:lnTo>
                <a:lnTo>
                  <a:pt x="2409" y="1728"/>
                </a:lnTo>
                <a:lnTo>
                  <a:pt x="2380" y="1729"/>
                </a:lnTo>
                <a:lnTo>
                  <a:pt x="2353" y="1731"/>
                </a:lnTo>
                <a:lnTo>
                  <a:pt x="2325" y="1735"/>
                </a:lnTo>
                <a:lnTo>
                  <a:pt x="2297" y="1738"/>
                </a:lnTo>
                <a:lnTo>
                  <a:pt x="2271" y="1743"/>
                </a:lnTo>
                <a:lnTo>
                  <a:pt x="2243" y="1748"/>
                </a:lnTo>
                <a:lnTo>
                  <a:pt x="2245" y="1757"/>
                </a:lnTo>
                <a:lnTo>
                  <a:pt x="2252" y="1764"/>
                </a:lnTo>
                <a:lnTo>
                  <a:pt x="2263" y="1769"/>
                </a:lnTo>
                <a:lnTo>
                  <a:pt x="2272" y="1774"/>
                </a:lnTo>
                <a:lnTo>
                  <a:pt x="2292" y="1774"/>
                </a:lnTo>
                <a:lnTo>
                  <a:pt x="2311" y="1776"/>
                </a:lnTo>
                <a:lnTo>
                  <a:pt x="2330" y="1779"/>
                </a:lnTo>
                <a:lnTo>
                  <a:pt x="2348" y="1783"/>
                </a:lnTo>
                <a:lnTo>
                  <a:pt x="2364" y="1791"/>
                </a:lnTo>
                <a:lnTo>
                  <a:pt x="2378" y="1801"/>
                </a:lnTo>
                <a:lnTo>
                  <a:pt x="2389" y="1812"/>
                </a:lnTo>
                <a:lnTo>
                  <a:pt x="2398" y="1828"/>
                </a:lnTo>
                <a:lnTo>
                  <a:pt x="2402" y="1841"/>
                </a:lnTo>
                <a:lnTo>
                  <a:pt x="2408" y="1855"/>
                </a:lnTo>
                <a:lnTo>
                  <a:pt x="2414" y="1872"/>
                </a:lnTo>
                <a:lnTo>
                  <a:pt x="2419" y="1889"/>
                </a:lnTo>
                <a:lnTo>
                  <a:pt x="2423" y="1906"/>
                </a:lnTo>
                <a:lnTo>
                  <a:pt x="2425" y="1924"/>
                </a:lnTo>
                <a:lnTo>
                  <a:pt x="2425" y="1940"/>
                </a:lnTo>
                <a:lnTo>
                  <a:pt x="2422" y="1954"/>
                </a:lnTo>
                <a:lnTo>
                  <a:pt x="2422" y="1957"/>
                </a:lnTo>
                <a:lnTo>
                  <a:pt x="2423" y="1961"/>
                </a:lnTo>
                <a:lnTo>
                  <a:pt x="2424" y="1964"/>
                </a:lnTo>
                <a:lnTo>
                  <a:pt x="2425" y="1969"/>
                </a:lnTo>
                <a:lnTo>
                  <a:pt x="2411" y="1985"/>
                </a:lnTo>
                <a:lnTo>
                  <a:pt x="2396" y="1999"/>
                </a:lnTo>
                <a:lnTo>
                  <a:pt x="2380" y="2011"/>
                </a:lnTo>
                <a:lnTo>
                  <a:pt x="2364" y="2023"/>
                </a:lnTo>
                <a:lnTo>
                  <a:pt x="2348" y="2033"/>
                </a:lnTo>
                <a:lnTo>
                  <a:pt x="2331" y="2044"/>
                </a:lnTo>
                <a:lnTo>
                  <a:pt x="2313" y="2054"/>
                </a:lnTo>
                <a:lnTo>
                  <a:pt x="2296" y="2064"/>
                </a:lnTo>
                <a:lnTo>
                  <a:pt x="2279" y="2075"/>
                </a:lnTo>
                <a:lnTo>
                  <a:pt x="2263" y="2086"/>
                </a:lnTo>
                <a:lnTo>
                  <a:pt x="2245" y="2098"/>
                </a:lnTo>
                <a:lnTo>
                  <a:pt x="2229" y="2112"/>
                </a:lnTo>
                <a:lnTo>
                  <a:pt x="2214" y="2125"/>
                </a:lnTo>
                <a:lnTo>
                  <a:pt x="2199" y="2141"/>
                </a:lnTo>
                <a:lnTo>
                  <a:pt x="2186" y="2160"/>
                </a:lnTo>
                <a:lnTo>
                  <a:pt x="2173" y="2179"/>
                </a:lnTo>
                <a:lnTo>
                  <a:pt x="2154" y="2192"/>
                </a:lnTo>
                <a:lnTo>
                  <a:pt x="2135" y="2205"/>
                </a:lnTo>
                <a:lnTo>
                  <a:pt x="2115" y="2215"/>
                </a:lnTo>
                <a:lnTo>
                  <a:pt x="2095" y="2227"/>
                </a:lnTo>
                <a:lnTo>
                  <a:pt x="2074" y="2236"/>
                </a:lnTo>
                <a:lnTo>
                  <a:pt x="2052" y="2245"/>
                </a:lnTo>
                <a:lnTo>
                  <a:pt x="2031" y="2252"/>
                </a:lnTo>
                <a:lnTo>
                  <a:pt x="2008" y="2259"/>
                </a:lnTo>
                <a:lnTo>
                  <a:pt x="1986" y="2266"/>
                </a:lnTo>
                <a:lnTo>
                  <a:pt x="1963" y="2270"/>
                </a:lnTo>
                <a:lnTo>
                  <a:pt x="1940" y="2274"/>
                </a:lnTo>
                <a:lnTo>
                  <a:pt x="1917" y="2277"/>
                </a:lnTo>
                <a:lnTo>
                  <a:pt x="1894" y="2279"/>
                </a:lnTo>
                <a:lnTo>
                  <a:pt x="1870" y="2280"/>
                </a:lnTo>
                <a:lnTo>
                  <a:pt x="1847" y="2280"/>
                </a:lnTo>
                <a:lnTo>
                  <a:pt x="1823" y="2277"/>
                </a:lnTo>
                <a:lnTo>
                  <a:pt x="1805" y="2268"/>
                </a:lnTo>
                <a:lnTo>
                  <a:pt x="1796" y="2264"/>
                </a:lnTo>
                <a:lnTo>
                  <a:pt x="1793" y="2253"/>
                </a:lnTo>
                <a:lnTo>
                  <a:pt x="1793" y="2222"/>
                </a:lnTo>
                <a:lnTo>
                  <a:pt x="1803" y="2199"/>
                </a:lnTo>
                <a:lnTo>
                  <a:pt x="1816" y="2181"/>
                </a:lnTo>
                <a:lnTo>
                  <a:pt x="1828" y="2166"/>
                </a:lnTo>
                <a:lnTo>
                  <a:pt x="1841" y="2150"/>
                </a:lnTo>
                <a:lnTo>
                  <a:pt x="1854" y="2135"/>
                </a:lnTo>
                <a:lnTo>
                  <a:pt x="1864" y="2116"/>
                </a:lnTo>
                <a:lnTo>
                  <a:pt x="1873" y="2094"/>
                </a:lnTo>
                <a:lnTo>
                  <a:pt x="1879" y="2067"/>
                </a:lnTo>
                <a:lnTo>
                  <a:pt x="1884" y="2057"/>
                </a:lnTo>
                <a:lnTo>
                  <a:pt x="1888" y="2048"/>
                </a:lnTo>
                <a:lnTo>
                  <a:pt x="1894" y="2039"/>
                </a:lnTo>
                <a:lnTo>
                  <a:pt x="1900" y="2031"/>
                </a:lnTo>
                <a:lnTo>
                  <a:pt x="1906" y="2023"/>
                </a:lnTo>
                <a:lnTo>
                  <a:pt x="1911" y="2015"/>
                </a:lnTo>
                <a:lnTo>
                  <a:pt x="1917" y="2006"/>
                </a:lnTo>
                <a:lnTo>
                  <a:pt x="1923" y="1997"/>
                </a:lnTo>
                <a:lnTo>
                  <a:pt x="1915" y="1989"/>
                </a:lnTo>
                <a:lnTo>
                  <a:pt x="1904" y="1980"/>
                </a:lnTo>
                <a:lnTo>
                  <a:pt x="1892" y="1971"/>
                </a:lnTo>
                <a:lnTo>
                  <a:pt x="1879" y="1963"/>
                </a:lnTo>
                <a:lnTo>
                  <a:pt x="1869" y="1954"/>
                </a:lnTo>
                <a:lnTo>
                  <a:pt x="1861" y="1943"/>
                </a:lnTo>
                <a:lnTo>
                  <a:pt x="1857" y="1933"/>
                </a:lnTo>
                <a:lnTo>
                  <a:pt x="1861" y="1923"/>
                </a:lnTo>
                <a:lnTo>
                  <a:pt x="1865" y="1920"/>
                </a:lnTo>
                <a:lnTo>
                  <a:pt x="1871" y="1918"/>
                </a:lnTo>
                <a:lnTo>
                  <a:pt x="1879" y="1915"/>
                </a:lnTo>
                <a:lnTo>
                  <a:pt x="1887" y="1910"/>
                </a:lnTo>
                <a:lnTo>
                  <a:pt x="1894" y="1906"/>
                </a:lnTo>
                <a:lnTo>
                  <a:pt x="1900" y="1901"/>
                </a:lnTo>
                <a:lnTo>
                  <a:pt x="1904" y="1895"/>
                </a:lnTo>
                <a:lnTo>
                  <a:pt x="1906" y="1888"/>
                </a:lnTo>
                <a:lnTo>
                  <a:pt x="1872" y="1860"/>
                </a:lnTo>
                <a:lnTo>
                  <a:pt x="1838" y="1834"/>
                </a:lnTo>
                <a:lnTo>
                  <a:pt x="1802" y="1810"/>
                </a:lnTo>
                <a:lnTo>
                  <a:pt x="1764" y="1787"/>
                </a:lnTo>
                <a:lnTo>
                  <a:pt x="1726" y="1765"/>
                </a:lnTo>
                <a:lnTo>
                  <a:pt x="1686" y="1744"/>
                </a:lnTo>
                <a:lnTo>
                  <a:pt x="1645" y="1724"/>
                </a:lnTo>
                <a:lnTo>
                  <a:pt x="1604" y="1706"/>
                </a:lnTo>
                <a:lnTo>
                  <a:pt x="1562" y="1688"/>
                </a:lnTo>
                <a:lnTo>
                  <a:pt x="1520" y="1670"/>
                </a:lnTo>
                <a:lnTo>
                  <a:pt x="1477" y="1653"/>
                </a:lnTo>
                <a:lnTo>
                  <a:pt x="1433" y="1636"/>
                </a:lnTo>
                <a:lnTo>
                  <a:pt x="1390" y="1619"/>
                </a:lnTo>
                <a:lnTo>
                  <a:pt x="1346" y="1601"/>
                </a:lnTo>
                <a:lnTo>
                  <a:pt x="1303" y="1583"/>
                </a:lnTo>
                <a:lnTo>
                  <a:pt x="1259" y="1564"/>
                </a:lnTo>
                <a:lnTo>
                  <a:pt x="1241" y="1561"/>
                </a:lnTo>
                <a:lnTo>
                  <a:pt x="1224" y="1556"/>
                </a:lnTo>
                <a:lnTo>
                  <a:pt x="1208" y="1552"/>
                </a:lnTo>
                <a:lnTo>
                  <a:pt x="1190" y="1546"/>
                </a:lnTo>
                <a:lnTo>
                  <a:pt x="1175" y="1540"/>
                </a:lnTo>
                <a:lnTo>
                  <a:pt x="1159" y="1533"/>
                </a:lnTo>
                <a:lnTo>
                  <a:pt x="1145" y="1525"/>
                </a:lnTo>
                <a:lnTo>
                  <a:pt x="1130" y="1517"/>
                </a:lnTo>
                <a:lnTo>
                  <a:pt x="1118" y="1508"/>
                </a:lnTo>
                <a:lnTo>
                  <a:pt x="1104" y="1498"/>
                </a:lnTo>
                <a:lnTo>
                  <a:pt x="1092" y="1487"/>
                </a:lnTo>
                <a:lnTo>
                  <a:pt x="1081" y="1476"/>
                </a:lnTo>
                <a:lnTo>
                  <a:pt x="1069" y="1463"/>
                </a:lnTo>
                <a:lnTo>
                  <a:pt x="1060" y="1450"/>
                </a:lnTo>
                <a:lnTo>
                  <a:pt x="1050" y="1437"/>
                </a:lnTo>
                <a:lnTo>
                  <a:pt x="1042" y="1423"/>
                </a:lnTo>
                <a:lnTo>
                  <a:pt x="1049" y="1389"/>
                </a:lnTo>
                <a:lnTo>
                  <a:pt x="1058" y="1356"/>
                </a:lnTo>
                <a:lnTo>
                  <a:pt x="1068" y="1322"/>
                </a:lnTo>
                <a:lnTo>
                  <a:pt x="1080" y="1290"/>
                </a:lnTo>
                <a:lnTo>
                  <a:pt x="1091" y="1258"/>
                </a:lnTo>
                <a:lnTo>
                  <a:pt x="1105" y="1227"/>
                </a:lnTo>
                <a:lnTo>
                  <a:pt x="1119" y="1196"/>
                </a:lnTo>
                <a:lnTo>
                  <a:pt x="1133" y="1165"/>
                </a:lnTo>
                <a:lnTo>
                  <a:pt x="1148" y="1134"/>
                </a:lnTo>
                <a:lnTo>
                  <a:pt x="1163" y="1104"/>
                </a:lnTo>
                <a:lnTo>
                  <a:pt x="1178" y="1074"/>
                </a:lnTo>
                <a:lnTo>
                  <a:pt x="1194" y="1044"/>
                </a:lnTo>
                <a:lnTo>
                  <a:pt x="1209" y="1014"/>
                </a:lnTo>
                <a:lnTo>
                  <a:pt x="1224" y="984"/>
                </a:lnTo>
                <a:lnTo>
                  <a:pt x="1239" y="954"/>
                </a:lnTo>
                <a:lnTo>
                  <a:pt x="1252" y="924"/>
                </a:lnTo>
                <a:lnTo>
                  <a:pt x="1240" y="927"/>
                </a:lnTo>
                <a:lnTo>
                  <a:pt x="1227" y="932"/>
                </a:lnTo>
                <a:lnTo>
                  <a:pt x="1213" y="937"/>
                </a:lnTo>
                <a:lnTo>
                  <a:pt x="1199" y="941"/>
                </a:lnTo>
                <a:lnTo>
                  <a:pt x="1186" y="946"/>
                </a:lnTo>
                <a:lnTo>
                  <a:pt x="1171" y="952"/>
                </a:lnTo>
                <a:lnTo>
                  <a:pt x="1156" y="956"/>
                </a:lnTo>
                <a:lnTo>
                  <a:pt x="1142" y="961"/>
                </a:lnTo>
                <a:lnTo>
                  <a:pt x="1126" y="964"/>
                </a:lnTo>
                <a:lnTo>
                  <a:pt x="1111" y="968"/>
                </a:lnTo>
                <a:lnTo>
                  <a:pt x="1096" y="969"/>
                </a:lnTo>
                <a:lnTo>
                  <a:pt x="1081" y="970"/>
                </a:lnTo>
                <a:lnTo>
                  <a:pt x="1066" y="970"/>
                </a:lnTo>
                <a:lnTo>
                  <a:pt x="1050" y="969"/>
                </a:lnTo>
                <a:lnTo>
                  <a:pt x="1035" y="965"/>
                </a:lnTo>
                <a:lnTo>
                  <a:pt x="1020" y="960"/>
                </a:lnTo>
                <a:lnTo>
                  <a:pt x="1001" y="970"/>
                </a:lnTo>
                <a:lnTo>
                  <a:pt x="984" y="1018"/>
                </a:lnTo>
                <a:lnTo>
                  <a:pt x="969" y="1067"/>
                </a:lnTo>
                <a:lnTo>
                  <a:pt x="958" y="1115"/>
                </a:lnTo>
                <a:lnTo>
                  <a:pt x="947" y="1165"/>
                </a:lnTo>
                <a:lnTo>
                  <a:pt x="939" y="1213"/>
                </a:lnTo>
                <a:lnTo>
                  <a:pt x="932" y="1263"/>
                </a:lnTo>
                <a:lnTo>
                  <a:pt x="926" y="1313"/>
                </a:lnTo>
                <a:lnTo>
                  <a:pt x="920" y="1363"/>
                </a:lnTo>
                <a:lnTo>
                  <a:pt x="913" y="1399"/>
                </a:lnTo>
                <a:lnTo>
                  <a:pt x="902" y="1440"/>
                </a:lnTo>
                <a:lnTo>
                  <a:pt x="890" y="1487"/>
                </a:lnTo>
                <a:lnTo>
                  <a:pt x="875" y="1539"/>
                </a:lnTo>
                <a:lnTo>
                  <a:pt x="857" y="1594"/>
                </a:lnTo>
                <a:lnTo>
                  <a:pt x="838" y="1652"/>
                </a:lnTo>
                <a:lnTo>
                  <a:pt x="818" y="1712"/>
                </a:lnTo>
                <a:lnTo>
                  <a:pt x="796" y="1772"/>
                </a:lnTo>
                <a:lnTo>
                  <a:pt x="774" y="1832"/>
                </a:lnTo>
                <a:lnTo>
                  <a:pt x="751" y="1889"/>
                </a:lnTo>
                <a:lnTo>
                  <a:pt x="729" y="1945"/>
                </a:lnTo>
                <a:lnTo>
                  <a:pt x="708" y="1997"/>
                </a:lnTo>
                <a:lnTo>
                  <a:pt x="686" y="2045"/>
                </a:lnTo>
                <a:lnTo>
                  <a:pt x="665" y="2087"/>
                </a:lnTo>
                <a:lnTo>
                  <a:pt x="645" y="2123"/>
                </a:lnTo>
                <a:lnTo>
                  <a:pt x="627" y="2152"/>
                </a:lnTo>
                <a:lnTo>
                  <a:pt x="620" y="2192"/>
                </a:lnTo>
                <a:lnTo>
                  <a:pt x="612" y="2230"/>
                </a:lnTo>
                <a:lnTo>
                  <a:pt x="607" y="2274"/>
                </a:lnTo>
                <a:lnTo>
                  <a:pt x="613" y="2327"/>
                </a:lnTo>
                <a:lnTo>
                  <a:pt x="629" y="2418"/>
                </a:lnTo>
                <a:lnTo>
                  <a:pt x="625" y="2420"/>
                </a:lnTo>
                <a:lnTo>
                  <a:pt x="619" y="2420"/>
                </a:lnTo>
                <a:lnTo>
                  <a:pt x="613" y="2420"/>
                </a:lnTo>
                <a:lnTo>
                  <a:pt x="606" y="2419"/>
                </a:lnTo>
                <a:lnTo>
                  <a:pt x="599" y="2417"/>
                </a:lnTo>
                <a:lnTo>
                  <a:pt x="591" y="2414"/>
                </a:lnTo>
                <a:lnTo>
                  <a:pt x="583" y="2412"/>
                </a:lnTo>
                <a:lnTo>
                  <a:pt x="575" y="2410"/>
                </a:lnTo>
                <a:lnTo>
                  <a:pt x="568" y="2406"/>
                </a:lnTo>
                <a:lnTo>
                  <a:pt x="562" y="2403"/>
                </a:lnTo>
                <a:lnTo>
                  <a:pt x="558" y="2398"/>
                </a:lnTo>
                <a:lnTo>
                  <a:pt x="553" y="2393"/>
                </a:lnTo>
                <a:lnTo>
                  <a:pt x="547" y="2388"/>
                </a:lnTo>
                <a:lnTo>
                  <a:pt x="543" y="2386"/>
                </a:lnTo>
                <a:lnTo>
                  <a:pt x="537" y="2383"/>
                </a:lnTo>
                <a:lnTo>
                  <a:pt x="530" y="2385"/>
                </a:lnTo>
                <a:lnTo>
                  <a:pt x="496" y="2456"/>
                </a:lnTo>
                <a:lnTo>
                  <a:pt x="435" y="2457"/>
                </a:lnTo>
                <a:lnTo>
                  <a:pt x="410" y="2404"/>
                </a:lnTo>
                <a:lnTo>
                  <a:pt x="391" y="2408"/>
                </a:lnTo>
                <a:lnTo>
                  <a:pt x="373" y="2414"/>
                </a:lnTo>
                <a:lnTo>
                  <a:pt x="356" y="2424"/>
                </a:lnTo>
                <a:lnTo>
                  <a:pt x="339" y="2432"/>
                </a:lnTo>
                <a:lnTo>
                  <a:pt x="320" y="2438"/>
                </a:lnTo>
                <a:lnTo>
                  <a:pt x="302" y="2440"/>
                </a:lnTo>
                <a:lnTo>
                  <a:pt x="282" y="2438"/>
                </a:lnTo>
                <a:lnTo>
                  <a:pt x="259" y="2428"/>
                </a:lnTo>
                <a:lnTo>
                  <a:pt x="266" y="2413"/>
                </a:lnTo>
                <a:lnTo>
                  <a:pt x="266" y="2405"/>
                </a:lnTo>
                <a:lnTo>
                  <a:pt x="261" y="2402"/>
                </a:lnTo>
                <a:lnTo>
                  <a:pt x="253" y="2401"/>
                </a:lnTo>
                <a:lnTo>
                  <a:pt x="242" y="2399"/>
                </a:lnTo>
                <a:lnTo>
                  <a:pt x="234" y="2397"/>
                </a:lnTo>
                <a:lnTo>
                  <a:pt x="228" y="2391"/>
                </a:lnTo>
                <a:lnTo>
                  <a:pt x="227" y="2380"/>
                </a:lnTo>
                <a:lnTo>
                  <a:pt x="240" y="2367"/>
                </a:lnTo>
                <a:lnTo>
                  <a:pt x="255" y="2352"/>
                </a:lnTo>
                <a:lnTo>
                  <a:pt x="271" y="2337"/>
                </a:lnTo>
                <a:lnTo>
                  <a:pt x="289" y="2321"/>
                </a:lnTo>
                <a:lnTo>
                  <a:pt x="308" y="2303"/>
                </a:lnTo>
                <a:lnTo>
                  <a:pt x="327" y="2284"/>
                </a:lnTo>
                <a:lnTo>
                  <a:pt x="348" y="2265"/>
                </a:lnTo>
                <a:lnTo>
                  <a:pt x="368" y="2244"/>
                </a:lnTo>
                <a:lnTo>
                  <a:pt x="387" y="2223"/>
                </a:lnTo>
                <a:lnTo>
                  <a:pt x="406" y="2201"/>
                </a:lnTo>
                <a:lnTo>
                  <a:pt x="423" y="2178"/>
                </a:lnTo>
                <a:lnTo>
                  <a:pt x="439" y="2155"/>
                </a:lnTo>
                <a:lnTo>
                  <a:pt x="453" y="2131"/>
                </a:lnTo>
                <a:lnTo>
                  <a:pt x="464" y="2107"/>
                </a:lnTo>
                <a:lnTo>
                  <a:pt x="473" y="2083"/>
                </a:lnTo>
                <a:lnTo>
                  <a:pt x="478" y="2057"/>
                </a:lnTo>
                <a:lnTo>
                  <a:pt x="467" y="2060"/>
                </a:lnTo>
                <a:lnTo>
                  <a:pt x="455" y="2063"/>
                </a:lnTo>
                <a:lnTo>
                  <a:pt x="444" y="2069"/>
                </a:lnTo>
                <a:lnTo>
                  <a:pt x="431" y="2076"/>
                </a:lnTo>
                <a:lnTo>
                  <a:pt x="418" y="2080"/>
                </a:lnTo>
                <a:lnTo>
                  <a:pt x="406" y="2083"/>
                </a:lnTo>
                <a:lnTo>
                  <a:pt x="393" y="2083"/>
                </a:lnTo>
                <a:lnTo>
                  <a:pt x="380" y="2077"/>
                </a:lnTo>
                <a:lnTo>
                  <a:pt x="373" y="2074"/>
                </a:lnTo>
                <a:lnTo>
                  <a:pt x="365" y="2070"/>
                </a:lnTo>
                <a:lnTo>
                  <a:pt x="357" y="2067"/>
                </a:lnTo>
                <a:lnTo>
                  <a:pt x="349" y="2062"/>
                </a:lnTo>
                <a:lnTo>
                  <a:pt x="344" y="2057"/>
                </a:lnTo>
                <a:lnTo>
                  <a:pt x="339" y="2050"/>
                </a:lnTo>
                <a:lnTo>
                  <a:pt x="337" y="2042"/>
                </a:lnTo>
                <a:lnTo>
                  <a:pt x="337" y="2033"/>
                </a:lnTo>
                <a:lnTo>
                  <a:pt x="393" y="1986"/>
                </a:lnTo>
                <a:lnTo>
                  <a:pt x="439" y="1934"/>
                </a:lnTo>
                <a:lnTo>
                  <a:pt x="475" y="1878"/>
                </a:lnTo>
                <a:lnTo>
                  <a:pt x="502" y="1817"/>
                </a:lnTo>
                <a:lnTo>
                  <a:pt x="523" y="1753"/>
                </a:lnTo>
                <a:lnTo>
                  <a:pt x="538" y="1686"/>
                </a:lnTo>
                <a:lnTo>
                  <a:pt x="547" y="1617"/>
                </a:lnTo>
                <a:lnTo>
                  <a:pt x="554" y="1546"/>
                </a:lnTo>
                <a:lnTo>
                  <a:pt x="558" y="1475"/>
                </a:lnTo>
                <a:lnTo>
                  <a:pt x="561" y="1402"/>
                </a:lnTo>
                <a:lnTo>
                  <a:pt x="565" y="1329"/>
                </a:lnTo>
                <a:lnTo>
                  <a:pt x="569" y="1257"/>
                </a:lnTo>
                <a:lnTo>
                  <a:pt x="576" y="1187"/>
                </a:lnTo>
                <a:lnTo>
                  <a:pt x="587" y="1116"/>
                </a:lnTo>
                <a:lnTo>
                  <a:pt x="603" y="1048"/>
                </a:lnTo>
                <a:lnTo>
                  <a:pt x="625" y="984"/>
                </a:lnTo>
                <a:lnTo>
                  <a:pt x="611" y="911"/>
                </a:lnTo>
                <a:lnTo>
                  <a:pt x="604" y="839"/>
                </a:lnTo>
                <a:lnTo>
                  <a:pt x="600" y="768"/>
                </a:lnTo>
                <a:lnTo>
                  <a:pt x="600" y="699"/>
                </a:lnTo>
                <a:lnTo>
                  <a:pt x="592" y="691"/>
                </a:lnTo>
                <a:lnTo>
                  <a:pt x="583" y="684"/>
                </a:lnTo>
                <a:lnTo>
                  <a:pt x="574" y="677"/>
                </a:lnTo>
                <a:lnTo>
                  <a:pt x="562" y="673"/>
                </a:lnTo>
                <a:lnTo>
                  <a:pt x="552" y="668"/>
                </a:lnTo>
                <a:lnTo>
                  <a:pt x="539" y="665"/>
                </a:lnTo>
                <a:lnTo>
                  <a:pt x="528" y="661"/>
                </a:lnTo>
                <a:lnTo>
                  <a:pt x="515" y="658"/>
                </a:lnTo>
                <a:lnTo>
                  <a:pt x="502" y="657"/>
                </a:lnTo>
                <a:lnTo>
                  <a:pt x="490" y="654"/>
                </a:lnTo>
                <a:lnTo>
                  <a:pt x="476" y="652"/>
                </a:lnTo>
                <a:lnTo>
                  <a:pt x="463" y="651"/>
                </a:lnTo>
                <a:lnTo>
                  <a:pt x="451" y="650"/>
                </a:lnTo>
                <a:lnTo>
                  <a:pt x="438" y="649"/>
                </a:lnTo>
                <a:lnTo>
                  <a:pt x="426" y="646"/>
                </a:lnTo>
                <a:lnTo>
                  <a:pt x="415" y="645"/>
                </a:lnTo>
                <a:lnTo>
                  <a:pt x="394" y="654"/>
                </a:lnTo>
                <a:lnTo>
                  <a:pt x="372" y="661"/>
                </a:lnTo>
                <a:lnTo>
                  <a:pt x="350" y="668"/>
                </a:lnTo>
                <a:lnTo>
                  <a:pt x="329" y="672"/>
                </a:lnTo>
                <a:lnTo>
                  <a:pt x="308" y="672"/>
                </a:lnTo>
                <a:lnTo>
                  <a:pt x="288" y="668"/>
                </a:lnTo>
                <a:lnTo>
                  <a:pt x="270" y="659"/>
                </a:lnTo>
                <a:lnTo>
                  <a:pt x="254" y="645"/>
                </a:lnTo>
                <a:lnTo>
                  <a:pt x="248" y="634"/>
                </a:lnTo>
                <a:lnTo>
                  <a:pt x="242" y="621"/>
                </a:lnTo>
                <a:lnTo>
                  <a:pt x="238" y="607"/>
                </a:lnTo>
                <a:lnTo>
                  <a:pt x="231" y="593"/>
                </a:lnTo>
                <a:lnTo>
                  <a:pt x="224" y="580"/>
                </a:lnTo>
                <a:lnTo>
                  <a:pt x="216" y="567"/>
                </a:lnTo>
                <a:lnTo>
                  <a:pt x="206" y="556"/>
                </a:lnTo>
                <a:lnTo>
                  <a:pt x="194" y="550"/>
                </a:lnTo>
                <a:lnTo>
                  <a:pt x="188" y="551"/>
                </a:lnTo>
                <a:lnTo>
                  <a:pt x="182" y="552"/>
                </a:lnTo>
                <a:lnTo>
                  <a:pt x="176" y="554"/>
                </a:lnTo>
                <a:lnTo>
                  <a:pt x="171" y="555"/>
                </a:lnTo>
                <a:lnTo>
                  <a:pt x="165" y="556"/>
                </a:lnTo>
                <a:lnTo>
                  <a:pt x="159" y="558"/>
                </a:lnTo>
                <a:lnTo>
                  <a:pt x="155" y="556"/>
                </a:lnTo>
                <a:lnTo>
                  <a:pt x="150" y="554"/>
                </a:lnTo>
                <a:lnTo>
                  <a:pt x="141" y="532"/>
                </a:lnTo>
                <a:lnTo>
                  <a:pt x="137" y="498"/>
                </a:lnTo>
                <a:lnTo>
                  <a:pt x="134" y="460"/>
                </a:lnTo>
                <a:lnTo>
                  <a:pt x="130" y="424"/>
                </a:lnTo>
                <a:lnTo>
                  <a:pt x="126" y="417"/>
                </a:lnTo>
                <a:lnTo>
                  <a:pt x="120" y="410"/>
                </a:lnTo>
                <a:lnTo>
                  <a:pt x="114" y="404"/>
                </a:lnTo>
                <a:lnTo>
                  <a:pt x="109" y="399"/>
                </a:lnTo>
                <a:lnTo>
                  <a:pt x="103" y="392"/>
                </a:lnTo>
                <a:lnTo>
                  <a:pt x="99" y="384"/>
                </a:lnTo>
                <a:lnTo>
                  <a:pt x="97" y="374"/>
                </a:lnTo>
                <a:lnTo>
                  <a:pt x="97" y="364"/>
                </a:lnTo>
                <a:lnTo>
                  <a:pt x="98" y="361"/>
                </a:lnTo>
                <a:lnTo>
                  <a:pt x="99" y="357"/>
                </a:lnTo>
                <a:lnTo>
                  <a:pt x="100" y="356"/>
                </a:lnTo>
                <a:lnTo>
                  <a:pt x="100" y="355"/>
                </a:lnTo>
                <a:lnTo>
                  <a:pt x="100" y="350"/>
                </a:lnTo>
                <a:lnTo>
                  <a:pt x="99" y="347"/>
                </a:lnTo>
                <a:lnTo>
                  <a:pt x="98" y="343"/>
                </a:lnTo>
                <a:lnTo>
                  <a:pt x="96" y="340"/>
                </a:lnTo>
                <a:lnTo>
                  <a:pt x="21" y="310"/>
                </a:lnTo>
                <a:lnTo>
                  <a:pt x="11" y="296"/>
                </a:lnTo>
                <a:lnTo>
                  <a:pt x="3" y="279"/>
                </a:lnTo>
                <a:lnTo>
                  <a:pt x="0" y="259"/>
                </a:lnTo>
                <a:lnTo>
                  <a:pt x="7" y="240"/>
                </a:lnTo>
                <a:lnTo>
                  <a:pt x="17" y="225"/>
                </a:lnTo>
                <a:lnTo>
                  <a:pt x="29" y="211"/>
                </a:lnTo>
                <a:lnTo>
                  <a:pt x="42" y="197"/>
                </a:lnTo>
                <a:lnTo>
                  <a:pt x="54" y="184"/>
                </a:lnTo>
                <a:lnTo>
                  <a:pt x="67" y="171"/>
                </a:lnTo>
                <a:lnTo>
                  <a:pt x="79" y="157"/>
                </a:lnTo>
                <a:lnTo>
                  <a:pt x="89" y="142"/>
                </a:lnTo>
                <a:lnTo>
                  <a:pt x="96" y="126"/>
                </a:lnTo>
                <a:lnTo>
                  <a:pt x="110" y="111"/>
                </a:lnTo>
                <a:lnTo>
                  <a:pt x="123" y="98"/>
                </a:lnTo>
                <a:lnTo>
                  <a:pt x="137" y="87"/>
                </a:lnTo>
                <a:lnTo>
                  <a:pt x="151" y="77"/>
                </a:lnTo>
                <a:lnTo>
                  <a:pt x="166" y="69"/>
                </a:lnTo>
                <a:lnTo>
                  <a:pt x="181" y="62"/>
                </a:lnTo>
                <a:lnTo>
                  <a:pt x="197" y="55"/>
                </a:lnTo>
                <a:lnTo>
                  <a:pt x="213" y="50"/>
                </a:lnTo>
                <a:lnTo>
                  <a:pt x="231" y="45"/>
                </a:lnTo>
                <a:lnTo>
                  <a:pt x="250" y="39"/>
                </a:lnTo>
                <a:lnTo>
                  <a:pt x="270" y="35"/>
                </a:lnTo>
                <a:lnTo>
                  <a:pt x="292" y="29"/>
                </a:lnTo>
                <a:lnTo>
                  <a:pt x="316" y="23"/>
                </a:lnTo>
                <a:lnTo>
                  <a:pt x="341" y="17"/>
                </a:lnTo>
                <a:lnTo>
                  <a:pt x="368" y="10"/>
                </a:lnTo>
                <a:lnTo>
                  <a:pt x="398" y="2"/>
                </a:lnTo>
                <a:close/>
              </a:path>
            </a:pathLst>
          </a:custGeom>
          <a:solidFill>
            <a:srgbClr val="000000"/>
          </a:solidFill>
          <a:ln w="9525">
            <a:noFill/>
            <a:round/>
            <a:headEnd/>
            <a:tailEnd/>
          </a:ln>
        </p:spPr>
        <p:txBody>
          <a:bodyPr/>
          <a:lstStyle/>
          <a:p>
            <a:endParaRPr lang="en-GB">
              <a:solidFill>
                <a:prstClr val="black"/>
              </a:solidFill>
            </a:endParaRPr>
          </a:p>
        </p:txBody>
      </p:sp>
      <p:sp>
        <p:nvSpPr>
          <p:cNvPr id="31748" name="Text Box 5"/>
          <p:cNvSpPr txBox="1">
            <a:spLocks noChangeArrowheads="1"/>
          </p:cNvSpPr>
          <p:nvPr/>
        </p:nvSpPr>
        <p:spPr bwMode="auto">
          <a:xfrm>
            <a:off x="3352800" y="1412776"/>
            <a:ext cx="5181600" cy="1477328"/>
          </a:xfrm>
          <a:prstGeom prst="rect">
            <a:avLst/>
          </a:prstGeom>
          <a:noFill/>
          <a:ln w="9525">
            <a:solidFill>
              <a:schemeClr val="tx1">
                <a:lumMod val="95000"/>
                <a:lumOff val="5000"/>
              </a:schemeClr>
            </a:solidFill>
            <a:miter lim="800000"/>
            <a:headEnd/>
            <a:tailEnd/>
          </a:ln>
        </p:spPr>
        <p:txBody>
          <a:bodyPr>
            <a:spAutoFit/>
          </a:bodyPr>
          <a:lstStyle/>
          <a:p>
            <a:pPr>
              <a:spcBef>
                <a:spcPct val="50000"/>
              </a:spcBef>
            </a:pPr>
            <a:r>
              <a:rPr lang="en-GB" dirty="0">
                <a:solidFill>
                  <a:prstClr val="black"/>
                </a:solidFill>
                <a:latin typeface="Comic Sans MS" pitchFamily="66" charset="0"/>
              </a:rPr>
              <a:t>1st Law – INERTIA - remains at set unless a force affects them. </a:t>
            </a:r>
          </a:p>
          <a:p>
            <a:pPr>
              <a:spcBef>
                <a:spcPct val="50000"/>
              </a:spcBef>
            </a:pPr>
            <a:r>
              <a:rPr lang="en-GB" dirty="0">
                <a:solidFill>
                  <a:prstClr val="black"/>
                </a:solidFill>
                <a:latin typeface="Comic Sans MS" pitchFamily="66" charset="0"/>
              </a:rPr>
              <a:t>Force of muscles holding in place.</a:t>
            </a:r>
          </a:p>
          <a:p>
            <a:pPr>
              <a:spcBef>
                <a:spcPct val="50000"/>
              </a:spcBef>
            </a:pPr>
            <a:r>
              <a:rPr lang="en-GB" dirty="0">
                <a:solidFill>
                  <a:prstClr val="black"/>
                </a:solidFill>
                <a:latin typeface="Comic Sans MS" pitchFamily="66" charset="0"/>
              </a:rPr>
              <a:t>Force of gravity</a:t>
            </a:r>
          </a:p>
        </p:txBody>
      </p:sp>
      <p:sp>
        <p:nvSpPr>
          <p:cNvPr id="31749" name="Text Box 6"/>
          <p:cNvSpPr txBox="1">
            <a:spLocks noChangeArrowheads="1"/>
          </p:cNvSpPr>
          <p:nvPr/>
        </p:nvSpPr>
        <p:spPr bwMode="auto">
          <a:xfrm>
            <a:off x="3533633" y="3284984"/>
            <a:ext cx="5181600" cy="1200329"/>
          </a:xfrm>
          <a:prstGeom prst="rect">
            <a:avLst/>
          </a:prstGeom>
          <a:noFill/>
          <a:ln w="9525">
            <a:solidFill>
              <a:schemeClr val="tx1"/>
            </a:solidFill>
            <a:miter lim="800000"/>
            <a:headEnd/>
            <a:tailEnd/>
          </a:ln>
        </p:spPr>
        <p:txBody>
          <a:bodyPr>
            <a:spAutoFit/>
          </a:bodyPr>
          <a:lstStyle/>
          <a:p>
            <a:pPr>
              <a:spcBef>
                <a:spcPct val="50000"/>
              </a:spcBef>
            </a:pPr>
            <a:r>
              <a:rPr lang="en-GB" dirty="0">
                <a:solidFill>
                  <a:prstClr val="black"/>
                </a:solidFill>
                <a:latin typeface="Comic Sans MS" pitchFamily="66" charset="0"/>
              </a:rPr>
              <a:t>2nd Law – ACCELERATION –force is applied to block which is greater than the mass resistance/wind resistance so acceleration occurs.</a:t>
            </a:r>
          </a:p>
        </p:txBody>
      </p:sp>
      <p:sp>
        <p:nvSpPr>
          <p:cNvPr id="31750" name="Text Box 7"/>
          <p:cNvSpPr txBox="1">
            <a:spLocks noChangeArrowheads="1"/>
          </p:cNvSpPr>
          <p:nvPr/>
        </p:nvSpPr>
        <p:spPr bwMode="auto">
          <a:xfrm>
            <a:off x="3581400" y="4856897"/>
            <a:ext cx="5181600" cy="1477328"/>
          </a:xfrm>
          <a:prstGeom prst="rect">
            <a:avLst/>
          </a:prstGeom>
          <a:noFill/>
          <a:ln w="9525">
            <a:solidFill>
              <a:schemeClr val="tx1"/>
            </a:solidFill>
            <a:miter lim="800000"/>
            <a:headEnd/>
            <a:tailEnd/>
          </a:ln>
        </p:spPr>
        <p:txBody>
          <a:bodyPr>
            <a:spAutoFit/>
          </a:bodyPr>
          <a:lstStyle/>
          <a:p>
            <a:pPr>
              <a:spcBef>
                <a:spcPct val="50000"/>
              </a:spcBef>
            </a:pPr>
            <a:r>
              <a:rPr lang="en-GB" dirty="0">
                <a:solidFill>
                  <a:prstClr val="black"/>
                </a:solidFill>
                <a:latin typeface="Comic Sans MS" pitchFamily="66" charset="0"/>
              </a:rPr>
              <a:t>3rd Law – ACTION &amp; REACTION - action force is muscular force into the blocks is equal to the force, reaction force pushes athlete off </a:t>
            </a:r>
            <a:r>
              <a:rPr lang="en-GB" dirty="0" smtClean="0">
                <a:solidFill>
                  <a:prstClr val="black"/>
                </a:solidFill>
                <a:latin typeface="Comic Sans MS" pitchFamily="66" charset="0"/>
              </a:rPr>
              <a:t>blocks due to resistance of blocks on the floor.</a:t>
            </a:r>
            <a:endParaRPr lang="en-GB" dirty="0">
              <a:solidFill>
                <a:prstClr val="black"/>
              </a:solidFill>
              <a:latin typeface="Comic Sans MS" pitchFamily="66" charset="0"/>
            </a:endParaRPr>
          </a:p>
        </p:txBody>
      </p:sp>
    </p:spTree>
    <p:custDataLst>
      <p:tags r:id="rId1"/>
    </p:custDataLst>
    <p:extLst>
      <p:ext uri="{BB962C8B-B14F-4D97-AF65-F5344CB8AC3E}">
        <p14:creationId xmlns:p14="http://schemas.microsoft.com/office/powerpoint/2010/main" val="125970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randombar(horizontal)">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749"/>
                                        </p:tgtEl>
                                        <p:attrNameLst>
                                          <p:attrName>style.visibility</p:attrName>
                                        </p:attrNameLst>
                                      </p:cBhvr>
                                      <p:to>
                                        <p:strVal val="visible"/>
                                      </p:to>
                                    </p:set>
                                    <p:anim calcmode="lin" valueType="num">
                                      <p:cBhvr additive="base">
                                        <p:cTn id="12" dur="500" fill="hold"/>
                                        <p:tgtEl>
                                          <p:spTgt spid="31749"/>
                                        </p:tgtEl>
                                        <p:attrNameLst>
                                          <p:attrName>ppt_x</p:attrName>
                                        </p:attrNameLst>
                                      </p:cBhvr>
                                      <p:tavLst>
                                        <p:tav tm="0">
                                          <p:val>
                                            <p:strVal val="#ppt_x"/>
                                          </p:val>
                                        </p:tav>
                                        <p:tav tm="100000">
                                          <p:val>
                                            <p:strVal val="#ppt_x"/>
                                          </p:val>
                                        </p:tav>
                                      </p:tavLst>
                                    </p:anim>
                                    <p:anim calcmode="lin" valueType="num">
                                      <p:cBhvr additive="base">
                                        <p:cTn id="13"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animBg="1"/>
      <p:bldP spid="317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28625" y="142875"/>
            <a:ext cx="8229600" cy="857250"/>
          </a:xfrm>
        </p:spPr>
        <p:txBody>
          <a:bodyPr/>
          <a:lstStyle/>
          <a:p>
            <a:pPr eaLnBrk="1" hangingPunct="1"/>
            <a:r>
              <a:rPr lang="en-US" dirty="0" smtClean="0"/>
              <a:t>Laws of Motion</a:t>
            </a:r>
          </a:p>
        </p:txBody>
      </p:sp>
      <p:sp>
        <p:nvSpPr>
          <p:cNvPr id="21507" name="Rectangle 3"/>
          <p:cNvSpPr>
            <a:spLocks noGrp="1" noChangeArrowheads="1"/>
          </p:cNvSpPr>
          <p:nvPr>
            <p:ph type="body" sz="half" idx="1"/>
          </p:nvPr>
        </p:nvSpPr>
        <p:spPr>
          <a:xfrm>
            <a:off x="285753" y="1600200"/>
            <a:ext cx="4718296" cy="4972050"/>
          </a:xfrm>
        </p:spPr>
        <p:txBody>
          <a:bodyPr>
            <a:normAutofit fontScale="92500" lnSpcReduction="20000"/>
          </a:bodyPr>
          <a:lstStyle/>
          <a:p>
            <a:pPr eaLnBrk="1" hangingPunct="1"/>
            <a:r>
              <a:rPr lang="en-US" sz="3600" dirty="0" smtClean="0"/>
              <a:t> </a:t>
            </a:r>
            <a:r>
              <a:rPr lang="en-US" sz="4000" dirty="0" smtClean="0"/>
              <a:t>Sir Isaac Newton</a:t>
            </a:r>
          </a:p>
          <a:p>
            <a:pPr eaLnBrk="1" hangingPunct="1"/>
            <a:endParaRPr lang="en-US" sz="4000" dirty="0" smtClean="0"/>
          </a:p>
          <a:p>
            <a:pPr eaLnBrk="1" hangingPunct="1"/>
            <a:r>
              <a:rPr lang="en-US" sz="4000" b="1" dirty="0" smtClean="0"/>
              <a:t>3 Laws of Motion : </a:t>
            </a:r>
          </a:p>
          <a:p>
            <a:pPr eaLnBrk="1" hangingPunct="1"/>
            <a:endParaRPr lang="en-US" sz="4000" dirty="0" smtClean="0"/>
          </a:p>
          <a:p>
            <a:pPr eaLnBrk="1" hangingPunct="1">
              <a:buFont typeface="Wingdings 2" pitchFamily="18" charset="2"/>
              <a:buNone/>
            </a:pPr>
            <a:r>
              <a:rPr lang="en-US" sz="4000" dirty="0" smtClean="0">
                <a:solidFill>
                  <a:schemeClr val="tx1">
                    <a:lumMod val="95000"/>
                  </a:schemeClr>
                </a:solidFill>
              </a:rPr>
              <a:t>1 INERTIA</a:t>
            </a:r>
          </a:p>
          <a:p>
            <a:pPr eaLnBrk="1" hangingPunct="1">
              <a:buFont typeface="Wingdings 2" pitchFamily="18" charset="2"/>
              <a:buNone/>
            </a:pPr>
            <a:r>
              <a:rPr lang="en-US" sz="4000" dirty="0" smtClean="0">
                <a:solidFill>
                  <a:schemeClr val="tx1">
                    <a:lumMod val="95000"/>
                  </a:schemeClr>
                </a:solidFill>
              </a:rPr>
              <a:t>2 ACCELERATION</a:t>
            </a:r>
          </a:p>
          <a:p>
            <a:pPr eaLnBrk="1" hangingPunct="1">
              <a:buFont typeface="Wingdings 2" pitchFamily="18" charset="2"/>
              <a:buNone/>
            </a:pPr>
            <a:r>
              <a:rPr lang="en-US" sz="4000" dirty="0" smtClean="0">
                <a:solidFill>
                  <a:schemeClr val="tx1">
                    <a:lumMod val="95000"/>
                  </a:schemeClr>
                </a:solidFill>
              </a:rPr>
              <a:t>3 ACTION &amp; REACTION</a:t>
            </a:r>
            <a:endParaRPr lang="en-GB" sz="4000" dirty="0" smtClean="0">
              <a:solidFill>
                <a:schemeClr val="tx1">
                  <a:lumMod val="95000"/>
                </a:schemeClr>
              </a:solidFill>
            </a:endParaRPr>
          </a:p>
        </p:txBody>
      </p:sp>
      <p:pic>
        <p:nvPicPr>
          <p:cNvPr id="21508" name="Picture 4" descr="tillery+f03-02">
            <a:hlinkClick r:id="rId4" tooltip="Soccer girls"/>
          </p:cNvPr>
          <p:cNvPicPr>
            <a:picLocks noGrp="1" noChangeAspect="1" noChangeArrowheads="1"/>
          </p:cNvPicPr>
          <p:nvPr>
            <p:ph sz="half" idx="2"/>
          </p:nvPr>
        </p:nvPicPr>
        <p:blipFill>
          <a:blip r:embed="rId5" cstate="print"/>
          <a:srcRect/>
          <a:stretch>
            <a:fillRect/>
          </a:stretch>
        </p:blipFill>
        <p:spPr>
          <a:xfrm>
            <a:off x="5116515" y="1484313"/>
            <a:ext cx="3741737" cy="4176712"/>
          </a:xfrm>
        </p:spPr>
      </p:pic>
    </p:spTree>
    <p:custDataLst>
      <p:tags r:id="rId1"/>
    </p:custDataLst>
    <p:extLst>
      <p:ext uri="{BB962C8B-B14F-4D97-AF65-F5344CB8AC3E}">
        <p14:creationId xmlns:p14="http://schemas.microsoft.com/office/powerpoint/2010/main" val="4207850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332" y="618519"/>
            <a:ext cx="7773338" cy="1154298"/>
          </a:xfrm>
          <a:solidFill>
            <a:schemeClr val="bg1"/>
          </a:solidFill>
          <a:ln>
            <a:solidFill>
              <a:schemeClr val="tx1"/>
            </a:solidFill>
          </a:ln>
        </p:spPr>
        <p:txBody>
          <a:bodyPr>
            <a:normAutofit/>
          </a:bodyPr>
          <a:lstStyle/>
          <a:p>
            <a:r>
              <a:rPr lang="en-GB" dirty="0" smtClean="0"/>
              <a:t>Key concepts within the Laws of Newton. </a:t>
            </a:r>
            <a:endParaRPr lang="en-GB" dirty="0"/>
          </a:p>
        </p:txBody>
      </p:sp>
      <p:sp>
        <p:nvSpPr>
          <p:cNvPr id="4" name="TextBox 3"/>
          <p:cNvSpPr txBox="1"/>
          <p:nvPr/>
        </p:nvSpPr>
        <p:spPr>
          <a:xfrm>
            <a:off x="1418144" y="1988840"/>
            <a:ext cx="6120680" cy="1446550"/>
          </a:xfrm>
          <a:prstGeom prst="rect">
            <a:avLst/>
          </a:prstGeom>
          <a:solidFill>
            <a:schemeClr val="bg1"/>
          </a:solidFill>
          <a:ln>
            <a:solidFill>
              <a:schemeClr val="tx1"/>
            </a:solidFill>
          </a:ln>
        </p:spPr>
        <p:txBody>
          <a:bodyPr wrap="square" rtlCol="0">
            <a:spAutoFit/>
          </a:bodyPr>
          <a:lstStyle/>
          <a:p>
            <a:pPr algn="ctr"/>
            <a:r>
              <a:rPr lang="en-GB" sz="4400" dirty="0" smtClean="0"/>
              <a:t>Complete the key concepts worksheet. </a:t>
            </a:r>
          </a:p>
        </p:txBody>
      </p:sp>
      <p:sp>
        <p:nvSpPr>
          <p:cNvPr id="5" name="TextBox 4"/>
          <p:cNvSpPr txBox="1"/>
          <p:nvPr/>
        </p:nvSpPr>
        <p:spPr>
          <a:xfrm>
            <a:off x="1418144" y="3789040"/>
            <a:ext cx="6120680" cy="2800767"/>
          </a:xfrm>
          <a:prstGeom prst="rect">
            <a:avLst/>
          </a:prstGeom>
          <a:solidFill>
            <a:schemeClr val="bg1"/>
          </a:solidFill>
          <a:ln>
            <a:solidFill>
              <a:schemeClr val="tx1"/>
            </a:solidFill>
          </a:ln>
        </p:spPr>
        <p:txBody>
          <a:bodyPr wrap="square" rtlCol="0">
            <a:spAutoFit/>
          </a:bodyPr>
          <a:lstStyle/>
          <a:p>
            <a:pPr algn="ctr"/>
            <a:r>
              <a:rPr lang="en-GB" sz="4400" dirty="0" smtClean="0"/>
              <a:t>Velocity</a:t>
            </a:r>
          </a:p>
          <a:p>
            <a:pPr algn="ctr"/>
            <a:r>
              <a:rPr lang="en-GB" sz="4400" dirty="0" smtClean="0"/>
              <a:t>Momentum</a:t>
            </a:r>
          </a:p>
          <a:p>
            <a:pPr algn="ctr"/>
            <a:r>
              <a:rPr lang="en-GB" sz="4400" dirty="0" smtClean="0"/>
              <a:t>Acceleration</a:t>
            </a:r>
          </a:p>
          <a:p>
            <a:pPr algn="ctr"/>
            <a:r>
              <a:rPr lang="en-GB" sz="4400" dirty="0" smtClean="0"/>
              <a:t>Force</a:t>
            </a:r>
          </a:p>
        </p:txBody>
      </p:sp>
    </p:spTree>
    <p:extLst>
      <p:ext uri="{BB962C8B-B14F-4D97-AF65-F5344CB8AC3E}">
        <p14:creationId xmlns:p14="http://schemas.microsoft.com/office/powerpoint/2010/main" val="248286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188640"/>
            <a:ext cx="4104456" cy="792088"/>
          </a:xfrm>
          <a:solidFill>
            <a:schemeClr val="bg1"/>
          </a:solidFill>
          <a:ln>
            <a:noFill/>
          </a:ln>
        </p:spPr>
        <p:txBody>
          <a:bodyPr>
            <a:normAutofit/>
          </a:bodyPr>
          <a:lstStyle/>
          <a:p>
            <a:r>
              <a:rPr lang="en-GB" b="1" dirty="0" smtClean="0"/>
              <a:t>velocity</a:t>
            </a:r>
            <a:endParaRPr lang="en-GB" b="1" dirty="0"/>
          </a:p>
        </p:txBody>
      </p:sp>
      <p:sp>
        <p:nvSpPr>
          <p:cNvPr id="3" name="TextBox 2"/>
          <p:cNvSpPr txBox="1"/>
          <p:nvPr/>
        </p:nvSpPr>
        <p:spPr>
          <a:xfrm>
            <a:off x="683837" y="1268760"/>
            <a:ext cx="3603687" cy="3046988"/>
          </a:xfrm>
          <a:prstGeom prst="rect">
            <a:avLst/>
          </a:prstGeom>
          <a:noFill/>
        </p:spPr>
        <p:txBody>
          <a:bodyPr wrap="square" rtlCol="0">
            <a:spAutoFit/>
          </a:bodyPr>
          <a:lstStyle/>
          <a:p>
            <a:r>
              <a:rPr lang="en-GB" sz="2400" b="1" dirty="0"/>
              <a:t>Velocity</a:t>
            </a:r>
            <a:r>
              <a:rPr lang="en-GB" sz="2400" dirty="0"/>
              <a:t>: rate of change in </a:t>
            </a:r>
            <a:r>
              <a:rPr lang="en-GB" sz="2400" dirty="0" smtClean="0"/>
              <a:t>displacement the shortest route from A to  B </a:t>
            </a:r>
            <a:r>
              <a:rPr lang="en-GB" sz="2400" dirty="0"/>
              <a:t>and can be calculated using the following equation.</a:t>
            </a:r>
          </a:p>
          <a:p>
            <a:r>
              <a:rPr lang="en-GB" sz="2400" dirty="0"/>
              <a:t>Velocity = Displacement/ time taken.</a:t>
            </a:r>
          </a:p>
          <a:p>
            <a:r>
              <a:rPr lang="en-GB" sz="2400" dirty="0"/>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1047">
            <a:off x="4535480" y="1218781"/>
            <a:ext cx="4520890" cy="2260445"/>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65500" y="4344026"/>
            <a:ext cx="3240360" cy="923330"/>
          </a:xfrm>
          <a:prstGeom prst="rect">
            <a:avLst/>
          </a:prstGeom>
          <a:noFill/>
        </p:spPr>
        <p:txBody>
          <a:bodyPr wrap="square" rtlCol="0">
            <a:spAutoFit/>
          </a:bodyPr>
          <a:lstStyle/>
          <a:p>
            <a:r>
              <a:rPr lang="en-GB" b="1" dirty="0"/>
              <a:t>Velocity</a:t>
            </a:r>
            <a:r>
              <a:rPr lang="en-GB" dirty="0"/>
              <a:t>: </a:t>
            </a:r>
          </a:p>
          <a:p>
            <a:r>
              <a:rPr lang="en-GB" dirty="0" smtClean="0"/>
              <a:t>Average velocity = </a:t>
            </a:r>
            <a:r>
              <a:rPr lang="en-GB" b="1" dirty="0" smtClean="0"/>
              <a:t>(distance divided by time)</a:t>
            </a:r>
          </a:p>
        </p:txBody>
      </p:sp>
      <p:sp>
        <p:nvSpPr>
          <p:cNvPr id="6" name="TextBox 5"/>
          <p:cNvSpPr txBox="1"/>
          <p:nvPr/>
        </p:nvSpPr>
        <p:spPr>
          <a:xfrm>
            <a:off x="865500" y="5512199"/>
            <a:ext cx="3240360" cy="923330"/>
          </a:xfrm>
          <a:prstGeom prst="rect">
            <a:avLst/>
          </a:prstGeom>
          <a:noFill/>
        </p:spPr>
        <p:txBody>
          <a:bodyPr wrap="square" rtlCol="0">
            <a:spAutoFit/>
          </a:bodyPr>
          <a:lstStyle/>
          <a:p>
            <a:r>
              <a:rPr lang="en-GB" b="1" dirty="0"/>
              <a:t>Velocity</a:t>
            </a:r>
            <a:r>
              <a:rPr lang="en-GB" dirty="0"/>
              <a:t>: </a:t>
            </a:r>
          </a:p>
          <a:p>
            <a:r>
              <a:rPr lang="en-GB" dirty="0" smtClean="0"/>
              <a:t>Average velocity = (100m  divided by 9.58s)</a:t>
            </a:r>
          </a:p>
        </p:txBody>
      </p:sp>
      <p:sp>
        <p:nvSpPr>
          <p:cNvPr id="7" name="TextBox 6"/>
          <p:cNvSpPr txBox="1"/>
          <p:nvPr/>
        </p:nvSpPr>
        <p:spPr>
          <a:xfrm>
            <a:off x="4644008" y="3973349"/>
            <a:ext cx="3240360" cy="369332"/>
          </a:xfrm>
          <a:prstGeom prst="rect">
            <a:avLst/>
          </a:prstGeom>
          <a:noFill/>
        </p:spPr>
        <p:txBody>
          <a:bodyPr wrap="square" rtlCol="0">
            <a:spAutoFit/>
          </a:bodyPr>
          <a:lstStyle/>
          <a:p>
            <a:r>
              <a:rPr lang="en-GB" b="1" dirty="0" smtClean="0"/>
              <a:t>Average velocity = 10.44 m/s</a:t>
            </a:r>
            <a:endParaRPr lang="en-GB" dirty="0"/>
          </a:p>
        </p:txBody>
      </p:sp>
      <p:sp>
        <p:nvSpPr>
          <p:cNvPr id="8" name="TextBox 7"/>
          <p:cNvSpPr txBox="1"/>
          <p:nvPr/>
        </p:nvSpPr>
        <p:spPr>
          <a:xfrm>
            <a:off x="0" y="6237312"/>
            <a:ext cx="1512168" cy="369332"/>
          </a:xfrm>
          <a:prstGeom prst="rect">
            <a:avLst/>
          </a:prstGeom>
          <a:noFill/>
        </p:spPr>
        <p:txBody>
          <a:bodyPr wrap="square" rtlCol="0">
            <a:spAutoFit/>
          </a:bodyPr>
          <a:lstStyle/>
          <a:p>
            <a:r>
              <a:rPr lang="en-GB" dirty="0" smtClean="0"/>
              <a:t>Page 3</a:t>
            </a:r>
            <a:endParaRPr lang="en-GB" dirty="0"/>
          </a:p>
        </p:txBody>
      </p:sp>
    </p:spTree>
    <p:extLst>
      <p:ext uri="{BB962C8B-B14F-4D97-AF65-F5344CB8AC3E}">
        <p14:creationId xmlns:p14="http://schemas.microsoft.com/office/powerpoint/2010/main" val="367431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773338" cy="792088"/>
          </a:xfrm>
          <a:noFill/>
          <a:ln>
            <a:noFill/>
          </a:ln>
        </p:spPr>
        <p:txBody>
          <a:bodyPr>
            <a:normAutofit/>
          </a:bodyPr>
          <a:lstStyle/>
          <a:p>
            <a:r>
              <a:rPr lang="en-GB" b="1" dirty="0" smtClean="0"/>
              <a:t>velocity</a:t>
            </a:r>
            <a:endParaRPr lang="en-GB" b="1" dirty="0"/>
          </a:p>
        </p:txBody>
      </p:sp>
      <p:sp>
        <p:nvSpPr>
          <p:cNvPr id="5" name="TextBox 4"/>
          <p:cNvSpPr txBox="1"/>
          <p:nvPr/>
        </p:nvSpPr>
        <p:spPr>
          <a:xfrm>
            <a:off x="467544" y="1844824"/>
            <a:ext cx="3240360" cy="2308324"/>
          </a:xfrm>
          <a:prstGeom prst="rect">
            <a:avLst/>
          </a:prstGeom>
          <a:noFill/>
        </p:spPr>
        <p:txBody>
          <a:bodyPr wrap="square" rtlCol="0">
            <a:spAutoFit/>
          </a:bodyPr>
          <a:lstStyle/>
          <a:p>
            <a:r>
              <a:rPr lang="en-GB" sz="2400" dirty="0" smtClean="0"/>
              <a:t>Displacement is distance Divide this by time taken. </a:t>
            </a:r>
          </a:p>
          <a:p>
            <a:endParaRPr lang="en-GB" sz="2400" dirty="0"/>
          </a:p>
          <a:p>
            <a:r>
              <a:rPr lang="en-GB" sz="2400" dirty="0" smtClean="0"/>
              <a:t>1500m divided by 390 secs =</a:t>
            </a:r>
          </a:p>
          <a:p>
            <a:r>
              <a:rPr lang="en-GB" sz="2400" dirty="0" smtClean="0"/>
              <a:t> </a:t>
            </a:r>
          </a:p>
        </p:txBody>
      </p:sp>
      <p:sp>
        <p:nvSpPr>
          <p:cNvPr id="7" name="TextBox 6"/>
          <p:cNvSpPr txBox="1"/>
          <p:nvPr/>
        </p:nvSpPr>
        <p:spPr>
          <a:xfrm>
            <a:off x="611560" y="4365104"/>
            <a:ext cx="3672408" cy="1200329"/>
          </a:xfrm>
          <a:prstGeom prst="rect">
            <a:avLst/>
          </a:prstGeom>
          <a:noFill/>
        </p:spPr>
        <p:txBody>
          <a:bodyPr wrap="square" rtlCol="0">
            <a:spAutoFit/>
          </a:bodyPr>
          <a:lstStyle/>
          <a:p>
            <a:r>
              <a:rPr lang="en-GB" sz="3600" b="1" dirty="0" smtClean="0"/>
              <a:t>Average velocity = 3.8 m/s</a:t>
            </a:r>
            <a:endParaRPr lang="en-GB" sz="3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9057">
            <a:off x="5367107" y="1432191"/>
            <a:ext cx="3064332" cy="2039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063069" y="4397694"/>
            <a:ext cx="3672408" cy="1200329"/>
          </a:xfrm>
          <a:prstGeom prst="rect">
            <a:avLst/>
          </a:prstGeom>
          <a:noFill/>
        </p:spPr>
        <p:txBody>
          <a:bodyPr wrap="square" rtlCol="0">
            <a:spAutoFit/>
          </a:bodyPr>
          <a:lstStyle/>
          <a:p>
            <a:r>
              <a:rPr lang="en-GB" sz="3600" dirty="0" smtClean="0"/>
              <a:t>The lower the score the slower you are.</a:t>
            </a:r>
            <a:endParaRPr lang="en-GB" sz="3600" dirty="0"/>
          </a:p>
        </p:txBody>
      </p:sp>
    </p:spTree>
    <p:extLst>
      <p:ext uri="{BB962C8B-B14F-4D97-AF65-F5344CB8AC3E}">
        <p14:creationId xmlns:p14="http://schemas.microsoft.com/office/powerpoint/2010/main" val="97932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773338" cy="792088"/>
          </a:xfrm>
          <a:noFill/>
          <a:ln>
            <a:noFill/>
          </a:ln>
        </p:spPr>
        <p:txBody>
          <a:bodyPr>
            <a:normAutofit/>
          </a:bodyPr>
          <a:lstStyle/>
          <a:p>
            <a:r>
              <a:rPr lang="en-GB" b="1" dirty="0" smtClean="0"/>
              <a:t>momentum</a:t>
            </a:r>
            <a:endParaRPr lang="en-GB" b="1" dirty="0"/>
          </a:p>
        </p:txBody>
      </p:sp>
      <p:sp>
        <p:nvSpPr>
          <p:cNvPr id="5" name="TextBox 4"/>
          <p:cNvSpPr txBox="1"/>
          <p:nvPr/>
        </p:nvSpPr>
        <p:spPr>
          <a:xfrm>
            <a:off x="683568" y="836712"/>
            <a:ext cx="3384376" cy="2677656"/>
          </a:xfrm>
          <a:prstGeom prst="rect">
            <a:avLst/>
          </a:prstGeom>
          <a:noFill/>
        </p:spPr>
        <p:txBody>
          <a:bodyPr wrap="square" rtlCol="0">
            <a:spAutoFit/>
          </a:bodyPr>
          <a:lstStyle/>
          <a:p>
            <a:r>
              <a:rPr lang="en-GB" sz="2400" b="1" dirty="0"/>
              <a:t>Momentum: I</a:t>
            </a:r>
            <a:r>
              <a:rPr lang="en-GB" sz="2400" b="1" dirty="0" smtClean="0"/>
              <a:t>s measured in </a:t>
            </a:r>
            <a:r>
              <a:rPr lang="en-GB" sz="2400" b="1" dirty="0" smtClean="0">
                <a:solidFill>
                  <a:srgbClr val="FF0000"/>
                </a:solidFill>
              </a:rPr>
              <a:t>kg m/s</a:t>
            </a:r>
          </a:p>
          <a:p>
            <a:r>
              <a:rPr lang="en-GB" sz="2400" dirty="0"/>
              <a:t>T</a:t>
            </a:r>
            <a:r>
              <a:rPr lang="en-GB" sz="2400" dirty="0" smtClean="0"/>
              <a:t>his </a:t>
            </a:r>
            <a:r>
              <a:rPr lang="en-GB" sz="2400" dirty="0"/>
              <a:t>is the quantity of motion possessed by a moving body and can be calculated by using the following equation:</a:t>
            </a:r>
          </a:p>
        </p:txBody>
      </p:sp>
      <p:sp>
        <p:nvSpPr>
          <p:cNvPr id="7" name="TextBox 6"/>
          <p:cNvSpPr txBox="1"/>
          <p:nvPr/>
        </p:nvSpPr>
        <p:spPr>
          <a:xfrm>
            <a:off x="395536" y="3514368"/>
            <a:ext cx="2880320" cy="954107"/>
          </a:xfrm>
          <a:prstGeom prst="rect">
            <a:avLst/>
          </a:prstGeom>
          <a:noFill/>
        </p:spPr>
        <p:txBody>
          <a:bodyPr wrap="square" rtlCol="0">
            <a:spAutoFit/>
          </a:bodyPr>
          <a:lstStyle/>
          <a:p>
            <a:r>
              <a:rPr lang="en-GB" sz="2800" b="1" dirty="0"/>
              <a:t>Momentum</a:t>
            </a:r>
            <a:r>
              <a:rPr lang="en-GB" sz="2800" dirty="0"/>
              <a:t> = </a:t>
            </a:r>
            <a:r>
              <a:rPr lang="en-GB" sz="2800" b="1" dirty="0">
                <a:solidFill>
                  <a:srgbClr val="00B050"/>
                </a:solidFill>
              </a:rPr>
              <a:t>Mass x Velocity</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240036"/>
            <a:ext cx="4575423"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79060" y="4653136"/>
            <a:ext cx="2880320" cy="1569660"/>
          </a:xfrm>
          <a:prstGeom prst="rect">
            <a:avLst/>
          </a:prstGeom>
          <a:noFill/>
        </p:spPr>
        <p:txBody>
          <a:bodyPr wrap="square" rtlCol="0">
            <a:spAutoFit/>
          </a:bodyPr>
          <a:lstStyle/>
          <a:p>
            <a:r>
              <a:rPr lang="en-GB" sz="2400" b="1" dirty="0" smtClean="0"/>
              <a:t>Mass = 94kg x average velocity which is </a:t>
            </a:r>
            <a:r>
              <a:rPr lang="en-GB" sz="2400" b="1" dirty="0" smtClean="0">
                <a:solidFill>
                  <a:srgbClr val="FF0000"/>
                </a:solidFill>
              </a:rPr>
              <a:t>distance divided by time. </a:t>
            </a:r>
            <a:endParaRPr lang="en-GB" sz="2400" dirty="0">
              <a:solidFill>
                <a:srgbClr val="FF0000"/>
              </a:solidFill>
            </a:endParaRPr>
          </a:p>
        </p:txBody>
      </p:sp>
      <p:sp>
        <p:nvSpPr>
          <p:cNvPr id="9" name="TextBox 8"/>
          <p:cNvSpPr txBox="1"/>
          <p:nvPr/>
        </p:nvSpPr>
        <p:spPr>
          <a:xfrm>
            <a:off x="4860032" y="3530190"/>
            <a:ext cx="2880320" cy="830997"/>
          </a:xfrm>
          <a:prstGeom prst="rect">
            <a:avLst/>
          </a:prstGeom>
          <a:noFill/>
        </p:spPr>
        <p:txBody>
          <a:bodyPr wrap="square" rtlCol="0">
            <a:spAutoFit/>
          </a:bodyPr>
          <a:lstStyle/>
          <a:p>
            <a:r>
              <a:rPr lang="en-GB" sz="2400" b="1" dirty="0" smtClean="0"/>
              <a:t>Momentum =( 94kg x 10.44 m/s)  </a:t>
            </a:r>
            <a:endParaRPr lang="en-GB" sz="2400" dirty="0"/>
          </a:p>
        </p:txBody>
      </p:sp>
      <p:sp>
        <p:nvSpPr>
          <p:cNvPr id="10" name="TextBox 9"/>
          <p:cNvSpPr txBox="1"/>
          <p:nvPr/>
        </p:nvSpPr>
        <p:spPr>
          <a:xfrm>
            <a:off x="4863841" y="4606969"/>
            <a:ext cx="2880320" cy="830997"/>
          </a:xfrm>
          <a:prstGeom prst="rect">
            <a:avLst/>
          </a:prstGeom>
          <a:noFill/>
        </p:spPr>
        <p:txBody>
          <a:bodyPr wrap="square" rtlCol="0">
            <a:spAutoFit/>
          </a:bodyPr>
          <a:lstStyle/>
          <a:p>
            <a:r>
              <a:rPr lang="en-GB" sz="2400" b="1" dirty="0" smtClean="0"/>
              <a:t>Momentum = 981.36kgm/s</a:t>
            </a:r>
            <a:endParaRPr lang="en-GB" sz="2400" dirty="0"/>
          </a:p>
        </p:txBody>
      </p:sp>
    </p:spTree>
    <p:extLst>
      <p:ext uri="{BB962C8B-B14F-4D97-AF65-F5344CB8AC3E}">
        <p14:creationId xmlns:p14="http://schemas.microsoft.com/office/powerpoint/2010/main" val="241917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773338" cy="792088"/>
          </a:xfrm>
          <a:noFill/>
          <a:ln>
            <a:noFill/>
          </a:ln>
        </p:spPr>
        <p:txBody>
          <a:bodyPr>
            <a:normAutofit/>
          </a:bodyPr>
          <a:lstStyle/>
          <a:p>
            <a:r>
              <a:rPr lang="en-GB" b="1" dirty="0" smtClean="0"/>
              <a:t>momentum</a:t>
            </a:r>
            <a:endParaRPr lang="en-GB" b="1" dirty="0"/>
          </a:p>
        </p:txBody>
      </p:sp>
      <p:sp>
        <p:nvSpPr>
          <p:cNvPr id="7" name="TextBox 6"/>
          <p:cNvSpPr txBox="1"/>
          <p:nvPr/>
        </p:nvSpPr>
        <p:spPr>
          <a:xfrm>
            <a:off x="395536" y="3514368"/>
            <a:ext cx="2880320" cy="954107"/>
          </a:xfrm>
          <a:prstGeom prst="rect">
            <a:avLst/>
          </a:prstGeom>
          <a:noFill/>
        </p:spPr>
        <p:txBody>
          <a:bodyPr wrap="square" rtlCol="0">
            <a:spAutoFit/>
          </a:bodyPr>
          <a:lstStyle/>
          <a:p>
            <a:r>
              <a:rPr lang="en-GB" sz="2800" b="1" dirty="0"/>
              <a:t>Momentum</a:t>
            </a:r>
            <a:r>
              <a:rPr lang="en-GB" sz="2800" dirty="0"/>
              <a:t> = Mass x Velocity</a:t>
            </a:r>
          </a:p>
        </p:txBody>
      </p:sp>
      <p:sp>
        <p:nvSpPr>
          <p:cNvPr id="8" name="TextBox 7"/>
          <p:cNvSpPr txBox="1"/>
          <p:nvPr/>
        </p:nvSpPr>
        <p:spPr>
          <a:xfrm>
            <a:off x="579060" y="4653136"/>
            <a:ext cx="2880320" cy="1569660"/>
          </a:xfrm>
          <a:prstGeom prst="rect">
            <a:avLst/>
          </a:prstGeom>
          <a:noFill/>
        </p:spPr>
        <p:txBody>
          <a:bodyPr wrap="square" rtlCol="0">
            <a:spAutoFit/>
          </a:bodyPr>
          <a:lstStyle/>
          <a:p>
            <a:r>
              <a:rPr lang="en-GB" sz="2400" b="1" dirty="0" smtClean="0"/>
              <a:t>Mass = your weight  </a:t>
            </a:r>
            <a:r>
              <a:rPr lang="en-GB" sz="2400" dirty="0" smtClean="0"/>
              <a:t>x </a:t>
            </a:r>
            <a:r>
              <a:rPr lang="en-GB" sz="2400" b="1" dirty="0" smtClean="0"/>
              <a:t>average velocity </a:t>
            </a:r>
            <a:r>
              <a:rPr lang="en-GB" sz="2400" dirty="0" smtClean="0"/>
              <a:t>which is distance divided by time. </a:t>
            </a:r>
            <a:endParaRPr lang="en-GB" sz="2400" dirty="0"/>
          </a:p>
        </p:txBody>
      </p:sp>
      <p:sp>
        <p:nvSpPr>
          <p:cNvPr id="9" name="TextBox 8"/>
          <p:cNvSpPr txBox="1"/>
          <p:nvPr/>
        </p:nvSpPr>
        <p:spPr>
          <a:xfrm>
            <a:off x="5148064" y="1196752"/>
            <a:ext cx="2880320" cy="830997"/>
          </a:xfrm>
          <a:prstGeom prst="rect">
            <a:avLst/>
          </a:prstGeom>
          <a:noFill/>
        </p:spPr>
        <p:txBody>
          <a:bodyPr wrap="square" rtlCol="0">
            <a:spAutoFit/>
          </a:bodyPr>
          <a:lstStyle/>
          <a:p>
            <a:r>
              <a:rPr lang="en-GB" sz="2400" b="1" dirty="0" smtClean="0"/>
              <a:t>Momentum =( 65kg x 3.8 m/s)  </a:t>
            </a:r>
            <a:endParaRPr lang="en-GB" sz="2400" dirty="0"/>
          </a:p>
        </p:txBody>
      </p:sp>
      <p:sp>
        <p:nvSpPr>
          <p:cNvPr id="10" name="TextBox 9"/>
          <p:cNvSpPr txBox="1"/>
          <p:nvPr/>
        </p:nvSpPr>
        <p:spPr>
          <a:xfrm>
            <a:off x="5148064" y="2188493"/>
            <a:ext cx="3744415" cy="1569660"/>
          </a:xfrm>
          <a:prstGeom prst="rect">
            <a:avLst/>
          </a:prstGeom>
          <a:noFill/>
        </p:spPr>
        <p:txBody>
          <a:bodyPr wrap="square" rtlCol="0">
            <a:spAutoFit/>
          </a:bodyPr>
          <a:lstStyle/>
          <a:p>
            <a:r>
              <a:rPr lang="en-GB" sz="2400" b="1" dirty="0" smtClean="0"/>
              <a:t>Momentum = 247  kg m/s</a:t>
            </a:r>
          </a:p>
          <a:p>
            <a:endParaRPr lang="en-GB" sz="2400" b="1" dirty="0"/>
          </a:p>
          <a:p>
            <a:r>
              <a:rPr lang="en-GB" sz="2400" b="1" dirty="0" smtClean="0"/>
              <a:t>Higher the number the more momentum you have.</a:t>
            </a:r>
            <a:endParaRPr lang="en-GB" sz="2400" dirty="0"/>
          </a:p>
        </p:txBody>
      </p:sp>
      <p:pic>
        <p:nvPicPr>
          <p:cNvPr id="8194" name="Picture 2" descr="Image result for your 1500m">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037050"/>
            <a:ext cx="4366457" cy="23109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716016" y="4468475"/>
            <a:ext cx="3744415" cy="830997"/>
          </a:xfrm>
          <a:prstGeom prst="rect">
            <a:avLst/>
          </a:prstGeom>
          <a:noFill/>
        </p:spPr>
        <p:txBody>
          <a:bodyPr wrap="square" rtlCol="0">
            <a:spAutoFit/>
          </a:bodyPr>
          <a:lstStyle/>
          <a:p>
            <a:r>
              <a:rPr lang="en-GB" sz="2400" dirty="0" smtClean="0"/>
              <a:t>Now calculate you own momentum. </a:t>
            </a:r>
            <a:endParaRPr lang="en-GB" sz="2400" dirty="0"/>
          </a:p>
        </p:txBody>
      </p:sp>
    </p:spTree>
    <p:extLst>
      <p:ext uri="{BB962C8B-B14F-4D97-AF65-F5344CB8AC3E}">
        <p14:creationId xmlns:p14="http://schemas.microsoft.com/office/powerpoint/2010/main" val="198337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773338" cy="506226"/>
          </a:xfrm>
        </p:spPr>
        <p:txBody>
          <a:bodyPr>
            <a:normAutofit fontScale="90000"/>
          </a:bodyPr>
          <a:lstStyle/>
          <a:p>
            <a:r>
              <a:rPr lang="en-GB" b="1" dirty="0"/>
              <a:t>Acceleration:</a:t>
            </a:r>
            <a:endParaRPr lang="en-GB" dirty="0"/>
          </a:p>
        </p:txBody>
      </p:sp>
      <p:sp>
        <p:nvSpPr>
          <p:cNvPr id="3" name="Rectangle 2"/>
          <p:cNvSpPr/>
          <p:nvPr/>
        </p:nvSpPr>
        <p:spPr>
          <a:xfrm>
            <a:off x="323528" y="1052736"/>
            <a:ext cx="4392488" cy="3970318"/>
          </a:xfrm>
          <a:prstGeom prst="rect">
            <a:avLst/>
          </a:prstGeom>
        </p:spPr>
        <p:txBody>
          <a:bodyPr wrap="square">
            <a:spAutoFit/>
          </a:bodyPr>
          <a:lstStyle/>
          <a:p>
            <a:r>
              <a:rPr lang="en-GB" dirty="0"/>
              <a:t> </a:t>
            </a:r>
          </a:p>
          <a:p>
            <a:r>
              <a:rPr lang="en-GB" b="1" dirty="0"/>
              <a:t>Acceleration: </a:t>
            </a:r>
            <a:r>
              <a:rPr lang="en-GB" dirty="0" smtClean="0"/>
              <a:t>Is </a:t>
            </a:r>
            <a:r>
              <a:rPr lang="en-GB" dirty="0"/>
              <a:t>the rate of</a:t>
            </a:r>
            <a:r>
              <a:rPr lang="en-GB" b="1" dirty="0"/>
              <a:t> change </a:t>
            </a:r>
            <a:r>
              <a:rPr lang="en-GB" dirty="0"/>
              <a:t>in velocity and can be calculated using the following equation.</a:t>
            </a:r>
          </a:p>
          <a:p>
            <a:r>
              <a:rPr lang="en-GB" dirty="0"/>
              <a:t> </a:t>
            </a:r>
          </a:p>
          <a:p>
            <a:r>
              <a:rPr lang="en-GB" dirty="0"/>
              <a:t>Acceleration = (final velocity – initial velocity) / time taken.</a:t>
            </a:r>
          </a:p>
          <a:p>
            <a:r>
              <a:rPr lang="en-GB" dirty="0"/>
              <a:t> </a:t>
            </a:r>
          </a:p>
          <a:p>
            <a:r>
              <a:rPr lang="en-GB" dirty="0"/>
              <a:t>Acceleration is measured in m/s change in velocity is measured in m/s and time taken in secs.</a:t>
            </a:r>
          </a:p>
          <a:p>
            <a:r>
              <a:rPr lang="en-GB" dirty="0"/>
              <a:t> </a:t>
            </a:r>
          </a:p>
          <a:p>
            <a:r>
              <a:rPr lang="en-GB" dirty="0"/>
              <a:t>Usain example:</a:t>
            </a:r>
          </a:p>
          <a:p>
            <a:r>
              <a:rPr lang="en-GB" dirty="0"/>
              <a:t>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8496"/>
            <a:ext cx="4716016" cy="3681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92080" y="1100643"/>
            <a:ext cx="3240360" cy="1200329"/>
          </a:xfrm>
          <a:prstGeom prst="rect">
            <a:avLst/>
          </a:prstGeom>
          <a:noFill/>
        </p:spPr>
        <p:txBody>
          <a:bodyPr wrap="square" rtlCol="0">
            <a:spAutoFit/>
          </a:bodyPr>
          <a:lstStyle/>
          <a:p>
            <a:r>
              <a:rPr lang="en-GB" b="1" dirty="0" smtClean="0"/>
              <a:t>Velocity</a:t>
            </a:r>
            <a:r>
              <a:rPr lang="en-GB" dirty="0" smtClean="0"/>
              <a:t>: </a:t>
            </a:r>
          </a:p>
          <a:p>
            <a:r>
              <a:rPr lang="en-GB" dirty="0" smtClean="0"/>
              <a:t>Average velocity = (20m  divided by the time is took  2.88s)</a:t>
            </a:r>
          </a:p>
        </p:txBody>
      </p:sp>
      <p:sp>
        <p:nvSpPr>
          <p:cNvPr id="6" name="TextBox 5"/>
          <p:cNvSpPr txBox="1"/>
          <p:nvPr/>
        </p:nvSpPr>
        <p:spPr>
          <a:xfrm>
            <a:off x="5267849" y="4376723"/>
            <a:ext cx="3240360" cy="646331"/>
          </a:xfrm>
          <a:prstGeom prst="rect">
            <a:avLst/>
          </a:prstGeom>
          <a:noFill/>
        </p:spPr>
        <p:txBody>
          <a:bodyPr wrap="square" rtlCol="0">
            <a:spAutoFit/>
          </a:bodyPr>
          <a:lstStyle/>
          <a:p>
            <a:r>
              <a:rPr lang="en-GB" dirty="0" smtClean="0"/>
              <a:t>Divide that by the </a:t>
            </a:r>
            <a:r>
              <a:rPr lang="en-GB" b="1" dirty="0" smtClean="0"/>
              <a:t>time taken </a:t>
            </a:r>
            <a:r>
              <a:rPr lang="en-GB" dirty="0" smtClean="0"/>
              <a:t>to give you acceleration over 20m</a:t>
            </a:r>
            <a:endParaRPr lang="en-GB" dirty="0"/>
          </a:p>
        </p:txBody>
      </p:sp>
      <p:sp>
        <p:nvSpPr>
          <p:cNvPr id="7" name="TextBox 6"/>
          <p:cNvSpPr txBox="1"/>
          <p:nvPr/>
        </p:nvSpPr>
        <p:spPr>
          <a:xfrm>
            <a:off x="5148064" y="5161813"/>
            <a:ext cx="3240360" cy="646331"/>
          </a:xfrm>
          <a:prstGeom prst="rect">
            <a:avLst/>
          </a:prstGeom>
          <a:noFill/>
        </p:spPr>
        <p:txBody>
          <a:bodyPr wrap="square" rtlCol="0">
            <a:spAutoFit/>
          </a:bodyPr>
          <a:lstStyle/>
          <a:p>
            <a:r>
              <a:rPr lang="en-GB" dirty="0" smtClean="0"/>
              <a:t>=  Acceleration over 20m is      </a:t>
            </a:r>
          </a:p>
          <a:p>
            <a:r>
              <a:rPr lang="en-GB" dirty="0" smtClean="0"/>
              <a:t>     </a:t>
            </a:r>
            <a:r>
              <a:rPr lang="en-GB" b="1" dirty="0" smtClean="0"/>
              <a:t>2.41m/s/s</a:t>
            </a:r>
            <a:endParaRPr lang="en-GB" b="1" dirty="0"/>
          </a:p>
        </p:txBody>
      </p:sp>
      <p:sp>
        <p:nvSpPr>
          <p:cNvPr id="4" name="TextBox 3"/>
          <p:cNvSpPr txBox="1"/>
          <p:nvPr/>
        </p:nvSpPr>
        <p:spPr>
          <a:xfrm>
            <a:off x="5238122" y="2476587"/>
            <a:ext cx="3240360" cy="369332"/>
          </a:xfrm>
          <a:prstGeom prst="rect">
            <a:avLst/>
          </a:prstGeom>
          <a:noFill/>
        </p:spPr>
        <p:txBody>
          <a:bodyPr wrap="square" rtlCol="0">
            <a:spAutoFit/>
          </a:bodyPr>
          <a:lstStyle/>
          <a:p>
            <a:r>
              <a:rPr lang="en-GB" b="1" dirty="0" smtClean="0"/>
              <a:t>= 6.94 m/s</a:t>
            </a:r>
            <a:endParaRPr lang="en-GB" b="1" dirty="0"/>
          </a:p>
        </p:txBody>
      </p:sp>
      <p:sp>
        <p:nvSpPr>
          <p:cNvPr id="9" name="TextBox 8"/>
          <p:cNvSpPr txBox="1"/>
          <p:nvPr/>
        </p:nvSpPr>
        <p:spPr>
          <a:xfrm>
            <a:off x="5292080" y="3079381"/>
            <a:ext cx="3240360" cy="646331"/>
          </a:xfrm>
          <a:prstGeom prst="rect">
            <a:avLst/>
          </a:prstGeom>
          <a:noFill/>
        </p:spPr>
        <p:txBody>
          <a:bodyPr wrap="square" rtlCol="0">
            <a:spAutoFit/>
          </a:bodyPr>
          <a:lstStyle/>
          <a:p>
            <a:r>
              <a:rPr lang="en-GB" dirty="0" smtClean="0"/>
              <a:t>= 6.94 m/s   - initial velocity which from the start is 0.0</a:t>
            </a:r>
            <a:endParaRPr lang="en-GB" dirty="0"/>
          </a:p>
        </p:txBody>
      </p:sp>
      <p:sp>
        <p:nvSpPr>
          <p:cNvPr id="10" name="TextBox 9"/>
          <p:cNvSpPr txBox="1"/>
          <p:nvPr/>
        </p:nvSpPr>
        <p:spPr>
          <a:xfrm>
            <a:off x="5360569" y="3861048"/>
            <a:ext cx="3240360" cy="369332"/>
          </a:xfrm>
          <a:prstGeom prst="rect">
            <a:avLst/>
          </a:prstGeom>
          <a:noFill/>
        </p:spPr>
        <p:txBody>
          <a:bodyPr wrap="square" rtlCol="0">
            <a:spAutoFit/>
          </a:bodyPr>
          <a:lstStyle/>
          <a:p>
            <a:r>
              <a:rPr lang="en-GB" b="1" dirty="0" smtClean="0"/>
              <a:t>= 6.94 m/s</a:t>
            </a:r>
            <a:endParaRPr lang="en-GB" b="1" dirty="0"/>
          </a:p>
        </p:txBody>
      </p:sp>
    </p:spTree>
    <p:extLst>
      <p:ext uri="{BB962C8B-B14F-4D97-AF65-F5344CB8AC3E}">
        <p14:creationId xmlns:p14="http://schemas.microsoft.com/office/powerpoint/2010/main" val="100498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42"/>
                                        </p:tgtEl>
                                        <p:attrNameLst>
                                          <p:attrName>style.visibility</p:attrName>
                                        </p:attrNameLst>
                                      </p:cBhvr>
                                      <p:to>
                                        <p:strVal val="visible"/>
                                      </p:to>
                                    </p:set>
                                    <p:animEffect transition="in" filter="fade">
                                      <p:cBhvr>
                                        <p:cTn id="3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4"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578234"/>
          </a:xfrm>
        </p:spPr>
        <p:txBody>
          <a:bodyPr>
            <a:normAutofit fontScale="90000"/>
          </a:bodyPr>
          <a:lstStyle/>
          <a:p>
            <a:r>
              <a:rPr lang="en-GB" b="1" dirty="0" smtClean="0"/>
              <a:t>force</a:t>
            </a:r>
            <a:endParaRPr lang="en-GB" b="1" dirty="0"/>
          </a:p>
        </p:txBody>
      </p:sp>
      <p:sp>
        <p:nvSpPr>
          <p:cNvPr id="3" name="TextBox 2"/>
          <p:cNvSpPr txBox="1"/>
          <p:nvPr/>
        </p:nvSpPr>
        <p:spPr>
          <a:xfrm>
            <a:off x="133421" y="1988840"/>
            <a:ext cx="5944317" cy="1200329"/>
          </a:xfrm>
          <a:prstGeom prst="rect">
            <a:avLst/>
          </a:prstGeom>
          <a:solidFill>
            <a:schemeClr val="bg1"/>
          </a:solidFill>
          <a:ln>
            <a:solidFill>
              <a:schemeClr val="tx1"/>
            </a:solidFill>
          </a:ln>
        </p:spPr>
        <p:txBody>
          <a:bodyPr wrap="square" rtlCol="0">
            <a:spAutoFit/>
          </a:bodyPr>
          <a:lstStyle/>
          <a:p>
            <a:r>
              <a:rPr lang="en-GB" dirty="0" smtClean="0"/>
              <a:t>Force is a push or a pull that alters the state of motion of a body and  can be calculated using the following equation:</a:t>
            </a:r>
          </a:p>
          <a:p>
            <a:endParaRPr lang="en-GB" dirty="0"/>
          </a:p>
          <a:p>
            <a:r>
              <a:rPr lang="en-GB" dirty="0" smtClean="0"/>
              <a:t>Force = mass x acceleration. (f-ma)</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738" y="0"/>
            <a:ext cx="3030901" cy="2273176"/>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3422" y="3650374"/>
            <a:ext cx="3024336" cy="1754326"/>
          </a:xfrm>
          <a:prstGeom prst="rect">
            <a:avLst/>
          </a:prstGeom>
          <a:noFill/>
        </p:spPr>
        <p:txBody>
          <a:bodyPr wrap="square" rtlCol="0">
            <a:spAutoFit/>
          </a:bodyPr>
          <a:lstStyle/>
          <a:p>
            <a:r>
              <a:rPr lang="en-GB" b="1" dirty="0" smtClean="0"/>
              <a:t>Usain example</a:t>
            </a:r>
          </a:p>
          <a:p>
            <a:endParaRPr lang="en-GB" b="1" dirty="0"/>
          </a:p>
          <a:p>
            <a:r>
              <a:rPr lang="en-GB" b="1" dirty="0" smtClean="0"/>
              <a:t>Mass = 94 kg </a:t>
            </a:r>
          </a:p>
          <a:p>
            <a:r>
              <a:rPr lang="en-GB" b="1" dirty="0" smtClean="0"/>
              <a:t>Acceleration 2.41 m/s/s</a:t>
            </a:r>
          </a:p>
          <a:p>
            <a:r>
              <a:rPr lang="en-GB" b="1" dirty="0" smtClean="0"/>
              <a:t>94x 2.41 =</a:t>
            </a:r>
          </a:p>
          <a:p>
            <a:r>
              <a:rPr lang="en-GB" b="1" dirty="0" smtClean="0"/>
              <a:t>226.5 N</a:t>
            </a:r>
            <a:endParaRPr lang="en-GB" b="1" dirty="0"/>
          </a:p>
        </p:txBody>
      </p:sp>
      <p:sp>
        <p:nvSpPr>
          <p:cNvPr id="6" name="TextBox 5"/>
          <p:cNvSpPr txBox="1"/>
          <p:nvPr/>
        </p:nvSpPr>
        <p:spPr>
          <a:xfrm>
            <a:off x="5364088" y="3802774"/>
            <a:ext cx="3024336" cy="2031325"/>
          </a:xfrm>
          <a:prstGeom prst="rect">
            <a:avLst/>
          </a:prstGeom>
          <a:noFill/>
        </p:spPr>
        <p:txBody>
          <a:bodyPr wrap="square" rtlCol="0">
            <a:spAutoFit/>
          </a:bodyPr>
          <a:lstStyle/>
          <a:p>
            <a:r>
              <a:rPr lang="en-GB" b="1" dirty="0" smtClean="0"/>
              <a:t>Your force</a:t>
            </a:r>
            <a:endParaRPr lang="en-GB" b="1" dirty="0"/>
          </a:p>
          <a:p>
            <a:r>
              <a:rPr lang="en-GB" b="1" dirty="0" smtClean="0"/>
              <a:t>Mass =  your weight kg </a:t>
            </a:r>
          </a:p>
          <a:p>
            <a:r>
              <a:rPr lang="en-GB" b="1" dirty="0" smtClean="0"/>
              <a:t>Acceleration = ……….. m/s/s</a:t>
            </a:r>
          </a:p>
          <a:p>
            <a:r>
              <a:rPr lang="en-GB" b="1" dirty="0" smtClean="0"/>
              <a:t>Mass x acceleration</a:t>
            </a:r>
          </a:p>
          <a:p>
            <a:endParaRPr lang="en-GB" b="1" dirty="0"/>
          </a:p>
          <a:p>
            <a:r>
              <a:rPr lang="en-GB" b="1" dirty="0" smtClean="0"/>
              <a:t>………..N</a:t>
            </a:r>
            <a:endParaRPr lang="en-GB" b="1" dirty="0"/>
          </a:p>
        </p:txBody>
      </p:sp>
    </p:spTree>
    <p:extLst>
      <p:ext uri="{BB962C8B-B14F-4D97-AF65-F5344CB8AC3E}">
        <p14:creationId xmlns:p14="http://schemas.microsoft.com/office/powerpoint/2010/main" val="117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650242"/>
          </a:xfrm>
        </p:spPr>
        <p:txBody>
          <a:bodyPr/>
          <a:lstStyle/>
          <a:p>
            <a:r>
              <a:rPr lang="en-GB" b="1" dirty="0" smtClean="0"/>
              <a:t>Class activity</a:t>
            </a:r>
            <a:endParaRPr lang="en-GB" b="1" dirty="0"/>
          </a:p>
        </p:txBody>
      </p:sp>
      <p:graphicFrame>
        <p:nvGraphicFramePr>
          <p:cNvPr id="3" name="Table 2"/>
          <p:cNvGraphicFramePr>
            <a:graphicFrameLocks noGrp="1"/>
          </p:cNvGraphicFramePr>
          <p:nvPr>
            <p:extLst>
              <p:ext uri="{D42A27DB-BD31-4B8C-83A1-F6EECF244321}">
                <p14:modId xmlns:p14="http://schemas.microsoft.com/office/powerpoint/2010/main" val="4232642116"/>
              </p:ext>
            </p:extLst>
          </p:nvPr>
        </p:nvGraphicFramePr>
        <p:xfrm>
          <a:off x="899592" y="1412777"/>
          <a:ext cx="7704856" cy="2376265"/>
        </p:xfrm>
        <a:graphic>
          <a:graphicData uri="http://schemas.openxmlformats.org/drawingml/2006/table">
            <a:tbl>
              <a:tblPr firstRow="1" bandRow="1">
                <a:tableStyleId>{5C22544A-7EE6-4342-B048-85BDC9FD1C3A}</a:tableStyleId>
              </a:tblPr>
              <a:tblGrid>
                <a:gridCol w="1926214"/>
                <a:gridCol w="1926214"/>
                <a:gridCol w="1926214"/>
                <a:gridCol w="1926214"/>
              </a:tblGrid>
              <a:tr h="384628">
                <a:tc>
                  <a:txBody>
                    <a:bodyPr/>
                    <a:lstStyle/>
                    <a:p>
                      <a:endParaRPr lang="en-GB" dirty="0"/>
                    </a:p>
                  </a:txBody>
                  <a:tcPr/>
                </a:tc>
                <a:tc>
                  <a:txBody>
                    <a:bodyPr/>
                    <a:lstStyle/>
                    <a:p>
                      <a:r>
                        <a:rPr lang="en-GB" dirty="0" smtClean="0"/>
                        <a:t>MASS</a:t>
                      </a:r>
                      <a:endParaRPr lang="en-GB" dirty="0"/>
                    </a:p>
                  </a:txBody>
                  <a:tcPr/>
                </a:tc>
                <a:tc>
                  <a:txBody>
                    <a:bodyPr/>
                    <a:lstStyle/>
                    <a:p>
                      <a:r>
                        <a:rPr lang="en-GB" dirty="0" smtClean="0"/>
                        <a:t>10M SPLIT</a:t>
                      </a:r>
                      <a:endParaRPr lang="en-GB" dirty="0"/>
                    </a:p>
                  </a:txBody>
                  <a:tcPr/>
                </a:tc>
                <a:tc>
                  <a:txBody>
                    <a:bodyPr/>
                    <a:lstStyle/>
                    <a:p>
                      <a:r>
                        <a:rPr lang="en-GB" dirty="0" smtClean="0"/>
                        <a:t>100M</a:t>
                      </a:r>
                      <a:endParaRPr lang="en-GB" dirty="0"/>
                    </a:p>
                  </a:txBody>
                  <a:tcPr/>
                </a:tc>
              </a:tr>
              <a:tr h="663879">
                <a:tc>
                  <a:txBody>
                    <a:bodyPr/>
                    <a:lstStyle/>
                    <a:p>
                      <a:r>
                        <a:rPr lang="en-GB" dirty="0" smtClean="0"/>
                        <a:t>DWAIN</a:t>
                      </a:r>
                      <a:r>
                        <a:rPr lang="en-GB" baseline="0" dirty="0" smtClean="0"/>
                        <a:t> CHAMBERS</a:t>
                      </a:r>
                      <a:endParaRPr lang="en-GB" dirty="0"/>
                    </a:p>
                  </a:txBody>
                  <a:tcPr/>
                </a:tc>
                <a:tc>
                  <a:txBody>
                    <a:bodyPr/>
                    <a:lstStyle/>
                    <a:p>
                      <a:r>
                        <a:rPr lang="en-GB" dirty="0" smtClean="0"/>
                        <a:t>91KG</a:t>
                      </a:r>
                      <a:endParaRPr lang="en-GB" dirty="0"/>
                    </a:p>
                  </a:txBody>
                  <a:tcPr/>
                </a:tc>
                <a:tc>
                  <a:txBody>
                    <a:bodyPr/>
                    <a:lstStyle/>
                    <a:p>
                      <a:r>
                        <a:rPr lang="en-GB" dirty="0" smtClean="0"/>
                        <a:t>1.87 S</a:t>
                      </a:r>
                      <a:endParaRPr lang="en-GB" dirty="0"/>
                    </a:p>
                  </a:txBody>
                  <a:tcPr/>
                </a:tc>
                <a:tc>
                  <a:txBody>
                    <a:bodyPr/>
                    <a:lstStyle/>
                    <a:p>
                      <a:r>
                        <a:rPr lang="en-GB" dirty="0" smtClean="0"/>
                        <a:t>9.97S</a:t>
                      </a:r>
                    </a:p>
                    <a:p>
                      <a:endParaRPr lang="en-GB" dirty="0"/>
                    </a:p>
                  </a:txBody>
                  <a:tcPr/>
                </a:tc>
              </a:tr>
              <a:tr h="663879">
                <a:tc>
                  <a:txBody>
                    <a:bodyPr/>
                    <a:lstStyle/>
                    <a:p>
                      <a:r>
                        <a:rPr lang="en-GB" dirty="0" smtClean="0"/>
                        <a:t>MAURICE</a:t>
                      </a:r>
                      <a:r>
                        <a:rPr lang="en-GB" baseline="0" dirty="0" smtClean="0"/>
                        <a:t> GREENE</a:t>
                      </a:r>
                      <a:endParaRPr lang="en-GB" dirty="0"/>
                    </a:p>
                  </a:txBody>
                  <a:tcPr/>
                </a:tc>
                <a:tc>
                  <a:txBody>
                    <a:bodyPr/>
                    <a:lstStyle/>
                    <a:p>
                      <a:r>
                        <a:rPr lang="en-GB" dirty="0" smtClean="0"/>
                        <a:t>75KG</a:t>
                      </a:r>
                      <a:endParaRPr lang="en-GB" dirty="0"/>
                    </a:p>
                  </a:txBody>
                  <a:tcPr/>
                </a:tc>
                <a:tc>
                  <a:txBody>
                    <a:bodyPr/>
                    <a:lstStyle/>
                    <a:p>
                      <a:r>
                        <a:rPr lang="en-GB" dirty="0" smtClean="0"/>
                        <a:t>1.86S</a:t>
                      </a:r>
                      <a:endParaRPr lang="en-GB" dirty="0"/>
                    </a:p>
                  </a:txBody>
                  <a:tcPr/>
                </a:tc>
                <a:tc>
                  <a:txBody>
                    <a:bodyPr/>
                    <a:lstStyle/>
                    <a:p>
                      <a:r>
                        <a:rPr lang="en-GB" dirty="0" smtClean="0"/>
                        <a:t>9.80S</a:t>
                      </a:r>
                      <a:endParaRPr lang="en-GB" dirty="0"/>
                    </a:p>
                  </a:txBody>
                  <a:tcPr/>
                </a:tc>
              </a:tr>
              <a:tr h="663879">
                <a:tc>
                  <a:txBody>
                    <a:bodyPr/>
                    <a:lstStyle/>
                    <a:p>
                      <a:r>
                        <a:rPr lang="en-GB" dirty="0" smtClean="0"/>
                        <a:t>JASON GARDNER</a:t>
                      </a:r>
                      <a:endParaRPr lang="en-GB" dirty="0"/>
                    </a:p>
                  </a:txBody>
                  <a:tcPr/>
                </a:tc>
                <a:tc>
                  <a:txBody>
                    <a:bodyPr/>
                    <a:lstStyle/>
                    <a:p>
                      <a:r>
                        <a:rPr lang="en-GB" dirty="0" smtClean="0"/>
                        <a:t>94KG</a:t>
                      </a:r>
                      <a:endParaRPr lang="en-GB" dirty="0"/>
                    </a:p>
                  </a:txBody>
                  <a:tcPr/>
                </a:tc>
                <a:tc>
                  <a:txBody>
                    <a:bodyPr/>
                    <a:lstStyle/>
                    <a:p>
                      <a:r>
                        <a:rPr lang="en-GB" dirty="0" smtClean="0"/>
                        <a:t>1.89S</a:t>
                      </a:r>
                      <a:endParaRPr lang="en-GB" dirty="0"/>
                    </a:p>
                  </a:txBody>
                  <a:tcPr/>
                </a:tc>
                <a:tc>
                  <a:txBody>
                    <a:bodyPr/>
                    <a:lstStyle/>
                    <a:p>
                      <a:r>
                        <a:rPr lang="en-GB" dirty="0" smtClean="0"/>
                        <a:t>9.98S</a:t>
                      </a:r>
                      <a:endParaRPr lang="en-GB" dirty="0"/>
                    </a:p>
                  </a:txBody>
                  <a:tcPr/>
                </a:tc>
              </a:tr>
            </a:tbl>
          </a:graphicData>
        </a:graphic>
      </p:graphicFrame>
      <p:sp>
        <p:nvSpPr>
          <p:cNvPr id="4" name="TextBox 3"/>
          <p:cNvSpPr txBox="1"/>
          <p:nvPr/>
        </p:nvSpPr>
        <p:spPr>
          <a:xfrm>
            <a:off x="755576" y="4041938"/>
            <a:ext cx="7776864"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Which sprinter has the highest mass and therefore inertia? How should this impact on their first 20m?</a:t>
            </a:r>
          </a:p>
          <a:p>
            <a:pPr marL="285750" indent="-285750">
              <a:buFont typeface="Arial" panose="020B0604020202020204" pitchFamily="34" charset="0"/>
              <a:buChar char="•"/>
            </a:pPr>
            <a:r>
              <a:rPr lang="en-GB" dirty="0" smtClean="0"/>
              <a:t>What is Dwain Chambers acceleration?</a:t>
            </a:r>
          </a:p>
          <a:p>
            <a:pPr marL="285750" indent="-285750">
              <a:buFont typeface="Arial" panose="020B0604020202020204" pitchFamily="34" charset="0"/>
              <a:buChar char="•"/>
            </a:pPr>
            <a:r>
              <a:rPr lang="en-GB" dirty="0" smtClean="0"/>
              <a:t>What force does Maurice generate?</a:t>
            </a:r>
          </a:p>
        </p:txBody>
      </p:sp>
    </p:spTree>
    <p:extLst>
      <p:ext uri="{BB962C8B-B14F-4D97-AF65-F5344CB8AC3E}">
        <p14:creationId xmlns:p14="http://schemas.microsoft.com/office/powerpoint/2010/main" val="231872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5903318"/>
              </p:ext>
            </p:extLst>
          </p:nvPr>
        </p:nvGraphicFramePr>
        <p:xfrm>
          <a:off x="107504" y="1"/>
          <a:ext cx="8928992" cy="1757334"/>
        </p:xfrm>
        <a:graphic>
          <a:graphicData uri="http://schemas.openxmlformats.org/drawingml/2006/table">
            <a:tbl>
              <a:tblPr firstRow="1" bandRow="1">
                <a:tableStyleId>{5C22544A-7EE6-4342-B048-85BDC9FD1C3A}</a:tableStyleId>
              </a:tblPr>
              <a:tblGrid>
                <a:gridCol w="2232248"/>
                <a:gridCol w="2232248"/>
                <a:gridCol w="2232248"/>
                <a:gridCol w="2232248"/>
              </a:tblGrid>
              <a:tr h="266651">
                <a:tc>
                  <a:txBody>
                    <a:bodyPr/>
                    <a:lstStyle/>
                    <a:p>
                      <a:endParaRPr lang="en-GB" dirty="0"/>
                    </a:p>
                  </a:txBody>
                  <a:tcPr/>
                </a:tc>
                <a:tc>
                  <a:txBody>
                    <a:bodyPr/>
                    <a:lstStyle/>
                    <a:p>
                      <a:r>
                        <a:rPr lang="en-GB" dirty="0" smtClean="0"/>
                        <a:t>MASS</a:t>
                      </a:r>
                      <a:endParaRPr lang="en-GB" dirty="0"/>
                    </a:p>
                  </a:txBody>
                  <a:tcPr/>
                </a:tc>
                <a:tc>
                  <a:txBody>
                    <a:bodyPr/>
                    <a:lstStyle/>
                    <a:p>
                      <a:r>
                        <a:rPr lang="en-GB" dirty="0" smtClean="0"/>
                        <a:t>10M SPLIT</a:t>
                      </a:r>
                      <a:endParaRPr lang="en-GB" dirty="0"/>
                    </a:p>
                  </a:txBody>
                  <a:tcPr/>
                </a:tc>
                <a:tc>
                  <a:txBody>
                    <a:bodyPr/>
                    <a:lstStyle/>
                    <a:p>
                      <a:r>
                        <a:rPr lang="en-GB" dirty="0" smtClean="0"/>
                        <a:t>100M</a:t>
                      </a:r>
                      <a:endParaRPr lang="en-GB" dirty="0"/>
                    </a:p>
                  </a:txBody>
                  <a:tcPr/>
                </a:tc>
              </a:tr>
              <a:tr h="466639">
                <a:tc>
                  <a:txBody>
                    <a:bodyPr/>
                    <a:lstStyle/>
                    <a:p>
                      <a:r>
                        <a:rPr lang="en-GB" dirty="0" smtClean="0"/>
                        <a:t>DWAIN</a:t>
                      </a:r>
                      <a:r>
                        <a:rPr lang="en-GB" baseline="0" dirty="0" smtClean="0"/>
                        <a:t> CHAMBERS</a:t>
                      </a:r>
                      <a:endParaRPr lang="en-GB" dirty="0"/>
                    </a:p>
                  </a:txBody>
                  <a:tcPr/>
                </a:tc>
                <a:tc>
                  <a:txBody>
                    <a:bodyPr/>
                    <a:lstStyle/>
                    <a:p>
                      <a:r>
                        <a:rPr lang="en-GB" dirty="0" smtClean="0"/>
                        <a:t>91KG</a:t>
                      </a:r>
                      <a:endParaRPr lang="en-GB" dirty="0"/>
                    </a:p>
                  </a:txBody>
                  <a:tcPr/>
                </a:tc>
                <a:tc>
                  <a:txBody>
                    <a:bodyPr/>
                    <a:lstStyle/>
                    <a:p>
                      <a:r>
                        <a:rPr lang="en-GB" dirty="0" smtClean="0"/>
                        <a:t>1.87 S</a:t>
                      </a:r>
                      <a:endParaRPr lang="en-GB" dirty="0"/>
                    </a:p>
                  </a:txBody>
                  <a:tcPr/>
                </a:tc>
                <a:tc>
                  <a:txBody>
                    <a:bodyPr/>
                    <a:lstStyle/>
                    <a:p>
                      <a:r>
                        <a:rPr lang="en-GB" dirty="0" smtClean="0"/>
                        <a:t>9.97S</a:t>
                      </a:r>
                    </a:p>
                    <a:p>
                      <a:endParaRPr lang="en-GB" dirty="0"/>
                    </a:p>
                  </a:txBody>
                  <a:tcPr/>
                </a:tc>
              </a:tr>
              <a:tr h="375747">
                <a:tc>
                  <a:txBody>
                    <a:bodyPr/>
                    <a:lstStyle/>
                    <a:p>
                      <a:r>
                        <a:rPr lang="en-GB" dirty="0" smtClean="0"/>
                        <a:t>MAURICE</a:t>
                      </a:r>
                      <a:r>
                        <a:rPr lang="en-GB" baseline="0" dirty="0" smtClean="0"/>
                        <a:t> GREENE</a:t>
                      </a:r>
                      <a:endParaRPr lang="en-GB" dirty="0"/>
                    </a:p>
                  </a:txBody>
                  <a:tcPr/>
                </a:tc>
                <a:tc>
                  <a:txBody>
                    <a:bodyPr/>
                    <a:lstStyle/>
                    <a:p>
                      <a:r>
                        <a:rPr lang="en-GB" dirty="0" smtClean="0"/>
                        <a:t>75KG</a:t>
                      </a:r>
                      <a:endParaRPr lang="en-GB" dirty="0"/>
                    </a:p>
                  </a:txBody>
                  <a:tcPr/>
                </a:tc>
                <a:tc>
                  <a:txBody>
                    <a:bodyPr/>
                    <a:lstStyle/>
                    <a:p>
                      <a:r>
                        <a:rPr lang="en-GB" dirty="0" smtClean="0"/>
                        <a:t>1.86S</a:t>
                      </a:r>
                      <a:endParaRPr lang="en-GB" dirty="0"/>
                    </a:p>
                  </a:txBody>
                  <a:tcPr/>
                </a:tc>
                <a:tc>
                  <a:txBody>
                    <a:bodyPr/>
                    <a:lstStyle/>
                    <a:p>
                      <a:r>
                        <a:rPr lang="en-GB" dirty="0" smtClean="0"/>
                        <a:t>9.80S</a:t>
                      </a:r>
                      <a:endParaRPr lang="en-GB" dirty="0"/>
                    </a:p>
                  </a:txBody>
                  <a:tcPr/>
                </a:tc>
              </a:tr>
              <a:tr h="375747">
                <a:tc>
                  <a:txBody>
                    <a:bodyPr/>
                    <a:lstStyle/>
                    <a:p>
                      <a:r>
                        <a:rPr lang="en-GB" dirty="0" smtClean="0"/>
                        <a:t>JASON GARDNER</a:t>
                      </a:r>
                      <a:endParaRPr lang="en-GB" dirty="0"/>
                    </a:p>
                  </a:txBody>
                  <a:tcPr/>
                </a:tc>
                <a:tc>
                  <a:txBody>
                    <a:bodyPr/>
                    <a:lstStyle/>
                    <a:p>
                      <a:r>
                        <a:rPr lang="en-GB" dirty="0" smtClean="0"/>
                        <a:t>94KG</a:t>
                      </a:r>
                      <a:endParaRPr lang="en-GB" dirty="0"/>
                    </a:p>
                  </a:txBody>
                  <a:tcPr/>
                </a:tc>
                <a:tc>
                  <a:txBody>
                    <a:bodyPr/>
                    <a:lstStyle/>
                    <a:p>
                      <a:r>
                        <a:rPr lang="en-GB" dirty="0" smtClean="0"/>
                        <a:t>1.89S</a:t>
                      </a:r>
                      <a:endParaRPr lang="en-GB" dirty="0"/>
                    </a:p>
                  </a:txBody>
                  <a:tcPr/>
                </a:tc>
                <a:tc>
                  <a:txBody>
                    <a:bodyPr/>
                    <a:lstStyle/>
                    <a:p>
                      <a:r>
                        <a:rPr lang="en-GB" dirty="0" smtClean="0"/>
                        <a:t>9.98S</a:t>
                      </a:r>
                      <a:endParaRPr lang="en-GB" dirty="0"/>
                    </a:p>
                  </a:txBody>
                  <a:tcPr/>
                </a:tc>
              </a:tr>
            </a:tbl>
          </a:graphicData>
        </a:graphic>
      </p:graphicFrame>
    </p:spTree>
    <p:extLst>
      <p:ext uri="{BB962C8B-B14F-4D97-AF65-F5344CB8AC3E}">
        <p14:creationId xmlns:p14="http://schemas.microsoft.com/office/powerpoint/2010/main" val="2444336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28625" y="142875"/>
            <a:ext cx="8229600" cy="857250"/>
          </a:xfrm>
        </p:spPr>
        <p:txBody>
          <a:bodyPr/>
          <a:lstStyle/>
          <a:p>
            <a:pPr eaLnBrk="1" hangingPunct="1"/>
            <a:r>
              <a:rPr lang="en-US" dirty="0" smtClean="0"/>
              <a:t>Laws of Motion</a:t>
            </a:r>
          </a:p>
        </p:txBody>
      </p:sp>
      <p:sp>
        <p:nvSpPr>
          <p:cNvPr id="21507" name="Rectangle 3"/>
          <p:cNvSpPr>
            <a:spLocks noGrp="1" noChangeArrowheads="1"/>
          </p:cNvSpPr>
          <p:nvPr>
            <p:ph type="body" sz="half" idx="1"/>
          </p:nvPr>
        </p:nvSpPr>
        <p:spPr>
          <a:xfrm>
            <a:off x="251520" y="908720"/>
            <a:ext cx="8640960" cy="4972050"/>
          </a:xfrm>
        </p:spPr>
        <p:txBody>
          <a:bodyPr>
            <a:normAutofit/>
          </a:bodyPr>
          <a:lstStyle/>
          <a:p>
            <a:r>
              <a:rPr lang="en-US" sz="1800" dirty="0" smtClean="0"/>
              <a:t> </a:t>
            </a:r>
            <a:r>
              <a:rPr lang="en-US" sz="1800" dirty="0"/>
              <a:t>Newton's </a:t>
            </a:r>
            <a:r>
              <a:rPr lang="en-US" sz="1800" b="1" dirty="0"/>
              <a:t>first law </a:t>
            </a:r>
            <a:r>
              <a:rPr lang="en-US" sz="1800" dirty="0"/>
              <a:t>states that every object will remain at rest or in uniform motion in a straight line unless compelled to change its state by the action of an external </a:t>
            </a:r>
            <a:r>
              <a:rPr lang="en-US" sz="1800" b="1" dirty="0"/>
              <a:t>force</a:t>
            </a:r>
            <a:r>
              <a:rPr lang="en-US" sz="1800" dirty="0"/>
              <a:t>. This is normally taken as the definition of </a:t>
            </a:r>
            <a:r>
              <a:rPr lang="en-US" sz="1800" b="1" dirty="0"/>
              <a:t>inertia</a:t>
            </a:r>
            <a:r>
              <a:rPr lang="en-US" sz="1800" b="1" dirty="0" smtClean="0"/>
              <a:t>.</a:t>
            </a:r>
          </a:p>
          <a:p>
            <a:endParaRPr lang="en-US" sz="1800" b="1" dirty="0" smtClean="0"/>
          </a:p>
          <a:p>
            <a:r>
              <a:rPr lang="en-US" sz="1800" dirty="0"/>
              <a:t>The </a:t>
            </a:r>
            <a:r>
              <a:rPr lang="en-US" sz="1800" b="1" dirty="0"/>
              <a:t>second law </a:t>
            </a:r>
            <a:r>
              <a:rPr lang="en-US" sz="1800" dirty="0"/>
              <a:t>explains how the velocity of an object changes when it is subjected to an external force. The law defines a </a:t>
            </a:r>
            <a:r>
              <a:rPr lang="en-US" sz="1800" b="1" dirty="0"/>
              <a:t>force</a:t>
            </a:r>
            <a:r>
              <a:rPr lang="en-US" sz="1800" dirty="0"/>
              <a:t> to be equal to </a:t>
            </a:r>
            <a:r>
              <a:rPr lang="en-US" sz="1800" dirty="0" smtClean="0"/>
              <a:t>change. </a:t>
            </a:r>
            <a:r>
              <a:rPr lang="en-US" sz="1800" dirty="0"/>
              <a:t>in </a:t>
            </a:r>
            <a:r>
              <a:rPr lang="en-US" sz="1800" b="1" dirty="0"/>
              <a:t>momentum</a:t>
            </a:r>
            <a:r>
              <a:rPr lang="en-US" sz="1800" dirty="0"/>
              <a:t> (mass times velocity) per change in </a:t>
            </a:r>
            <a:r>
              <a:rPr lang="en-US" sz="1800" dirty="0" smtClean="0"/>
              <a:t>time. </a:t>
            </a:r>
            <a:r>
              <a:rPr lang="en-US" sz="1800" b="1" dirty="0" smtClean="0"/>
              <a:t>Acceleration.</a:t>
            </a:r>
          </a:p>
          <a:p>
            <a:endParaRPr lang="en-US" sz="1800" b="1" dirty="0" smtClean="0"/>
          </a:p>
          <a:p>
            <a:r>
              <a:rPr lang="en-US" sz="1800" dirty="0"/>
              <a:t>The third </a:t>
            </a:r>
            <a:r>
              <a:rPr lang="en-US" sz="1800" dirty="0" smtClean="0"/>
              <a:t>law</a:t>
            </a:r>
            <a:r>
              <a:rPr lang="en-US" sz="1800" dirty="0"/>
              <a:t> </a:t>
            </a:r>
            <a:r>
              <a:rPr lang="en-US" sz="1800" dirty="0" smtClean="0"/>
              <a:t>states </a:t>
            </a:r>
            <a:r>
              <a:rPr lang="en-US" sz="1800" dirty="0"/>
              <a:t>that for every action</a:t>
            </a:r>
            <a:r>
              <a:rPr lang="en-US" sz="1800" b="1" dirty="0"/>
              <a:t> (force</a:t>
            </a:r>
            <a:r>
              <a:rPr lang="en-US" sz="1800" dirty="0"/>
              <a:t>) in nature there is an equal and opposite reaction. In other words, if object A exerts a </a:t>
            </a:r>
            <a:r>
              <a:rPr lang="en-US" sz="1800" b="1" dirty="0"/>
              <a:t>force </a:t>
            </a:r>
            <a:r>
              <a:rPr lang="en-US" sz="1800" dirty="0"/>
              <a:t>on object B, then object B also exerts an equal </a:t>
            </a:r>
            <a:r>
              <a:rPr lang="en-US" sz="1800" b="1" dirty="0"/>
              <a:t>force</a:t>
            </a:r>
            <a:r>
              <a:rPr lang="en-US" sz="1800" dirty="0"/>
              <a:t> on object</a:t>
            </a:r>
            <a:endParaRPr lang="en-US" sz="1800" dirty="0">
              <a:solidFill>
                <a:schemeClr val="tx1">
                  <a:lumMod val="95000"/>
                </a:schemeClr>
              </a:solidFill>
            </a:endParaRPr>
          </a:p>
        </p:txBody>
      </p:sp>
    </p:spTree>
    <p:custDataLst>
      <p:tags r:id="rId1"/>
    </p:custDataLst>
    <p:extLst>
      <p:ext uri="{BB962C8B-B14F-4D97-AF65-F5344CB8AC3E}">
        <p14:creationId xmlns:p14="http://schemas.microsoft.com/office/powerpoint/2010/main" val="414216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fade">
                                      <p:cBhvr>
                                        <p:cTn id="12" dur="500"/>
                                        <p:tgtEl>
                                          <p:spTgt spid="215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animEffect transition="in" filter="fade">
                                      <p:cBhvr>
                                        <p:cTn id="17"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jigsaw</a:t>
            </a:r>
            <a:endParaRPr lang="en-GB" b="1" dirty="0"/>
          </a:p>
        </p:txBody>
      </p:sp>
      <p:sp>
        <p:nvSpPr>
          <p:cNvPr id="4" name="Content Placeholder 3"/>
          <p:cNvSpPr>
            <a:spLocks noGrp="1"/>
          </p:cNvSpPr>
          <p:nvPr>
            <p:ph sz="half" idx="2"/>
          </p:nvPr>
        </p:nvSpPr>
        <p:spPr>
          <a:xfrm>
            <a:off x="251520" y="1196752"/>
            <a:ext cx="4104456" cy="5112568"/>
          </a:xfrm>
        </p:spPr>
        <p:txBody>
          <a:bodyPr/>
          <a:lstStyle/>
          <a:p>
            <a:r>
              <a:rPr lang="en-GB" dirty="0" smtClean="0"/>
              <a:t>A B C</a:t>
            </a:r>
          </a:p>
          <a:p>
            <a:endParaRPr lang="en-GB" dirty="0"/>
          </a:p>
          <a:p>
            <a:r>
              <a:rPr lang="en-GB" dirty="0" smtClean="0"/>
              <a:t>A = inertia</a:t>
            </a:r>
          </a:p>
          <a:p>
            <a:endParaRPr lang="en-GB" dirty="0"/>
          </a:p>
          <a:p>
            <a:r>
              <a:rPr lang="en-GB" dirty="0" smtClean="0"/>
              <a:t>B =  acceleration</a:t>
            </a:r>
          </a:p>
          <a:p>
            <a:endParaRPr lang="en-GB" dirty="0"/>
          </a:p>
          <a:p>
            <a:r>
              <a:rPr lang="en-GB" dirty="0" smtClean="0"/>
              <a:t>C = action / reaction</a:t>
            </a:r>
            <a:endParaRPr lang="en-GB" dirty="0"/>
          </a:p>
        </p:txBody>
      </p:sp>
      <p:sp>
        <p:nvSpPr>
          <p:cNvPr id="5" name="Content Placeholder 3"/>
          <p:cNvSpPr txBox="1">
            <a:spLocks/>
          </p:cNvSpPr>
          <p:nvPr/>
        </p:nvSpPr>
        <p:spPr>
          <a:xfrm>
            <a:off x="4788024" y="1196752"/>
            <a:ext cx="4104456" cy="11521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GB" dirty="0" smtClean="0"/>
              <a:t>Use the pictures on your desks to enhance your understanding</a:t>
            </a:r>
          </a:p>
          <a:p>
            <a:endParaRPr lang="en-GB" dirty="0"/>
          </a:p>
          <a:p>
            <a:endParaRPr lang="en-GB" dirty="0"/>
          </a:p>
        </p:txBody>
      </p:sp>
      <p:sp>
        <p:nvSpPr>
          <p:cNvPr id="6" name="Content Placeholder 3"/>
          <p:cNvSpPr txBox="1">
            <a:spLocks/>
          </p:cNvSpPr>
          <p:nvPr/>
        </p:nvSpPr>
        <p:spPr>
          <a:xfrm>
            <a:off x="4934226" y="3068960"/>
            <a:ext cx="4104456" cy="187220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GB" sz="3200" dirty="0" smtClean="0"/>
              <a:t>Feedback and explain using examples to your group</a:t>
            </a:r>
          </a:p>
          <a:p>
            <a:endParaRPr lang="en-GB" sz="3200" dirty="0"/>
          </a:p>
          <a:p>
            <a:r>
              <a:rPr lang="en-GB" sz="3200" dirty="0" smtClean="0"/>
              <a:t>Use notes to support if needed</a:t>
            </a:r>
            <a:r>
              <a:rPr lang="en-GB" dirty="0" smtClean="0"/>
              <a:t>.</a:t>
            </a:r>
          </a:p>
          <a:p>
            <a:endParaRPr lang="en-GB" dirty="0"/>
          </a:p>
          <a:p>
            <a:endParaRPr lang="en-GB" dirty="0"/>
          </a:p>
        </p:txBody>
      </p:sp>
    </p:spTree>
    <p:extLst>
      <p:ext uri="{BB962C8B-B14F-4D97-AF65-F5344CB8AC3E}">
        <p14:creationId xmlns:p14="http://schemas.microsoft.com/office/powerpoint/2010/main" val="4271475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fontAlgn="auto" hangingPunct="1">
              <a:spcAft>
                <a:spcPts val="0"/>
              </a:spcAft>
              <a:defRPr/>
            </a:pPr>
            <a:r>
              <a:rPr lang="en-US" dirty="0" smtClean="0"/>
              <a:t>1 Newton's </a:t>
            </a:r>
            <a:r>
              <a:rPr lang="en-US" dirty="0"/>
              <a:t>First Law of </a:t>
            </a:r>
            <a:r>
              <a:rPr lang="en-US" dirty="0" smtClean="0"/>
              <a:t>Motion - </a:t>
            </a:r>
            <a:r>
              <a:rPr lang="en-US" dirty="0" smtClean="0">
                <a:solidFill>
                  <a:schemeClr val="tx1">
                    <a:lumMod val="95000"/>
                  </a:schemeClr>
                </a:solidFill>
              </a:rPr>
              <a:t>INERTIA</a:t>
            </a:r>
            <a:endParaRPr lang="en-GB" dirty="0">
              <a:solidFill>
                <a:schemeClr val="tx1">
                  <a:lumMod val="95000"/>
                </a:schemeClr>
              </a:solidFill>
            </a:endParaRPr>
          </a:p>
        </p:txBody>
      </p:sp>
      <p:sp>
        <p:nvSpPr>
          <p:cNvPr id="22531" name="Rectangle 3"/>
          <p:cNvSpPr>
            <a:spLocks noGrp="1" noChangeArrowheads="1"/>
          </p:cNvSpPr>
          <p:nvPr>
            <p:ph type="body" sz="half" idx="1"/>
          </p:nvPr>
        </p:nvSpPr>
        <p:spPr>
          <a:xfrm>
            <a:off x="107503" y="1628800"/>
            <a:ext cx="5904657" cy="2448271"/>
          </a:xfrm>
        </p:spPr>
        <p:txBody>
          <a:bodyPr>
            <a:normAutofit fontScale="47500" lnSpcReduction="20000"/>
          </a:bodyPr>
          <a:lstStyle/>
          <a:p>
            <a:pPr eaLnBrk="1" hangingPunct="1"/>
            <a:r>
              <a:rPr lang="en-US" dirty="0" smtClean="0">
                <a:solidFill>
                  <a:schemeClr val="tx1">
                    <a:lumMod val="95000"/>
                  </a:schemeClr>
                </a:solidFill>
              </a:rPr>
              <a:t>This is the law of </a:t>
            </a:r>
            <a:r>
              <a:rPr lang="en-US" b="1" u="sng" dirty="0" smtClean="0">
                <a:solidFill>
                  <a:schemeClr val="tx1">
                    <a:lumMod val="95000"/>
                  </a:schemeClr>
                </a:solidFill>
              </a:rPr>
              <a:t>inertia</a:t>
            </a:r>
            <a:r>
              <a:rPr lang="en-US" dirty="0" smtClean="0">
                <a:solidFill>
                  <a:schemeClr val="tx1">
                    <a:lumMod val="95000"/>
                  </a:schemeClr>
                </a:solidFill>
              </a:rPr>
              <a:t>, and states:</a:t>
            </a:r>
          </a:p>
          <a:p>
            <a:pPr eaLnBrk="1" hangingPunct="1"/>
            <a:endParaRPr lang="en-US" dirty="0" smtClean="0">
              <a:solidFill>
                <a:schemeClr val="tx1">
                  <a:lumMod val="95000"/>
                </a:schemeClr>
              </a:solidFill>
            </a:endParaRPr>
          </a:p>
          <a:p>
            <a:pPr eaLnBrk="1" hangingPunct="1"/>
            <a:r>
              <a:rPr lang="en-US" sz="2600" dirty="0" smtClean="0">
                <a:solidFill>
                  <a:schemeClr val="tx1">
                    <a:lumMod val="95000"/>
                  </a:schemeClr>
                </a:solidFill>
              </a:rPr>
              <a:t>‘</a:t>
            </a:r>
            <a:r>
              <a:rPr lang="en-US" sz="3300" dirty="0" smtClean="0">
                <a:solidFill>
                  <a:schemeClr val="tx1">
                    <a:lumMod val="95000"/>
                  </a:schemeClr>
                </a:solidFill>
              </a:rPr>
              <a:t>Everybody at rest, or moving with constant velocity in a straight line, will continue in that state unless acted upon by an external force exerted upon it’</a:t>
            </a:r>
          </a:p>
          <a:p>
            <a:pPr marL="0" indent="0" eaLnBrk="1" hangingPunct="1">
              <a:buNone/>
            </a:pPr>
            <a:endParaRPr lang="en-US" sz="2600" dirty="0" smtClean="0">
              <a:solidFill>
                <a:schemeClr val="tx1">
                  <a:lumMod val="95000"/>
                </a:schemeClr>
              </a:solidFill>
            </a:endParaRPr>
          </a:p>
          <a:p>
            <a:pPr eaLnBrk="1" hangingPunct="1"/>
            <a:r>
              <a:rPr lang="en-US" sz="3400" dirty="0" smtClean="0">
                <a:solidFill>
                  <a:schemeClr val="tx1">
                    <a:lumMod val="95000"/>
                  </a:schemeClr>
                </a:solidFill>
              </a:rPr>
              <a:t>Objects tend to remain either at rest or in straight line motion.</a:t>
            </a:r>
          </a:p>
        </p:txBody>
      </p:sp>
      <p:pic>
        <p:nvPicPr>
          <p:cNvPr id="22532" name="Picture 1" descr="tee_off"/>
          <p:cNvPicPr>
            <a:picLocks noChangeAspect="1" noChangeArrowheads="1"/>
          </p:cNvPicPr>
          <p:nvPr/>
        </p:nvPicPr>
        <p:blipFill>
          <a:blip r:embed="rId4" cstate="print"/>
          <a:srcRect/>
          <a:stretch>
            <a:fillRect/>
          </a:stretch>
        </p:blipFill>
        <p:spPr bwMode="auto">
          <a:xfrm>
            <a:off x="6215063" y="1857375"/>
            <a:ext cx="2571750" cy="1714500"/>
          </a:xfrm>
          <a:prstGeom prst="rect">
            <a:avLst/>
          </a:prstGeom>
          <a:noFill/>
          <a:ln w="9525">
            <a:noFill/>
            <a:miter lim="800000"/>
            <a:headEnd/>
            <a:tailEnd/>
          </a:ln>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063" y="3874170"/>
            <a:ext cx="2600644" cy="2418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5536" y="4727979"/>
            <a:ext cx="5277791" cy="400110"/>
          </a:xfrm>
          <a:prstGeom prst="rect">
            <a:avLst/>
          </a:prstGeom>
        </p:spPr>
        <p:txBody>
          <a:bodyPr wrap="none">
            <a:spAutoFit/>
          </a:bodyPr>
          <a:lstStyle/>
          <a:p>
            <a:r>
              <a:rPr lang="en-US" sz="2000" b="1" dirty="0">
                <a:solidFill>
                  <a:schemeClr val="tx1">
                    <a:lumMod val="95000"/>
                  </a:schemeClr>
                </a:solidFill>
              </a:rPr>
              <a:t>M</a:t>
            </a:r>
            <a:r>
              <a:rPr lang="en-US" sz="2000" b="1" dirty="0" smtClean="0">
                <a:solidFill>
                  <a:schemeClr val="tx1">
                    <a:lumMod val="95000"/>
                  </a:schemeClr>
                </a:solidFill>
              </a:rPr>
              <a:t>oving with constant velocity in a straight line,</a:t>
            </a:r>
            <a:endParaRPr lang="en-GB" sz="2000" b="1" dirty="0"/>
          </a:p>
        </p:txBody>
      </p:sp>
    </p:spTree>
    <p:custDataLst>
      <p:tags r:id="rId1"/>
    </p:custDataLst>
    <p:extLst>
      <p:ext uri="{BB962C8B-B14F-4D97-AF65-F5344CB8AC3E}">
        <p14:creationId xmlns:p14="http://schemas.microsoft.com/office/powerpoint/2010/main" val="16237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1">
                                            <p:txEl>
                                              <p:pRg st="2" end="2"/>
                                            </p:txEl>
                                          </p:spTgt>
                                        </p:tgtEl>
                                        <p:attrNameLst>
                                          <p:attrName>style.visibility</p:attrName>
                                        </p:attrNameLst>
                                      </p:cBhvr>
                                      <p:to>
                                        <p:strVal val="visible"/>
                                      </p:to>
                                    </p:set>
                                    <p:animEffect transition="in" filter="fade">
                                      <p:cBhvr>
                                        <p:cTn id="10" dur="500"/>
                                        <p:tgtEl>
                                          <p:spTgt spid="2253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531">
                                            <p:txEl>
                                              <p:pRg st="4" end="4"/>
                                            </p:txEl>
                                          </p:spTgt>
                                        </p:tgtEl>
                                        <p:attrNameLst>
                                          <p:attrName>style.visibility</p:attrName>
                                        </p:attrNameLst>
                                      </p:cBhvr>
                                      <p:to>
                                        <p:strVal val="visible"/>
                                      </p:to>
                                    </p:set>
                                    <p:animEffect transition="in" filter="fade">
                                      <p:cBhvr>
                                        <p:cTn id="13" dur="500"/>
                                        <p:tgtEl>
                                          <p:spTgt spid="22531">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532"/>
                                        </p:tgtEl>
                                        <p:attrNameLst>
                                          <p:attrName>style.visibility</p:attrName>
                                        </p:attrNameLst>
                                      </p:cBhvr>
                                      <p:to>
                                        <p:strVal val="visible"/>
                                      </p:to>
                                    </p:set>
                                    <p:animEffect transition="in" filter="fade">
                                      <p:cBhvr>
                                        <p:cTn id="18" dur="500"/>
                                        <p:tgtEl>
                                          <p:spTgt spid="225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inertia</a:t>
            </a:r>
            <a:endParaRPr lang="en-GB" dirty="0"/>
          </a:p>
        </p:txBody>
      </p:sp>
      <p:sp>
        <p:nvSpPr>
          <p:cNvPr id="3" name="Text Placeholder 2"/>
          <p:cNvSpPr>
            <a:spLocks noGrp="1"/>
          </p:cNvSpPr>
          <p:nvPr>
            <p:ph type="body" sz="half" idx="1"/>
          </p:nvPr>
        </p:nvSpPr>
        <p:spPr/>
        <p:txBody>
          <a:bodyPr/>
          <a:lstStyle/>
          <a:p>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628800"/>
            <a:ext cx="2395736" cy="134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half" idx="2"/>
          </p:nvPr>
        </p:nvSpPr>
        <p:spPr/>
        <p:txBody>
          <a:bodyPr/>
          <a:lstStyle/>
          <a:p>
            <a:endParaRPr lang="en-GB"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031174"/>
            <a:ext cx="3708781" cy="2225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573016"/>
            <a:ext cx="4157416" cy="210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56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Jigsaw feedback</a:t>
            </a:r>
            <a:endParaRPr lang="en-GB" dirty="0"/>
          </a:p>
        </p:txBody>
      </p:sp>
      <p:sp>
        <p:nvSpPr>
          <p:cNvPr id="5" name="Content Placeholder 3"/>
          <p:cNvSpPr txBox="1">
            <a:spLocks noGrp="1"/>
          </p:cNvSpPr>
          <p:nvPr>
            <p:ph type="body" sz="half" idx="1"/>
          </p:nvPr>
        </p:nvSpPr>
        <p:spPr>
          <a:xfrm>
            <a:off x="457200" y="1600202"/>
            <a:ext cx="6995120" cy="452596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ctr"/>
            <a:r>
              <a:rPr lang="en-GB" sz="3200" dirty="0" smtClean="0"/>
              <a:t>Feedback and explain using examples to your group</a:t>
            </a:r>
          </a:p>
          <a:p>
            <a:endParaRPr lang="en-GB" sz="3200" dirty="0"/>
          </a:p>
          <a:p>
            <a:r>
              <a:rPr lang="en-GB" sz="3200" dirty="0" smtClean="0"/>
              <a:t>Use notes to support if needed</a:t>
            </a:r>
            <a:r>
              <a:rPr lang="en-GB" dirty="0" smtClean="0"/>
              <a:t>.</a:t>
            </a:r>
          </a:p>
          <a:p>
            <a:pPr algn="ctr"/>
            <a:endParaRPr lang="en-GB" dirty="0"/>
          </a:p>
          <a:p>
            <a:endParaRPr lang="en-GB" dirty="0"/>
          </a:p>
        </p:txBody>
      </p:sp>
    </p:spTree>
    <p:extLst>
      <p:ext uri="{BB962C8B-B14F-4D97-AF65-F5344CB8AC3E}">
        <p14:creationId xmlns:p14="http://schemas.microsoft.com/office/powerpoint/2010/main" val="1916432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2877" y="274642"/>
            <a:ext cx="9001125" cy="796925"/>
          </a:xfrm>
        </p:spPr>
        <p:txBody>
          <a:bodyPr>
            <a:normAutofit fontScale="90000"/>
          </a:bodyPr>
          <a:lstStyle/>
          <a:p>
            <a:pPr eaLnBrk="1" fontAlgn="auto" hangingPunct="1">
              <a:spcAft>
                <a:spcPts val="0"/>
              </a:spcAft>
              <a:defRPr/>
            </a:pPr>
            <a:r>
              <a:rPr lang="en-US" sz="3600" dirty="0" smtClean="0"/>
              <a:t>2 Newton's </a:t>
            </a:r>
            <a:r>
              <a:rPr lang="en-US" sz="3600" dirty="0"/>
              <a:t>Second Law of </a:t>
            </a:r>
            <a:r>
              <a:rPr lang="en-US" sz="3600" dirty="0" smtClean="0"/>
              <a:t>Motion - </a:t>
            </a:r>
            <a:r>
              <a:rPr lang="en-US" sz="3100" dirty="0" smtClean="0">
                <a:solidFill>
                  <a:srgbClr val="FF0000"/>
                </a:solidFill>
              </a:rPr>
              <a:t>ACCELERATION</a:t>
            </a:r>
            <a:endParaRPr lang="en-GB" sz="3100" dirty="0">
              <a:solidFill>
                <a:srgbClr val="FF0000"/>
              </a:solidFill>
            </a:endParaRPr>
          </a:p>
        </p:txBody>
      </p:sp>
      <p:sp>
        <p:nvSpPr>
          <p:cNvPr id="19459" name="Rectangle 3"/>
          <p:cNvSpPr>
            <a:spLocks noGrp="1" noChangeArrowheads="1"/>
          </p:cNvSpPr>
          <p:nvPr>
            <p:ph idx="4294967295"/>
          </p:nvPr>
        </p:nvSpPr>
        <p:spPr>
          <a:xfrm>
            <a:off x="142877" y="1428750"/>
            <a:ext cx="5725267" cy="5214938"/>
          </a:xfrm>
          <a:prstGeom prst="rect">
            <a:avLst/>
          </a:prstGeom>
        </p:spPr>
        <p:txBody>
          <a:bodyPr>
            <a:normAutofit fontScale="70000" lnSpcReduction="20000"/>
          </a:bodyPr>
          <a:lstStyle/>
          <a:p>
            <a:pPr marL="274320" indent="-274320" eaLnBrk="1" fontAlgn="auto" hangingPunct="1">
              <a:spcBef>
                <a:spcPts val="580"/>
              </a:spcBef>
              <a:spcAft>
                <a:spcPts val="0"/>
              </a:spcAft>
              <a:buFont typeface="Wingdings 2"/>
              <a:buChar char=""/>
              <a:defRPr/>
            </a:pPr>
            <a:r>
              <a:rPr lang="en-US" sz="2800" dirty="0">
                <a:solidFill>
                  <a:schemeClr val="tx1">
                    <a:lumMod val="95000"/>
                  </a:schemeClr>
                </a:solidFill>
              </a:rPr>
              <a:t>This is the law of acceleration, and states</a:t>
            </a:r>
            <a:r>
              <a:rPr lang="en-US" sz="2800" dirty="0" smtClean="0">
                <a:solidFill>
                  <a:schemeClr val="tx1">
                    <a:lumMod val="95000"/>
                  </a:schemeClr>
                </a:solidFill>
              </a:rPr>
              <a:t>:</a:t>
            </a:r>
          </a:p>
          <a:p>
            <a:pPr marL="274320" indent="-274320" eaLnBrk="1" fontAlgn="auto" hangingPunct="1">
              <a:spcBef>
                <a:spcPts val="580"/>
              </a:spcBef>
              <a:spcAft>
                <a:spcPts val="0"/>
              </a:spcAft>
              <a:buFont typeface="Wingdings 2"/>
              <a:buChar char=""/>
              <a:defRPr/>
            </a:pPr>
            <a:endParaRPr lang="en-US" sz="2800" dirty="0">
              <a:solidFill>
                <a:schemeClr val="tx1">
                  <a:lumMod val="95000"/>
                </a:schemeClr>
              </a:solidFill>
            </a:endParaRPr>
          </a:p>
          <a:p>
            <a:pPr marL="274320" indent="-274320" eaLnBrk="1" fontAlgn="auto" hangingPunct="1">
              <a:spcBef>
                <a:spcPts val="580"/>
              </a:spcBef>
              <a:spcAft>
                <a:spcPts val="0"/>
              </a:spcAft>
              <a:buFont typeface="Wingdings 2"/>
              <a:buChar char=""/>
              <a:defRPr/>
            </a:pPr>
            <a:r>
              <a:rPr lang="en-US" sz="2800" dirty="0">
                <a:solidFill>
                  <a:schemeClr val="tx1">
                    <a:lumMod val="95000"/>
                  </a:schemeClr>
                </a:solidFill>
              </a:rPr>
              <a:t>‘The acceleration of a body is proportional to the force causing it and the acceleration takes place in the direction in which the force acts</a:t>
            </a:r>
            <a:r>
              <a:rPr lang="en-US" sz="2800" dirty="0" smtClean="0">
                <a:solidFill>
                  <a:schemeClr val="tx1">
                    <a:lumMod val="95000"/>
                  </a:schemeClr>
                </a:solidFill>
              </a:rPr>
              <a:t>’</a:t>
            </a:r>
          </a:p>
          <a:p>
            <a:pPr marL="274320" indent="-274320" eaLnBrk="1" fontAlgn="auto" hangingPunct="1">
              <a:spcBef>
                <a:spcPts val="580"/>
              </a:spcBef>
              <a:spcAft>
                <a:spcPts val="0"/>
              </a:spcAft>
              <a:buFont typeface="Wingdings 2"/>
              <a:buChar char=""/>
              <a:defRPr/>
            </a:pPr>
            <a:endParaRPr lang="en-US" sz="2800" dirty="0">
              <a:solidFill>
                <a:schemeClr val="tx1">
                  <a:lumMod val="95000"/>
                </a:schemeClr>
              </a:solidFill>
            </a:endParaRPr>
          </a:p>
          <a:p>
            <a:pPr marL="274320" indent="-274320" eaLnBrk="1" fontAlgn="auto" hangingPunct="1">
              <a:spcBef>
                <a:spcPts val="580"/>
              </a:spcBef>
              <a:spcAft>
                <a:spcPts val="0"/>
              </a:spcAft>
              <a:buFont typeface="Wingdings 2"/>
              <a:buChar char=""/>
              <a:defRPr/>
            </a:pPr>
            <a:endParaRPr lang="en-US" sz="2800" dirty="0">
              <a:solidFill>
                <a:schemeClr val="tx1">
                  <a:lumMod val="95000"/>
                </a:schemeClr>
              </a:solidFill>
            </a:endParaRPr>
          </a:p>
          <a:p>
            <a:pPr marL="274320" indent="-274320" eaLnBrk="1" fontAlgn="auto" hangingPunct="1">
              <a:spcBef>
                <a:spcPts val="580"/>
              </a:spcBef>
              <a:spcAft>
                <a:spcPts val="0"/>
              </a:spcAft>
              <a:buFont typeface="Wingdings 2"/>
              <a:buChar char=""/>
              <a:defRPr/>
            </a:pPr>
            <a:r>
              <a:rPr lang="en-US" sz="2800" dirty="0">
                <a:solidFill>
                  <a:schemeClr val="tx1">
                    <a:lumMod val="95000"/>
                  </a:schemeClr>
                </a:solidFill>
              </a:rPr>
              <a:t>Often described as</a:t>
            </a:r>
            <a:r>
              <a:rPr lang="en-US" sz="2800" dirty="0" smtClean="0">
                <a:solidFill>
                  <a:schemeClr val="tx1">
                    <a:lumMod val="95000"/>
                  </a:schemeClr>
                </a:solidFill>
              </a:rPr>
              <a:t>:  F = MA</a:t>
            </a:r>
          </a:p>
          <a:p>
            <a:pPr marL="274320" indent="-274320" eaLnBrk="1" fontAlgn="auto" hangingPunct="1">
              <a:spcBef>
                <a:spcPts val="580"/>
              </a:spcBef>
              <a:spcAft>
                <a:spcPts val="0"/>
              </a:spcAft>
              <a:buFont typeface="Wingdings 2"/>
              <a:buChar char=""/>
              <a:defRPr/>
            </a:pPr>
            <a:endParaRPr lang="en-US" sz="2800" dirty="0" smtClean="0">
              <a:solidFill>
                <a:schemeClr val="tx1">
                  <a:lumMod val="95000"/>
                </a:schemeClr>
              </a:solidFill>
            </a:endParaRPr>
          </a:p>
          <a:p>
            <a:pPr marL="274320" indent="-274320" eaLnBrk="1" fontAlgn="auto" hangingPunct="1">
              <a:spcBef>
                <a:spcPts val="580"/>
              </a:spcBef>
              <a:spcAft>
                <a:spcPts val="0"/>
              </a:spcAft>
              <a:buFont typeface="Wingdings 2"/>
              <a:buChar char=""/>
              <a:defRPr/>
            </a:pPr>
            <a:endParaRPr lang="en-US" sz="2800" dirty="0" smtClean="0">
              <a:solidFill>
                <a:schemeClr val="tx1">
                  <a:lumMod val="95000"/>
                </a:schemeClr>
              </a:solidFill>
            </a:endParaRPr>
          </a:p>
          <a:p>
            <a:pPr marL="274320" indent="-274320" algn="ctr" eaLnBrk="1" fontAlgn="auto" hangingPunct="1">
              <a:spcBef>
                <a:spcPts val="580"/>
              </a:spcBef>
              <a:spcAft>
                <a:spcPts val="0"/>
              </a:spcAft>
              <a:buFont typeface="Wingdings 2"/>
              <a:buNone/>
              <a:defRPr/>
            </a:pPr>
            <a:r>
              <a:rPr lang="en-US" sz="4800" dirty="0" smtClean="0">
                <a:solidFill>
                  <a:schemeClr val="tx1">
                    <a:lumMod val="95000"/>
                  </a:schemeClr>
                </a:solidFill>
              </a:rPr>
              <a:t>Force </a:t>
            </a:r>
            <a:r>
              <a:rPr lang="en-US" sz="4800" dirty="0">
                <a:solidFill>
                  <a:schemeClr val="tx1">
                    <a:lumMod val="95000"/>
                  </a:schemeClr>
                </a:solidFill>
              </a:rPr>
              <a:t>= mass x acceleration</a:t>
            </a:r>
          </a:p>
        </p:txBody>
      </p:sp>
      <p:pic>
        <p:nvPicPr>
          <p:cNvPr id="24580" name="Picture 1" descr="05-25+tr+state+shot+put+sw_sm"/>
          <p:cNvPicPr>
            <a:picLocks noChangeAspect="1" noChangeArrowheads="1"/>
          </p:cNvPicPr>
          <p:nvPr/>
        </p:nvPicPr>
        <p:blipFill>
          <a:blip r:embed="rId4" cstate="print"/>
          <a:srcRect/>
          <a:stretch>
            <a:fillRect/>
          </a:stretch>
        </p:blipFill>
        <p:spPr bwMode="auto">
          <a:xfrm>
            <a:off x="6660233" y="1956561"/>
            <a:ext cx="2255170" cy="382988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7455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0"/>
            <a:ext cx="9001125" cy="1011238"/>
          </a:xfrm>
        </p:spPr>
        <p:txBody>
          <a:bodyPr>
            <a:normAutofit/>
          </a:bodyPr>
          <a:lstStyle/>
          <a:p>
            <a:pPr eaLnBrk="1" fontAlgn="auto" hangingPunct="1">
              <a:spcAft>
                <a:spcPts val="0"/>
              </a:spcAft>
              <a:defRPr/>
            </a:pPr>
            <a:r>
              <a:rPr lang="en-US" sz="3600" dirty="0" smtClean="0"/>
              <a:t>2 Newton's </a:t>
            </a:r>
            <a:r>
              <a:rPr lang="en-US" sz="3600" dirty="0"/>
              <a:t>Second Law of </a:t>
            </a:r>
            <a:r>
              <a:rPr lang="en-US" sz="3600" dirty="0" smtClean="0"/>
              <a:t>Motion - </a:t>
            </a:r>
            <a:r>
              <a:rPr lang="en-US" sz="3100" dirty="0" smtClean="0">
                <a:solidFill>
                  <a:srgbClr val="FF0000"/>
                </a:solidFill>
              </a:rPr>
              <a:t>ACCELERATION</a:t>
            </a:r>
            <a:endParaRPr lang="en-GB" sz="3100" dirty="0">
              <a:solidFill>
                <a:srgbClr val="FF0000"/>
              </a:solidFill>
            </a:endParaRPr>
          </a:p>
        </p:txBody>
      </p:sp>
      <p:sp>
        <p:nvSpPr>
          <p:cNvPr id="21507" name="Rectangle 3"/>
          <p:cNvSpPr>
            <a:spLocks noGrp="1" noChangeArrowheads="1"/>
          </p:cNvSpPr>
          <p:nvPr>
            <p:ph type="body" sz="half" idx="1"/>
          </p:nvPr>
        </p:nvSpPr>
        <p:spPr>
          <a:xfrm>
            <a:off x="251520" y="1052737"/>
            <a:ext cx="2880320" cy="3096344"/>
          </a:xfrm>
        </p:spPr>
        <p:txBody>
          <a:bodyPr>
            <a:normAutofit fontScale="70000" lnSpcReduction="20000"/>
          </a:bodyPr>
          <a:lstStyle/>
          <a:p>
            <a:pPr marL="274320" indent="-274320" eaLnBrk="1" fontAlgn="auto" hangingPunct="1">
              <a:spcBef>
                <a:spcPts val="580"/>
              </a:spcBef>
              <a:spcAft>
                <a:spcPts val="0"/>
              </a:spcAft>
              <a:buFont typeface="Wingdings 2"/>
              <a:buChar char=""/>
              <a:defRPr/>
            </a:pPr>
            <a:r>
              <a:rPr lang="en-GB" sz="3600" dirty="0"/>
              <a:t> </a:t>
            </a:r>
            <a:r>
              <a:rPr lang="en-GB" sz="2400" dirty="0">
                <a:solidFill>
                  <a:schemeClr val="tx1">
                    <a:lumMod val="95000"/>
                  </a:schemeClr>
                </a:solidFill>
              </a:rPr>
              <a:t>This law suggests that the greater the mass of an object, the greater the force required to give the same amount of acceleration and also the greater the force applied the greater the </a:t>
            </a:r>
            <a:r>
              <a:rPr lang="en-GB" sz="2400" dirty="0" smtClean="0">
                <a:solidFill>
                  <a:schemeClr val="tx1">
                    <a:lumMod val="95000"/>
                  </a:schemeClr>
                </a:solidFill>
              </a:rPr>
              <a:t>acceleration </a:t>
            </a:r>
            <a:endParaRPr lang="en-GB" sz="2400" dirty="0" smtClean="0"/>
          </a:p>
        </p:txBody>
      </p:sp>
      <p:sp>
        <p:nvSpPr>
          <p:cNvPr id="2" name="Content Placeholder 1"/>
          <p:cNvSpPr>
            <a:spLocks noGrp="1"/>
          </p:cNvSpPr>
          <p:nvPr>
            <p:ph sz="quarter" idx="2"/>
          </p:nvPr>
        </p:nvSpPr>
        <p:spPr/>
        <p:txBody>
          <a:bodyPr/>
          <a:lstStyle/>
          <a:p>
            <a:endParaRPr lang="en-GB"/>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014" y="1052736"/>
            <a:ext cx="2400300" cy="190500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4189" y="3434319"/>
            <a:ext cx="2143125" cy="2143125"/>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6388" y="3490610"/>
            <a:ext cx="3899721" cy="2963788"/>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29" y="1010331"/>
            <a:ext cx="4617120" cy="2423988"/>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83568" y="4512333"/>
            <a:ext cx="3318371" cy="1421928"/>
          </a:xfrm>
          <a:prstGeom prst="rect">
            <a:avLst/>
          </a:prstGeom>
          <a:solidFill>
            <a:schemeClr val="bg1">
              <a:lumMod val="75000"/>
            </a:schemeClr>
          </a:solidFill>
        </p:spPr>
        <p:txBody>
          <a:bodyPr wrap="square">
            <a:spAutoFit/>
          </a:bodyPr>
          <a:lstStyle/>
          <a:p>
            <a:pPr marL="274320" lvl="0" indent="-274320">
              <a:lnSpc>
                <a:spcPct val="120000"/>
              </a:lnSpc>
              <a:spcBef>
                <a:spcPts val="580"/>
              </a:spcBef>
              <a:buClr>
                <a:prstClr val="black"/>
              </a:buClr>
              <a:buFont typeface="Wingdings 2"/>
              <a:buChar char=""/>
              <a:defRPr/>
            </a:pPr>
            <a:r>
              <a:rPr lang="en-GB" sz="3600" cap="all" dirty="0">
                <a:solidFill>
                  <a:prstClr val="black">
                    <a:lumMod val="95000"/>
                  </a:prstClr>
                </a:solidFill>
                <a:latin typeface="Aharoni" panose="02010803020104030203" pitchFamily="2" charset="-79"/>
                <a:cs typeface="Aharoni" panose="02010803020104030203" pitchFamily="2" charset="-79"/>
              </a:rPr>
              <a:t>sporting examples</a:t>
            </a:r>
          </a:p>
        </p:txBody>
      </p:sp>
    </p:spTree>
    <p:custDataLst>
      <p:tags r:id="rId1"/>
    </p:custDataLst>
    <p:extLst>
      <p:ext uri="{BB962C8B-B14F-4D97-AF65-F5344CB8AC3E}">
        <p14:creationId xmlns:p14="http://schemas.microsoft.com/office/powerpoint/2010/main" val="263374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5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5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TotalTime>
  <Words>1184</Words>
  <Application>Microsoft Office PowerPoint</Application>
  <PresentationFormat>On-screen Show (4:3)</PresentationFormat>
  <Paragraphs>206</Paragraphs>
  <Slides>28</Slides>
  <Notes>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Droplet</vt:lpstr>
      <vt:lpstr>Biomechanics Principles</vt:lpstr>
      <vt:lpstr>Laws of Motion</vt:lpstr>
      <vt:lpstr>Laws of Motion</vt:lpstr>
      <vt:lpstr>jigsaw</vt:lpstr>
      <vt:lpstr>1 Newton's First Law of Motion - INERTIA</vt:lpstr>
      <vt:lpstr>Examples of inertia</vt:lpstr>
      <vt:lpstr>Jigsaw feedback</vt:lpstr>
      <vt:lpstr>2 Newton's Second Law of Motion - ACCELERATION</vt:lpstr>
      <vt:lpstr>2 Newton's Second Law of Motion - ACCELERATION</vt:lpstr>
      <vt:lpstr>2 Newton's Second Law of Motion - ACCELERATION</vt:lpstr>
      <vt:lpstr>Jigsaw feedback</vt:lpstr>
      <vt:lpstr>Newton’s third lawEvery Action has an Equal and Opposite Reaction.</vt:lpstr>
      <vt:lpstr> 3 Newton's Third Law of Motion – ACTION &amp; REACTION</vt:lpstr>
      <vt:lpstr> 3 Newton's Third Law of Motion – ACTION &amp; REACTION</vt:lpstr>
      <vt:lpstr>Pairs task </vt:lpstr>
      <vt:lpstr>3 Newton's Third Law of Motion – ACTION &amp; REACTION</vt:lpstr>
      <vt:lpstr>Student task</vt:lpstr>
      <vt:lpstr>What could we say to get a better answer?</vt:lpstr>
      <vt:lpstr>Applying Newton’s Laws – SPRINT START</vt:lpstr>
      <vt:lpstr>Key concepts within the Laws of Newton. </vt:lpstr>
      <vt:lpstr>velocity</vt:lpstr>
      <vt:lpstr>velocity</vt:lpstr>
      <vt:lpstr>momentum</vt:lpstr>
      <vt:lpstr>momentum</vt:lpstr>
      <vt:lpstr>Acceleration:</vt:lpstr>
      <vt:lpstr>force</vt:lpstr>
      <vt:lpstr>Class activity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Biomechanics Principles</dc:title>
  <dc:creator>D.Ashleighmorris</dc:creator>
  <cp:lastModifiedBy>D.Ashleighmorris</cp:lastModifiedBy>
  <cp:revision>40</cp:revision>
  <cp:lastPrinted>2017-06-15T11:43:57Z</cp:lastPrinted>
  <dcterms:created xsi:type="dcterms:W3CDTF">2017-06-14T10:41:29Z</dcterms:created>
  <dcterms:modified xsi:type="dcterms:W3CDTF">2017-06-20T15:21:45Z</dcterms:modified>
</cp:coreProperties>
</file>