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8" r:id="rId13"/>
    <p:sldId id="274" r:id="rId14"/>
    <p:sldId id="275" r:id="rId15"/>
    <p:sldId id="270" r:id="rId16"/>
    <p:sldId id="280" r:id="rId17"/>
    <p:sldId id="283" r:id="rId18"/>
    <p:sldId id="278" r:id="rId19"/>
    <p:sldId id="271" r:id="rId20"/>
    <p:sldId id="284" r:id="rId21"/>
    <p:sldId id="272" r:id="rId22"/>
    <p:sldId id="281" r:id="rId23"/>
    <p:sldId id="279" r:id="rId24"/>
    <p:sldId id="277" r:id="rId25"/>
    <p:sldId id="285" r:id="rId26"/>
    <p:sldId id="289" r:id="rId27"/>
    <p:sldId id="290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9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33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9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5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D527-C3EA-42FF-B4FA-21FAC51234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5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C99C-5FFF-44F9-95AD-00B672F292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0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5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8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DB2C84-8112-D747-941F-F0932C20BB4A}" type="datetimeFigureOut">
              <a:rPr lang="en-GB" smtClean="0">
                <a:solidFill>
                  <a:prstClr val="black"/>
                </a:solidFill>
              </a:rPr>
              <a:pPr/>
              <a:t>26/06/2017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0E872-CAA8-CF46-B648-21282986061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2" Type="http://schemas.openxmlformats.org/officeDocument/2006/relationships/hyperlink" Target="https://www.google.co.uk/url?sa=i&amp;rct=j&amp;q=&amp;esrc=s&amp;source=images&amp;cd=&amp;cad=rja&amp;uact=8&amp;ved=0ahUKEwjOnvyEwdHUAhVJuBQKHavgDT8QjRwIBw&amp;url=https://www.youtube.com/watch?v%3DsMuh-Z4_PI8&amp;psig=AFQjCNEskaf5opThMtYLoUZ7URo7NrroIQ&amp;ust=14982228064828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source=images&amp;cd=&amp;cad=rja&amp;uact=8&amp;ved=0ahUKEwj1g9y4wtPUAhUCwxQKHYy3DAsQjRwIBw&amp;url=http://www.primalatc.com/preventing-javelin-elbow-injuries/&amp;psig=AFQjCNFKFnkfrTqFfrDBkDw_2faxPsZBvA&amp;ust=14982918944301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.uk/url?sa=i&amp;rct=j&amp;q=&amp;esrc=s&amp;source=images&amp;cd=&amp;ved=0ahUKEwjggL66pNTUAhULD8AKHYqtAswQjRwIBw&amp;url=https://alexeinstein.wordpress.com/2014/09/03/lever-of-human-body/&amp;psig=AFQjCNGBQzvMLQha8Qj35CmB2CJzf-DICg&amp;ust=1498318186397989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ahUKEwiJm8OipdTUAhVlIcAKHUf5AKwQjRwIBw&amp;url=http://www.marca.com/en/2014/09/03/en/football/real_madrid/1409757061.html&amp;psig=AFQjCNHdiqEEhyuv1uUcFl6GHdeqUr5r5A&amp;ust=149831841664738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uk/url?sa=i&amp;rct=j&amp;q=&amp;esrc=s&amp;source=images&amp;cd=&amp;cad=rja&amp;uact=8&amp;ved=0ahUKEwjf8YK8wNPUAhUHkRQKHdreCsAQjRwIBw&amp;url=https://www.dreamstime.com/stock-illustration-cartoon-skeleton-pointing-sign-character-peeping-over-down-image75569703&amp;psig=AFQjCNFXvG7Vu98yoLr1A6cy8vpCDvayfQ&amp;ust=14982913721105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.uk/url?sa=i&amp;rct=j&amp;q=&amp;esrc=s&amp;source=images&amp;cd=&amp;cad=rja&amp;uact=8&amp;ved=0ahUKEwjurqTOotvUAhXIuhQKHWDOAmAQjRwIBw&amp;url=https://www.sciencelearn.org.nz/resources/1924-what-levers-does-your-body-use&amp;psig=AFQjCNEIsj9ooviNrgcfaJdfT2m2X7RSMg&amp;ust=149855823004721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urqTOotvUAhXIuhQKHWDOAmAQjRwIBw&amp;url=https://www.sciencelearn.org.nz/resources/1924-what-levers-does-your-body-use&amp;psig=AFQjCNEIsj9ooviNrgcfaJdfT2m2X7RSMg&amp;ust=149855823004721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ahUKEwj9rIPaqdTUAhXHLcAKHbcTA9UQjRwIBw&amp;url=http://www.stack.com/a/make-bicep-curls-more-effective-with-this-simple-adjustment&amp;psig=AFQjCNGrGIbW5EJpt2k33SP0iz4Rz5q7rQ&amp;ust=14983195773001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uk/url?sa=i&amp;rct=j&amp;q=&amp;esrc=s&amp;source=images&amp;cd=&amp;cad=rja&amp;uact=8&amp;ved=0ahUKEwjf8YK8wNPUAhUHkRQKHdreCsAQjRwIBw&amp;url=https://www.dreamstime.com/stock-illustration-cartoon-skeleton-pointing-sign-character-peeping-over-down-image75569703&amp;psig=AFQjCNFXvG7Vu98yoLr1A6cy8vpCDvayfQ&amp;ust=149829137211059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.uk/url?sa=i&amp;rct=j&amp;q=&amp;esrc=s&amp;source=images&amp;cd=&amp;cad=rja&amp;uact=8&amp;ved=0ahUKEwjgpaTRs9vUAhXH7hoKHdlHB2IQjRwIBw&amp;url=https://pixabay.com/en/soccer-kick-ball-football-589297/&amp;psig=AFQjCNE8HwZSfQtgaApZ4WRdxBpRqM_PpA&amp;ust=14985628082115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xk8-dudHUAhUGAxoKHfWSBQgQjRwIBw&amp;url=https://alexeinstein.wordpress.com/2014/09/03/lever-of-human-body/&amp;psig=AFQjCNGP0QqXFw3ojpVUQu3yvR0k1bhSDQ&amp;ust=14982207123952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xk8-dudHUAhUGAxoKHfWSBQgQjRwIBw&amp;url=https://alexeinstein.wordpress.com/2014/09/03/lever-of-human-body/&amp;psig=AFQjCNGP0QqXFw3ojpVUQu3yvR0k1bhSDQ&amp;ust=1498220712395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jzk8u_vNHUAhUGVRoKHTgPCS8QjRwIBw&amp;url=http://eastmontscience.weebly.com/levers-and-mechanical-advantage.html&amp;psig=AFQjCNHS6oQrMGoXkLhIU7S5Q1qdGtFZPA&amp;ust=14982215893306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pkq75vNHUAhXIShQKHQ1DBIoQjRwIBw&amp;url=http://slideplayer.com/slide/4017518/&amp;psig=AFQjCNFVCr-n_n50-w4tMqjRKBgISjvwRw&amp;ust=1498221702429320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s://www.google.co.uk/url?sa=i&amp;rct=j&amp;q=&amp;esrc=s&amp;source=images&amp;cd=&amp;cad=rja&amp;uact=8&amp;ved=0ahUKEwimpvnWvNHUAhXGOhQKHfU5CDgQjRwIBw&amp;url=https://alexeinstein.wordpress.com/2014/09/03/lever-of-human-body/&amp;psig=AFQjCNHS6oQrMGoXkLhIU7S5Q1qdGtFZPA&amp;ust=149822158933068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773338" cy="1596177"/>
          </a:xfrm>
        </p:spPr>
        <p:txBody>
          <a:bodyPr/>
          <a:lstStyle/>
          <a:p>
            <a:r>
              <a:rPr lang="en-GB" dirty="0" smtClean="0"/>
              <a:t>Biomechanics </a:t>
            </a:r>
            <a:br>
              <a:rPr lang="en-GB" dirty="0" smtClean="0"/>
            </a:br>
            <a:r>
              <a:rPr lang="en-GB" dirty="0" smtClean="0"/>
              <a:t>levers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50443" r="34226" b="8492"/>
          <a:stretch/>
        </p:blipFill>
        <p:spPr bwMode="auto">
          <a:xfrm>
            <a:off x="1015746" y="620688"/>
            <a:ext cx="650858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7734" y="4458878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2483768" y="4149080"/>
            <a:ext cx="396044" cy="320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14"/>
          <p:cNvSpPr txBox="1">
            <a:spLocks noGrp="1"/>
          </p:cNvSpPr>
          <p:nvPr>
            <p:ph sz="quarter" idx="13"/>
          </p:nvPr>
        </p:nvSpPr>
        <p:spPr>
          <a:xfrm>
            <a:off x="2207354" y="2478087"/>
            <a:ext cx="4140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dirty="0"/>
              <a:t>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681790" y="2492896"/>
            <a:ext cx="288032" cy="1471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0800000" flipH="1">
            <a:off x="3203848" y="2060847"/>
            <a:ext cx="184099" cy="16447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91880" y="3228738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895" y="5353765"/>
            <a:ext cx="3174952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Example of a second class lever</a:t>
            </a:r>
            <a:endParaRPr lang="en-GB" sz="3200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9" r="32076"/>
          <a:stretch/>
        </p:blipFill>
        <p:spPr bwMode="auto">
          <a:xfrm>
            <a:off x="6444209" y="4149080"/>
            <a:ext cx="2680360" cy="28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Image result for 3 classes of lever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7" b="31899"/>
          <a:stretch/>
        </p:blipFill>
        <p:spPr bwMode="auto">
          <a:xfrm>
            <a:off x="3203847" y="5353765"/>
            <a:ext cx="3168352" cy="15042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5" grpId="0" build="p" animBg="1"/>
      <p:bldP spid="11" grpId="0" animBg="1"/>
      <p:bldP spid="19" grpId="0" animBg="1"/>
      <p:bldP spid="2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hamstring cur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6667" r="28290"/>
          <a:stretch/>
        </p:blipFill>
        <p:spPr bwMode="auto">
          <a:xfrm>
            <a:off x="4067944" y="517001"/>
            <a:ext cx="4424468" cy="54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414564" cy="4787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51542" y="3970498"/>
            <a:ext cx="30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5537252" y="2225945"/>
            <a:ext cx="216023" cy="14716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95558" y="2225945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644008" y="481392"/>
            <a:ext cx="216024" cy="174455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14"/>
          <p:cNvSpPr txBox="1">
            <a:spLocks noGrp="1"/>
          </p:cNvSpPr>
          <p:nvPr>
            <p:ph type="title"/>
          </p:nvPr>
        </p:nvSpPr>
        <p:spPr>
          <a:xfrm>
            <a:off x="3852802" y="658734"/>
            <a:ext cx="431166" cy="48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dirty="0"/>
              <a:t>l</a:t>
            </a:r>
          </a:p>
        </p:txBody>
      </p:sp>
      <p:pic>
        <p:nvPicPr>
          <p:cNvPr id="11" name="Picture 5" descr="Image result for 3 classes of lever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1"/>
          <a:stretch/>
        </p:blipFill>
        <p:spPr bwMode="auto">
          <a:xfrm>
            <a:off x="0" y="4612542"/>
            <a:ext cx="2771800" cy="22310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3 classes of lever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65205"/>
          <a:stretch/>
        </p:blipFill>
        <p:spPr bwMode="auto">
          <a:xfrm>
            <a:off x="107504" y="2852936"/>
            <a:ext cx="2826060" cy="17596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1358852"/>
            <a:ext cx="3384376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Example of a third class lever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31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5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javelin throw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-18468"/>
            <a:ext cx="6876256" cy="48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311422" y="2708920"/>
            <a:ext cx="396044" cy="320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01432" y="2339588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 rot="10800000" flipH="1">
            <a:off x="804473" y="528695"/>
            <a:ext cx="438660" cy="14466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0245" y="1874246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 rot="14914252">
            <a:off x="2720968" y="1369538"/>
            <a:ext cx="293639" cy="108011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445913" y="1495243"/>
            <a:ext cx="431166" cy="480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mtClean="0"/>
              <a:t>l</a:t>
            </a:r>
            <a:endParaRPr lang="en-GB" sz="2800" dirty="0"/>
          </a:p>
        </p:txBody>
      </p:sp>
      <p:pic>
        <p:nvPicPr>
          <p:cNvPr id="13" name="Picture 5" descr="Image result for 3 classes of lever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1"/>
          <a:stretch/>
        </p:blipFill>
        <p:spPr bwMode="auto">
          <a:xfrm>
            <a:off x="0" y="4797152"/>
            <a:ext cx="2771800" cy="22310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3 classes of leve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65205"/>
          <a:stretch/>
        </p:blipFill>
        <p:spPr bwMode="auto">
          <a:xfrm>
            <a:off x="2945922" y="5032850"/>
            <a:ext cx="2826060" cy="17596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57468" y="5374044"/>
            <a:ext cx="338437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Example of a third class lever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938307" y="1874246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5" descr="Image result for 3 classes of lev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9"/>
          <a:stretch/>
        </p:blipFill>
        <p:spPr bwMode="auto">
          <a:xfrm>
            <a:off x="6360719" y="4149081"/>
            <a:ext cx="2796268" cy="2722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b="67877"/>
          <a:stretch/>
        </p:blipFill>
        <p:spPr bwMode="auto">
          <a:xfrm>
            <a:off x="3216230" y="5301208"/>
            <a:ext cx="3148902" cy="14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95" y="5353765"/>
            <a:ext cx="3174952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Example of a first class lever</a:t>
            </a:r>
            <a:endParaRPr lang="en-GB" sz="3200" dirty="0"/>
          </a:p>
        </p:txBody>
      </p:sp>
      <p:pic>
        <p:nvPicPr>
          <p:cNvPr id="3074" name="Picture 2" descr="Image result for example of level 1 lever in the bod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39" y="0"/>
            <a:ext cx="54045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Image result for back header in footbal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1" b="13062"/>
          <a:stretch/>
        </p:blipFill>
        <p:spPr bwMode="auto">
          <a:xfrm>
            <a:off x="539552" y="51260"/>
            <a:ext cx="8215727" cy="67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851920" y="2381460"/>
            <a:ext cx="396044" cy="320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21412804" flipH="1">
            <a:off x="4256623" y="2362245"/>
            <a:ext cx="401615" cy="3291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53889" y="2398717"/>
            <a:ext cx="360041" cy="28609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8518"/>
            <a:ext cx="3886670" cy="1596177"/>
          </a:xfrm>
        </p:spPr>
        <p:txBody>
          <a:bodyPr/>
          <a:lstStyle/>
          <a:p>
            <a:r>
              <a:rPr lang="en-GB" dirty="0" smtClean="0"/>
              <a:t>3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00282" y="2420888"/>
            <a:ext cx="4717958" cy="1578210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Using the skeletons demonstrate three different types of levers. </a:t>
            </a:r>
          </a:p>
          <a:p>
            <a:pPr marL="0" indent="0">
              <a:buNone/>
            </a:pPr>
            <a:r>
              <a:rPr lang="en-GB" sz="1800" dirty="0" smtClean="0"/>
              <a:t>What types do you find most in the body?</a:t>
            </a:r>
            <a:endParaRPr lang="en-GB" sz="1800" dirty="0"/>
          </a:p>
        </p:txBody>
      </p:sp>
      <p:pic>
        <p:nvPicPr>
          <p:cNvPr id="1026" name="Picture 2" descr="Image result for skeleton carto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 bwMode="auto">
          <a:xfrm>
            <a:off x="33107" y="0"/>
            <a:ext cx="4067175" cy="34689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51920" y="1905000"/>
            <a:ext cx="4536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15" y="4359138"/>
            <a:ext cx="2107010" cy="18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99592" y="1901371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effort arm in the bod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1" y="0"/>
            <a:ext cx="91489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116632"/>
            <a:ext cx="7773338" cy="43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Efficiency of levers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879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b="67877"/>
          <a:stretch/>
        </p:blipFill>
        <p:spPr bwMode="auto">
          <a:xfrm>
            <a:off x="6084168" y="5426125"/>
            <a:ext cx="3148902" cy="14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45423"/>
            <a:ext cx="2323024" cy="206210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Example of a first class lever</a:t>
            </a:r>
          </a:p>
          <a:p>
            <a:r>
              <a:rPr lang="en-GB" sz="3200" dirty="0" smtClean="0"/>
              <a:t>(EFL)</a:t>
            </a:r>
            <a:endParaRPr lang="en-GB" sz="3200" dirty="0"/>
          </a:p>
        </p:txBody>
      </p:sp>
      <p:pic>
        <p:nvPicPr>
          <p:cNvPr id="8" name="Picture 2" descr="Image result for effort arm in the body">
            <a:hlinkClick r:id="rId3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" y="34281"/>
            <a:ext cx="61782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102686"/>
            <a:ext cx="324655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Distance from fulcrum to effort is known as effort arm.</a:t>
            </a:r>
          </a:p>
          <a:p>
            <a:r>
              <a:rPr lang="en-GB" sz="2000" dirty="0" smtClean="0"/>
              <a:t>Distance from fulcrum to load is the load arm.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09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bicep curl side 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0160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770676" cy="62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960">
            <a:off x="5796198" y="1126959"/>
            <a:ext cx="510010" cy="11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4926">
            <a:off x="2465430" y="1992925"/>
            <a:ext cx="414337" cy="88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98" y="5085184"/>
            <a:ext cx="324655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Distance from fulcrum to effort is known as effort arm.</a:t>
            </a:r>
          </a:p>
          <a:p>
            <a:r>
              <a:rPr lang="en-GB" sz="2000" dirty="0" smtClean="0"/>
              <a:t>Distance from fulcrum to load is the load arm.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52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501" y="188640"/>
            <a:ext cx="7773338" cy="43421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Efficiency of levers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052737"/>
            <a:ext cx="7772870" cy="473846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87"/>
            <a:ext cx="9144000" cy="60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 rot="20160164">
            <a:off x="2948459" y="4544595"/>
            <a:ext cx="266156" cy="1820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-Right Arrow 7"/>
          <p:cNvSpPr/>
          <p:nvPr/>
        </p:nvSpPr>
        <p:spPr>
          <a:xfrm rot="21421204">
            <a:off x="1564777" y="4282087"/>
            <a:ext cx="1512168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5" y="5103674"/>
            <a:ext cx="2304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 does the distance impact on the performance?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+Whitlock+Gymnastics+Artistic+Olympics+gbk9xed8GoZ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729" y="0"/>
            <a:ext cx="991891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4543648" y="3276272"/>
            <a:ext cx="7767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047704" y="3276272"/>
            <a:ext cx="7767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4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skeleton cartoon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"/>
          <a:stretch/>
        </p:blipFill>
        <p:spPr bwMode="auto">
          <a:xfrm>
            <a:off x="2590800" y="2387632"/>
            <a:ext cx="3962400" cy="33828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0273" y="0"/>
            <a:ext cx="21571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Longer levers  generate greater force.  The load arm becomes longer and can give greater acceleration to projectiles.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470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4869160"/>
            <a:ext cx="334786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greater the distance of the effort or the load from the fulcrum, the more significant the effort or load becomes.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8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0622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Second class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2870" cy="13681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Where the effort arm is greater than the load arm , a large force can be moved with a relatively small force.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5052031" cy="2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8"/>
          <a:stretch/>
        </p:blipFill>
        <p:spPr bwMode="auto">
          <a:xfrm>
            <a:off x="6876257" y="2348573"/>
            <a:ext cx="2267744" cy="44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6113" y="537321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4454" y="3850726"/>
            <a:ext cx="447550" cy="66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8757" y="4000244"/>
            <a:ext cx="306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3338" cy="79425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mechanical </a:t>
            </a:r>
            <a:r>
              <a:rPr lang="en-GB" b="1" dirty="0" smtClean="0"/>
              <a:t>disadvantage</a:t>
            </a:r>
            <a:br>
              <a:rPr lang="en-GB" b="1" dirty="0" smtClean="0"/>
            </a:br>
            <a:r>
              <a:rPr lang="en-GB" b="1" dirty="0" smtClean="0"/>
              <a:t>third class 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484785"/>
            <a:ext cx="7772870" cy="1008112"/>
          </a:xfrm>
        </p:spPr>
        <p:txBody>
          <a:bodyPr/>
          <a:lstStyle/>
          <a:p>
            <a:r>
              <a:rPr lang="en-GB" dirty="0" smtClean="0"/>
              <a:t>Where the load arm is greater than the effort arm, a large effort is required to move a relatively small load.</a:t>
            </a:r>
            <a:endParaRPr lang="en-GB" dirty="0"/>
          </a:p>
        </p:txBody>
      </p:sp>
      <p:pic>
        <p:nvPicPr>
          <p:cNvPr id="4" name="Picture 2" descr="Image result for 3 classes of lev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65205"/>
          <a:stretch/>
        </p:blipFill>
        <p:spPr bwMode="auto">
          <a:xfrm>
            <a:off x="251520" y="2996952"/>
            <a:ext cx="3353858" cy="20882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86" y="2636912"/>
            <a:ext cx="485307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30658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Bicep curl/ straight arm raise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07" y="260648"/>
            <a:ext cx="7773338" cy="43421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Mechanical </a:t>
            </a:r>
            <a:r>
              <a:rPr lang="en-GB" b="1" dirty="0" smtClean="0"/>
              <a:t>advantage </a:t>
            </a:r>
            <a:endParaRPr lang="en-GB" b="1" dirty="0"/>
          </a:p>
        </p:txBody>
      </p:sp>
      <p:pic>
        <p:nvPicPr>
          <p:cNvPr id="2050" name="Picture 2" descr="Image result for footballer kicking a 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10347" cy="45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1728"/>
            <a:ext cx="3698475" cy="36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66619" cy="2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7" y="3568204"/>
            <a:ext cx="30603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8100392" y="3911497"/>
            <a:ext cx="431166" cy="4801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mtClean="0"/>
              <a:t>l</a:t>
            </a:r>
            <a:endParaRPr lang="en-GB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51" y="4653136"/>
            <a:ext cx="266619" cy="2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10938" y="4206962"/>
            <a:ext cx="30603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2" y="2682875"/>
            <a:ext cx="5667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45224"/>
            <a:ext cx="42484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increase velocity and acceleration if movement can be created.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9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34400" r="18063" b="40167"/>
          <a:stretch/>
        </p:blipFill>
        <p:spPr bwMode="auto">
          <a:xfrm>
            <a:off x="251520" y="476672"/>
            <a:ext cx="862445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25744" r="44088" b="14136"/>
          <a:stretch/>
        </p:blipFill>
        <p:spPr bwMode="auto">
          <a:xfrm>
            <a:off x="323528" y="2276872"/>
            <a:ext cx="8064896" cy="45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8188" r="7632" b="5496"/>
          <a:stretch/>
        </p:blipFill>
        <p:spPr bwMode="auto">
          <a:xfrm>
            <a:off x="-8348" y="548680"/>
            <a:ext cx="9123203" cy="57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t="46550" r="35789" b="24912"/>
          <a:stretch/>
        </p:blipFill>
        <p:spPr bwMode="auto">
          <a:xfrm>
            <a:off x="12993" y="1124744"/>
            <a:ext cx="907182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21585" r="37370" b="17802"/>
          <a:stretch/>
        </p:blipFill>
        <p:spPr bwMode="auto">
          <a:xfrm>
            <a:off x="0" y="0"/>
            <a:ext cx="9036496" cy="67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908721"/>
            <a:ext cx="7772870" cy="48824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Levers systems are the coordination of our body, therefore our bones and muscles, primarily creating human movement.</a:t>
            </a:r>
          </a:p>
          <a:p>
            <a:endParaRPr lang="en-GB" sz="2800" dirty="0" smtClean="0"/>
          </a:p>
          <a:p>
            <a:r>
              <a:rPr lang="en-GB" sz="2800" b="1" dirty="0" smtClean="0"/>
              <a:t>Two main functions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To generate muscular effort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To increase speed of a given movement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4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4536504" cy="40324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Components of a lever are:</a:t>
            </a:r>
          </a:p>
          <a:p>
            <a:r>
              <a:rPr lang="en-GB" sz="2400" dirty="0" smtClean="0"/>
              <a:t> </a:t>
            </a:r>
          </a:p>
          <a:p>
            <a:r>
              <a:rPr lang="en-GB" sz="2400" dirty="0" smtClean="0"/>
              <a:t>Lever (bone)</a:t>
            </a:r>
          </a:p>
          <a:p>
            <a:r>
              <a:rPr lang="en-GB" sz="2400" dirty="0" smtClean="0"/>
              <a:t>Fulcrum (joint)</a:t>
            </a:r>
          </a:p>
          <a:p>
            <a:r>
              <a:rPr lang="en-GB" sz="2400" dirty="0" smtClean="0"/>
              <a:t>Effort (muscular force)</a:t>
            </a:r>
          </a:p>
          <a:p>
            <a:r>
              <a:rPr lang="en-GB" sz="2400" dirty="0" smtClean="0"/>
              <a:t>Load (weight or resistance)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25279" r="67983" b="59396"/>
          <a:stretch/>
        </p:blipFill>
        <p:spPr bwMode="auto">
          <a:xfrm>
            <a:off x="5652120" y="476672"/>
            <a:ext cx="33197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4392488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Levers-</a:t>
            </a:r>
            <a:r>
              <a:rPr lang="en-GB" sz="2000" dirty="0" smtClean="0"/>
              <a:t> bones act as levers, rigid structures which rotate around a fixed point.</a:t>
            </a:r>
          </a:p>
          <a:p>
            <a:endParaRPr lang="en-GB" sz="2000" dirty="0"/>
          </a:p>
          <a:p>
            <a:r>
              <a:rPr lang="en-GB" sz="2000" dirty="0" smtClean="0"/>
              <a:t>This fixed points is known as the </a:t>
            </a:r>
            <a:r>
              <a:rPr lang="en-GB" sz="2000" b="1" dirty="0" smtClean="0"/>
              <a:t>fulcrum </a:t>
            </a:r>
            <a:r>
              <a:rPr lang="en-GB" sz="2000" dirty="0" smtClean="0"/>
              <a:t>and in the human body are the joints.</a:t>
            </a:r>
          </a:p>
          <a:p>
            <a:endParaRPr lang="en-GB" sz="2000" dirty="0"/>
          </a:p>
          <a:p>
            <a:r>
              <a:rPr lang="en-GB" sz="2000" dirty="0" smtClean="0"/>
              <a:t>The muscles that surround the joint are create internal forces that move the bones they are attached to. When a muscle contracts an effort is created. </a:t>
            </a:r>
          </a:p>
          <a:p>
            <a:endParaRPr lang="en-GB" sz="2000" dirty="0"/>
          </a:p>
          <a:p>
            <a:r>
              <a:rPr lang="en-GB" sz="2000" dirty="0" smtClean="0"/>
              <a:t>If this effort is large enough to overcome any load placed on the lever, it will pull on the lever to create movement. </a:t>
            </a:r>
            <a:endParaRPr lang="en-GB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940">
            <a:off x="5537988" y="1075845"/>
            <a:ext cx="3322608" cy="21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apply the components of levers</a:t>
            </a:r>
            <a:endParaRPr lang="en-GB" dirty="0"/>
          </a:p>
        </p:txBody>
      </p:sp>
      <p:pic>
        <p:nvPicPr>
          <p:cNvPr id="3076" name="Picture 4" descr="Image result for bicep curl lever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6"/>
          <a:stretch/>
        </p:blipFill>
        <p:spPr bwMode="auto">
          <a:xfrm>
            <a:off x="755576" y="1844824"/>
            <a:ext cx="297127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184482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2492896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3153952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4581128"/>
            <a:ext cx="36004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3717032"/>
            <a:ext cx="36004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2481951"/>
            <a:ext cx="36004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796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Image result for bicep curl levers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6"/>
          <a:stretch/>
        </p:blipFill>
        <p:spPr bwMode="auto">
          <a:xfrm>
            <a:off x="107504" y="3933056"/>
            <a:ext cx="3074864" cy="27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10935"/>
              </p:ext>
            </p:extLst>
          </p:nvPr>
        </p:nvGraphicFramePr>
        <p:xfrm>
          <a:off x="683568" y="404664"/>
          <a:ext cx="7776864" cy="345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504056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Diagram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Example/ bicep curl up</a:t>
                      </a:r>
                      <a:endParaRPr lang="en-GB" dirty="0"/>
                    </a:p>
                  </a:txBody>
                  <a:tcPr/>
                </a:tc>
              </a:tr>
              <a:tr h="704231">
                <a:tc>
                  <a:txBody>
                    <a:bodyPr/>
                    <a:lstStyle/>
                    <a:p>
                      <a:r>
                        <a:rPr lang="en-GB" dirty="0" smtClean="0"/>
                        <a:t>Lever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Radius/</a:t>
                      </a:r>
                      <a:r>
                        <a:rPr lang="en-GB" baseline="0" dirty="0" smtClean="0"/>
                        <a:t> ulna</a:t>
                      </a:r>
                      <a:endParaRPr lang="en-GB" dirty="0"/>
                    </a:p>
                  </a:txBody>
                  <a:tcPr/>
                </a:tc>
              </a:tr>
              <a:tr h="704231">
                <a:tc>
                  <a:txBody>
                    <a:bodyPr/>
                    <a:lstStyle/>
                    <a:p>
                      <a:r>
                        <a:rPr lang="en-GB" dirty="0" smtClean="0"/>
                        <a:t>Fulcrum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Triangle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Elbow</a:t>
                      </a:r>
                      <a:endParaRPr lang="en-GB" dirty="0"/>
                    </a:p>
                  </a:txBody>
                  <a:tcPr/>
                </a:tc>
              </a:tr>
              <a:tr h="704231">
                <a:tc>
                  <a:txBody>
                    <a:bodyPr/>
                    <a:lstStyle/>
                    <a:p>
                      <a:r>
                        <a:rPr lang="en-GB" dirty="0" smtClean="0"/>
                        <a:t>Effort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Muscular force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Arrow  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Force created by bicep brachii</a:t>
                      </a:r>
                      <a:endParaRPr lang="en-GB" dirty="0"/>
                    </a:p>
                  </a:txBody>
                  <a:tcPr/>
                </a:tc>
              </a:tr>
              <a:tr h="704231">
                <a:tc>
                  <a:txBody>
                    <a:bodyPr/>
                    <a:lstStyle/>
                    <a:p>
                      <a:r>
                        <a:rPr lang="en-GB" dirty="0" smtClean="0"/>
                        <a:t>Load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Arrow 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</a:t>
                      </a:r>
                      <a:r>
                        <a:rPr lang="en-GB" baseline="0" dirty="0" smtClean="0"/>
                        <a:t> of forearm/ weight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032448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3 classes of le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28285"/>
            <a:ext cx="3168352" cy="39604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effectLst>
            <a:softEdge rad="63500"/>
          </a:effectLst>
        </p:spPr>
        <p:txBody>
          <a:bodyPr/>
          <a:lstStyle/>
          <a:p>
            <a:endParaRPr lang="en-GB" dirty="0"/>
          </a:p>
        </p:txBody>
      </p:sp>
      <p:pic>
        <p:nvPicPr>
          <p:cNvPr id="7173" name="Picture 5" descr="Image result for 3 classes of lev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49081"/>
            <a:ext cx="7629525" cy="2722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age result for bicep curl third class leve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 bwMode="auto">
          <a:xfrm>
            <a:off x="45605" y="28285"/>
            <a:ext cx="5076825" cy="34841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6173" y="3212976"/>
            <a:ext cx="5398838" cy="2736303"/>
          </a:xfrm>
        </p:spPr>
        <p:txBody>
          <a:bodyPr/>
          <a:lstStyle/>
          <a:p>
            <a:r>
              <a:rPr lang="en-GB" dirty="0" smtClean="0"/>
              <a:t>There is only one </a:t>
            </a:r>
            <a:r>
              <a:rPr lang="en-GB" sz="4800" b="1" dirty="0" smtClean="0"/>
              <a:t>e</a:t>
            </a:r>
            <a:r>
              <a:rPr lang="en-GB" dirty="0" smtClean="0"/>
              <a:t>ducation </a:t>
            </a:r>
            <a:r>
              <a:rPr lang="en-GB" sz="4400" b="1" dirty="0" smtClean="0"/>
              <a:t>f</a:t>
            </a:r>
            <a:r>
              <a:rPr lang="en-GB" dirty="0" smtClean="0"/>
              <a:t>or </a:t>
            </a:r>
            <a:r>
              <a:rPr lang="en-GB" sz="4400" b="1" dirty="0" smtClean="0"/>
              <a:t>l</a:t>
            </a:r>
            <a:r>
              <a:rPr lang="en-GB" dirty="0" smtClean="0"/>
              <a:t>ife</a:t>
            </a:r>
          </a:p>
          <a:p>
            <a:r>
              <a:rPr lang="en-GB" dirty="0" smtClean="0"/>
              <a:t>2 </a:t>
            </a:r>
            <a:r>
              <a:rPr lang="en-GB" sz="4000" b="1" dirty="0" smtClean="0"/>
              <a:t>fle</a:t>
            </a:r>
            <a:r>
              <a:rPr lang="en-GB" dirty="0" smtClean="0"/>
              <a:t>d</a:t>
            </a:r>
          </a:p>
          <a:p>
            <a:r>
              <a:rPr lang="en-GB" dirty="0" smtClean="0"/>
              <a:t>And the third </a:t>
            </a:r>
            <a:r>
              <a:rPr lang="en-GB" sz="4000" b="1" dirty="0" smtClean="0"/>
              <a:t>fel</a:t>
            </a:r>
            <a:r>
              <a:rPr lang="en-GB" dirty="0" smtClean="0"/>
              <a:t>l over.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9592" y="836711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There is only one </a:t>
            </a:r>
            <a:r>
              <a:rPr lang="en-GB" sz="2800" b="1" dirty="0"/>
              <a:t>e</a:t>
            </a:r>
            <a:r>
              <a:rPr lang="en-GB" sz="2800" dirty="0"/>
              <a:t>ducation </a:t>
            </a:r>
            <a:r>
              <a:rPr lang="en-GB" sz="2800" b="1" dirty="0"/>
              <a:t>f</a:t>
            </a:r>
            <a:r>
              <a:rPr lang="en-GB" sz="2800" dirty="0"/>
              <a:t>or </a:t>
            </a:r>
            <a:r>
              <a:rPr lang="en-GB" sz="2800" b="1" dirty="0"/>
              <a:t>l</a:t>
            </a:r>
            <a:r>
              <a:rPr lang="en-GB" sz="2800" dirty="0"/>
              <a:t>ife</a:t>
            </a:r>
          </a:p>
          <a:p>
            <a:r>
              <a:rPr lang="en-GB" sz="2800" dirty="0"/>
              <a:t>2 </a:t>
            </a:r>
            <a:r>
              <a:rPr lang="en-GB" sz="2800" b="1" dirty="0"/>
              <a:t>fle</a:t>
            </a:r>
            <a:r>
              <a:rPr lang="en-GB" sz="2800" dirty="0"/>
              <a:t>d</a:t>
            </a:r>
          </a:p>
          <a:p>
            <a:r>
              <a:rPr lang="en-GB" sz="2800" dirty="0"/>
              <a:t>And the third </a:t>
            </a:r>
            <a:r>
              <a:rPr lang="en-GB" sz="2800" b="1" dirty="0"/>
              <a:t>fel</a:t>
            </a:r>
            <a:r>
              <a:rPr lang="en-GB" sz="2800" dirty="0"/>
              <a:t>l over.</a:t>
            </a:r>
          </a:p>
        </p:txBody>
      </p:sp>
    </p:spTree>
    <p:extLst>
      <p:ext uri="{BB962C8B-B14F-4D97-AF65-F5344CB8AC3E}">
        <p14:creationId xmlns:p14="http://schemas.microsoft.com/office/powerpoint/2010/main" val="31963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466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Droplet</vt:lpstr>
      <vt:lpstr>Biomechanics  levers </vt:lpstr>
      <vt:lpstr>PowerPoint Presentation</vt:lpstr>
      <vt:lpstr>PowerPoint Presentation</vt:lpstr>
      <vt:lpstr>PowerPoint Presentation</vt:lpstr>
      <vt:lpstr>PowerPoint Presentation</vt:lpstr>
      <vt:lpstr>How to apply the components of levers</vt:lpstr>
      <vt:lpstr>PowerPoint Presentation</vt:lpstr>
      <vt:lpstr>PowerPoint Presentation</vt:lpstr>
      <vt:lpstr>PowerPoint Presentation</vt:lpstr>
      <vt:lpstr>PowerPoint Presentation</vt:lpstr>
      <vt:lpstr>l</vt:lpstr>
      <vt:lpstr>PowerPoint Presentation</vt:lpstr>
      <vt:lpstr>PowerPoint Presentation</vt:lpstr>
      <vt:lpstr>PowerPoint Presentation</vt:lpstr>
      <vt:lpstr>3 groups</vt:lpstr>
      <vt:lpstr>PowerPoint Presentation</vt:lpstr>
      <vt:lpstr>PowerPoint Presentation</vt:lpstr>
      <vt:lpstr>PowerPoint Presentation</vt:lpstr>
      <vt:lpstr>Efficiency of levers</vt:lpstr>
      <vt:lpstr>PowerPoint Presentation</vt:lpstr>
      <vt:lpstr>PowerPoint Presentation</vt:lpstr>
      <vt:lpstr>Second class</vt:lpstr>
      <vt:lpstr>mechanical disadvantage third class lever</vt:lpstr>
      <vt:lpstr>Mechanical advantage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  levers</dc:title>
  <dc:creator>D.Ashleighmorris</dc:creator>
  <cp:lastModifiedBy>D.Ashleighmorris</cp:lastModifiedBy>
  <cp:revision>28</cp:revision>
  <dcterms:created xsi:type="dcterms:W3CDTF">2017-06-22T12:07:14Z</dcterms:created>
  <dcterms:modified xsi:type="dcterms:W3CDTF">2017-06-26T15:32:04Z</dcterms:modified>
</cp:coreProperties>
</file>