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9" r:id="rId1"/>
  </p:sldMasterIdLst>
  <p:notesMasterIdLst>
    <p:notesMasterId r:id="rId52"/>
  </p:notesMasterIdLst>
  <p:handoutMasterIdLst>
    <p:handoutMasterId r:id="rId53"/>
  </p:handoutMasterIdLst>
  <p:sldIdLst>
    <p:sldId id="387" r:id="rId2"/>
    <p:sldId id="388" r:id="rId3"/>
    <p:sldId id="302" r:id="rId4"/>
    <p:sldId id="301" r:id="rId5"/>
    <p:sldId id="306" r:id="rId6"/>
    <p:sldId id="304" r:id="rId7"/>
    <p:sldId id="305" r:id="rId8"/>
    <p:sldId id="307" r:id="rId9"/>
    <p:sldId id="257" r:id="rId10"/>
    <p:sldId id="273" r:id="rId11"/>
    <p:sldId id="384" r:id="rId12"/>
    <p:sldId id="373" r:id="rId13"/>
    <p:sldId id="370" r:id="rId14"/>
    <p:sldId id="372" r:id="rId15"/>
    <p:sldId id="371" r:id="rId16"/>
    <p:sldId id="374" r:id="rId17"/>
    <p:sldId id="412" r:id="rId18"/>
    <p:sldId id="410" r:id="rId19"/>
    <p:sldId id="369" r:id="rId20"/>
    <p:sldId id="409" r:id="rId21"/>
    <p:sldId id="411" r:id="rId22"/>
    <p:sldId id="364" r:id="rId23"/>
    <p:sldId id="398" r:id="rId24"/>
    <p:sldId id="358" r:id="rId25"/>
    <p:sldId id="413" r:id="rId26"/>
    <p:sldId id="414" r:id="rId27"/>
    <p:sldId id="399" r:id="rId28"/>
    <p:sldId id="415" r:id="rId29"/>
    <p:sldId id="359" r:id="rId30"/>
    <p:sldId id="416" r:id="rId31"/>
    <p:sldId id="360" r:id="rId32"/>
    <p:sldId id="362" r:id="rId33"/>
    <p:sldId id="417" r:id="rId34"/>
    <p:sldId id="418" r:id="rId35"/>
    <p:sldId id="419" r:id="rId36"/>
    <p:sldId id="420" r:id="rId37"/>
    <p:sldId id="400" r:id="rId38"/>
    <p:sldId id="401" r:id="rId39"/>
    <p:sldId id="403" r:id="rId40"/>
    <p:sldId id="404" r:id="rId41"/>
    <p:sldId id="421" r:id="rId42"/>
    <p:sldId id="405" r:id="rId43"/>
    <p:sldId id="407" r:id="rId44"/>
    <p:sldId id="408" r:id="rId45"/>
    <p:sldId id="406" r:id="rId46"/>
    <p:sldId id="424" r:id="rId47"/>
    <p:sldId id="393" r:id="rId48"/>
    <p:sldId id="423" r:id="rId49"/>
    <p:sldId id="394" r:id="rId50"/>
    <p:sldId id="38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24" autoAdjust="0"/>
  </p:normalViewPr>
  <p:slideViewPr>
    <p:cSldViewPr>
      <p:cViewPr>
        <p:scale>
          <a:sx n="81" d="100"/>
          <a:sy n="81" d="100"/>
        </p:scale>
        <p:origin x="-11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D7CA367-9917-4722-8336-864900F6E041}" type="datetimeFigureOut">
              <a:rPr lang="en-US"/>
              <a:pPr>
                <a:defRPr/>
              </a:pPr>
              <a:t>9/18/2015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3710EB8-ACD8-4DC5-B4BF-CF8C464343A4}" type="slidenum">
              <a:rPr lang="en-GB"/>
              <a:pPr>
                <a:defRPr/>
              </a:pPr>
              <a:t>‹#›</a:t>
            </a:fld>
            <a:endParaRPr lang="en-GB"/>
          </a:p>
        </p:txBody>
      </p:sp>
    </p:spTree>
    <p:extLst>
      <p:ext uri="{BB962C8B-B14F-4D97-AF65-F5344CB8AC3E}">
        <p14:creationId xmlns:p14="http://schemas.microsoft.com/office/powerpoint/2010/main" val="36218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6210FB2-66D4-4648-85D8-87C816ADD898}" type="datetimeFigureOut">
              <a:rPr lang="en-US"/>
              <a:pPr>
                <a:defRPr/>
              </a:pPr>
              <a:t>9/18/2015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F26C72A-3895-4DB6-AF1B-8CC74CA4F01A}" type="slidenum">
              <a:rPr lang="en-GB"/>
              <a:pPr>
                <a:defRPr/>
              </a:pPr>
              <a:t>‹#›</a:t>
            </a:fld>
            <a:endParaRPr lang="en-GB"/>
          </a:p>
        </p:txBody>
      </p:sp>
    </p:spTree>
    <p:extLst>
      <p:ext uri="{BB962C8B-B14F-4D97-AF65-F5344CB8AC3E}">
        <p14:creationId xmlns:p14="http://schemas.microsoft.com/office/powerpoint/2010/main" val="4107230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D2AA23-EFE2-475B-8C6A-97240221A265}" type="slidenum">
              <a:rPr lang="en-GB" smtClean="0"/>
              <a:pPr/>
              <a:t>22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26D453BE-469E-474C-92B2-1FFDC26ECC60}" type="datetimeFigureOut">
              <a:rPr lang="en-US" smtClean="0"/>
              <a:pPr>
                <a:defRPr/>
              </a:pPr>
              <a:t>9/18/2015</a:t>
            </a:fld>
            <a:endParaRPr lang="en-GB"/>
          </a:p>
        </p:txBody>
      </p:sp>
      <p:sp>
        <p:nvSpPr>
          <p:cNvPr id="8" name="Slide Number Placeholder 7"/>
          <p:cNvSpPr>
            <a:spLocks noGrp="1"/>
          </p:cNvSpPr>
          <p:nvPr>
            <p:ph type="sldNum" sz="quarter" idx="11"/>
          </p:nvPr>
        </p:nvSpPr>
        <p:spPr/>
        <p:txBody>
          <a:bodyPr/>
          <a:lstStyle/>
          <a:p>
            <a:pPr>
              <a:defRPr/>
            </a:pPr>
            <a:fld id="{D1DEA933-8FDC-4E7E-A730-B61749E20A44}" type="slidenum">
              <a:rPr lang="en-GB" smtClean="0"/>
              <a:pPr>
                <a:defRPr/>
              </a:pPr>
              <a:t>‹#›</a:t>
            </a:fld>
            <a:endParaRPr lang="en-GB"/>
          </a:p>
        </p:txBody>
      </p:sp>
      <p:sp>
        <p:nvSpPr>
          <p:cNvPr id="9" name="Footer Placeholder 8"/>
          <p:cNvSpPr>
            <a:spLocks noGrp="1"/>
          </p:cNvSpPr>
          <p:nvPr>
            <p:ph type="ftr" sz="quarter" idx="12"/>
          </p:nvPr>
        </p:nvSpPr>
        <p:spPr/>
        <p:txBody>
          <a:body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BF40495-9F2E-49AD-A40E-4A0B15707938}" type="datetimeFigureOut">
              <a:rPr lang="en-US" smtClean="0"/>
              <a:pPr>
                <a:defRPr/>
              </a:pPr>
              <a:t>9/18/2015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6515659-CC27-4C56-8375-9885E505BC61}"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91050AC-1C87-464F-AA83-C13EF3C2F3A4}" type="datetimeFigureOut">
              <a:rPr lang="en-US" smtClean="0"/>
              <a:pPr>
                <a:defRPr/>
              </a:pPr>
              <a:t>9/18/2015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4B5EFA6-0C1A-467A-ADDC-54966896C68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GB"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4A1172FE-B14A-4801-864B-DAF34C05DE37}"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04F2399F-1DCE-49DF-8FB3-09372CBBED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4F5D20C-4A8A-476F-AD6B-1691CAA68779}" type="datetimeFigureOut">
              <a:rPr lang="en-US" smtClean="0"/>
              <a:pPr>
                <a:defRPr/>
              </a:pPr>
              <a:t>9/18/2015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F29D914-187B-4A9D-A0C4-B06511C3227A}"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61DFE65E-5546-4169-8C45-0A3DBC9CCF61}" type="datetimeFigureOut">
              <a:rPr lang="en-US" smtClean="0"/>
              <a:pPr>
                <a:defRPr/>
              </a:pPr>
              <a:t>9/18/2015</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D1DA1A7-F280-4BAB-BF7E-AB9BD2974244}" type="slidenum">
              <a:rPr lang="en-GB" smtClean="0"/>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581783E9-7BC5-4C76-B3EA-33380D549A68}" type="datetimeFigureOut">
              <a:rPr lang="en-US" smtClean="0"/>
              <a:pPr>
                <a:defRPr/>
              </a:pPr>
              <a:t>9/18/2015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23646B7-8073-4B41-814D-1B1D3B9C4902}" type="slidenum">
              <a:rPr lang="en-GB" smtClean="0"/>
              <a:pPr>
                <a:defRPr/>
              </a:pPr>
              <a:t>‹#›</a:t>
            </a:fld>
            <a:endParaRPr lang="en-GB"/>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57675788-2B8F-4876-B0E1-FBE153A1D3BF}" type="datetimeFigureOut">
              <a:rPr lang="en-US" smtClean="0"/>
              <a:pPr>
                <a:defRPr/>
              </a:pPr>
              <a:t>9/18/2015</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7E232426-26CA-47AE-B710-EDD446DFEAB6}" type="slidenum">
              <a:rPr lang="en-GB" smtClean="0"/>
              <a:pPr>
                <a:defRPr/>
              </a:pPr>
              <a:t>‹#›</a:t>
            </a:fld>
            <a:endParaRPr lang="en-GB"/>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5690B552-4565-4964-B798-48AA75A2D6C8}" type="datetimeFigureOut">
              <a:rPr lang="en-US" smtClean="0"/>
              <a:pPr>
                <a:defRPr/>
              </a:pPr>
              <a:t>9/18/2015</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223BFFA4-70AD-4FAC-AAC3-63C157C56C2F}"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0CBB21-8756-4ABA-AC5F-A0F0C41BE72F}" type="datetimeFigureOut">
              <a:rPr lang="en-US" smtClean="0"/>
              <a:pPr>
                <a:defRPr/>
              </a:pPr>
              <a:t>9/18/2015</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58777CB2-1943-4159-BFE4-A20A7D56A0B2}"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D8959619-8013-407C-9556-E8832A5A36E0}" type="datetimeFigureOut">
              <a:rPr lang="en-US" smtClean="0"/>
              <a:pPr>
                <a:defRPr/>
              </a:pPr>
              <a:t>9/18/2015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97A4012-03BC-441A-816C-70401BA19510}"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B7FBD15-1C82-4619-95D0-8B2D8A276E87}" type="datetimeFigureOut">
              <a:rPr lang="en-US" smtClean="0"/>
              <a:pPr>
                <a:defRPr/>
              </a:pPr>
              <a:t>9/18/2015</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7F0A324-C41E-4FAD-AD4B-7C1889C9F28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pPr>
              <a:defRPr/>
            </a:pPr>
            <a:fld id="{E4263817-304E-4FA8-A7E2-9217AAC94633}" type="datetimeFigureOut">
              <a:rPr lang="en-US" smtClean="0"/>
              <a:pPr>
                <a:defRPr/>
              </a:pPr>
              <a:t>9/18/2015</a:t>
            </a:fld>
            <a:endParaRPr lang="en-GB"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pPr>
              <a:defRPr/>
            </a:pPr>
            <a:r>
              <a:rPr lang="en-GB" smtClean="0"/>
              <a:t>Anatomy and Physiology</a:t>
            </a:r>
            <a:endParaRPr lang="en-GB"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pPr>
              <a:defRPr/>
            </a:pPr>
            <a:r>
              <a:rPr lang="en-GB" smtClean="0"/>
              <a:t>Ash Morris AS Physical Education</a:t>
            </a:r>
            <a:endParaRPr lang="en-GB" dirty="0"/>
          </a:p>
        </p:txBody>
      </p:sp>
      <p:pic>
        <p:nvPicPr>
          <p:cNvPr id="9"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1" tx1="lt1" bg2="dk2" tx2="lt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t5_3sNLtfxQ" TargetMode="Externa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3" Type="http://schemas.openxmlformats.org/officeDocument/2006/relationships/audio" Target="../media/audio11.wav"/><Relationship Id="rId18" Type="http://schemas.openxmlformats.org/officeDocument/2006/relationships/audio" Target="../media/audio16.wav"/><Relationship Id="rId26" Type="http://schemas.openxmlformats.org/officeDocument/2006/relationships/image" Target="http://www.bbc.co.uk/science/humanbody/standard/skeleton/genitals.gif" TargetMode="External"/><Relationship Id="rId39" Type="http://schemas.openxmlformats.org/officeDocument/2006/relationships/image" Target="../media/image12.png"/><Relationship Id="rId3" Type="http://schemas.openxmlformats.org/officeDocument/2006/relationships/audio" Target="../media/audio1.wav"/><Relationship Id="rId21" Type="http://schemas.openxmlformats.org/officeDocument/2006/relationships/image" Target="../media/image4.png"/><Relationship Id="rId34" Type="http://schemas.openxmlformats.org/officeDocument/2006/relationships/image" Target="http://www.bbc.co.uk/science/humanbody/standard/skeleton/arm2.gif" TargetMode="External"/><Relationship Id="rId42" Type="http://schemas.openxmlformats.org/officeDocument/2006/relationships/image" Target="http://www.bbc.co.uk/science/humanbody/standard/skeleton/spine.gif" TargetMode="External"/><Relationship Id="rId47" Type="http://schemas.openxmlformats.org/officeDocument/2006/relationships/image" Target="../media/image16.png"/><Relationship Id="rId50" Type="http://schemas.openxmlformats.org/officeDocument/2006/relationships/image" Target="http://www.bbc.co.uk/science/humanbody/standard/skeleton/arm3.gif" TargetMode="External"/><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audio" Target="../media/audio15.wav"/><Relationship Id="rId25" Type="http://schemas.openxmlformats.org/officeDocument/2006/relationships/image" Target="../media/image6.png"/><Relationship Id="rId33" Type="http://schemas.openxmlformats.org/officeDocument/2006/relationships/image" Target="../media/image10.png"/><Relationship Id="rId38" Type="http://schemas.openxmlformats.org/officeDocument/2006/relationships/image" Target="http://www.bbc.co.uk/science/humanbody/standard/skeleton/chest.gif" TargetMode="External"/><Relationship Id="rId46" Type="http://schemas.openxmlformats.org/officeDocument/2006/relationships/image" Target="http://www.bbc.co.uk/science/humanbody/standard/skeleton/arm4.gif" TargetMode="External"/><Relationship Id="rId2" Type="http://schemas.openxmlformats.org/officeDocument/2006/relationships/tags" Target="../tags/tag2.xml"/><Relationship Id="rId16" Type="http://schemas.openxmlformats.org/officeDocument/2006/relationships/audio" Target="../media/audio14.wav"/><Relationship Id="rId20" Type="http://schemas.openxmlformats.org/officeDocument/2006/relationships/slideLayout" Target="../slideLayouts/slideLayout7.xml"/><Relationship Id="rId29" Type="http://schemas.openxmlformats.org/officeDocument/2006/relationships/image" Target="../media/image8.png"/><Relationship Id="rId41"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audio" Target="../media/audio4.wav"/><Relationship Id="rId11" Type="http://schemas.openxmlformats.org/officeDocument/2006/relationships/audio" Target="../media/audio9.wav"/><Relationship Id="rId24" Type="http://schemas.openxmlformats.org/officeDocument/2006/relationships/image" Target="http://www.bbc.co.uk/science/humanbody/standard/skeleton/leg2.gif" TargetMode="External"/><Relationship Id="rId32" Type="http://schemas.openxmlformats.org/officeDocument/2006/relationships/image" Target="http://www.bbc.co.uk/science/humanbody/standard/skeleton/leg1.gif" TargetMode="External"/><Relationship Id="rId37" Type="http://schemas.openxmlformats.org/officeDocument/2006/relationships/image" Target="../media/image11.png"/><Relationship Id="rId40" Type="http://schemas.openxmlformats.org/officeDocument/2006/relationships/image" Target="http://www.bbc.co.uk/science/humanbody/standard/skeleton/intestines.gif" TargetMode="External"/><Relationship Id="rId45" Type="http://schemas.openxmlformats.org/officeDocument/2006/relationships/image" Target="../media/image15.png"/><Relationship Id="rId5" Type="http://schemas.openxmlformats.org/officeDocument/2006/relationships/audio" Target="../media/audio3.wav"/><Relationship Id="rId15" Type="http://schemas.openxmlformats.org/officeDocument/2006/relationships/audio" Target="../media/audio13.wav"/><Relationship Id="rId23" Type="http://schemas.openxmlformats.org/officeDocument/2006/relationships/image" Target="../media/image5.png"/><Relationship Id="rId28" Type="http://schemas.openxmlformats.org/officeDocument/2006/relationships/image" Target="http://www.bbc.co.uk/science/humanbody/standard/skeleton/foot1.gif" TargetMode="External"/><Relationship Id="rId36" Type="http://schemas.openxmlformats.org/officeDocument/2006/relationships/image" Target="../media/image3.png"/><Relationship Id="rId49" Type="http://schemas.openxmlformats.org/officeDocument/2006/relationships/image" Target="../media/image17.png"/><Relationship Id="rId10" Type="http://schemas.openxmlformats.org/officeDocument/2006/relationships/audio" Target="../media/audio8.wav"/><Relationship Id="rId19" Type="http://schemas.openxmlformats.org/officeDocument/2006/relationships/audio" Target="../media/audio17.wav"/><Relationship Id="rId31" Type="http://schemas.openxmlformats.org/officeDocument/2006/relationships/image" Target="../media/image9.png"/><Relationship Id="rId44" Type="http://schemas.openxmlformats.org/officeDocument/2006/relationships/image" Target="http://www.bbc.co.uk/science/humanbody/standard/skeleton/arm5.gif" TargetMode="External"/><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2.wav"/><Relationship Id="rId22" Type="http://schemas.openxmlformats.org/officeDocument/2006/relationships/image" Target="http://www.bbc.co.uk/science/humanbody/standard/skeleton/xx.gif" TargetMode="External"/><Relationship Id="rId27" Type="http://schemas.openxmlformats.org/officeDocument/2006/relationships/image" Target="../media/image7.png"/><Relationship Id="rId30" Type="http://schemas.openxmlformats.org/officeDocument/2006/relationships/image" Target="http://www.bbc.co.uk/science/humanbody/standard/skeleton/foot2.gif" TargetMode="External"/><Relationship Id="rId35" Type="http://schemas.openxmlformats.org/officeDocument/2006/relationships/oleObject" Target="../embeddings/oleObject1.bin"/><Relationship Id="rId43" Type="http://schemas.openxmlformats.org/officeDocument/2006/relationships/image" Target="../media/image14.png"/><Relationship Id="rId48" Type="http://schemas.openxmlformats.org/officeDocument/2006/relationships/image" Target="http://www.bbc.co.uk/science/humanbody/standard/skeleton/head.gif" TargetMode="External"/><Relationship Id="rId8" Type="http://schemas.openxmlformats.org/officeDocument/2006/relationships/audio" Target="../media/audio6.wav"/><Relationship Id="rId51"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VIDO\KNEJ3D1V.MOV" TargetMode="Externa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rtPfNvjdtrM" TargetMode="Externa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9.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41IMR_Dp5bs" TargetMode="Externa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hyperlink" Target="/imgres?imgurl=www.bcdg.org/treatment/bone_marrow_transplant/marrow.jpg&amp;imgrefurl=http://www.bcdg.org/treatment/bone_marrow_transplant/intro.html&amp;h=178&amp;w=235&amp;prev=/images?q=bone+marrow&amp;svnum=10&amp;hl=en&amp;lr=&amp;ie=UTF-8&amp;oe=UTF-8&amp;sa=N" TargetMode="Externa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7158" y="785794"/>
            <a:ext cx="7239000" cy="2014528"/>
          </a:xfrm>
        </p:spPr>
        <p:txBody>
          <a:bodyPr>
            <a:normAutofit fontScale="90000"/>
          </a:bodyPr>
          <a:lstStyle/>
          <a:p>
            <a:pPr>
              <a:defRPr/>
            </a:pPr>
            <a:r>
              <a:rPr lang="en-GB" dirty="0" smtClean="0">
                <a:solidFill>
                  <a:schemeClr val="accent1">
                    <a:tint val="83000"/>
                    <a:satMod val="150000"/>
                  </a:schemeClr>
                </a:solidFill>
              </a:rPr>
              <a:t>The Musculoskeletal System</a:t>
            </a:r>
            <a:br>
              <a:rPr lang="en-GB" dirty="0" smtClean="0">
                <a:solidFill>
                  <a:schemeClr val="accent1">
                    <a:tint val="83000"/>
                    <a:satMod val="150000"/>
                  </a:schemeClr>
                </a:solidFill>
              </a:rPr>
            </a:br>
            <a:r>
              <a:rPr lang="en-GB" dirty="0" smtClean="0">
                <a:solidFill>
                  <a:schemeClr val="accent1">
                    <a:tint val="83000"/>
                    <a:satMod val="150000"/>
                  </a:schemeClr>
                </a:solidFill>
              </a:rPr>
              <a:t/>
            </a:r>
            <a:br>
              <a:rPr lang="en-GB" dirty="0" smtClean="0">
                <a:solidFill>
                  <a:schemeClr val="accent1">
                    <a:tint val="83000"/>
                    <a:satMod val="150000"/>
                  </a:schemeClr>
                </a:solidFill>
              </a:rPr>
            </a:br>
            <a:r>
              <a:rPr lang="en-GB" dirty="0" smtClean="0">
                <a:solidFill>
                  <a:schemeClr val="accent1">
                    <a:tint val="83000"/>
                    <a:satMod val="150000"/>
                  </a:schemeClr>
                </a:solidFill>
              </a:rPr>
              <a:t>The SKELETAL system - BONES</a:t>
            </a:r>
            <a:endParaRPr lang="en-GB" dirty="0"/>
          </a:p>
        </p:txBody>
      </p:sp>
      <p:sp>
        <p:nvSpPr>
          <p:cNvPr id="5" name="Text Placeholder 4"/>
          <p:cNvSpPr>
            <a:spLocks noGrp="1"/>
          </p:cNvSpPr>
          <p:nvPr>
            <p:ph type="body" idx="1"/>
          </p:nvPr>
        </p:nvSpPr>
        <p:spPr>
          <a:xfrm>
            <a:off x="357188" y="3071813"/>
            <a:ext cx="3886200" cy="1276350"/>
          </a:xfrm>
        </p:spPr>
        <p:txBody>
          <a:bodyPr/>
          <a:lstStyle/>
          <a:p>
            <a:pPr>
              <a:defRPr/>
            </a:pPr>
            <a:r>
              <a:rPr lang="en-GB" dirty="0" smtClean="0"/>
              <a:t>Section 1</a:t>
            </a:r>
            <a:endParaRPr lang="en-GB"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755650" y="188913"/>
            <a:ext cx="7777163" cy="519112"/>
          </a:xfrm>
          <a:prstGeom prst="rect">
            <a:avLst/>
          </a:prstGeom>
          <a:noFill/>
          <a:ln w="9525">
            <a:noFill/>
            <a:miter lim="800000"/>
            <a:headEnd/>
            <a:tailEnd/>
          </a:ln>
        </p:spPr>
        <p:txBody>
          <a:bodyPr>
            <a:spAutoFit/>
          </a:bodyPr>
          <a:lstStyle/>
          <a:p>
            <a:pPr algn="ctr">
              <a:spcBef>
                <a:spcPct val="50000"/>
              </a:spcBef>
            </a:pPr>
            <a:r>
              <a:rPr lang="en-GB" sz="2800">
                <a:latin typeface="Century Gothic" pitchFamily="34" charset="0"/>
              </a:rPr>
              <a:t>DIVISIONS OF THE SKELETON</a:t>
            </a:r>
          </a:p>
        </p:txBody>
      </p:sp>
      <p:graphicFrame>
        <p:nvGraphicFramePr>
          <p:cNvPr id="8195" name="Group 3"/>
          <p:cNvGraphicFramePr>
            <a:graphicFrameLocks noGrp="1"/>
          </p:cNvGraphicFramePr>
          <p:nvPr>
            <p:ph/>
          </p:nvPr>
        </p:nvGraphicFramePr>
        <p:xfrm>
          <a:off x="428625" y="857250"/>
          <a:ext cx="8215341" cy="5670352"/>
        </p:xfrm>
        <a:graphic>
          <a:graphicData uri="http://schemas.openxmlformats.org/drawingml/2006/table">
            <a:tbl>
              <a:tblPr/>
              <a:tblGrid>
                <a:gridCol w="4071937"/>
                <a:gridCol w="4143404"/>
              </a:tblGrid>
              <a:tr h="5120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accent2">
                              <a:lumMod val="60000"/>
                              <a:lumOff val="40000"/>
                            </a:schemeClr>
                          </a:solidFill>
                          <a:effectLst/>
                          <a:latin typeface="+mn-lt"/>
                        </a:rPr>
                        <a:t>AXIAL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smtClean="0">
                          <a:ln>
                            <a:noFill/>
                          </a:ln>
                          <a:solidFill>
                            <a:schemeClr val="accent2">
                              <a:lumMod val="60000"/>
                              <a:lumOff val="40000"/>
                            </a:schemeClr>
                          </a:solidFill>
                          <a:effectLst/>
                          <a:latin typeface="+mn-lt"/>
                        </a:rPr>
                        <a:t>APPENDICULAR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2192">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CRANIUM</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VERTEBRAL COLUMN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Thoracic Girdle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STERNUM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RIBS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SHOULDER GIRDLE</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UPPER LIMBS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PELVIC GIRDLE</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GB" sz="28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2800" b="0" i="0" u="none" strike="noStrike" cap="none" normalizeH="0" baseline="0" dirty="0" smtClean="0">
                          <a:ln>
                            <a:noFill/>
                          </a:ln>
                          <a:solidFill>
                            <a:schemeClr val="tx1"/>
                          </a:solidFill>
                          <a:effectLst/>
                          <a:latin typeface="+mn-lt"/>
                        </a:rPr>
                        <a:t>LOWER LIMBS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Types of BONES </a:t>
            </a:r>
            <a:r>
              <a:rPr lang="en-GB" sz="2000" dirty="0" smtClean="0"/>
              <a:t>(Task 3)</a:t>
            </a:r>
            <a:endParaRPr lang="en-GB" sz="2000" dirty="0"/>
          </a:p>
        </p:txBody>
      </p:sp>
      <p:sp>
        <p:nvSpPr>
          <p:cNvPr id="23555" name="Table Placeholder 2"/>
          <p:cNvSpPr>
            <a:spLocks noGrp="1" noTextEdit="1"/>
          </p:cNvSpPr>
          <p:nvPr>
            <p:ph type="tbl" idx="1"/>
          </p:nvPr>
        </p:nvSpPr>
        <p:spPr/>
      </p:sp>
      <p:pic>
        <p:nvPicPr>
          <p:cNvPr id="23556" name="Picture 2" descr="http://www.atlasofanatomy.com/basics/slides/Types%20of%20Bones.jpg"/>
          <p:cNvPicPr>
            <a:picLocks noChangeAspect="1" noChangeArrowheads="1"/>
          </p:cNvPicPr>
          <p:nvPr/>
        </p:nvPicPr>
        <p:blipFill>
          <a:blip r:embed="rId3" cstate="print"/>
          <a:srcRect/>
          <a:stretch>
            <a:fillRect/>
          </a:stretch>
        </p:blipFill>
        <p:spPr bwMode="auto">
          <a:xfrm>
            <a:off x="285750" y="2143125"/>
            <a:ext cx="8442325" cy="3357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400" dirty="0" smtClean="0">
                <a:solidFill>
                  <a:schemeClr val="accent1">
                    <a:tint val="83000"/>
                    <a:satMod val="150000"/>
                  </a:schemeClr>
                </a:solidFill>
              </a:rPr>
              <a:t>TYPES OF BONE</a:t>
            </a:r>
            <a:endParaRPr lang="en-GB" dirty="0"/>
          </a:p>
        </p:txBody>
      </p:sp>
      <p:sp>
        <p:nvSpPr>
          <p:cNvPr id="28675" name="Table Placeholder 2"/>
          <p:cNvSpPr>
            <a:spLocks noGrp="1" noTextEdit="1"/>
          </p:cNvSpPr>
          <p:nvPr>
            <p:ph type="tbl" idx="1"/>
          </p:nvPr>
        </p:nvSpPr>
        <p:spPr/>
      </p:sp>
      <p:sp>
        <p:nvSpPr>
          <p:cNvPr id="4" name="Rectangle 3"/>
          <p:cNvSpPr/>
          <p:nvPr/>
        </p:nvSpPr>
        <p:spPr>
          <a:xfrm>
            <a:off x="285750" y="1500188"/>
            <a:ext cx="8858250" cy="5140325"/>
          </a:xfrm>
          <a:prstGeom prst="rect">
            <a:avLst/>
          </a:prstGeom>
        </p:spPr>
        <p:txBody>
          <a:bodyPr>
            <a:spAutoFit/>
          </a:bodyPr>
          <a:lstStyle/>
          <a:p>
            <a:pPr marL="342900" indent="-342900">
              <a:tabLst>
                <a:tab pos="300038" algn="l"/>
              </a:tabLst>
              <a:defRPr/>
            </a:pPr>
            <a:r>
              <a:rPr lang="en-GB" sz="3600" b="1" u="sng" dirty="0">
                <a:solidFill>
                  <a:schemeClr val="accent2">
                    <a:lumMod val="60000"/>
                    <a:lumOff val="40000"/>
                  </a:schemeClr>
                </a:solidFill>
                <a:latin typeface="Comic Sans MS" pitchFamily="66" charset="0"/>
                <a:cs typeface="Times New Roman" pitchFamily="18" charset="0"/>
              </a:rPr>
              <a:t>LONG BONES</a:t>
            </a:r>
            <a:endParaRPr lang="en-GB" sz="3600" dirty="0">
              <a:solidFill>
                <a:schemeClr val="accent2">
                  <a:lumMod val="60000"/>
                  <a:lumOff val="40000"/>
                </a:schemeClr>
              </a:solidFill>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Act as LEVERS. </a:t>
            </a:r>
            <a:endParaRPr lang="en-GB" sz="3600" dirty="0">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Generally bones of the limbs.</a:t>
            </a:r>
            <a:endParaRPr lang="en-GB" sz="3600" dirty="0">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Long bones work with joints to create movement when muscle pull on them.</a:t>
            </a:r>
          </a:p>
          <a:p>
            <a:pPr marL="342900" indent="-342900" eaLnBrk="0" hangingPunct="0">
              <a:buFont typeface="Symbol" pitchFamily="18" charset="2"/>
              <a:buChar char=""/>
              <a:tabLst>
                <a:tab pos="300038" algn="l"/>
              </a:tabLst>
              <a:defRPr/>
            </a:pP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2800" b="1" dirty="0">
                <a:solidFill>
                  <a:schemeClr val="accent2">
                    <a:lumMod val="60000"/>
                    <a:lumOff val="40000"/>
                  </a:schemeClr>
                </a:solidFill>
                <a:latin typeface="Comic Sans MS" pitchFamily="66" charset="0"/>
                <a:cs typeface="Times New Roman" pitchFamily="18" charset="0"/>
              </a:rPr>
              <a:t>EG</a:t>
            </a:r>
            <a:endParaRPr lang="en-GB" sz="2800" dirty="0">
              <a:solidFill>
                <a:schemeClr val="accent2">
                  <a:lumMod val="60000"/>
                  <a:lumOff val="40000"/>
                </a:schemeClr>
              </a:solidFill>
              <a:latin typeface="Times New Roman" pitchFamily="18" charset="0"/>
              <a:cs typeface="Times New Roman" pitchFamily="18" charset="0"/>
            </a:endParaRPr>
          </a:p>
          <a:p>
            <a:pPr marL="342900" indent="-342900" eaLnBrk="0" hangingPunct="0">
              <a:tabLst>
                <a:tab pos="300038" algn="l"/>
              </a:tabLst>
              <a:defRPr/>
            </a:pPr>
            <a:r>
              <a:rPr lang="en-GB" sz="2800" dirty="0">
                <a:latin typeface="Comic Sans MS" pitchFamily="66" charset="0"/>
                <a:cs typeface="Times New Roman" pitchFamily="18" charset="0"/>
              </a:rPr>
              <a:t>Leg - Femur, Tibia, Fibula, Metatarsal &amp; Phalanges.</a:t>
            </a:r>
            <a:endParaRPr lang="en-GB" sz="2800" dirty="0">
              <a:latin typeface="Times New Roman" pitchFamily="18" charset="0"/>
              <a:cs typeface="Times New Roman" pitchFamily="18" charset="0"/>
            </a:endParaRPr>
          </a:p>
          <a:p>
            <a:pPr marL="342900" indent="-342900" eaLnBrk="0" hangingPunct="0">
              <a:tabLst>
                <a:tab pos="300038" algn="l"/>
              </a:tabLst>
              <a:defRPr/>
            </a:pPr>
            <a:r>
              <a:rPr lang="en-GB" sz="2800" dirty="0">
                <a:latin typeface="Comic Sans MS" pitchFamily="66" charset="0"/>
                <a:cs typeface="Times New Roman" pitchFamily="18" charset="0"/>
              </a:rPr>
              <a:t>Arm – </a:t>
            </a:r>
            <a:r>
              <a:rPr lang="en-GB" sz="2800" dirty="0" err="1">
                <a:latin typeface="Comic Sans MS" pitchFamily="66" charset="0"/>
                <a:cs typeface="Times New Roman" pitchFamily="18" charset="0"/>
              </a:rPr>
              <a:t>Humerus</a:t>
            </a:r>
            <a:r>
              <a:rPr lang="en-GB" sz="2800" dirty="0">
                <a:latin typeface="Comic Sans MS" pitchFamily="66" charset="0"/>
                <a:cs typeface="Times New Roman" pitchFamily="18" charset="0"/>
              </a:rPr>
              <a:t>, Radius, Ulna, Metacarpals &amp; Phalanges.</a:t>
            </a:r>
            <a:endParaRPr lang="en-GB" sz="2800" dirty="0">
              <a:latin typeface="Arial" charset="0"/>
            </a:endParaRPr>
          </a:p>
        </p:txBody>
      </p:sp>
      <p:pic>
        <p:nvPicPr>
          <p:cNvPr id="28677" name="Picture 10" descr="http://www.iheartnoahides.com/wp-content/uploads/2008/08/a4femur.jpg"/>
          <p:cNvPicPr>
            <a:picLocks noChangeAspect="1" noChangeArrowheads="1"/>
          </p:cNvPicPr>
          <p:nvPr/>
        </p:nvPicPr>
        <p:blipFill>
          <a:blip r:embed="rId3" cstate="print"/>
          <a:srcRect/>
          <a:stretch>
            <a:fillRect/>
          </a:stretch>
        </p:blipFill>
        <p:spPr bwMode="auto">
          <a:xfrm>
            <a:off x="7215188" y="214313"/>
            <a:ext cx="1282700" cy="28575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400" dirty="0" smtClean="0">
                <a:solidFill>
                  <a:schemeClr val="accent1">
                    <a:tint val="83000"/>
                    <a:satMod val="150000"/>
                  </a:schemeClr>
                </a:solidFill>
              </a:rPr>
              <a:t>TYPES OF BONE</a:t>
            </a:r>
            <a:endParaRPr lang="en-GB" dirty="0"/>
          </a:p>
        </p:txBody>
      </p:sp>
      <p:sp>
        <p:nvSpPr>
          <p:cNvPr id="24579" name="Table Placeholder 2"/>
          <p:cNvSpPr>
            <a:spLocks noGrp="1" noTextEdit="1"/>
          </p:cNvSpPr>
          <p:nvPr>
            <p:ph type="tbl" idx="1"/>
          </p:nvPr>
        </p:nvSpPr>
        <p:spPr/>
      </p:sp>
      <p:sp>
        <p:nvSpPr>
          <p:cNvPr id="4" name="Rectangle 3"/>
          <p:cNvSpPr/>
          <p:nvPr/>
        </p:nvSpPr>
        <p:spPr>
          <a:xfrm>
            <a:off x="357188" y="1571625"/>
            <a:ext cx="8429625" cy="5078413"/>
          </a:xfrm>
          <a:prstGeom prst="rect">
            <a:avLst/>
          </a:prstGeom>
        </p:spPr>
        <p:txBody>
          <a:bodyPr>
            <a:spAutoFit/>
          </a:bodyPr>
          <a:lstStyle/>
          <a:p>
            <a:pPr marL="342900" indent="-342900">
              <a:tabLst>
                <a:tab pos="300038" algn="l"/>
              </a:tabLst>
              <a:defRPr/>
            </a:pPr>
            <a:r>
              <a:rPr lang="en-GB" sz="3600" b="1" u="sng" dirty="0">
                <a:solidFill>
                  <a:schemeClr val="accent2">
                    <a:lumMod val="60000"/>
                    <a:lumOff val="40000"/>
                  </a:schemeClr>
                </a:solidFill>
                <a:latin typeface="Comic Sans MS" pitchFamily="66" charset="0"/>
                <a:cs typeface="Times New Roman" pitchFamily="18" charset="0"/>
              </a:rPr>
              <a:t>SHORT BONES</a:t>
            </a: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Small bones in the hand and feet.</a:t>
            </a:r>
            <a:endParaRPr lang="en-GB" sz="3600" dirty="0">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Used for fine movement.</a:t>
            </a:r>
            <a:endParaRPr lang="en-GB" sz="3600" dirty="0">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Can absorb large impact acting as shock absorbers.</a:t>
            </a:r>
          </a:p>
          <a:p>
            <a:pPr marL="342900" indent="-342900" eaLnBrk="0" hangingPunct="0">
              <a:buFont typeface="Symbol" pitchFamily="18" charset="2"/>
              <a:buChar char=""/>
              <a:tabLst>
                <a:tab pos="300038" algn="l"/>
              </a:tabLst>
              <a:defRPr/>
            </a:pP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3600" b="1" dirty="0">
                <a:solidFill>
                  <a:schemeClr val="accent2">
                    <a:lumMod val="60000"/>
                    <a:lumOff val="40000"/>
                  </a:schemeClr>
                </a:solidFill>
                <a:latin typeface="Comic Sans MS" pitchFamily="66" charset="0"/>
                <a:cs typeface="Times New Roman" pitchFamily="18" charset="0"/>
              </a:rPr>
              <a:t>EG</a:t>
            </a:r>
            <a:endParaRPr lang="en-GB" sz="3600" dirty="0">
              <a:solidFill>
                <a:schemeClr val="accent2">
                  <a:lumMod val="60000"/>
                  <a:lumOff val="40000"/>
                </a:schemeClr>
              </a:solidFill>
              <a:latin typeface="Times New Roman" pitchFamily="18" charset="0"/>
              <a:cs typeface="Times New Roman" pitchFamily="18" charset="0"/>
            </a:endParaRPr>
          </a:p>
          <a:p>
            <a:pPr marL="342900" indent="-342900" eaLnBrk="0" hangingPunct="0">
              <a:tabLst>
                <a:tab pos="300038" algn="l"/>
              </a:tabLst>
              <a:defRPr/>
            </a:pPr>
            <a:r>
              <a:rPr lang="en-GB" sz="3600" dirty="0">
                <a:latin typeface="Comic Sans MS" pitchFamily="66" charset="0"/>
                <a:cs typeface="Times New Roman" pitchFamily="18" charset="0"/>
              </a:rPr>
              <a:t>Feet – </a:t>
            </a:r>
            <a:r>
              <a:rPr lang="en-GB" sz="3600" dirty="0" err="1">
                <a:latin typeface="Comic Sans MS" pitchFamily="66" charset="0"/>
                <a:cs typeface="Times New Roman" pitchFamily="18" charset="0"/>
              </a:rPr>
              <a:t>Tarsals</a:t>
            </a: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3600" dirty="0">
                <a:latin typeface="Comic Sans MS" pitchFamily="66" charset="0"/>
                <a:cs typeface="Times New Roman" pitchFamily="18" charset="0"/>
              </a:rPr>
              <a:t>Hands - Carpals</a:t>
            </a:r>
            <a:endParaRPr lang="en-GB" sz="3600" dirty="0">
              <a:latin typeface="Arial" charset="0"/>
            </a:endParaRPr>
          </a:p>
        </p:txBody>
      </p:sp>
      <p:pic>
        <p:nvPicPr>
          <p:cNvPr id="24581" name="Picture 13" descr="http://upload.wikimedia.org/wikipedia/commons/thumb/d/db/RightHumanPosteriorDistalRadiusUlnaCarpals.jpg/800px-RightHumanPosteriorDistalRadiusUlnaCarpals.jpg"/>
          <p:cNvPicPr>
            <a:picLocks noChangeAspect="1" noChangeArrowheads="1"/>
          </p:cNvPicPr>
          <p:nvPr/>
        </p:nvPicPr>
        <p:blipFill>
          <a:blip r:embed="rId3" cstate="print"/>
          <a:srcRect/>
          <a:stretch>
            <a:fillRect/>
          </a:stretch>
        </p:blipFill>
        <p:spPr bwMode="auto">
          <a:xfrm>
            <a:off x="5072063" y="4643438"/>
            <a:ext cx="3071812" cy="16430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400" dirty="0" smtClean="0">
                <a:solidFill>
                  <a:schemeClr val="accent1">
                    <a:tint val="83000"/>
                    <a:satMod val="150000"/>
                  </a:schemeClr>
                </a:solidFill>
              </a:rPr>
              <a:t>TYPES OF BONE</a:t>
            </a:r>
            <a:endParaRPr lang="en-GB" dirty="0"/>
          </a:p>
        </p:txBody>
      </p:sp>
      <p:sp>
        <p:nvSpPr>
          <p:cNvPr id="26627" name="Table Placeholder 2"/>
          <p:cNvSpPr>
            <a:spLocks noGrp="1" noTextEdit="1"/>
          </p:cNvSpPr>
          <p:nvPr>
            <p:ph type="tbl" idx="1"/>
          </p:nvPr>
        </p:nvSpPr>
        <p:spPr/>
      </p:sp>
      <p:sp>
        <p:nvSpPr>
          <p:cNvPr id="4" name="Rectangle 3"/>
          <p:cNvSpPr/>
          <p:nvPr/>
        </p:nvSpPr>
        <p:spPr>
          <a:xfrm>
            <a:off x="500063" y="1428750"/>
            <a:ext cx="8215312" cy="5016500"/>
          </a:xfrm>
          <a:prstGeom prst="rect">
            <a:avLst/>
          </a:prstGeom>
        </p:spPr>
        <p:txBody>
          <a:bodyPr>
            <a:spAutoFit/>
          </a:bodyPr>
          <a:lstStyle/>
          <a:p>
            <a:pPr marL="342900" indent="-342900">
              <a:tabLst>
                <a:tab pos="300038" algn="l"/>
              </a:tabLst>
              <a:defRPr/>
            </a:pPr>
            <a:r>
              <a:rPr lang="en-GB" sz="3600" b="1" u="sng" dirty="0">
                <a:solidFill>
                  <a:schemeClr val="accent2">
                    <a:lumMod val="60000"/>
                    <a:lumOff val="40000"/>
                  </a:schemeClr>
                </a:solidFill>
                <a:latin typeface="Comic Sans MS" pitchFamily="66" charset="0"/>
                <a:cs typeface="Times New Roman" pitchFamily="18" charset="0"/>
              </a:rPr>
              <a:t>FLAT BONES </a:t>
            </a: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Provide a large surface area for muscle to attach to.</a:t>
            </a:r>
            <a:endParaRPr lang="en-GB" sz="3600" dirty="0">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Protect organs of the body.</a:t>
            </a:r>
          </a:p>
          <a:p>
            <a:pPr marL="342900" indent="-342900" eaLnBrk="0" hangingPunct="0">
              <a:buFont typeface="Symbol" pitchFamily="18" charset="2"/>
              <a:buChar char=""/>
              <a:tabLst>
                <a:tab pos="300038" algn="l"/>
              </a:tabLst>
              <a:defRPr/>
            </a:pP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2800" b="1" dirty="0">
                <a:solidFill>
                  <a:schemeClr val="accent2">
                    <a:lumMod val="60000"/>
                    <a:lumOff val="40000"/>
                  </a:schemeClr>
                </a:solidFill>
                <a:latin typeface="Comic Sans MS" pitchFamily="66" charset="0"/>
                <a:cs typeface="Times New Roman" pitchFamily="18" charset="0"/>
              </a:rPr>
              <a:t>EG</a:t>
            </a:r>
            <a:endParaRPr lang="en-GB" sz="2800" dirty="0">
              <a:solidFill>
                <a:schemeClr val="accent2">
                  <a:lumMod val="60000"/>
                  <a:lumOff val="40000"/>
                </a:schemeClr>
              </a:solidFill>
              <a:latin typeface="Times New Roman" pitchFamily="18" charset="0"/>
              <a:cs typeface="Times New Roman" pitchFamily="18" charset="0"/>
            </a:endParaRPr>
          </a:p>
          <a:p>
            <a:pPr marL="342900" indent="-342900" eaLnBrk="0" hangingPunct="0">
              <a:tabLst>
                <a:tab pos="300038" algn="l"/>
              </a:tabLst>
              <a:defRPr/>
            </a:pPr>
            <a:r>
              <a:rPr lang="en-GB" sz="2800" dirty="0">
                <a:latin typeface="Comic Sans MS" pitchFamily="66" charset="0"/>
                <a:cs typeface="Times New Roman" pitchFamily="18" charset="0"/>
              </a:rPr>
              <a:t>Sternum – protects central chest / lungs &amp; heart.</a:t>
            </a:r>
            <a:endParaRPr lang="en-GB" sz="2800" dirty="0">
              <a:latin typeface="Times New Roman" pitchFamily="18" charset="0"/>
              <a:cs typeface="Times New Roman" pitchFamily="18" charset="0"/>
            </a:endParaRPr>
          </a:p>
          <a:p>
            <a:pPr marL="342900" indent="-342900" eaLnBrk="0" hangingPunct="0">
              <a:tabLst>
                <a:tab pos="300038" algn="l"/>
              </a:tabLst>
              <a:defRPr/>
            </a:pPr>
            <a:r>
              <a:rPr lang="en-GB" sz="2800" dirty="0">
                <a:latin typeface="Comic Sans MS" pitchFamily="66" charset="0"/>
                <a:cs typeface="Times New Roman" pitchFamily="18" charset="0"/>
              </a:rPr>
              <a:t>Scapula – Many muscle attach.</a:t>
            </a:r>
            <a:endParaRPr lang="en-GB" sz="2800" dirty="0">
              <a:latin typeface="Times New Roman" pitchFamily="18" charset="0"/>
              <a:cs typeface="Times New Roman" pitchFamily="18" charset="0"/>
            </a:endParaRPr>
          </a:p>
          <a:p>
            <a:pPr marL="342900" indent="-342900" eaLnBrk="0" hangingPunct="0">
              <a:tabLst>
                <a:tab pos="300038" algn="l"/>
              </a:tabLst>
              <a:defRPr/>
            </a:pPr>
            <a:r>
              <a:rPr lang="en-GB" sz="2800" dirty="0">
                <a:latin typeface="Comic Sans MS" pitchFamily="66" charset="0"/>
                <a:cs typeface="Times New Roman" pitchFamily="18" charset="0"/>
              </a:rPr>
              <a:t>Cranium – protects brain.</a:t>
            </a:r>
            <a:endParaRPr lang="en-GB" sz="2800" dirty="0">
              <a:latin typeface="Arial" charset="0"/>
            </a:endParaRPr>
          </a:p>
        </p:txBody>
      </p:sp>
      <p:pic>
        <p:nvPicPr>
          <p:cNvPr id="26629" name="Picture 16" descr="http://www.thedisabledlist.com/files/images/sternum.gif"/>
          <p:cNvPicPr>
            <a:picLocks noChangeAspect="1" noChangeArrowheads="1"/>
          </p:cNvPicPr>
          <p:nvPr/>
        </p:nvPicPr>
        <p:blipFill>
          <a:blip r:embed="rId3" cstate="print"/>
          <a:srcRect/>
          <a:stretch>
            <a:fillRect/>
          </a:stretch>
        </p:blipFill>
        <p:spPr bwMode="auto">
          <a:xfrm>
            <a:off x="6929438" y="142875"/>
            <a:ext cx="1585912" cy="18065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400" dirty="0" smtClean="0">
                <a:solidFill>
                  <a:schemeClr val="accent1">
                    <a:tint val="83000"/>
                    <a:satMod val="150000"/>
                  </a:schemeClr>
                </a:solidFill>
              </a:rPr>
              <a:t>TYPES OF BONE</a:t>
            </a:r>
            <a:endParaRPr lang="en-GB" dirty="0"/>
          </a:p>
        </p:txBody>
      </p:sp>
      <p:sp>
        <p:nvSpPr>
          <p:cNvPr id="25603" name="Table Placeholder 2"/>
          <p:cNvSpPr>
            <a:spLocks noGrp="1" noTextEdit="1"/>
          </p:cNvSpPr>
          <p:nvPr>
            <p:ph type="tbl" idx="1"/>
          </p:nvPr>
        </p:nvSpPr>
        <p:spPr/>
      </p:sp>
      <p:sp>
        <p:nvSpPr>
          <p:cNvPr id="4" name="Rectangle 3"/>
          <p:cNvSpPr/>
          <p:nvPr/>
        </p:nvSpPr>
        <p:spPr>
          <a:xfrm>
            <a:off x="500063" y="1714500"/>
            <a:ext cx="8286750" cy="3970338"/>
          </a:xfrm>
          <a:prstGeom prst="rect">
            <a:avLst/>
          </a:prstGeom>
        </p:spPr>
        <p:txBody>
          <a:bodyPr>
            <a:spAutoFit/>
          </a:bodyPr>
          <a:lstStyle/>
          <a:p>
            <a:pPr marL="342900" indent="-342900">
              <a:tabLst>
                <a:tab pos="300038" algn="l"/>
              </a:tabLst>
              <a:defRPr/>
            </a:pPr>
            <a:r>
              <a:rPr lang="en-GB" sz="3600" b="1" u="sng" dirty="0">
                <a:solidFill>
                  <a:schemeClr val="accent2">
                    <a:lumMod val="60000"/>
                    <a:lumOff val="40000"/>
                  </a:schemeClr>
                </a:solidFill>
                <a:latin typeface="Comic Sans MS" pitchFamily="66" charset="0"/>
                <a:cs typeface="Times New Roman" pitchFamily="18" charset="0"/>
              </a:rPr>
              <a:t>IRREGULAR BONES </a:t>
            </a: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Protect something.</a:t>
            </a:r>
            <a:endParaRPr lang="en-GB" sz="3600" dirty="0">
              <a:latin typeface="Times New Roman" pitchFamily="18" charset="0"/>
              <a:cs typeface="Times New Roman" pitchFamily="18" charset="0"/>
            </a:endParaRPr>
          </a:p>
          <a:p>
            <a:pPr marL="342900" indent="-342900" eaLnBrk="0" hangingPunct="0">
              <a:buFont typeface="Symbol" pitchFamily="18" charset="2"/>
              <a:buChar char=""/>
              <a:tabLst>
                <a:tab pos="300038" algn="l"/>
              </a:tabLst>
              <a:defRPr/>
            </a:pPr>
            <a:r>
              <a:rPr lang="en-GB" sz="3600" dirty="0">
                <a:latin typeface="Comic Sans MS" pitchFamily="66" charset="0"/>
                <a:cs typeface="Times New Roman" pitchFamily="18" charset="0"/>
              </a:rPr>
              <a:t>Give shape.</a:t>
            </a:r>
          </a:p>
          <a:p>
            <a:pPr marL="342900" indent="-342900" eaLnBrk="0" hangingPunct="0">
              <a:buFont typeface="Symbol" pitchFamily="18" charset="2"/>
              <a:buChar char=""/>
              <a:tabLst>
                <a:tab pos="300038" algn="l"/>
              </a:tabLst>
              <a:defRPr/>
            </a:pP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3600" b="1" dirty="0">
                <a:solidFill>
                  <a:schemeClr val="accent2">
                    <a:lumMod val="60000"/>
                    <a:lumOff val="40000"/>
                  </a:schemeClr>
                </a:solidFill>
                <a:latin typeface="Comic Sans MS" pitchFamily="66" charset="0"/>
                <a:cs typeface="Times New Roman" pitchFamily="18" charset="0"/>
              </a:rPr>
              <a:t>EG</a:t>
            </a:r>
            <a:endParaRPr lang="en-GB" sz="3600" dirty="0">
              <a:solidFill>
                <a:schemeClr val="accent2">
                  <a:lumMod val="60000"/>
                  <a:lumOff val="40000"/>
                </a:schemeClr>
              </a:solidFill>
              <a:latin typeface="Times New Roman" pitchFamily="18" charset="0"/>
              <a:cs typeface="Times New Roman" pitchFamily="18" charset="0"/>
            </a:endParaRPr>
          </a:p>
          <a:p>
            <a:pPr marL="342900" indent="-342900" eaLnBrk="0" hangingPunct="0">
              <a:tabLst>
                <a:tab pos="300038" algn="l"/>
              </a:tabLst>
              <a:defRPr/>
            </a:pPr>
            <a:r>
              <a:rPr lang="en-GB" sz="3600" dirty="0">
                <a:latin typeface="Comic Sans MS" pitchFamily="66" charset="0"/>
                <a:cs typeface="Times New Roman" pitchFamily="18" charset="0"/>
              </a:rPr>
              <a:t>Vertebrae – protect the spinal cord.</a:t>
            </a: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3600" dirty="0">
                <a:latin typeface="Comic Sans MS" pitchFamily="66" charset="0"/>
                <a:cs typeface="Times New Roman" pitchFamily="18" charset="0"/>
              </a:rPr>
              <a:t>Facial bones – give face shape.</a:t>
            </a:r>
            <a:endParaRPr lang="en-GB" sz="3600" dirty="0">
              <a:latin typeface="Arial" charset="0"/>
            </a:endParaRPr>
          </a:p>
        </p:txBody>
      </p:sp>
      <p:pic>
        <p:nvPicPr>
          <p:cNvPr id="25605" name="Picture 19" descr="http://www.sjhsyr.org/sjhhc/images/vertebrae.gif"/>
          <p:cNvPicPr>
            <a:picLocks noChangeAspect="1" noChangeArrowheads="1"/>
          </p:cNvPicPr>
          <p:nvPr/>
        </p:nvPicPr>
        <p:blipFill>
          <a:blip r:embed="rId3" cstate="print"/>
          <a:srcRect/>
          <a:stretch>
            <a:fillRect/>
          </a:stretch>
        </p:blipFill>
        <p:spPr bwMode="auto">
          <a:xfrm>
            <a:off x="6286500" y="1214438"/>
            <a:ext cx="1995488" cy="21986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4400" dirty="0" smtClean="0">
                <a:solidFill>
                  <a:schemeClr val="accent1">
                    <a:tint val="83000"/>
                    <a:satMod val="150000"/>
                  </a:schemeClr>
                </a:solidFill>
              </a:rPr>
              <a:t>TYPES OF BONE</a:t>
            </a:r>
            <a:endParaRPr lang="en-GB" dirty="0"/>
          </a:p>
        </p:txBody>
      </p:sp>
      <p:sp>
        <p:nvSpPr>
          <p:cNvPr id="27651" name="Table Placeholder 2"/>
          <p:cNvSpPr>
            <a:spLocks noGrp="1" noTextEdit="1"/>
          </p:cNvSpPr>
          <p:nvPr>
            <p:ph type="tbl" idx="1"/>
          </p:nvPr>
        </p:nvSpPr>
        <p:spPr/>
      </p:sp>
      <p:sp>
        <p:nvSpPr>
          <p:cNvPr id="4" name="Rectangle 3"/>
          <p:cNvSpPr/>
          <p:nvPr/>
        </p:nvSpPr>
        <p:spPr>
          <a:xfrm>
            <a:off x="357188" y="1500188"/>
            <a:ext cx="8572500" cy="5221287"/>
          </a:xfrm>
          <a:prstGeom prst="rect">
            <a:avLst/>
          </a:prstGeom>
        </p:spPr>
        <p:txBody>
          <a:bodyPr>
            <a:spAutoFit/>
          </a:bodyPr>
          <a:lstStyle/>
          <a:p>
            <a:pPr marL="342900" indent="-342900">
              <a:tabLst>
                <a:tab pos="300038" algn="l"/>
              </a:tabLst>
              <a:defRPr/>
            </a:pPr>
            <a:r>
              <a:rPr lang="en-GB" sz="3600" b="1" u="sng" dirty="0">
                <a:solidFill>
                  <a:schemeClr val="accent2">
                    <a:lumMod val="60000"/>
                    <a:lumOff val="40000"/>
                  </a:schemeClr>
                </a:solidFill>
                <a:latin typeface="Comic Sans MS" pitchFamily="66" charset="0"/>
                <a:cs typeface="Times New Roman" pitchFamily="18" charset="0"/>
              </a:rPr>
              <a:t>SESAMOID BONES </a:t>
            </a:r>
          </a:p>
          <a:p>
            <a:pPr marL="342900" indent="-342900" eaLnBrk="0" hangingPunct="0">
              <a:buFont typeface="Symbol" pitchFamily="18" charset="2"/>
              <a:buChar char=""/>
              <a:tabLst>
                <a:tab pos="300038" algn="l"/>
              </a:tabLst>
              <a:defRPr/>
            </a:pPr>
            <a:endParaRPr lang="en-GB" sz="3600" dirty="0">
              <a:latin typeface="Comic Sans MS" pitchFamily="66" charset="0"/>
              <a:cs typeface="Times New Roman" pitchFamily="18" charset="0"/>
            </a:endParaRPr>
          </a:p>
          <a:p>
            <a:pPr marL="342900" indent="-342900" eaLnBrk="0" hangingPunct="0">
              <a:buFont typeface="Symbol" pitchFamily="18" charset="2"/>
              <a:buChar char=""/>
              <a:tabLst>
                <a:tab pos="300038" algn="l"/>
              </a:tabLst>
              <a:defRPr/>
            </a:pPr>
            <a:r>
              <a:rPr lang="en-GB" sz="3600" dirty="0" err="1"/>
              <a:t>Sesamoid</a:t>
            </a:r>
            <a:r>
              <a:rPr lang="en-GB" sz="3600" dirty="0"/>
              <a:t> bones are found in locations where a tendon passes over a joint.</a:t>
            </a:r>
          </a:p>
          <a:p>
            <a:pPr marL="342900" indent="-342900" eaLnBrk="0" hangingPunct="0">
              <a:buFont typeface="Symbol" pitchFamily="18" charset="2"/>
              <a:buChar char=""/>
              <a:tabLst>
                <a:tab pos="300038" algn="l"/>
              </a:tabLst>
              <a:defRPr/>
            </a:pPr>
            <a:r>
              <a:rPr lang="en-GB" sz="3600" dirty="0"/>
              <a:t>They act to protect the tendon and to increase its mechanical effect</a:t>
            </a:r>
          </a:p>
          <a:p>
            <a:pPr marL="342900" indent="-342900" eaLnBrk="0" hangingPunct="0">
              <a:buFont typeface="Symbol" pitchFamily="18" charset="2"/>
              <a:buChar char=""/>
              <a:tabLst>
                <a:tab pos="300038" algn="l"/>
              </a:tabLst>
              <a:defRPr/>
            </a:pPr>
            <a:endParaRPr lang="en-GB" sz="3600" dirty="0">
              <a:latin typeface="Times New Roman" pitchFamily="18" charset="0"/>
              <a:cs typeface="Times New Roman" pitchFamily="18" charset="0"/>
            </a:endParaRPr>
          </a:p>
          <a:p>
            <a:pPr marL="342900" indent="-342900" eaLnBrk="0" hangingPunct="0">
              <a:tabLst>
                <a:tab pos="300038" algn="l"/>
              </a:tabLst>
              <a:defRPr/>
            </a:pPr>
            <a:r>
              <a:rPr lang="en-GB" sz="3600" b="1" dirty="0">
                <a:solidFill>
                  <a:schemeClr val="accent2">
                    <a:lumMod val="60000"/>
                    <a:lumOff val="40000"/>
                  </a:schemeClr>
                </a:solidFill>
                <a:latin typeface="Comic Sans MS" pitchFamily="66" charset="0"/>
                <a:cs typeface="Times New Roman" pitchFamily="18" charset="0"/>
              </a:rPr>
              <a:t>EG</a:t>
            </a:r>
            <a:endParaRPr lang="en-GB" sz="3600" dirty="0">
              <a:solidFill>
                <a:schemeClr val="accent2">
                  <a:lumMod val="60000"/>
                  <a:lumOff val="40000"/>
                </a:schemeClr>
              </a:solidFill>
              <a:latin typeface="Times New Roman" pitchFamily="18" charset="0"/>
              <a:cs typeface="Times New Roman" pitchFamily="18" charset="0"/>
            </a:endParaRPr>
          </a:p>
          <a:p>
            <a:pPr marL="342900" indent="-342900" eaLnBrk="0" hangingPunct="0">
              <a:tabLst>
                <a:tab pos="300038" algn="l"/>
              </a:tabLst>
              <a:defRPr/>
            </a:pPr>
            <a:r>
              <a:rPr lang="en-GB" sz="3600" dirty="0">
                <a:latin typeface="Comic Sans MS" pitchFamily="66" charset="0"/>
                <a:cs typeface="Times New Roman" pitchFamily="18" charset="0"/>
              </a:rPr>
              <a:t>Patella</a:t>
            </a:r>
            <a:endParaRPr lang="en-GB" sz="3600" dirty="0"/>
          </a:p>
        </p:txBody>
      </p:sp>
      <p:pic>
        <p:nvPicPr>
          <p:cNvPr id="27653" name="Picture 22" descr="http://www.twojeez.com/wordpress/wp-content/uploads/2009/06/patella.jpg"/>
          <p:cNvPicPr>
            <a:picLocks noChangeAspect="1" noChangeArrowheads="1"/>
          </p:cNvPicPr>
          <p:nvPr/>
        </p:nvPicPr>
        <p:blipFill>
          <a:blip r:embed="rId3" cstate="print"/>
          <a:srcRect/>
          <a:stretch>
            <a:fillRect/>
          </a:stretch>
        </p:blipFill>
        <p:spPr bwMode="auto">
          <a:xfrm>
            <a:off x="6858000" y="4643438"/>
            <a:ext cx="2111375" cy="19510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fontScale="90000"/>
          </a:bodyPr>
          <a:lstStyle/>
          <a:p>
            <a:pPr algn="ctr"/>
            <a:r>
              <a:rPr lang="en-GB" dirty="0" smtClean="0">
                <a:solidFill>
                  <a:schemeClr val="tx1"/>
                </a:solidFill>
              </a:rPr>
              <a:t>Related to bones is it ok for all these people to take part rugby </a:t>
            </a:r>
            <a:r>
              <a:rPr lang="en-GB" sz="2200" dirty="0" smtClean="0"/>
              <a:t>(contact sport)</a:t>
            </a:r>
            <a:endParaRPr lang="en-GB" sz="2200" dirty="0"/>
          </a:p>
        </p:txBody>
      </p:sp>
      <p:pic>
        <p:nvPicPr>
          <p:cNvPr id="3074"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4860032" y="3212976"/>
            <a:ext cx="4118376" cy="337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2805208" cy="337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437" y="2708920"/>
            <a:ext cx="5222132" cy="345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526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76672"/>
            <a:ext cx="7315200" cy="1154097"/>
          </a:xfrm>
        </p:spPr>
        <p:txBody>
          <a:bodyPr>
            <a:normAutofit/>
          </a:bodyPr>
          <a:lstStyle/>
          <a:p>
            <a:r>
              <a:rPr lang="en-GB" sz="4800" dirty="0" smtClean="0"/>
              <a:t>PAIRS TASK</a:t>
            </a:r>
            <a:endParaRPr lang="en-GB" sz="4800" dirty="0"/>
          </a:p>
        </p:txBody>
      </p:sp>
      <p:sp>
        <p:nvSpPr>
          <p:cNvPr id="3" name="Content Placeholder 2"/>
          <p:cNvSpPr>
            <a:spLocks noGrp="1"/>
          </p:cNvSpPr>
          <p:nvPr>
            <p:ph idx="1"/>
          </p:nvPr>
        </p:nvSpPr>
        <p:spPr>
          <a:xfrm>
            <a:off x="914400" y="1772817"/>
            <a:ext cx="7315200" cy="2592287"/>
          </a:xfrm>
        </p:spPr>
        <p:txBody>
          <a:bodyPr/>
          <a:lstStyle/>
          <a:p>
            <a:r>
              <a:rPr lang="en-GB" sz="2800" b="1" dirty="0" smtClean="0"/>
              <a:t>Complete a paragraph that states the impact of participation in contact of high impact sports on a youth</a:t>
            </a:r>
            <a:r>
              <a:rPr lang="en-GB" b="1" dirty="0" smtClean="0"/>
              <a:t>.  </a:t>
            </a:r>
            <a:endParaRPr lang="en-GB"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140968"/>
            <a:ext cx="522446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780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399032"/>
          </a:xfrm>
        </p:spPr>
        <p:txBody>
          <a:bodyPr/>
          <a:lstStyle/>
          <a:p>
            <a:pPr>
              <a:defRPr/>
            </a:pPr>
            <a:r>
              <a:rPr lang="en-GB" dirty="0" smtClean="0"/>
              <a:t>Bone Growth    </a:t>
            </a:r>
            <a:r>
              <a:rPr lang="en-GB" sz="2000" dirty="0" smtClean="0"/>
              <a:t/>
            </a:r>
            <a:br>
              <a:rPr lang="en-GB" sz="2000" dirty="0" smtClean="0"/>
            </a:br>
            <a:endParaRPr lang="en-GB" sz="2000" dirty="0"/>
          </a:p>
        </p:txBody>
      </p:sp>
      <p:sp>
        <p:nvSpPr>
          <p:cNvPr id="29699" name="Content Placeholder 2"/>
          <p:cNvSpPr>
            <a:spLocks noGrp="1"/>
          </p:cNvSpPr>
          <p:nvPr>
            <p:ph idx="1"/>
          </p:nvPr>
        </p:nvSpPr>
        <p:spPr>
          <a:xfrm>
            <a:off x="467544" y="1484784"/>
            <a:ext cx="7315200" cy="3539527"/>
          </a:xfrm>
        </p:spPr>
        <p:txBody>
          <a:bodyPr/>
          <a:lstStyle/>
          <a:p>
            <a:r>
              <a:rPr lang="en-GB" dirty="0" smtClean="0">
                <a:latin typeface="Cooper Black" panose="0208090404030B020404" pitchFamily="18" charset="0"/>
              </a:rPr>
              <a:t>State briefly or use the term bone growth.</a:t>
            </a:r>
          </a:p>
          <a:p>
            <a:r>
              <a:rPr lang="en-GB" dirty="0" smtClean="0">
                <a:solidFill>
                  <a:srgbClr val="00B0F0"/>
                </a:solidFill>
                <a:latin typeface="Cooper Black" panose="0208090404030B020404" pitchFamily="18" charset="0"/>
              </a:rPr>
              <a:t>Then state the issues.</a:t>
            </a:r>
          </a:p>
          <a:p>
            <a:r>
              <a:rPr lang="en-GB" dirty="0" smtClean="0">
                <a:solidFill>
                  <a:srgbClr val="FFFF00"/>
                </a:solidFill>
                <a:latin typeface="Cooper Black" panose="0208090404030B020404" pitchFamily="18" charset="0"/>
              </a:rPr>
              <a:t>Note it doesn’t say positive or negative.</a:t>
            </a:r>
            <a:endParaRPr lang="en-GB" dirty="0" smtClean="0">
              <a:solidFill>
                <a:srgbClr val="FFFF00"/>
              </a:solidFill>
              <a:latin typeface="Cooper Black" panose="0208090404030B020404" pitchFamily="18" charset="0"/>
            </a:endParaRPr>
          </a:p>
        </p:txBody>
      </p:sp>
      <p:pic>
        <p:nvPicPr>
          <p:cNvPr id="29700" name="Picture 2" descr="bonedevel">
            <a:hlinkClick r:id="rId3"/>
          </p:cNvPr>
          <p:cNvPicPr>
            <a:picLocks noChangeAspect="1" noChangeArrowheads="1"/>
          </p:cNvPicPr>
          <p:nvPr/>
        </p:nvPicPr>
        <p:blipFill>
          <a:blip r:embed="rId4" cstate="print"/>
          <a:srcRect/>
          <a:stretch>
            <a:fillRect/>
          </a:stretch>
        </p:blipFill>
        <p:spPr bwMode="auto">
          <a:xfrm>
            <a:off x="4541828" y="2852936"/>
            <a:ext cx="4602172" cy="3287266"/>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
          <p:cNvGrpSpPr>
            <a:grpSpLocks/>
          </p:cNvGrpSpPr>
          <p:nvPr/>
        </p:nvGrpSpPr>
        <p:grpSpPr bwMode="auto">
          <a:xfrm>
            <a:off x="152400" y="152400"/>
            <a:ext cx="2895600" cy="6629400"/>
            <a:chOff x="144" y="192"/>
            <a:chExt cx="1728" cy="3936"/>
          </a:xfrm>
        </p:grpSpPr>
        <p:pic>
          <p:nvPicPr>
            <p:cNvPr id="1050" name="Picture 3" descr="http://www.bbc.co.uk/science/humanbody/standard/skeleton/xx.gif"/>
            <p:cNvPicPr>
              <a:picLocks noChangeAspect="1" noChangeArrowheads="1"/>
            </p:cNvPicPr>
            <p:nvPr/>
          </p:nvPicPr>
          <p:blipFill>
            <a:blip r:embed="rId21" r:link="rId22" cstate="print"/>
            <a:srcRect/>
            <a:stretch>
              <a:fillRect/>
            </a:stretch>
          </p:blipFill>
          <p:spPr bwMode="auto">
            <a:xfrm>
              <a:off x="144" y="192"/>
              <a:ext cx="1728" cy="3936"/>
            </a:xfrm>
            <a:prstGeom prst="rect">
              <a:avLst/>
            </a:prstGeom>
            <a:noFill/>
            <a:ln w="9525">
              <a:noFill/>
              <a:miter lim="800000"/>
              <a:headEnd/>
              <a:tailEnd/>
            </a:ln>
          </p:spPr>
        </p:pic>
        <p:grpSp>
          <p:nvGrpSpPr>
            <p:cNvPr id="1051" name="Group 4"/>
            <p:cNvGrpSpPr>
              <a:grpSpLocks/>
            </p:cNvGrpSpPr>
            <p:nvPr/>
          </p:nvGrpSpPr>
          <p:grpSpPr bwMode="auto">
            <a:xfrm>
              <a:off x="216" y="232"/>
              <a:ext cx="1608" cy="3848"/>
              <a:chOff x="264" y="192"/>
              <a:chExt cx="1608" cy="3848"/>
            </a:xfrm>
          </p:grpSpPr>
          <p:grpSp>
            <p:nvGrpSpPr>
              <p:cNvPr id="1052" name="Group 5"/>
              <p:cNvGrpSpPr>
                <a:grpSpLocks/>
              </p:cNvGrpSpPr>
              <p:nvPr/>
            </p:nvGrpSpPr>
            <p:grpSpPr bwMode="auto">
              <a:xfrm>
                <a:off x="360" y="192"/>
                <a:ext cx="1512" cy="3848"/>
                <a:chOff x="372" y="192"/>
                <a:chExt cx="1512" cy="3848"/>
              </a:xfrm>
            </p:grpSpPr>
            <p:grpSp>
              <p:nvGrpSpPr>
                <p:cNvPr id="1054" name="Group 6"/>
                <p:cNvGrpSpPr>
                  <a:grpSpLocks/>
                </p:cNvGrpSpPr>
                <p:nvPr/>
              </p:nvGrpSpPr>
              <p:grpSpPr bwMode="auto">
                <a:xfrm>
                  <a:off x="372" y="898"/>
                  <a:ext cx="1512" cy="3142"/>
                  <a:chOff x="372" y="898"/>
                  <a:chExt cx="1512" cy="3142"/>
                </a:xfrm>
              </p:grpSpPr>
              <p:pic>
                <p:nvPicPr>
                  <p:cNvPr id="1056" name="Picture 7" descr="http://www.bbc.co.uk/science/humanbody/standard/skeleton/leg2.gif"/>
                  <p:cNvPicPr>
                    <a:picLocks noChangeAspect="1" noChangeArrowheads="1"/>
                  </p:cNvPicPr>
                  <p:nvPr/>
                </p:nvPicPr>
                <p:blipFill>
                  <a:blip r:embed="rId23" r:link="rId24" cstate="print"/>
                  <a:srcRect/>
                  <a:stretch>
                    <a:fillRect/>
                  </a:stretch>
                </p:blipFill>
                <p:spPr bwMode="auto">
                  <a:xfrm>
                    <a:off x="680" y="2715"/>
                    <a:ext cx="124" cy="1312"/>
                  </a:xfrm>
                  <a:prstGeom prst="rect">
                    <a:avLst/>
                  </a:prstGeom>
                  <a:noFill/>
                  <a:ln w="9525">
                    <a:noFill/>
                    <a:miter lim="800000"/>
                    <a:headEnd/>
                    <a:tailEnd/>
                  </a:ln>
                </p:spPr>
              </p:pic>
              <p:grpSp>
                <p:nvGrpSpPr>
                  <p:cNvPr id="1057" name="Group 8"/>
                  <p:cNvGrpSpPr>
                    <a:grpSpLocks/>
                  </p:cNvGrpSpPr>
                  <p:nvPr/>
                </p:nvGrpSpPr>
                <p:grpSpPr bwMode="auto">
                  <a:xfrm>
                    <a:off x="372" y="898"/>
                    <a:ext cx="1512" cy="3142"/>
                    <a:chOff x="372" y="898"/>
                    <a:chExt cx="1512" cy="3142"/>
                  </a:xfrm>
                </p:grpSpPr>
                <p:pic>
                  <p:nvPicPr>
                    <p:cNvPr id="1058" name="Picture 9" descr="http://www.bbc.co.uk/science/humanbody/standard/skeleton/genitals.gif"/>
                    <p:cNvPicPr>
                      <a:picLocks noChangeAspect="1" noChangeArrowheads="1"/>
                    </p:cNvPicPr>
                    <p:nvPr/>
                  </p:nvPicPr>
                  <p:blipFill>
                    <a:blip r:embed="rId25" r:link="rId26" cstate="print"/>
                    <a:srcRect/>
                    <a:stretch>
                      <a:fillRect/>
                    </a:stretch>
                  </p:blipFill>
                  <p:spPr bwMode="auto">
                    <a:xfrm>
                      <a:off x="804" y="2106"/>
                      <a:ext cx="540" cy="104"/>
                    </a:xfrm>
                    <a:prstGeom prst="rect">
                      <a:avLst/>
                    </a:prstGeom>
                    <a:noFill/>
                    <a:ln w="9525">
                      <a:noFill/>
                      <a:miter lim="800000"/>
                      <a:headEnd/>
                      <a:tailEnd/>
                    </a:ln>
                  </p:spPr>
                </p:pic>
                <p:grpSp>
                  <p:nvGrpSpPr>
                    <p:cNvPr id="1059" name="Group 10"/>
                    <p:cNvGrpSpPr>
                      <a:grpSpLocks/>
                    </p:cNvGrpSpPr>
                    <p:nvPr/>
                  </p:nvGrpSpPr>
                  <p:grpSpPr bwMode="auto">
                    <a:xfrm>
                      <a:off x="372" y="898"/>
                      <a:ext cx="1512" cy="3142"/>
                      <a:chOff x="372" y="898"/>
                      <a:chExt cx="1512" cy="3142"/>
                    </a:xfrm>
                  </p:grpSpPr>
                  <p:pic>
                    <p:nvPicPr>
                      <p:cNvPr id="1061" name="Picture 11" descr="http://www.bbc.co.uk/science/humanbody/standard/skeleton/foot1.gif"/>
                      <p:cNvPicPr>
                        <a:picLocks noChangeAspect="1" noChangeArrowheads="1"/>
                      </p:cNvPicPr>
                      <p:nvPr/>
                    </p:nvPicPr>
                    <p:blipFill>
                      <a:blip r:embed="rId27" r:link="rId28" cstate="print"/>
                      <a:srcRect/>
                      <a:stretch>
                        <a:fillRect/>
                      </a:stretch>
                    </p:blipFill>
                    <p:spPr bwMode="auto">
                      <a:xfrm>
                        <a:off x="804" y="3724"/>
                        <a:ext cx="218" cy="316"/>
                      </a:xfrm>
                      <a:prstGeom prst="rect">
                        <a:avLst/>
                      </a:prstGeom>
                      <a:noFill/>
                      <a:ln w="9525">
                        <a:noFill/>
                        <a:miter lim="800000"/>
                        <a:headEnd/>
                        <a:tailEnd/>
                      </a:ln>
                    </p:spPr>
                  </p:pic>
                  <p:pic>
                    <p:nvPicPr>
                      <p:cNvPr id="1062" name="Picture 12" descr="http://www.bbc.co.uk/science/humanbody/standard/skeleton/foot2.gif"/>
                      <p:cNvPicPr>
                        <a:picLocks noChangeAspect="1" noChangeArrowheads="1"/>
                      </p:cNvPicPr>
                      <p:nvPr/>
                    </p:nvPicPr>
                    <p:blipFill>
                      <a:blip r:embed="rId29" r:link="rId30" cstate="print"/>
                      <a:srcRect/>
                      <a:stretch>
                        <a:fillRect/>
                      </a:stretch>
                    </p:blipFill>
                    <p:spPr bwMode="auto">
                      <a:xfrm>
                        <a:off x="1020" y="3724"/>
                        <a:ext cx="308" cy="316"/>
                      </a:xfrm>
                      <a:prstGeom prst="rect">
                        <a:avLst/>
                      </a:prstGeom>
                      <a:noFill/>
                      <a:ln w="9525">
                        <a:noFill/>
                        <a:miter lim="800000"/>
                        <a:headEnd/>
                        <a:tailEnd/>
                      </a:ln>
                    </p:spPr>
                  </p:pic>
                  <p:grpSp>
                    <p:nvGrpSpPr>
                      <p:cNvPr id="1063" name="Group 13"/>
                      <p:cNvGrpSpPr>
                        <a:grpSpLocks/>
                      </p:cNvGrpSpPr>
                      <p:nvPr/>
                    </p:nvGrpSpPr>
                    <p:grpSpPr bwMode="auto">
                      <a:xfrm>
                        <a:off x="372" y="898"/>
                        <a:ext cx="1512" cy="2880"/>
                        <a:chOff x="372" y="898"/>
                        <a:chExt cx="1512" cy="2880"/>
                      </a:xfrm>
                    </p:grpSpPr>
                    <p:pic>
                      <p:nvPicPr>
                        <p:cNvPr id="1064" name="Picture 14" descr="http://www.bbc.co.uk/science/humanbody/standard/skeleton/leg1.gif"/>
                        <p:cNvPicPr>
                          <a:picLocks noChangeAspect="1" noChangeArrowheads="1"/>
                        </p:cNvPicPr>
                        <p:nvPr/>
                      </p:nvPicPr>
                      <p:blipFill>
                        <a:blip r:embed="rId31" r:link="rId32" cstate="print"/>
                        <a:srcRect/>
                        <a:stretch>
                          <a:fillRect/>
                        </a:stretch>
                      </p:blipFill>
                      <p:spPr bwMode="auto">
                        <a:xfrm>
                          <a:off x="804" y="2210"/>
                          <a:ext cx="540" cy="1568"/>
                        </a:xfrm>
                        <a:prstGeom prst="rect">
                          <a:avLst/>
                        </a:prstGeom>
                        <a:noFill/>
                        <a:ln w="9525">
                          <a:noFill/>
                          <a:miter lim="800000"/>
                          <a:headEnd/>
                          <a:tailEnd/>
                        </a:ln>
                      </p:spPr>
                    </p:pic>
                    <p:pic>
                      <p:nvPicPr>
                        <p:cNvPr id="1065" name="Picture 15" descr="http://www.bbc.co.uk/science/humanbody/standard/skeleton/arm2.gif"/>
                        <p:cNvPicPr>
                          <a:picLocks noChangeAspect="1" noChangeArrowheads="1"/>
                        </p:cNvPicPr>
                        <p:nvPr/>
                      </p:nvPicPr>
                      <p:blipFill>
                        <a:blip r:embed="rId33" r:link="rId34" cstate="print"/>
                        <a:srcRect/>
                        <a:stretch>
                          <a:fillRect/>
                        </a:stretch>
                      </p:blipFill>
                      <p:spPr bwMode="auto">
                        <a:xfrm>
                          <a:off x="372" y="1605"/>
                          <a:ext cx="432" cy="1002"/>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372" y="898"/>
                        <a:ext cx="432" cy="724"/>
                      </p:xfrm>
                      <a:graphic>
                        <a:graphicData uri="http://schemas.openxmlformats.org/presentationml/2006/ole">
                          <mc:AlternateContent xmlns:mc="http://schemas.openxmlformats.org/markup-compatibility/2006">
                            <mc:Choice xmlns:v="urn:schemas-microsoft-com:vml" Requires="v">
                              <p:oleObj spid="_x0000_s1054" name="Picture" r:id="rId35" imgW="431587" imgH="820540" progId="Word.Picture.8">
                                <p:embed/>
                              </p:oleObj>
                            </mc:Choice>
                            <mc:Fallback>
                              <p:oleObj name="Picture" r:id="rId35" imgW="431587" imgH="820540" progId="Word.Picture.8">
                                <p:embed/>
                                <p:pic>
                                  <p:nvPicPr>
                                    <p:cNvPr id="0" name="Picture 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72" y="898"/>
                                      <a:ext cx="432" cy="7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66" name="Picture 17" descr="http://www.bbc.co.uk/science/humanbody/standard/skeleton/chest.gif"/>
                        <p:cNvPicPr>
                          <a:picLocks noChangeAspect="1" noChangeArrowheads="1"/>
                        </p:cNvPicPr>
                        <p:nvPr/>
                      </p:nvPicPr>
                      <p:blipFill>
                        <a:blip r:embed="rId37" r:link="rId38" cstate="print"/>
                        <a:srcRect/>
                        <a:stretch>
                          <a:fillRect/>
                        </a:stretch>
                      </p:blipFill>
                      <p:spPr bwMode="auto">
                        <a:xfrm>
                          <a:off x="804" y="898"/>
                          <a:ext cx="540" cy="734"/>
                        </a:xfrm>
                        <a:prstGeom prst="rect">
                          <a:avLst/>
                        </a:prstGeom>
                        <a:noFill/>
                        <a:ln w="9525">
                          <a:noFill/>
                          <a:miter lim="800000"/>
                          <a:headEnd/>
                          <a:tailEnd/>
                        </a:ln>
                      </p:spPr>
                    </p:pic>
                    <p:pic>
                      <p:nvPicPr>
                        <p:cNvPr id="1067" name="Picture 18" descr="http://www.bbc.co.uk/science/humanbody/standard/skeleton/intestines.gif"/>
                        <p:cNvPicPr>
                          <a:picLocks noChangeAspect="1" noChangeArrowheads="1"/>
                        </p:cNvPicPr>
                        <p:nvPr/>
                      </p:nvPicPr>
                      <p:blipFill>
                        <a:blip r:embed="rId39" r:link="rId40" cstate="print"/>
                        <a:srcRect/>
                        <a:stretch>
                          <a:fillRect/>
                        </a:stretch>
                      </p:blipFill>
                      <p:spPr bwMode="auto">
                        <a:xfrm>
                          <a:off x="804" y="1605"/>
                          <a:ext cx="540" cy="403"/>
                        </a:xfrm>
                        <a:prstGeom prst="rect">
                          <a:avLst/>
                        </a:prstGeom>
                        <a:noFill/>
                        <a:ln w="9525">
                          <a:noFill/>
                          <a:miter lim="800000"/>
                          <a:headEnd/>
                          <a:tailEnd/>
                        </a:ln>
                      </p:spPr>
                    </p:pic>
                    <p:pic>
                      <p:nvPicPr>
                        <p:cNvPr id="1068" name="Picture 19" descr="http://www.bbc.co.uk/science/humanbody/standard/skeleton/spine.gif"/>
                        <p:cNvPicPr>
                          <a:picLocks noChangeAspect="1" noChangeArrowheads="1"/>
                        </p:cNvPicPr>
                        <p:nvPr/>
                      </p:nvPicPr>
                      <p:blipFill>
                        <a:blip r:embed="rId41" r:link="rId42" cstate="print"/>
                        <a:srcRect/>
                        <a:stretch>
                          <a:fillRect/>
                        </a:stretch>
                      </p:blipFill>
                      <p:spPr bwMode="auto">
                        <a:xfrm>
                          <a:off x="804" y="2005"/>
                          <a:ext cx="540" cy="124"/>
                        </a:xfrm>
                        <a:prstGeom prst="rect">
                          <a:avLst/>
                        </a:prstGeom>
                        <a:noFill/>
                        <a:ln w="9525">
                          <a:noFill/>
                          <a:miter lim="800000"/>
                          <a:headEnd/>
                          <a:tailEnd/>
                        </a:ln>
                      </p:spPr>
                    </p:pic>
                    <p:pic>
                      <p:nvPicPr>
                        <p:cNvPr id="1069" name="Picture 20" descr="http://www.bbc.co.uk/science/humanbody/standard/skeleton/arm5.gif"/>
                        <p:cNvPicPr>
                          <a:picLocks noChangeAspect="1" noChangeArrowheads="1"/>
                        </p:cNvPicPr>
                        <p:nvPr/>
                      </p:nvPicPr>
                      <p:blipFill>
                        <a:blip r:embed="rId43" r:link="rId44" cstate="print"/>
                        <a:srcRect/>
                        <a:stretch>
                          <a:fillRect/>
                        </a:stretch>
                      </p:blipFill>
                      <p:spPr bwMode="auto">
                        <a:xfrm>
                          <a:off x="1338" y="1605"/>
                          <a:ext cx="546" cy="1002"/>
                        </a:xfrm>
                        <a:prstGeom prst="rect">
                          <a:avLst/>
                        </a:prstGeom>
                        <a:noFill/>
                        <a:ln w="9525">
                          <a:noFill/>
                          <a:miter lim="800000"/>
                          <a:headEnd/>
                          <a:tailEnd/>
                        </a:ln>
                      </p:spPr>
                    </p:pic>
                  </p:grpSp>
                </p:grpSp>
                <p:pic>
                  <p:nvPicPr>
                    <p:cNvPr id="1060" name="Picture 21" descr="http://www.bbc.co.uk/science/humanbody/standard/skeleton/arm4.gif"/>
                    <p:cNvPicPr>
                      <a:picLocks noChangeAspect="1" noChangeArrowheads="1"/>
                    </p:cNvPicPr>
                    <p:nvPr/>
                  </p:nvPicPr>
                  <p:blipFill>
                    <a:blip r:embed="rId45" r:link="rId46" cstate="print"/>
                    <a:srcRect/>
                    <a:stretch>
                      <a:fillRect/>
                    </a:stretch>
                  </p:blipFill>
                  <p:spPr bwMode="auto">
                    <a:xfrm>
                      <a:off x="1338" y="898"/>
                      <a:ext cx="546" cy="733"/>
                    </a:xfrm>
                    <a:prstGeom prst="rect">
                      <a:avLst/>
                    </a:prstGeom>
                    <a:noFill/>
                    <a:ln w="9525">
                      <a:noFill/>
                      <a:miter lim="800000"/>
                      <a:headEnd/>
                      <a:tailEnd/>
                    </a:ln>
                  </p:spPr>
                </p:pic>
              </p:grpSp>
            </p:grpSp>
            <p:pic>
              <p:nvPicPr>
                <p:cNvPr id="1055" name="Picture 22" descr="http://www.bbc.co.uk/science/humanbody/standard/skeleton/head.gif"/>
                <p:cNvPicPr>
                  <a:picLocks noChangeAspect="1" noChangeArrowheads="1"/>
                </p:cNvPicPr>
                <p:nvPr/>
              </p:nvPicPr>
              <p:blipFill>
                <a:blip r:embed="rId47" r:link="rId48" cstate="print"/>
                <a:srcRect/>
                <a:stretch>
                  <a:fillRect/>
                </a:stretch>
              </p:blipFill>
              <p:spPr bwMode="auto">
                <a:xfrm>
                  <a:off x="804" y="192"/>
                  <a:ext cx="540" cy="706"/>
                </a:xfrm>
                <a:prstGeom prst="rect">
                  <a:avLst/>
                </a:prstGeom>
                <a:noFill/>
                <a:ln w="9525">
                  <a:noFill/>
                  <a:miter lim="800000"/>
                  <a:headEnd/>
                  <a:tailEnd/>
                </a:ln>
              </p:spPr>
            </p:pic>
          </p:grpSp>
          <p:pic>
            <p:nvPicPr>
              <p:cNvPr id="1053" name="Picture 23" descr="http://www.bbc.co.uk/science/humanbody/standard/skeleton/arm3.gif"/>
              <p:cNvPicPr>
                <a:picLocks noChangeAspect="1" noChangeArrowheads="1"/>
              </p:cNvPicPr>
              <p:nvPr/>
            </p:nvPicPr>
            <p:blipFill>
              <a:blip r:embed="rId49" r:link="rId50" cstate="print"/>
              <a:srcRect/>
              <a:stretch>
                <a:fillRect/>
              </a:stretch>
            </p:blipFill>
            <p:spPr bwMode="auto">
              <a:xfrm>
                <a:off x="264" y="1302"/>
                <a:ext cx="108" cy="1312"/>
              </a:xfrm>
              <a:prstGeom prst="rect">
                <a:avLst/>
              </a:prstGeom>
              <a:noFill/>
              <a:ln w="9525">
                <a:noFill/>
                <a:miter lim="800000"/>
                <a:headEnd/>
                <a:tailEnd/>
              </a:ln>
            </p:spPr>
          </p:pic>
        </p:grpSp>
      </p:grpSp>
      <p:pic>
        <p:nvPicPr>
          <p:cNvPr id="11288" name="Picture 24">
            <a:hlinkClick r:id="" action="ppaction://media"/>
          </p:cNvPr>
          <p:cNvPicPr>
            <a:picLocks noRot="1" noChangeAspect="1" noChangeArrowheads="1"/>
          </p:cNvPicPr>
          <p:nvPr>
            <a:wavAudioFile r:embed="rId3" name="SMSK003D.WAV"/>
          </p:nvPr>
        </p:nvPicPr>
        <p:blipFill>
          <a:blip r:embed="rId51" cstate="print"/>
          <a:srcRect/>
          <a:stretch>
            <a:fillRect/>
          </a:stretch>
        </p:blipFill>
        <p:spPr bwMode="auto">
          <a:xfrm>
            <a:off x="1524000" y="1600200"/>
            <a:ext cx="304800" cy="304800"/>
          </a:xfrm>
          <a:prstGeom prst="rect">
            <a:avLst/>
          </a:prstGeom>
          <a:noFill/>
          <a:ln w="9525">
            <a:noFill/>
            <a:miter lim="800000"/>
            <a:headEnd/>
            <a:tailEnd/>
          </a:ln>
        </p:spPr>
      </p:pic>
      <p:sp>
        <p:nvSpPr>
          <p:cNvPr id="1029" name="Text Box 25"/>
          <p:cNvSpPr txBox="1">
            <a:spLocks noChangeArrowheads="1"/>
          </p:cNvSpPr>
          <p:nvPr/>
        </p:nvSpPr>
        <p:spPr bwMode="auto">
          <a:xfrm>
            <a:off x="3352800" y="3357563"/>
            <a:ext cx="3124200" cy="3293209"/>
          </a:xfrm>
          <a:prstGeom prst="rect">
            <a:avLst/>
          </a:prstGeom>
          <a:noFill/>
          <a:ln w="9525">
            <a:noFill/>
            <a:miter lim="800000"/>
            <a:headEnd/>
            <a:tailEnd/>
          </a:ln>
        </p:spPr>
        <p:txBody>
          <a:bodyPr>
            <a:spAutoFit/>
          </a:bodyPr>
          <a:lstStyle/>
          <a:p>
            <a:pPr eaLnBrk="0" hangingPunct="0">
              <a:spcBef>
                <a:spcPct val="50000"/>
              </a:spcBef>
              <a:buFontTx/>
              <a:buChar char="•"/>
            </a:pPr>
            <a:r>
              <a:rPr lang="en-GB" sz="1600" dirty="0">
                <a:latin typeface="Century Gothic" pitchFamily="34" charset="0"/>
              </a:rPr>
              <a:t>ULNA</a:t>
            </a:r>
          </a:p>
          <a:p>
            <a:pPr eaLnBrk="0" hangingPunct="0">
              <a:spcBef>
                <a:spcPct val="50000"/>
              </a:spcBef>
              <a:buFontTx/>
              <a:buChar char="•"/>
            </a:pPr>
            <a:r>
              <a:rPr lang="en-GB" sz="1600" dirty="0">
                <a:latin typeface="Century Gothic" pitchFamily="34" charset="0"/>
              </a:rPr>
              <a:t>CARPALS</a:t>
            </a:r>
          </a:p>
          <a:p>
            <a:pPr eaLnBrk="0" hangingPunct="0">
              <a:spcBef>
                <a:spcPct val="50000"/>
              </a:spcBef>
              <a:buFontTx/>
              <a:buChar char="•"/>
            </a:pPr>
            <a:r>
              <a:rPr lang="en-GB" sz="1600" dirty="0" smtClean="0">
                <a:latin typeface="Century Gothic" pitchFamily="34" charset="0"/>
              </a:rPr>
              <a:t>Ilium and Ischium</a:t>
            </a:r>
          </a:p>
          <a:p>
            <a:pPr eaLnBrk="0" hangingPunct="0">
              <a:spcBef>
                <a:spcPct val="50000"/>
              </a:spcBef>
              <a:buFontTx/>
              <a:buChar char="•"/>
            </a:pPr>
            <a:r>
              <a:rPr lang="en-GB" sz="1600" dirty="0" smtClean="0">
                <a:latin typeface="Century Gothic" pitchFamily="34" charset="0"/>
              </a:rPr>
              <a:t>PHALANGE</a:t>
            </a:r>
            <a:endParaRPr lang="en-GB" sz="1600" dirty="0">
              <a:latin typeface="Century Gothic" pitchFamily="34" charset="0"/>
            </a:endParaRPr>
          </a:p>
          <a:p>
            <a:pPr eaLnBrk="0" hangingPunct="0">
              <a:spcBef>
                <a:spcPct val="50000"/>
              </a:spcBef>
              <a:buFontTx/>
              <a:buChar char="•"/>
            </a:pPr>
            <a:r>
              <a:rPr lang="en-GB" sz="1600" dirty="0">
                <a:latin typeface="Century Gothic" pitchFamily="34" charset="0"/>
              </a:rPr>
              <a:t>FIBULA</a:t>
            </a:r>
          </a:p>
          <a:p>
            <a:pPr eaLnBrk="0" hangingPunct="0">
              <a:spcBef>
                <a:spcPct val="50000"/>
              </a:spcBef>
              <a:buFontTx/>
              <a:buChar char="•"/>
            </a:pPr>
            <a:r>
              <a:rPr lang="en-GB" sz="1600" dirty="0">
                <a:latin typeface="Century Gothic" pitchFamily="34" charset="0"/>
              </a:rPr>
              <a:t>PATELLA</a:t>
            </a:r>
          </a:p>
          <a:p>
            <a:pPr eaLnBrk="0" hangingPunct="0">
              <a:spcBef>
                <a:spcPct val="50000"/>
              </a:spcBef>
              <a:buFontTx/>
              <a:buChar char="•"/>
            </a:pPr>
            <a:r>
              <a:rPr lang="en-GB" sz="1600" dirty="0">
                <a:latin typeface="Century Gothic" pitchFamily="34" charset="0"/>
              </a:rPr>
              <a:t>SCAPULA</a:t>
            </a:r>
          </a:p>
          <a:p>
            <a:pPr eaLnBrk="0" hangingPunct="0">
              <a:spcBef>
                <a:spcPct val="50000"/>
              </a:spcBef>
              <a:buFontTx/>
              <a:buChar char="•"/>
            </a:pPr>
            <a:r>
              <a:rPr lang="en-GB" sz="1600" dirty="0">
                <a:latin typeface="Century Gothic" pitchFamily="34" charset="0"/>
              </a:rPr>
              <a:t>TIBIA</a:t>
            </a:r>
          </a:p>
          <a:p>
            <a:pPr eaLnBrk="0" hangingPunct="0">
              <a:spcBef>
                <a:spcPct val="50000"/>
              </a:spcBef>
              <a:buFontTx/>
              <a:buChar char="•"/>
            </a:pPr>
            <a:r>
              <a:rPr lang="en-GB" sz="1600" dirty="0">
                <a:latin typeface="Century Gothic" pitchFamily="34" charset="0"/>
              </a:rPr>
              <a:t>CLAVICLE</a:t>
            </a:r>
          </a:p>
        </p:txBody>
      </p:sp>
      <p:pic>
        <p:nvPicPr>
          <p:cNvPr id="11290" name="Picture 26">
            <a:hlinkClick r:id="" action="ppaction://media"/>
          </p:cNvPr>
          <p:cNvPicPr>
            <a:picLocks noRot="1" noChangeAspect="1" noChangeArrowheads="1"/>
          </p:cNvPicPr>
          <p:nvPr>
            <a:wavAudioFile r:embed="rId4" name="SMSK1W3X.WAV"/>
          </p:nvPr>
        </p:nvPicPr>
        <p:blipFill>
          <a:blip r:embed="rId51" cstate="print"/>
          <a:srcRect/>
          <a:stretch>
            <a:fillRect/>
          </a:stretch>
        </p:blipFill>
        <p:spPr bwMode="auto">
          <a:xfrm>
            <a:off x="2667000" y="3505200"/>
            <a:ext cx="304800" cy="304800"/>
          </a:xfrm>
          <a:prstGeom prst="rect">
            <a:avLst/>
          </a:prstGeom>
          <a:noFill/>
          <a:ln w="9525">
            <a:noFill/>
            <a:miter lim="800000"/>
            <a:headEnd/>
            <a:tailEnd/>
          </a:ln>
        </p:spPr>
      </p:pic>
      <p:pic>
        <p:nvPicPr>
          <p:cNvPr id="11291" name="Picture 27">
            <a:hlinkClick r:id="" action="ppaction://media"/>
          </p:cNvPr>
          <p:cNvPicPr>
            <a:picLocks noRot="1" noChangeAspect="1" noChangeArrowheads="1"/>
          </p:cNvPicPr>
          <p:nvPr>
            <a:wavAudioFile r:embed="rId5" name="SMSK0W2R.WAV"/>
          </p:nvPr>
        </p:nvPicPr>
        <p:blipFill>
          <a:blip r:embed="rId51" cstate="print"/>
          <a:srcRect/>
          <a:stretch>
            <a:fillRect/>
          </a:stretch>
        </p:blipFill>
        <p:spPr bwMode="auto">
          <a:xfrm>
            <a:off x="2514600" y="2971800"/>
            <a:ext cx="304800" cy="304800"/>
          </a:xfrm>
          <a:prstGeom prst="rect">
            <a:avLst/>
          </a:prstGeom>
          <a:noFill/>
          <a:ln w="9525">
            <a:noFill/>
            <a:miter lim="800000"/>
            <a:headEnd/>
            <a:tailEnd/>
          </a:ln>
        </p:spPr>
      </p:pic>
      <p:pic>
        <p:nvPicPr>
          <p:cNvPr id="11292" name="Picture 28">
            <a:hlinkClick r:id="" action="ppaction://media"/>
          </p:cNvPr>
          <p:cNvPicPr>
            <a:picLocks noRot="1" noChangeAspect="1" noChangeArrowheads="1"/>
          </p:cNvPicPr>
          <p:nvPr>
            <a:wavAudioFile r:embed="rId6" name="SMSK0W1Z.WAV"/>
          </p:nvPr>
        </p:nvPicPr>
        <p:blipFill>
          <a:blip r:embed="rId51" cstate="print"/>
          <a:srcRect/>
          <a:stretch>
            <a:fillRect/>
          </a:stretch>
        </p:blipFill>
        <p:spPr bwMode="auto">
          <a:xfrm>
            <a:off x="2362200" y="2057400"/>
            <a:ext cx="304800" cy="304800"/>
          </a:xfrm>
          <a:prstGeom prst="rect">
            <a:avLst/>
          </a:prstGeom>
          <a:noFill/>
          <a:ln w="9525">
            <a:noFill/>
            <a:miter lim="800000"/>
            <a:headEnd/>
            <a:tailEnd/>
          </a:ln>
        </p:spPr>
      </p:pic>
      <p:pic>
        <p:nvPicPr>
          <p:cNvPr id="11293" name="Picture 29">
            <a:hlinkClick r:id="" action="ppaction://media"/>
          </p:cNvPr>
          <p:cNvPicPr>
            <a:picLocks noRot="1" noChangeAspect="1" noChangeArrowheads="1"/>
          </p:cNvPicPr>
          <p:nvPr>
            <a:wavAudioFile r:embed="rId7" name="SMSK005Z.WAV"/>
          </p:nvPr>
        </p:nvPicPr>
        <p:blipFill>
          <a:blip r:embed="rId51" cstate="print"/>
          <a:srcRect/>
          <a:stretch>
            <a:fillRect/>
          </a:stretch>
        </p:blipFill>
        <p:spPr bwMode="auto">
          <a:xfrm>
            <a:off x="1143000" y="1905000"/>
            <a:ext cx="304800" cy="304800"/>
          </a:xfrm>
          <a:prstGeom prst="rect">
            <a:avLst/>
          </a:prstGeom>
          <a:noFill/>
          <a:ln w="9525">
            <a:noFill/>
            <a:miter lim="800000"/>
            <a:headEnd/>
            <a:tailEnd/>
          </a:ln>
        </p:spPr>
      </p:pic>
      <p:pic>
        <p:nvPicPr>
          <p:cNvPr id="11294" name="Picture 30">
            <a:hlinkClick r:id="" action="ppaction://media"/>
          </p:cNvPr>
          <p:cNvPicPr>
            <a:picLocks noRot="1" noChangeAspect="1" noChangeArrowheads="1"/>
          </p:cNvPicPr>
          <p:nvPr>
            <a:wavAudioFile r:embed="rId8" name="SMSK0W0R.WAV"/>
          </p:nvPr>
        </p:nvPicPr>
        <p:blipFill>
          <a:blip r:embed="rId51" cstate="print"/>
          <a:srcRect/>
          <a:stretch>
            <a:fillRect/>
          </a:stretch>
        </p:blipFill>
        <p:spPr bwMode="auto">
          <a:xfrm>
            <a:off x="1524000" y="304800"/>
            <a:ext cx="304800" cy="304800"/>
          </a:xfrm>
          <a:prstGeom prst="rect">
            <a:avLst/>
          </a:prstGeom>
          <a:noFill/>
          <a:ln w="9525">
            <a:noFill/>
            <a:miter lim="800000"/>
            <a:headEnd/>
            <a:tailEnd/>
          </a:ln>
        </p:spPr>
      </p:pic>
      <p:pic>
        <p:nvPicPr>
          <p:cNvPr id="11295" name="Picture 31">
            <a:hlinkClick r:id="" action="ppaction://media"/>
          </p:cNvPr>
          <p:cNvPicPr>
            <a:picLocks noRot="1" noChangeAspect="1" noChangeArrowheads="1"/>
          </p:cNvPicPr>
          <p:nvPr>
            <a:wavAudioFile r:embed="rId9" name="SMSK0W0Y.WAV"/>
          </p:nvPr>
        </p:nvPicPr>
        <p:blipFill>
          <a:blip r:embed="rId51" cstate="print"/>
          <a:srcRect/>
          <a:stretch>
            <a:fillRect/>
          </a:stretch>
        </p:blipFill>
        <p:spPr bwMode="auto">
          <a:xfrm>
            <a:off x="1676400" y="6248400"/>
            <a:ext cx="304800" cy="304800"/>
          </a:xfrm>
          <a:prstGeom prst="rect">
            <a:avLst/>
          </a:prstGeom>
          <a:noFill/>
          <a:ln w="9525">
            <a:noFill/>
            <a:miter lim="800000"/>
            <a:headEnd/>
            <a:tailEnd/>
          </a:ln>
        </p:spPr>
      </p:pic>
      <p:pic>
        <p:nvPicPr>
          <p:cNvPr id="11296" name="Picture 32">
            <a:hlinkClick r:id="" action="ppaction://media"/>
          </p:cNvPr>
          <p:cNvPicPr>
            <a:picLocks noRot="1" noChangeAspect="1" noChangeArrowheads="1"/>
          </p:cNvPicPr>
          <p:nvPr>
            <a:wavAudioFile r:embed="rId10" name="SMSK1W2R.WAV"/>
          </p:nvPr>
        </p:nvPicPr>
        <p:blipFill>
          <a:blip r:embed="rId51" cstate="print"/>
          <a:srcRect/>
          <a:stretch>
            <a:fillRect/>
          </a:stretch>
        </p:blipFill>
        <p:spPr bwMode="auto">
          <a:xfrm>
            <a:off x="304800" y="2819400"/>
            <a:ext cx="304800" cy="304800"/>
          </a:xfrm>
          <a:prstGeom prst="rect">
            <a:avLst/>
          </a:prstGeom>
          <a:noFill/>
          <a:ln w="9525">
            <a:noFill/>
            <a:miter lim="800000"/>
            <a:headEnd/>
            <a:tailEnd/>
          </a:ln>
        </p:spPr>
      </p:pic>
      <p:pic>
        <p:nvPicPr>
          <p:cNvPr id="11297" name="Picture 33">
            <a:hlinkClick r:id="" action="ppaction://media"/>
          </p:cNvPr>
          <p:cNvPicPr>
            <a:picLocks noRot="1" noChangeAspect="1" noChangeArrowheads="1"/>
          </p:cNvPicPr>
          <p:nvPr>
            <a:wavAudioFile r:embed="rId11" name="SMSK0W3X.WAV"/>
          </p:nvPr>
        </p:nvPicPr>
        <p:blipFill>
          <a:blip r:embed="rId51" cstate="print"/>
          <a:srcRect/>
          <a:stretch>
            <a:fillRect/>
          </a:stretch>
        </p:blipFill>
        <p:spPr bwMode="auto">
          <a:xfrm>
            <a:off x="381000" y="3276600"/>
            <a:ext cx="304800" cy="304800"/>
          </a:xfrm>
          <a:prstGeom prst="rect">
            <a:avLst/>
          </a:prstGeom>
          <a:noFill/>
          <a:ln w="9525">
            <a:noFill/>
            <a:miter lim="800000"/>
            <a:headEnd/>
            <a:tailEnd/>
          </a:ln>
        </p:spPr>
      </p:pic>
      <p:pic>
        <p:nvPicPr>
          <p:cNvPr id="11298" name="Picture 34">
            <a:hlinkClick r:id="" action="ppaction://media"/>
          </p:cNvPr>
          <p:cNvPicPr>
            <a:picLocks noRot="1" noChangeAspect="1" noChangeArrowheads="1"/>
          </p:cNvPicPr>
          <p:nvPr>
            <a:wavAudioFile r:embed="rId12" name="SMSK1W0Y.WAV"/>
          </p:nvPr>
        </p:nvPicPr>
        <p:blipFill>
          <a:blip r:embed="rId51" cstate="print"/>
          <a:srcRect/>
          <a:stretch>
            <a:fillRect/>
          </a:stretch>
        </p:blipFill>
        <p:spPr bwMode="auto">
          <a:xfrm>
            <a:off x="990600" y="6477000"/>
            <a:ext cx="304800" cy="304800"/>
          </a:xfrm>
          <a:prstGeom prst="rect">
            <a:avLst/>
          </a:prstGeom>
          <a:noFill/>
          <a:ln w="9525">
            <a:noFill/>
            <a:miter lim="800000"/>
            <a:headEnd/>
            <a:tailEnd/>
          </a:ln>
        </p:spPr>
      </p:pic>
      <p:pic>
        <p:nvPicPr>
          <p:cNvPr id="11299" name="Picture 35">
            <a:hlinkClick r:id="" action="ppaction://media"/>
          </p:cNvPr>
          <p:cNvPicPr>
            <a:picLocks noRot="1" noChangeAspect="1" noChangeArrowheads="1"/>
          </p:cNvPicPr>
          <p:nvPr>
            <a:wavAudioFile r:embed="rId13" name="SMSK0W9Z.WAV"/>
          </p:nvPr>
        </p:nvPicPr>
        <p:blipFill>
          <a:blip r:embed="rId51" cstate="print"/>
          <a:srcRect/>
          <a:stretch>
            <a:fillRect/>
          </a:stretch>
        </p:blipFill>
        <p:spPr bwMode="auto">
          <a:xfrm>
            <a:off x="1905000" y="5410200"/>
            <a:ext cx="304800" cy="304800"/>
          </a:xfrm>
          <a:prstGeom prst="rect">
            <a:avLst/>
          </a:prstGeom>
          <a:noFill/>
          <a:ln w="9525">
            <a:noFill/>
            <a:miter lim="800000"/>
            <a:headEnd/>
            <a:tailEnd/>
          </a:ln>
        </p:spPr>
      </p:pic>
      <p:pic>
        <p:nvPicPr>
          <p:cNvPr id="11300" name="Picture 36">
            <a:hlinkClick r:id="" action="ppaction://media"/>
          </p:cNvPr>
          <p:cNvPicPr>
            <a:picLocks noRot="1" noChangeAspect="1" noChangeArrowheads="1"/>
          </p:cNvPicPr>
          <p:nvPr>
            <a:wavAudioFile r:embed="rId14" name="SMSK0W8Z.WAV"/>
          </p:nvPr>
        </p:nvPicPr>
        <p:blipFill>
          <a:blip r:embed="rId51" cstate="print"/>
          <a:srcRect/>
          <a:stretch>
            <a:fillRect/>
          </a:stretch>
        </p:blipFill>
        <p:spPr bwMode="auto">
          <a:xfrm>
            <a:off x="1143000" y="4724400"/>
            <a:ext cx="304800" cy="304800"/>
          </a:xfrm>
          <a:prstGeom prst="rect">
            <a:avLst/>
          </a:prstGeom>
          <a:noFill/>
          <a:ln w="9525">
            <a:noFill/>
            <a:miter lim="800000"/>
            <a:headEnd/>
            <a:tailEnd/>
          </a:ln>
        </p:spPr>
      </p:pic>
      <p:pic>
        <p:nvPicPr>
          <p:cNvPr id="11301" name="Picture 37">
            <a:hlinkClick r:id="" action="ppaction://media"/>
          </p:cNvPr>
          <p:cNvPicPr>
            <a:picLocks noRot="1" noChangeAspect="1" noChangeArrowheads="1"/>
          </p:cNvPicPr>
          <p:nvPr>
            <a:wavAudioFile r:embed="rId15" name="SMSK1W1Z.WAV"/>
          </p:nvPr>
        </p:nvPicPr>
        <p:blipFill>
          <a:blip r:embed="rId51" cstate="print"/>
          <a:srcRect/>
          <a:stretch>
            <a:fillRect/>
          </a:stretch>
        </p:blipFill>
        <p:spPr bwMode="auto">
          <a:xfrm>
            <a:off x="990600" y="1524000"/>
            <a:ext cx="304800" cy="304800"/>
          </a:xfrm>
          <a:prstGeom prst="rect">
            <a:avLst/>
          </a:prstGeom>
          <a:noFill/>
          <a:ln w="9525">
            <a:noFill/>
            <a:miter lim="800000"/>
            <a:headEnd/>
            <a:tailEnd/>
          </a:ln>
        </p:spPr>
      </p:pic>
      <p:pic>
        <p:nvPicPr>
          <p:cNvPr id="11302" name="Picture 38">
            <a:hlinkClick r:id="" action="ppaction://media"/>
          </p:cNvPr>
          <p:cNvPicPr>
            <a:picLocks noRot="1" noChangeAspect="1" noChangeArrowheads="1"/>
          </p:cNvPicPr>
          <p:nvPr>
            <a:wavAudioFile r:embed="rId16" name="SMSK2W2X.WAV"/>
          </p:nvPr>
        </p:nvPicPr>
        <p:blipFill>
          <a:blip r:embed="rId51" cstate="print"/>
          <a:srcRect/>
          <a:stretch>
            <a:fillRect/>
          </a:stretch>
        </p:blipFill>
        <p:spPr bwMode="auto">
          <a:xfrm>
            <a:off x="1905000" y="1295400"/>
            <a:ext cx="304800" cy="304800"/>
          </a:xfrm>
          <a:prstGeom prst="rect">
            <a:avLst/>
          </a:prstGeom>
          <a:noFill/>
          <a:ln w="9525">
            <a:noFill/>
            <a:miter lim="800000"/>
            <a:headEnd/>
            <a:tailEnd/>
          </a:ln>
        </p:spPr>
      </p:pic>
      <p:pic>
        <p:nvPicPr>
          <p:cNvPr id="11303" name="Picture 39">
            <a:hlinkClick r:id="" action="ppaction://media"/>
          </p:cNvPr>
          <p:cNvPicPr>
            <a:picLocks noRot="1" noChangeAspect="1" noChangeArrowheads="1"/>
          </p:cNvPicPr>
          <p:nvPr>
            <a:wavAudioFile r:embed="rId17" name="SMSK007Z.WAV"/>
          </p:nvPr>
        </p:nvPicPr>
        <p:blipFill>
          <a:blip r:embed="rId51" cstate="print"/>
          <a:srcRect/>
          <a:stretch>
            <a:fillRect/>
          </a:stretch>
        </p:blipFill>
        <p:spPr bwMode="auto">
          <a:xfrm>
            <a:off x="1143000" y="2971800"/>
            <a:ext cx="304800" cy="304800"/>
          </a:xfrm>
          <a:prstGeom prst="rect">
            <a:avLst/>
          </a:prstGeom>
          <a:noFill/>
          <a:ln w="9525">
            <a:noFill/>
            <a:miter lim="800000"/>
            <a:headEnd/>
            <a:tailEnd/>
          </a:ln>
        </p:spPr>
      </p:pic>
      <p:pic>
        <p:nvPicPr>
          <p:cNvPr id="11304" name="Picture 40">
            <a:hlinkClick r:id="" action="ppaction://media"/>
          </p:cNvPr>
          <p:cNvPicPr>
            <a:picLocks noRot="1" noChangeAspect="1" noChangeArrowheads="1"/>
          </p:cNvPicPr>
          <p:nvPr>
            <a:wavAudioFile r:embed="rId18" name="SMSK1W9Z.WAV"/>
          </p:nvPr>
        </p:nvPicPr>
        <p:blipFill>
          <a:blip r:embed="rId51" cstate="print"/>
          <a:srcRect/>
          <a:stretch>
            <a:fillRect/>
          </a:stretch>
        </p:blipFill>
        <p:spPr bwMode="auto">
          <a:xfrm>
            <a:off x="1295400" y="5410200"/>
            <a:ext cx="304800" cy="304800"/>
          </a:xfrm>
          <a:prstGeom prst="rect">
            <a:avLst/>
          </a:prstGeom>
          <a:noFill/>
          <a:ln w="9525">
            <a:noFill/>
            <a:miter lim="800000"/>
            <a:headEnd/>
            <a:tailEnd/>
          </a:ln>
        </p:spPr>
      </p:pic>
      <p:pic>
        <p:nvPicPr>
          <p:cNvPr id="11305" name="Picture 41">
            <a:hlinkClick r:id="" action="ppaction://media"/>
          </p:cNvPr>
          <p:cNvPicPr>
            <a:picLocks noRot="1" noChangeAspect="1" noChangeArrowheads="1"/>
          </p:cNvPicPr>
          <p:nvPr>
            <a:wavAudioFile r:embed="rId19" name="SMSK1W8Z.WAV"/>
          </p:nvPr>
        </p:nvPicPr>
        <p:blipFill>
          <a:blip r:embed="rId51" cstate="print"/>
          <a:srcRect/>
          <a:stretch>
            <a:fillRect/>
          </a:stretch>
        </p:blipFill>
        <p:spPr bwMode="auto">
          <a:xfrm>
            <a:off x="1981200" y="3276600"/>
            <a:ext cx="304800" cy="304800"/>
          </a:xfrm>
          <a:prstGeom prst="rect">
            <a:avLst/>
          </a:prstGeom>
          <a:noFill/>
          <a:ln w="9525">
            <a:noFill/>
            <a:miter lim="800000"/>
            <a:headEnd/>
            <a:tailEnd/>
          </a:ln>
        </p:spPr>
      </p:pic>
      <p:sp>
        <p:nvSpPr>
          <p:cNvPr id="1046" name="Text Box 42"/>
          <p:cNvSpPr txBox="1">
            <a:spLocks noChangeArrowheads="1"/>
          </p:cNvSpPr>
          <p:nvPr/>
        </p:nvSpPr>
        <p:spPr bwMode="auto">
          <a:xfrm>
            <a:off x="6629400" y="3406775"/>
            <a:ext cx="2209800" cy="3478213"/>
          </a:xfrm>
          <a:prstGeom prst="rect">
            <a:avLst/>
          </a:prstGeom>
          <a:noFill/>
          <a:ln w="9525">
            <a:noFill/>
            <a:miter lim="800000"/>
            <a:headEnd/>
            <a:tailEnd/>
          </a:ln>
        </p:spPr>
        <p:txBody>
          <a:bodyPr>
            <a:spAutoFit/>
          </a:bodyPr>
          <a:lstStyle/>
          <a:p>
            <a:pPr eaLnBrk="0" hangingPunct="0">
              <a:spcBef>
                <a:spcPct val="50000"/>
              </a:spcBef>
              <a:buFontTx/>
              <a:buChar char="•"/>
            </a:pPr>
            <a:r>
              <a:rPr lang="en-GB" sz="1600">
                <a:latin typeface="Century Gothic" pitchFamily="34" charset="0"/>
              </a:rPr>
              <a:t>STERNUM</a:t>
            </a:r>
          </a:p>
          <a:p>
            <a:pPr eaLnBrk="0" hangingPunct="0">
              <a:spcBef>
                <a:spcPct val="50000"/>
              </a:spcBef>
              <a:buFontTx/>
              <a:buChar char="•"/>
            </a:pPr>
            <a:r>
              <a:rPr lang="en-GB" sz="1600">
                <a:latin typeface="Century Gothic" pitchFamily="34" charset="0"/>
              </a:rPr>
              <a:t>METACARPALS</a:t>
            </a:r>
          </a:p>
          <a:p>
            <a:pPr eaLnBrk="0" hangingPunct="0">
              <a:spcBef>
                <a:spcPct val="50000"/>
              </a:spcBef>
              <a:buFontTx/>
              <a:buChar char="•"/>
            </a:pPr>
            <a:r>
              <a:rPr lang="en-GB" sz="1600">
                <a:latin typeface="Century Gothic" pitchFamily="34" charset="0"/>
              </a:rPr>
              <a:t>RADIUS</a:t>
            </a:r>
          </a:p>
          <a:p>
            <a:pPr eaLnBrk="0" hangingPunct="0">
              <a:spcBef>
                <a:spcPct val="50000"/>
              </a:spcBef>
              <a:buFontTx/>
              <a:buChar char="•"/>
            </a:pPr>
            <a:r>
              <a:rPr lang="en-GB" sz="1600">
                <a:latin typeface="Century Gothic" pitchFamily="34" charset="0"/>
              </a:rPr>
              <a:t>HUMERUS</a:t>
            </a:r>
          </a:p>
          <a:p>
            <a:pPr eaLnBrk="0" hangingPunct="0">
              <a:spcBef>
                <a:spcPct val="50000"/>
              </a:spcBef>
              <a:buFontTx/>
              <a:buChar char="•"/>
            </a:pPr>
            <a:r>
              <a:rPr lang="en-GB" sz="1600">
                <a:latin typeface="Century Gothic" pitchFamily="34" charset="0"/>
              </a:rPr>
              <a:t>RIBCAGE</a:t>
            </a:r>
          </a:p>
          <a:p>
            <a:pPr eaLnBrk="0" hangingPunct="0">
              <a:spcBef>
                <a:spcPct val="50000"/>
              </a:spcBef>
              <a:buFontTx/>
              <a:buChar char="•"/>
            </a:pPr>
            <a:r>
              <a:rPr lang="en-GB" sz="1600">
                <a:latin typeface="Century Gothic" pitchFamily="34" charset="0"/>
              </a:rPr>
              <a:t>HEAD OF FEMUR</a:t>
            </a:r>
          </a:p>
          <a:p>
            <a:pPr eaLnBrk="0" hangingPunct="0">
              <a:spcBef>
                <a:spcPct val="50000"/>
              </a:spcBef>
              <a:buFontTx/>
              <a:buChar char="•"/>
            </a:pPr>
            <a:r>
              <a:rPr lang="en-GB" sz="1600">
                <a:latin typeface="Century Gothic" pitchFamily="34" charset="0"/>
              </a:rPr>
              <a:t>CRANIUM</a:t>
            </a:r>
          </a:p>
          <a:p>
            <a:pPr eaLnBrk="0" hangingPunct="0">
              <a:spcBef>
                <a:spcPct val="50000"/>
              </a:spcBef>
              <a:buFontTx/>
              <a:buChar char="•"/>
            </a:pPr>
            <a:r>
              <a:rPr lang="en-GB" sz="1600">
                <a:latin typeface="Century Gothic" pitchFamily="34" charset="0"/>
              </a:rPr>
              <a:t>TARSALS</a:t>
            </a:r>
          </a:p>
          <a:p>
            <a:pPr eaLnBrk="0" hangingPunct="0">
              <a:spcBef>
                <a:spcPct val="50000"/>
              </a:spcBef>
            </a:pPr>
            <a:endParaRPr lang="en-GB" sz="2400">
              <a:latin typeface="Palace Script"/>
            </a:endParaRPr>
          </a:p>
        </p:txBody>
      </p:sp>
      <p:sp>
        <p:nvSpPr>
          <p:cNvPr id="11307" name="Text Box 43"/>
          <p:cNvSpPr txBox="1">
            <a:spLocks noChangeArrowheads="1"/>
          </p:cNvSpPr>
          <p:nvPr/>
        </p:nvSpPr>
        <p:spPr bwMode="auto">
          <a:xfrm>
            <a:off x="3714750" y="0"/>
            <a:ext cx="4876800" cy="10160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en-GB" sz="6000" b="1" dirty="0">
                <a:solidFill>
                  <a:schemeClr val="accent2">
                    <a:lumMod val="60000"/>
                    <a:lumOff val="40000"/>
                  </a:schemeClr>
                </a:solidFill>
                <a:latin typeface="+mn-lt"/>
              </a:rPr>
              <a:t>SKELETON </a:t>
            </a:r>
            <a:r>
              <a:rPr lang="en-GB" sz="2000" b="1" dirty="0">
                <a:solidFill>
                  <a:schemeClr val="accent2">
                    <a:lumMod val="60000"/>
                    <a:lumOff val="40000"/>
                  </a:schemeClr>
                </a:solidFill>
                <a:latin typeface="+mn-lt"/>
              </a:rPr>
              <a:t>(Task 1)</a:t>
            </a:r>
            <a:endParaRPr lang="en-GB" sz="2000" dirty="0">
              <a:solidFill>
                <a:schemeClr val="accent2">
                  <a:lumMod val="60000"/>
                  <a:lumOff val="40000"/>
                </a:schemeClr>
              </a:solidFill>
              <a:latin typeface="+mn-lt"/>
            </a:endParaRPr>
          </a:p>
        </p:txBody>
      </p:sp>
      <p:sp>
        <p:nvSpPr>
          <p:cNvPr id="1048" name="Text Box 44"/>
          <p:cNvSpPr txBox="1">
            <a:spLocks noChangeArrowheads="1"/>
          </p:cNvSpPr>
          <p:nvPr/>
        </p:nvSpPr>
        <p:spPr bwMode="auto">
          <a:xfrm>
            <a:off x="3286125" y="1000125"/>
            <a:ext cx="5572125" cy="461963"/>
          </a:xfrm>
          <a:prstGeom prst="rect">
            <a:avLst/>
          </a:prstGeom>
          <a:noFill/>
          <a:ln w="9525">
            <a:noFill/>
            <a:miter lim="800000"/>
            <a:headEnd/>
            <a:tailEnd/>
          </a:ln>
        </p:spPr>
        <p:txBody>
          <a:bodyPr>
            <a:spAutoFit/>
          </a:bodyPr>
          <a:lstStyle/>
          <a:p>
            <a:pPr eaLnBrk="0" hangingPunct="0">
              <a:spcBef>
                <a:spcPct val="50000"/>
              </a:spcBef>
            </a:pPr>
            <a:r>
              <a:rPr lang="en-GB" sz="2400">
                <a:latin typeface="Century Gothic" pitchFamily="34" charset="0"/>
              </a:rPr>
              <a:t>There are 206 bones in the body.  </a:t>
            </a:r>
            <a:endParaRPr lang="en-GB" sz="2400">
              <a:latin typeface="Palace Script"/>
            </a:endParaRPr>
          </a:p>
        </p:txBody>
      </p:sp>
      <p:sp>
        <p:nvSpPr>
          <p:cNvPr id="1049" name="Text Box 45"/>
          <p:cNvSpPr txBox="1">
            <a:spLocks noChangeArrowheads="1"/>
          </p:cNvSpPr>
          <p:nvPr/>
        </p:nvSpPr>
        <p:spPr bwMode="auto">
          <a:xfrm>
            <a:off x="3143250" y="1643063"/>
            <a:ext cx="6000750" cy="1570037"/>
          </a:xfrm>
          <a:prstGeom prst="rect">
            <a:avLst/>
          </a:prstGeom>
          <a:noFill/>
          <a:ln w="9525">
            <a:noFill/>
            <a:miter lim="800000"/>
            <a:headEnd/>
            <a:tailEnd/>
          </a:ln>
        </p:spPr>
        <p:txBody>
          <a:bodyPr>
            <a:spAutoFit/>
          </a:bodyPr>
          <a:lstStyle/>
          <a:p>
            <a:pPr eaLnBrk="0" hangingPunct="0">
              <a:spcBef>
                <a:spcPct val="50000"/>
              </a:spcBef>
            </a:pPr>
            <a:r>
              <a:rPr lang="en-GB" sz="2400" b="1">
                <a:latin typeface="Century Gothic" pitchFamily="34" charset="0"/>
              </a:rPr>
              <a:t>TASK: </a:t>
            </a:r>
            <a:r>
              <a:rPr lang="en-GB" sz="2400">
                <a:latin typeface="Century Gothic" pitchFamily="34" charset="0"/>
              </a:rPr>
              <a:t>Use the lists below to name the bones indicated on the diagram. Check your answer by clicking on the speakers.</a:t>
            </a:r>
          </a:p>
        </p:txBody>
      </p:sp>
    </p:spTree>
    <p:custDataLst>
      <p:tags r:id="rId2"/>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28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 fill="hold"/>
                                        <p:tgtEl>
                                          <p:spTgt spid="11288"/>
                                        </p:tgtEl>
                                      </p:cBhvr>
                                    </p:cmd>
                                  </p:childTnLst>
                                </p:cTn>
                              </p:par>
                            </p:childTnLst>
                          </p:cTn>
                        </p:par>
                      </p:childTnLst>
                    </p:cTn>
                  </p:par>
                </p:childTnLst>
              </p:cTn>
              <p:nextCondLst>
                <p:cond evt="onClick" delay="0">
                  <p:tgtEl>
                    <p:spTgt spid="1128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88"/>
                </p:tgtEl>
              </p:cMediaNode>
            </p:audio>
            <p:seq concurrent="1" nextAc="seek">
              <p:cTn id="8" restart="whenNotActive" fill="hold" evtFilter="cancelBubble" nodeType="interactiveSeq">
                <p:stCondLst>
                  <p:cond evt="onClick" delay="0">
                    <p:tgtEl>
                      <p:spTgt spid="11290"/>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92" fill="hold"/>
                                        <p:tgtEl>
                                          <p:spTgt spid="11290"/>
                                        </p:tgtEl>
                                      </p:cBhvr>
                                    </p:cmd>
                                  </p:childTnLst>
                                </p:cTn>
                              </p:par>
                            </p:childTnLst>
                          </p:cTn>
                        </p:par>
                      </p:childTnLst>
                    </p:cTn>
                  </p:par>
                </p:childTnLst>
              </p:cTn>
              <p:nextCondLst>
                <p:cond evt="onClick" delay="0">
                  <p:tgtEl>
                    <p:spTgt spid="11290"/>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1290"/>
                </p:tgtEl>
              </p:cMediaNode>
            </p:audio>
            <p:seq concurrent="1" nextAc="seek">
              <p:cTn id="14" restart="whenNotActive" fill="hold" evtFilter="cancelBubble" nodeType="interactiveSeq">
                <p:stCondLst>
                  <p:cond evt="onClick" delay="0">
                    <p:tgtEl>
                      <p:spTgt spid="11291"/>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50" fill="hold"/>
                                        <p:tgtEl>
                                          <p:spTgt spid="11291"/>
                                        </p:tgtEl>
                                      </p:cBhvr>
                                    </p:cmd>
                                  </p:childTnLst>
                                </p:cTn>
                              </p:par>
                            </p:childTnLst>
                          </p:cTn>
                        </p:par>
                      </p:childTnLst>
                    </p:cTn>
                  </p:par>
                </p:childTnLst>
              </p:cTn>
              <p:nextCondLst>
                <p:cond evt="onClick" delay="0">
                  <p:tgtEl>
                    <p:spTgt spid="11291"/>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1291"/>
                </p:tgtEl>
              </p:cMediaNode>
            </p:audio>
            <p:seq concurrent="1" nextAc="seek">
              <p:cTn id="20" restart="whenNotActive" fill="hold" evtFilter="cancelBubble" nodeType="interactiveSeq">
                <p:stCondLst>
                  <p:cond evt="onClick" delay="0">
                    <p:tgtEl>
                      <p:spTgt spid="11292"/>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018" fill="hold"/>
                                        <p:tgtEl>
                                          <p:spTgt spid="11292"/>
                                        </p:tgtEl>
                                      </p:cBhvr>
                                    </p:cmd>
                                  </p:childTnLst>
                                </p:cTn>
                              </p:par>
                            </p:childTnLst>
                          </p:cTn>
                        </p:par>
                      </p:childTnLst>
                    </p:cTn>
                  </p:par>
                </p:childTnLst>
              </p:cTn>
              <p:nextCondLst>
                <p:cond evt="onClick" delay="0">
                  <p:tgtEl>
                    <p:spTgt spid="11292"/>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1292"/>
                </p:tgtEl>
              </p:cMediaNode>
            </p:audio>
            <p:seq concurrent="1" nextAc="seek">
              <p:cTn id="26" restart="whenNotActive" fill="hold" evtFilter="cancelBubble" nodeType="interactiveSeq">
                <p:stCondLst>
                  <p:cond evt="onClick" delay="0">
                    <p:tgtEl>
                      <p:spTgt spid="11293"/>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78" fill="hold"/>
                                        <p:tgtEl>
                                          <p:spTgt spid="11293"/>
                                        </p:tgtEl>
                                      </p:cBhvr>
                                    </p:cmd>
                                  </p:childTnLst>
                                </p:cTn>
                              </p:par>
                            </p:childTnLst>
                          </p:cTn>
                        </p:par>
                      </p:childTnLst>
                    </p:cTn>
                  </p:par>
                </p:childTnLst>
              </p:cTn>
              <p:nextCondLst>
                <p:cond evt="onClick" delay="0">
                  <p:tgtEl>
                    <p:spTgt spid="11293"/>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1293"/>
                </p:tgtEl>
              </p:cMediaNode>
            </p:audio>
            <p:seq concurrent="1" nextAc="seek">
              <p:cTn id="32" restart="whenNotActive" fill="hold" evtFilter="cancelBubble" nodeType="interactiveSeq">
                <p:stCondLst>
                  <p:cond evt="onClick" delay="0">
                    <p:tgtEl>
                      <p:spTgt spid="11294"/>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887" fill="hold"/>
                                        <p:tgtEl>
                                          <p:spTgt spid="11294"/>
                                        </p:tgtEl>
                                      </p:cBhvr>
                                    </p:cmd>
                                  </p:childTnLst>
                                </p:cTn>
                              </p:par>
                            </p:childTnLst>
                          </p:cTn>
                        </p:par>
                      </p:childTnLst>
                    </p:cTn>
                  </p:par>
                </p:childTnLst>
              </p:cTn>
              <p:nextCondLst>
                <p:cond evt="onClick" delay="0">
                  <p:tgtEl>
                    <p:spTgt spid="11294"/>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1294"/>
                </p:tgtEl>
              </p:cMediaNode>
            </p:audio>
            <p:seq concurrent="1" nextAc="seek">
              <p:cTn id="38" restart="whenNotActive" fill="hold" evtFilter="cancelBubble" nodeType="interactiveSeq">
                <p:stCondLst>
                  <p:cond evt="onClick" delay="0">
                    <p:tgtEl>
                      <p:spTgt spid="1129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956" fill="hold"/>
                                        <p:tgtEl>
                                          <p:spTgt spid="11295"/>
                                        </p:tgtEl>
                                      </p:cBhvr>
                                    </p:cmd>
                                  </p:childTnLst>
                                </p:cTn>
                              </p:par>
                            </p:childTnLst>
                          </p:cTn>
                        </p:par>
                      </p:childTnLst>
                    </p:cTn>
                  </p:par>
                </p:childTnLst>
              </p:cTn>
              <p:nextCondLst>
                <p:cond evt="onClick" delay="0">
                  <p:tgtEl>
                    <p:spTgt spid="1129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1295"/>
                </p:tgtEl>
              </p:cMediaNode>
            </p:audio>
            <p:seq concurrent="1" nextAc="seek">
              <p:cTn id="44" restart="whenNotActive" fill="hold" evtFilter="cancelBubble" nodeType="interactiveSeq">
                <p:stCondLst>
                  <p:cond evt="onClick" delay="0">
                    <p:tgtEl>
                      <p:spTgt spid="1129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771" fill="hold"/>
                                        <p:tgtEl>
                                          <p:spTgt spid="11296"/>
                                        </p:tgtEl>
                                      </p:cBhvr>
                                    </p:cmd>
                                  </p:childTnLst>
                                </p:cTn>
                              </p:par>
                            </p:childTnLst>
                          </p:cTn>
                        </p:par>
                      </p:childTnLst>
                    </p:cTn>
                  </p:par>
                </p:childTnLst>
              </p:cTn>
              <p:nextCondLst>
                <p:cond evt="onClick" delay="0">
                  <p:tgtEl>
                    <p:spTgt spid="11296"/>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1296"/>
                </p:tgtEl>
              </p:cMediaNode>
            </p:audio>
            <p:seq concurrent="1" nextAc="seek">
              <p:cTn id="50" restart="whenNotActive" fill="hold" evtFilter="cancelBubble" nodeType="interactiveSeq">
                <p:stCondLst>
                  <p:cond evt="onClick" delay="0">
                    <p:tgtEl>
                      <p:spTgt spid="11297"/>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944" fill="hold"/>
                                        <p:tgtEl>
                                          <p:spTgt spid="11297"/>
                                        </p:tgtEl>
                                      </p:cBhvr>
                                    </p:cmd>
                                  </p:childTnLst>
                                </p:cTn>
                              </p:par>
                            </p:childTnLst>
                          </p:cTn>
                        </p:par>
                      </p:childTnLst>
                    </p:cTn>
                  </p:par>
                </p:childTnLst>
              </p:cTn>
              <p:nextCondLst>
                <p:cond evt="onClick" delay="0">
                  <p:tgtEl>
                    <p:spTgt spid="11297"/>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1297"/>
                </p:tgtEl>
              </p:cMediaNode>
            </p:audio>
            <p:seq concurrent="1" nextAc="seek">
              <p:cTn id="56" restart="whenNotActive" fill="hold" evtFilter="cancelBubble" nodeType="interactiveSeq">
                <p:stCondLst>
                  <p:cond evt="onClick" delay="0">
                    <p:tgtEl>
                      <p:spTgt spid="11298"/>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136" fill="hold"/>
                                        <p:tgtEl>
                                          <p:spTgt spid="11298"/>
                                        </p:tgtEl>
                                      </p:cBhvr>
                                    </p:cmd>
                                  </p:childTnLst>
                                </p:cTn>
                              </p:par>
                            </p:childTnLst>
                          </p:cTn>
                        </p:par>
                      </p:childTnLst>
                    </p:cTn>
                  </p:par>
                </p:childTnLst>
              </p:cTn>
              <p:nextCondLst>
                <p:cond evt="onClick" delay="0">
                  <p:tgtEl>
                    <p:spTgt spid="11298"/>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11298"/>
                </p:tgtEl>
              </p:cMediaNode>
            </p:audio>
            <p:seq concurrent="1" nextAc="seek">
              <p:cTn id="62" restart="whenNotActive" fill="hold" evtFilter="cancelBubble" nodeType="interactiveSeq">
                <p:stCondLst>
                  <p:cond evt="onClick" delay="0">
                    <p:tgtEl>
                      <p:spTgt spid="11299"/>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800" fill="hold"/>
                                        <p:tgtEl>
                                          <p:spTgt spid="11299"/>
                                        </p:tgtEl>
                                      </p:cBhvr>
                                    </p:cmd>
                                  </p:childTnLst>
                                </p:cTn>
                              </p:par>
                            </p:childTnLst>
                          </p:cTn>
                        </p:par>
                      </p:childTnLst>
                    </p:cTn>
                  </p:par>
                </p:childTnLst>
              </p:cTn>
              <p:nextCondLst>
                <p:cond evt="onClick" delay="0">
                  <p:tgtEl>
                    <p:spTgt spid="11299"/>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11299"/>
                </p:tgtEl>
              </p:cMediaNode>
            </p:audio>
            <p:seq concurrent="1" nextAc="seek">
              <p:cTn id="68" restart="whenNotActive" fill="hold" evtFilter="cancelBubble" nodeType="interactiveSeq">
                <p:stCondLst>
                  <p:cond evt="onClick" delay="0">
                    <p:tgtEl>
                      <p:spTgt spid="11300"/>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753" fill="hold"/>
                                        <p:tgtEl>
                                          <p:spTgt spid="11300"/>
                                        </p:tgtEl>
                                      </p:cBhvr>
                                    </p:cmd>
                                  </p:childTnLst>
                                </p:cTn>
                              </p:par>
                            </p:childTnLst>
                          </p:cTn>
                        </p:par>
                      </p:childTnLst>
                    </p:cTn>
                  </p:par>
                </p:childTnLst>
              </p:cTn>
              <p:nextCondLst>
                <p:cond evt="onClick" delay="0">
                  <p:tgtEl>
                    <p:spTgt spid="11300"/>
                  </p:tgtEl>
                </p:cond>
              </p:nextCondLst>
            </p:seq>
            <p:audio>
              <p:cMediaNode>
                <p:cTn id="73" fill="hold" display="0">
                  <p:stCondLst>
                    <p:cond delay="indefinite"/>
                  </p:stCondLst>
                  <p:endCondLst>
                    <p:cond evt="onNext" delay="0">
                      <p:tgtEl>
                        <p:sldTgt/>
                      </p:tgtEl>
                    </p:cond>
                    <p:cond evt="onPrev" delay="0">
                      <p:tgtEl>
                        <p:sldTgt/>
                      </p:tgtEl>
                    </p:cond>
                    <p:cond evt="onStopAudio" delay="0">
                      <p:tgtEl>
                        <p:sldTgt/>
                      </p:tgtEl>
                    </p:cond>
                  </p:endCondLst>
                </p:cTn>
                <p:tgtEl>
                  <p:spTgt spid="11300"/>
                </p:tgtEl>
              </p:cMediaNode>
            </p:audio>
            <p:seq concurrent="1" nextAc="seek">
              <p:cTn id="74" restart="whenNotActive" fill="hold" evtFilter="cancelBubble" nodeType="interactiveSeq">
                <p:stCondLst>
                  <p:cond evt="onClick" delay="0">
                    <p:tgtEl>
                      <p:spTgt spid="11301"/>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956" fill="hold"/>
                                        <p:tgtEl>
                                          <p:spTgt spid="11301"/>
                                        </p:tgtEl>
                                      </p:cBhvr>
                                    </p:cmd>
                                  </p:childTnLst>
                                </p:cTn>
                              </p:par>
                            </p:childTnLst>
                          </p:cTn>
                        </p:par>
                      </p:childTnLst>
                    </p:cTn>
                  </p:par>
                </p:childTnLst>
              </p:cTn>
              <p:nextCondLst>
                <p:cond evt="onClick" delay="0">
                  <p:tgtEl>
                    <p:spTgt spid="11301"/>
                  </p:tgtEl>
                </p:cond>
              </p:nextCondLst>
            </p:seq>
            <p:audio>
              <p:cMediaNode>
                <p:cTn id="79" fill="hold" display="0">
                  <p:stCondLst>
                    <p:cond delay="indefinite"/>
                  </p:stCondLst>
                  <p:endCondLst>
                    <p:cond evt="onNext" delay="0">
                      <p:tgtEl>
                        <p:sldTgt/>
                      </p:tgtEl>
                    </p:cond>
                    <p:cond evt="onPrev" delay="0">
                      <p:tgtEl>
                        <p:sldTgt/>
                      </p:tgtEl>
                    </p:cond>
                    <p:cond evt="onStopAudio" delay="0">
                      <p:tgtEl>
                        <p:sldTgt/>
                      </p:tgtEl>
                    </p:cond>
                  </p:endCondLst>
                </p:cTn>
                <p:tgtEl>
                  <p:spTgt spid="11301"/>
                </p:tgtEl>
              </p:cMediaNode>
            </p:audio>
            <p:seq concurrent="1" nextAc="seek">
              <p:cTn id="80" restart="whenNotActive" fill="hold" evtFilter="cancelBubble" nodeType="interactiveSeq">
                <p:stCondLst>
                  <p:cond evt="onClick" delay="0">
                    <p:tgtEl>
                      <p:spTgt spid="11302"/>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765" fill="hold"/>
                                        <p:tgtEl>
                                          <p:spTgt spid="11302"/>
                                        </p:tgtEl>
                                      </p:cBhvr>
                                    </p:cmd>
                                  </p:childTnLst>
                                </p:cTn>
                              </p:par>
                            </p:childTnLst>
                          </p:cTn>
                        </p:par>
                      </p:childTnLst>
                    </p:cTn>
                  </p:par>
                </p:childTnLst>
              </p:cTn>
              <p:nextCondLst>
                <p:cond evt="onClick" delay="0">
                  <p:tgtEl>
                    <p:spTgt spid="11302"/>
                  </p:tgtEl>
                </p:cond>
              </p:nextCondLst>
            </p:seq>
            <p:audio>
              <p:cMediaNode>
                <p:cTn id="85" fill="hold" display="0">
                  <p:stCondLst>
                    <p:cond delay="indefinite"/>
                  </p:stCondLst>
                  <p:endCondLst>
                    <p:cond evt="onNext" delay="0">
                      <p:tgtEl>
                        <p:sldTgt/>
                      </p:tgtEl>
                    </p:cond>
                    <p:cond evt="onPrev" delay="0">
                      <p:tgtEl>
                        <p:sldTgt/>
                      </p:tgtEl>
                    </p:cond>
                    <p:cond evt="onStopAudio" delay="0">
                      <p:tgtEl>
                        <p:sldTgt/>
                      </p:tgtEl>
                    </p:cond>
                  </p:endCondLst>
                </p:cTn>
                <p:tgtEl>
                  <p:spTgt spid="11302"/>
                </p:tgtEl>
              </p:cMediaNode>
            </p:audio>
            <p:seq concurrent="1" nextAc="seek">
              <p:cTn id="86" restart="whenNotActive" fill="hold" evtFilter="cancelBubble" nodeType="interactiveSeq">
                <p:stCondLst>
                  <p:cond evt="onClick" delay="0">
                    <p:tgtEl>
                      <p:spTgt spid="11303"/>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1732" fill="hold"/>
                                        <p:tgtEl>
                                          <p:spTgt spid="11303"/>
                                        </p:tgtEl>
                                      </p:cBhvr>
                                    </p:cmd>
                                  </p:childTnLst>
                                </p:cTn>
                              </p:par>
                            </p:childTnLst>
                          </p:cTn>
                        </p:par>
                      </p:childTnLst>
                    </p:cTn>
                  </p:par>
                </p:childTnLst>
              </p:cTn>
              <p:nextCondLst>
                <p:cond evt="onClick" delay="0">
                  <p:tgtEl>
                    <p:spTgt spid="11303"/>
                  </p:tgtEl>
                </p:cond>
              </p:nextCondLst>
            </p:seq>
            <p:audio>
              <p:cMediaNode>
                <p:cTn id="91" fill="hold" display="0">
                  <p:stCondLst>
                    <p:cond delay="indefinite"/>
                  </p:stCondLst>
                  <p:endCondLst>
                    <p:cond evt="onNext" delay="0">
                      <p:tgtEl>
                        <p:sldTgt/>
                      </p:tgtEl>
                    </p:cond>
                    <p:cond evt="onPrev" delay="0">
                      <p:tgtEl>
                        <p:sldTgt/>
                      </p:tgtEl>
                    </p:cond>
                    <p:cond evt="onStopAudio" delay="0">
                      <p:tgtEl>
                        <p:sldTgt/>
                      </p:tgtEl>
                    </p:cond>
                  </p:endCondLst>
                </p:cTn>
                <p:tgtEl>
                  <p:spTgt spid="11303"/>
                </p:tgtEl>
              </p:cMediaNode>
            </p:audio>
            <p:seq concurrent="1" nextAc="seek">
              <p:cTn id="92" restart="whenNotActive" fill="hold" evtFilter="cancelBubble" nodeType="interactiveSeq">
                <p:stCondLst>
                  <p:cond evt="onClick" delay="0">
                    <p:tgtEl>
                      <p:spTgt spid="11304"/>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730" fill="hold"/>
                                        <p:tgtEl>
                                          <p:spTgt spid="11304"/>
                                        </p:tgtEl>
                                      </p:cBhvr>
                                    </p:cmd>
                                  </p:childTnLst>
                                </p:cTn>
                              </p:par>
                            </p:childTnLst>
                          </p:cTn>
                        </p:par>
                      </p:childTnLst>
                    </p:cTn>
                  </p:par>
                </p:childTnLst>
              </p:cTn>
              <p:nextCondLst>
                <p:cond evt="onClick" delay="0">
                  <p:tgtEl>
                    <p:spTgt spid="11304"/>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11304"/>
                </p:tgtEl>
              </p:cMediaNode>
            </p:audio>
            <p:seq concurrent="1" nextAc="seek">
              <p:cTn id="98" restart="whenNotActive" fill="hold" evtFilter="cancelBubble" nodeType="interactiveSeq">
                <p:stCondLst>
                  <p:cond evt="onClick" delay="0">
                    <p:tgtEl>
                      <p:spTgt spid="11305"/>
                    </p:tgtEl>
                  </p:cond>
                </p:stCondLst>
                <p:endSync evt="end" delay="0">
                  <p:rtn val="all"/>
                </p:endSync>
                <p:childTnLst>
                  <p:par>
                    <p:cTn id="99" fill="hold">
                      <p:stCondLst>
                        <p:cond delay="0"/>
                      </p:stCondLst>
                      <p:childTnLst>
                        <p:par>
                          <p:cTn id="100" fill="hold">
                            <p:stCondLst>
                              <p:cond delay="0"/>
                            </p:stCondLst>
                            <p:childTnLst>
                              <p:par>
                                <p:cTn id="101" presetID="1" presetClass="mediacall" presetSubtype="0" fill="hold" nodeType="clickEffect">
                                  <p:stCondLst>
                                    <p:cond delay="0"/>
                                  </p:stCondLst>
                                  <p:childTnLst>
                                    <p:cmd type="call" cmd="playFrom(0.0)">
                                      <p:cBhvr>
                                        <p:cTn id="102" dur="1176" fill="hold"/>
                                        <p:tgtEl>
                                          <p:spTgt spid="11305"/>
                                        </p:tgtEl>
                                      </p:cBhvr>
                                    </p:cmd>
                                  </p:childTnLst>
                                </p:cTn>
                              </p:par>
                            </p:childTnLst>
                          </p:cTn>
                        </p:par>
                      </p:childTnLst>
                    </p:cTn>
                  </p:par>
                </p:childTnLst>
              </p:cTn>
              <p:nextCondLst>
                <p:cond evt="onClick" delay="0">
                  <p:tgtEl>
                    <p:spTgt spid="11305"/>
                  </p:tgtEl>
                </p:cond>
              </p:nextCondLst>
            </p:seq>
            <p:audio>
              <p:cMediaNode>
                <p:cTn id="103" fill="hold" display="0">
                  <p:stCondLst>
                    <p:cond delay="indefinite"/>
                  </p:stCondLst>
                  <p:endCondLst>
                    <p:cond evt="onNext" delay="0">
                      <p:tgtEl>
                        <p:sldTgt/>
                      </p:tgtEl>
                    </p:cond>
                    <p:cond evt="onPrev" delay="0">
                      <p:tgtEl>
                        <p:sldTgt/>
                      </p:tgtEl>
                    </p:cond>
                    <p:cond evt="onStopAudio" delay="0">
                      <p:tgtEl>
                        <p:sldTgt/>
                      </p:tgtEl>
                    </p:cond>
                  </p:endCondLst>
                </p:cTn>
                <p:tgtEl>
                  <p:spTgt spid="1130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7315200" cy="1154097"/>
          </a:xfrm>
        </p:spPr>
        <p:txBody>
          <a:bodyPr/>
          <a:lstStyle/>
          <a:p>
            <a:endParaRPr lang="en-GB" dirty="0"/>
          </a:p>
        </p:txBody>
      </p:sp>
      <p:sp>
        <p:nvSpPr>
          <p:cNvPr id="3" name="Content Placeholder 2"/>
          <p:cNvSpPr>
            <a:spLocks noGrp="1"/>
          </p:cNvSpPr>
          <p:nvPr>
            <p:ph idx="1"/>
          </p:nvPr>
        </p:nvSpPr>
        <p:spPr>
          <a:xfrm>
            <a:off x="323528" y="620688"/>
            <a:ext cx="7315200" cy="3539527"/>
          </a:xfrm>
        </p:spPr>
        <p:txBody>
          <a:bodyPr/>
          <a:lstStyle/>
          <a:p>
            <a:r>
              <a:rPr lang="en-GB" dirty="0" smtClean="0">
                <a:latin typeface="Cooper Black" panose="0208090404030B020404" pitchFamily="18" charset="0"/>
              </a:rPr>
              <a:t>Key terms:</a:t>
            </a:r>
          </a:p>
          <a:p>
            <a:r>
              <a:rPr lang="en-GB" sz="3200" dirty="0" smtClean="0">
                <a:solidFill>
                  <a:srgbClr val="FFFF00"/>
                </a:solidFill>
                <a:latin typeface="Cooper Black" panose="0208090404030B020404" pitchFamily="18" charset="0"/>
              </a:rPr>
              <a:t>Epiphysis or growth plate.</a:t>
            </a:r>
          </a:p>
          <a:p>
            <a:r>
              <a:rPr lang="en-GB" sz="3200" dirty="0" smtClean="0">
                <a:solidFill>
                  <a:srgbClr val="92D050"/>
                </a:solidFill>
                <a:latin typeface="Cooper Black" panose="0208090404030B020404" pitchFamily="18" charset="0"/>
              </a:rPr>
              <a:t>Ossification</a:t>
            </a:r>
          </a:p>
          <a:p>
            <a:r>
              <a:rPr lang="en-GB" sz="3200" dirty="0" smtClean="0">
                <a:solidFill>
                  <a:srgbClr val="00B0F0"/>
                </a:solidFill>
                <a:latin typeface="Cooper Black" panose="0208090404030B020404" pitchFamily="18" charset="0"/>
              </a:rPr>
              <a:t>Adolescents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673888"/>
            <a:ext cx="4536504" cy="339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6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791" y="1052735"/>
            <a:ext cx="6995577" cy="451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6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490"/>
          </a:xfrm>
        </p:spPr>
        <p:txBody>
          <a:bodyPr/>
          <a:lstStyle/>
          <a:p>
            <a:pPr eaLnBrk="1" fontAlgn="auto" hangingPunct="1">
              <a:spcAft>
                <a:spcPts val="0"/>
              </a:spcAft>
              <a:defRPr/>
            </a:pPr>
            <a:r>
              <a:rPr lang="en-GB" dirty="0" smtClean="0"/>
              <a:t>GROWTH PLATE INJURIES</a:t>
            </a:r>
            <a:endParaRPr lang="en-GB" dirty="0"/>
          </a:p>
        </p:txBody>
      </p:sp>
      <p:sp>
        <p:nvSpPr>
          <p:cNvPr id="51203" name="Content Placeholder 2"/>
          <p:cNvSpPr>
            <a:spLocks noGrp="1"/>
          </p:cNvSpPr>
          <p:nvPr>
            <p:ph idx="1"/>
          </p:nvPr>
        </p:nvSpPr>
        <p:spPr>
          <a:xfrm>
            <a:off x="214313" y="1357313"/>
            <a:ext cx="5149775" cy="5024015"/>
          </a:xfrm>
        </p:spPr>
        <p:txBody>
          <a:bodyPr>
            <a:normAutofit fontScale="92500" lnSpcReduction="10000"/>
          </a:bodyPr>
          <a:lstStyle/>
          <a:p>
            <a:pPr eaLnBrk="1" hangingPunct="1">
              <a:defRPr/>
            </a:pPr>
            <a:r>
              <a:rPr lang="en-GB" sz="2400" b="1" dirty="0" smtClean="0">
                <a:solidFill>
                  <a:schemeClr val="accent1">
                    <a:lumMod val="75000"/>
                  </a:schemeClr>
                </a:solidFill>
              </a:rPr>
              <a:t>Description</a:t>
            </a:r>
            <a:r>
              <a:rPr lang="en-GB" sz="2400" dirty="0" smtClean="0">
                <a:solidFill>
                  <a:schemeClr val="accent1">
                    <a:lumMod val="75000"/>
                  </a:schemeClr>
                </a:solidFill>
              </a:rPr>
              <a:t> </a:t>
            </a:r>
            <a:r>
              <a:rPr lang="en-GB" sz="2400" dirty="0" smtClean="0"/>
              <a:t>– weakest area of skeleton in growth phase – pre-adolescence (as bones don’t harden fully – ossification – until late adolescence</a:t>
            </a:r>
          </a:p>
          <a:p>
            <a:pPr eaLnBrk="1" hangingPunct="1">
              <a:defRPr/>
            </a:pPr>
            <a:endParaRPr lang="en-GB" sz="2400" dirty="0" smtClean="0"/>
          </a:p>
          <a:p>
            <a:pPr eaLnBrk="1" hangingPunct="1">
              <a:defRPr/>
            </a:pPr>
            <a:r>
              <a:rPr lang="en-GB" sz="2400" b="1" dirty="0" smtClean="0">
                <a:solidFill>
                  <a:schemeClr val="accent1">
                    <a:lumMod val="75000"/>
                  </a:schemeClr>
                </a:solidFill>
              </a:rPr>
              <a:t>Cause</a:t>
            </a:r>
            <a:r>
              <a:rPr lang="en-GB" sz="2400" dirty="0" smtClean="0">
                <a:solidFill>
                  <a:schemeClr val="accent1">
                    <a:lumMod val="75000"/>
                  </a:schemeClr>
                </a:solidFill>
              </a:rPr>
              <a:t> / </a:t>
            </a:r>
            <a:r>
              <a:rPr lang="en-GB" sz="2400" b="1" dirty="0" smtClean="0">
                <a:solidFill>
                  <a:schemeClr val="accent1">
                    <a:lumMod val="75000"/>
                  </a:schemeClr>
                </a:solidFill>
              </a:rPr>
              <a:t>Risk Factors</a:t>
            </a:r>
            <a:r>
              <a:rPr lang="en-GB" sz="2400" b="1" dirty="0" smtClean="0">
                <a:solidFill>
                  <a:srgbClr val="FF0000"/>
                </a:solidFill>
              </a:rPr>
              <a:t> </a:t>
            </a:r>
            <a:r>
              <a:rPr lang="en-GB" sz="2400" dirty="0" smtClean="0"/>
              <a:t>– overstressing epiphyseal plate during growth phase</a:t>
            </a:r>
          </a:p>
          <a:p>
            <a:pPr eaLnBrk="1" hangingPunct="1">
              <a:defRPr/>
            </a:pPr>
            <a:endParaRPr lang="en-GB" sz="2400" dirty="0" smtClean="0"/>
          </a:p>
          <a:p>
            <a:pPr eaLnBrk="1" hangingPunct="1">
              <a:defRPr/>
            </a:pPr>
            <a:r>
              <a:rPr lang="en-GB" sz="2400" dirty="0" smtClean="0"/>
              <a:t> </a:t>
            </a:r>
            <a:r>
              <a:rPr lang="en-GB" sz="2400" b="1" dirty="0" smtClean="0">
                <a:solidFill>
                  <a:schemeClr val="accent1">
                    <a:lumMod val="75000"/>
                  </a:schemeClr>
                </a:solidFill>
              </a:rPr>
              <a:t>Effect</a:t>
            </a:r>
            <a:r>
              <a:rPr lang="en-GB" sz="2400" dirty="0" smtClean="0">
                <a:solidFill>
                  <a:schemeClr val="accent1">
                    <a:lumMod val="75000"/>
                  </a:schemeClr>
                </a:solidFill>
              </a:rPr>
              <a:t> </a:t>
            </a:r>
            <a:r>
              <a:rPr lang="en-GB" sz="2400" dirty="0" smtClean="0"/>
              <a:t>– damage epiphyseal plate – stress fractures and displacement</a:t>
            </a:r>
          </a:p>
          <a:p>
            <a:pPr eaLnBrk="1" hangingPunct="1">
              <a:defRPr/>
            </a:pPr>
            <a:endParaRPr lang="en-GB" sz="2400" dirty="0" smtClean="0"/>
          </a:p>
          <a:p>
            <a:pPr eaLnBrk="1" hangingPunct="1">
              <a:defRPr/>
            </a:pPr>
            <a:r>
              <a:rPr lang="en-GB" sz="2400" b="1" dirty="0" smtClean="0">
                <a:solidFill>
                  <a:schemeClr val="accent1">
                    <a:lumMod val="75000"/>
                  </a:schemeClr>
                </a:solidFill>
              </a:rPr>
              <a:t>Who is at risk? </a:t>
            </a:r>
            <a:r>
              <a:rPr lang="en-GB" sz="2400" dirty="0" smtClean="0"/>
              <a:t>– younger participants in developmental stage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750" y="1412776"/>
            <a:ext cx="365125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fade">
                                      <p:cBhvr>
                                        <p:cTn id="12" dur="500"/>
                                        <p:tgtEl>
                                          <p:spTgt spid="512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03">
                                            <p:txEl>
                                              <p:pRg st="4" end="4"/>
                                            </p:txEl>
                                          </p:spTgt>
                                        </p:tgtEl>
                                        <p:attrNameLst>
                                          <p:attrName>style.visibility</p:attrName>
                                        </p:attrNameLst>
                                      </p:cBhvr>
                                      <p:to>
                                        <p:strVal val="visible"/>
                                      </p:to>
                                    </p:set>
                                    <p:animEffect transition="in" filter="fade">
                                      <p:cBhvr>
                                        <p:cTn id="17" dur="500"/>
                                        <p:tgtEl>
                                          <p:spTgt spid="5120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03">
                                            <p:txEl>
                                              <p:pRg st="6" end="6"/>
                                            </p:txEl>
                                          </p:spTgt>
                                        </p:tgtEl>
                                        <p:attrNameLst>
                                          <p:attrName>style.visibility</p:attrName>
                                        </p:attrNameLst>
                                      </p:cBhvr>
                                      <p:to>
                                        <p:strVal val="visible"/>
                                      </p:to>
                                    </p:set>
                                    <p:animEffect transition="in" filter="fade">
                                      <p:cBhvr>
                                        <p:cTn id="22" dur="5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Injury to the growth plate can hinder growth</a:t>
            </a:r>
            <a:endParaRPr lang="en-GB"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068960"/>
            <a:ext cx="3651821" cy="237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2852936"/>
            <a:ext cx="2304256"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89790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67494"/>
            <a:ext cx="8858312" cy="1399032"/>
          </a:xfrm>
        </p:spPr>
        <p:txBody>
          <a:bodyPr/>
          <a:lstStyle/>
          <a:p>
            <a:pPr>
              <a:defRPr/>
            </a:pPr>
            <a:r>
              <a:rPr lang="en-GB" dirty="0" smtClean="0"/>
              <a:t>4 types of PHYSICAL</a:t>
            </a:r>
            <a:endParaRPr lang="en-GB" sz="2000" dirty="0"/>
          </a:p>
        </p:txBody>
      </p:sp>
      <p:sp>
        <p:nvSpPr>
          <p:cNvPr id="8195" name="Content Placeholder 2"/>
          <p:cNvSpPr>
            <a:spLocks noGrp="1"/>
          </p:cNvSpPr>
          <p:nvPr>
            <p:ph idx="1"/>
          </p:nvPr>
        </p:nvSpPr>
        <p:spPr>
          <a:xfrm>
            <a:off x="785813" y="2071688"/>
            <a:ext cx="2994099" cy="3929062"/>
          </a:xfrm>
        </p:spPr>
        <p:txBody>
          <a:bodyPr>
            <a:normAutofit fontScale="92500"/>
          </a:bodyPr>
          <a:lstStyle/>
          <a:p>
            <a:pPr>
              <a:defRPr/>
            </a:pPr>
            <a:r>
              <a:rPr lang="en-GB" sz="3200" dirty="0" smtClean="0"/>
              <a:t>CONTACT</a:t>
            </a:r>
          </a:p>
          <a:p>
            <a:pPr>
              <a:defRPr/>
            </a:pPr>
            <a:endParaRPr lang="en-GB" sz="3200" dirty="0" smtClean="0"/>
          </a:p>
          <a:p>
            <a:pPr>
              <a:defRPr/>
            </a:pPr>
            <a:r>
              <a:rPr lang="en-GB" sz="3200" dirty="0" smtClean="0"/>
              <a:t>LOW IMPACT/</a:t>
            </a:r>
          </a:p>
          <a:p>
            <a:pPr>
              <a:defRPr/>
            </a:pPr>
            <a:r>
              <a:rPr lang="en-GB" sz="3200" dirty="0" smtClean="0"/>
              <a:t>REPETITIVE</a:t>
            </a:r>
          </a:p>
          <a:p>
            <a:pPr>
              <a:defRPr/>
            </a:pPr>
            <a:endParaRPr lang="en-GB" sz="3200" dirty="0" smtClean="0"/>
          </a:p>
          <a:p>
            <a:pPr>
              <a:defRPr/>
            </a:pPr>
            <a:r>
              <a:rPr lang="en-GB" sz="3200" dirty="0" smtClean="0"/>
              <a:t>HIGH IMPACT</a:t>
            </a:r>
          </a:p>
          <a:p>
            <a:pPr>
              <a:defRPr/>
            </a:pPr>
            <a:endParaRPr lang="en-GB" sz="3200" dirty="0" smtClean="0"/>
          </a:p>
        </p:txBody>
      </p:sp>
      <p:sp>
        <p:nvSpPr>
          <p:cNvPr id="4" name="Content Placeholder 2"/>
          <p:cNvSpPr txBox="1">
            <a:spLocks/>
          </p:cNvSpPr>
          <p:nvPr/>
        </p:nvSpPr>
        <p:spPr>
          <a:xfrm>
            <a:off x="3851920" y="2224088"/>
            <a:ext cx="4176464" cy="39290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Rugby</a:t>
            </a:r>
          </a:p>
          <a:p>
            <a:pPr>
              <a:defRPr/>
            </a:pPr>
            <a:endParaRPr lang="en-GB" dirty="0" smtClean="0"/>
          </a:p>
          <a:p>
            <a:pPr>
              <a:defRPr/>
            </a:pPr>
            <a:r>
              <a:rPr lang="en-GB" dirty="0" smtClean="0"/>
              <a:t>Jogging</a:t>
            </a:r>
          </a:p>
          <a:p>
            <a:pPr>
              <a:buFont typeface="Arial" pitchFamily="34" charset="0"/>
              <a:buNone/>
              <a:defRPr/>
            </a:pPr>
            <a:endParaRPr lang="en-GB" dirty="0" smtClean="0"/>
          </a:p>
          <a:p>
            <a:pPr>
              <a:defRPr/>
            </a:pPr>
            <a:r>
              <a:rPr lang="en-GB" dirty="0" smtClean="0"/>
              <a:t>Tennis</a:t>
            </a:r>
          </a:p>
          <a:p>
            <a:pPr>
              <a:defRPr/>
            </a:pPr>
            <a:endParaRPr lang="en-GB" dirty="0" smtClean="0"/>
          </a:p>
          <a:p>
            <a:pPr>
              <a:defRPr/>
            </a:pPr>
            <a:r>
              <a:rPr lang="en-GB" dirty="0" smtClean="0"/>
              <a:t>Gymnastics</a:t>
            </a:r>
          </a:p>
          <a:p>
            <a:pPr>
              <a:defRPr/>
            </a:pPr>
            <a:endParaRPr lang="en-GB"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620688"/>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429777"/>
            <a:ext cx="12192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593" y="2924944"/>
            <a:ext cx="1714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5123268"/>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500"/>
                                        <p:tgtEl>
                                          <p:spTgt spid="30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fad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47248" cy="1154097"/>
          </a:xfrm>
        </p:spPr>
        <p:txBody>
          <a:bodyPr/>
          <a:lstStyle/>
          <a:p>
            <a:endParaRPr lang="en-GB" dirty="0"/>
          </a:p>
        </p:txBody>
      </p:sp>
      <p:sp>
        <p:nvSpPr>
          <p:cNvPr id="4" name="Content Placeholder 2"/>
          <p:cNvSpPr>
            <a:spLocks noGrp="1"/>
          </p:cNvSpPr>
          <p:nvPr>
            <p:ph idx="1"/>
          </p:nvPr>
        </p:nvSpPr>
        <p:spPr>
          <a:xfrm>
            <a:off x="4355976" y="1988840"/>
            <a:ext cx="4320480" cy="4608512"/>
          </a:xfrm>
          <a:ln>
            <a:solidFill>
              <a:srgbClr val="FFFF00"/>
            </a:solidFill>
          </a:ln>
        </p:spPr>
        <p:txBody>
          <a:bodyPr>
            <a:normAutofit fontScale="85000" lnSpcReduction="20000"/>
          </a:bodyPr>
          <a:lstStyle/>
          <a:p>
            <a:pPr>
              <a:defRPr/>
            </a:pPr>
            <a:r>
              <a:rPr lang="en-GB" sz="3200" dirty="0" smtClean="0">
                <a:solidFill>
                  <a:srgbClr val="FFFF00"/>
                </a:solidFill>
              </a:rPr>
              <a:t>Can have a negative impact on growth plate- only done by adults or late adolescence.</a:t>
            </a:r>
          </a:p>
          <a:p>
            <a:pPr>
              <a:defRPr/>
            </a:pPr>
            <a:r>
              <a:rPr lang="en-GB" sz="3200" dirty="0" smtClean="0">
                <a:solidFill>
                  <a:srgbClr val="00B0F0"/>
                </a:solidFill>
              </a:rPr>
              <a:t>Can be done by all and no impact on growth plate.  However, repetitive can have impact on joint.</a:t>
            </a:r>
          </a:p>
          <a:p>
            <a:pPr>
              <a:defRPr/>
            </a:pPr>
            <a:r>
              <a:rPr lang="en-GB" sz="3200" dirty="0" smtClean="0"/>
              <a:t>High impact can increase </a:t>
            </a:r>
            <a:r>
              <a:rPr lang="en-GB" sz="3200" dirty="0" smtClean="0">
                <a:solidFill>
                  <a:srgbClr val="FFC000"/>
                </a:solidFill>
              </a:rPr>
              <a:t>bone density</a:t>
            </a:r>
            <a:r>
              <a:rPr lang="en-GB" sz="3200" dirty="0" smtClean="0"/>
              <a:t>, however, not good for growth plates in youth due.</a:t>
            </a:r>
          </a:p>
          <a:p>
            <a:pPr>
              <a:defRPr/>
            </a:pPr>
            <a:endParaRPr lang="en-GB" sz="3200" dirty="0" smtClean="0"/>
          </a:p>
        </p:txBody>
      </p:sp>
      <p:sp>
        <p:nvSpPr>
          <p:cNvPr id="5" name="Content Placeholder 2"/>
          <p:cNvSpPr txBox="1">
            <a:spLocks/>
          </p:cNvSpPr>
          <p:nvPr/>
        </p:nvSpPr>
        <p:spPr>
          <a:xfrm>
            <a:off x="938213" y="2224088"/>
            <a:ext cx="2778075" cy="3929062"/>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fontAlgn="auto">
              <a:spcAft>
                <a:spcPts val="0"/>
              </a:spcAft>
              <a:defRPr/>
            </a:pPr>
            <a:r>
              <a:rPr lang="en-GB" sz="3200" dirty="0" smtClean="0"/>
              <a:t>CONTACT</a:t>
            </a:r>
          </a:p>
          <a:p>
            <a:pPr fontAlgn="auto">
              <a:spcAft>
                <a:spcPts val="0"/>
              </a:spcAft>
              <a:defRPr/>
            </a:pPr>
            <a:endParaRPr lang="en-GB" sz="3200" dirty="0" smtClean="0"/>
          </a:p>
          <a:p>
            <a:pPr fontAlgn="auto">
              <a:spcAft>
                <a:spcPts val="0"/>
              </a:spcAft>
              <a:defRPr/>
            </a:pPr>
            <a:r>
              <a:rPr lang="en-GB" sz="3200" dirty="0" smtClean="0"/>
              <a:t>LOW IMPACT/</a:t>
            </a:r>
          </a:p>
          <a:p>
            <a:pPr fontAlgn="auto">
              <a:spcAft>
                <a:spcPts val="0"/>
              </a:spcAft>
              <a:defRPr/>
            </a:pPr>
            <a:r>
              <a:rPr lang="en-GB" sz="3200" dirty="0" smtClean="0"/>
              <a:t>REPETITIVE</a:t>
            </a:r>
          </a:p>
          <a:p>
            <a:pPr fontAlgn="auto">
              <a:spcAft>
                <a:spcPts val="0"/>
              </a:spcAft>
              <a:defRPr/>
            </a:pPr>
            <a:endParaRPr lang="en-GB" sz="3200" dirty="0" smtClean="0"/>
          </a:p>
          <a:p>
            <a:pPr fontAlgn="auto">
              <a:spcAft>
                <a:spcPts val="0"/>
              </a:spcAft>
              <a:defRPr/>
            </a:pPr>
            <a:r>
              <a:rPr lang="en-GB" sz="3200" dirty="0" smtClean="0"/>
              <a:t>HIGH IMPACT</a:t>
            </a:r>
          </a:p>
          <a:p>
            <a:pPr fontAlgn="auto">
              <a:spcAft>
                <a:spcPts val="0"/>
              </a:spcAft>
              <a:defRPr/>
            </a:pPr>
            <a:endParaRPr lang="en-GB" sz="3200" dirty="0" smtClean="0"/>
          </a:p>
        </p:txBody>
      </p:sp>
    </p:spTree>
    <p:extLst>
      <p:ext uri="{BB962C8B-B14F-4D97-AF65-F5344CB8AC3E}">
        <p14:creationId xmlns:p14="http://schemas.microsoft.com/office/powerpoint/2010/main" val="33181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315200" cy="1154097"/>
          </a:xfrm>
        </p:spPr>
        <p:txBody>
          <a:bodyPr>
            <a:normAutofit fontScale="90000"/>
          </a:bodyPr>
          <a:lstStyle/>
          <a:p>
            <a:r>
              <a:rPr lang="en-GB" dirty="0" smtClean="0"/>
              <a:t>Development of written format to include technical vocabulary</a:t>
            </a:r>
            <a:endParaRPr lang="en-GB" dirty="0"/>
          </a:p>
        </p:txBody>
      </p:sp>
      <p:sp>
        <p:nvSpPr>
          <p:cNvPr id="3" name="Content Placeholder 2"/>
          <p:cNvSpPr>
            <a:spLocks noGrp="1"/>
          </p:cNvSpPr>
          <p:nvPr>
            <p:ph idx="1"/>
          </p:nvPr>
        </p:nvSpPr>
        <p:spPr>
          <a:xfrm>
            <a:off x="827584" y="2060848"/>
            <a:ext cx="7315200" cy="3539527"/>
          </a:xfrm>
        </p:spPr>
        <p:txBody>
          <a:bodyPr>
            <a:normAutofit lnSpcReduction="10000"/>
          </a:bodyPr>
          <a:lstStyle/>
          <a:p>
            <a:r>
              <a:rPr lang="en-GB" dirty="0" smtClean="0"/>
              <a:t>Each task will increase in difficulty or decrease in the level of support that is available.</a:t>
            </a:r>
          </a:p>
          <a:p>
            <a:endParaRPr lang="en-GB" dirty="0" smtClean="0"/>
          </a:p>
          <a:p>
            <a:r>
              <a:rPr lang="en-GB" dirty="0" smtClean="0"/>
              <a:t>Chilli task</a:t>
            </a:r>
          </a:p>
          <a:p>
            <a:endParaRPr lang="en-GB" dirty="0"/>
          </a:p>
          <a:p>
            <a:endParaRPr lang="en-GB" dirty="0" smtClean="0"/>
          </a:p>
          <a:p>
            <a:r>
              <a:rPr lang="en-GB" dirty="0" smtClean="0"/>
              <a:t>Choose the one that is relevant to your confidence of the knowledge.</a:t>
            </a:r>
          </a:p>
          <a:p>
            <a:endParaRPr lang="en-GB" dirty="0"/>
          </a:p>
          <a:p>
            <a:r>
              <a:rPr lang="en-GB" dirty="0" smtClean="0"/>
              <a:t>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590" y="3083117"/>
            <a:ext cx="437034" cy="4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1668" y="3076491"/>
            <a:ext cx="437034" cy="4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2024" y="3076491"/>
            <a:ext cx="437034" cy="4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3076491"/>
            <a:ext cx="437034" cy="4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1082" y="3083117"/>
            <a:ext cx="437034" cy="4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116" y="3083117"/>
            <a:ext cx="437034" cy="43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4173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980728"/>
            <a:ext cx="7315200" cy="432048"/>
          </a:xfrm>
        </p:spPr>
        <p:txBody>
          <a:bodyPr>
            <a:normAutofit fontScale="90000"/>
          </a:bodyPr>
          <a:lstStyle/>
          <a:p>
            <a:r>
              <a:rPr lang="en-GB" dirty="0"/>
              <a:t>State the impact of physical activity on bones within young athlete. </a:t>
            </a:r>
          </a:p>
        </p:txBody>
      </p:sp>
      <p:sp>
        <p:nvSpPr>
          <p:cNvPr id="3" name="Content Placeholder 2"/>
          <p:cNvSpPr>
            <a:spLocks noGrp="1"/>
          </p:cNvSpPr>
          <p:nvPr>
            <p:ph idx="1"/>
          </p:nvPr>
        </p:nvSpPr>
        <p:spPr>
          <a:xfrm>
            <a:off x="467544" y="1580022"/>
            <a:ext cx="8424936" cy="4536504"/>
          </a:xfrm>
        </p:spPr>
        <p:txBody>
          <a:bodyPr>
            <a:normAutofit/>
          </a:bodyPr>
          <a:lstStyle/>
          <a:p>
            <a:pPr fontAlgn="t"/>
            <a:endParaRPr lang="en-GB" dirty="0" smtClean="0"/>
          </a:p>
          <a:p>
            <a:pPr fontAlgn="t"/>
            <a:endParaRPr lang="en-GB" dirty="0" smtClean="0"/>
          </a:p>
          <a:p>
            <a:pPr fontAlgn="t"/>
            <a:endParaRPr lang="en-GB" dirty="0" smtClean="0"/>
          </a:p>
          <a:p>
            <a:pPr fontAlgn="t"/>
            <a:endParaRPr lang="en-GB" dirty="0" smtClean="0"/>
          </a:p>
          <a:p>
            <a:pPr fontAlgn="t"/>
            <a:endParaRPr lang="en-GB" dirty="0" smtClean="0"/>
          </a:p>
          <a:p>
            <a:endParaRPr lang="en-GB" dirty="0"/>
          </a:p>
        </p:txBody>
      </p:sp>
      <p:sp>
        <p:nvSpPr>
          <p:cNvPr id="4" name="Rectangle 3"/>
          <p:cNvSpPr/>
          <p:nvPr/>
        </p:nvSpPr>
        <p:spPr>
          <a:xfrm>
            <a:off x="817821" y="1628800"/>
            <a:ext cx="6768752" cy="923330"/>
          </a:xfrm>
          <a:prstGeom prst="rect">
            <a:avLst/>
          </a:prstGeom>
          <a:ln>
            <a:solidFill>
              <a:srgbClr val="FFC000"/>
            </a:solidFill>
          </a:ln>
        </p:spPr>
        <p:txBody>
          <a:bodyPr wrap="square">
            <a:spAutoFit/>
          </a:bodyPr>
          <a:lstStyle/>
          <a:p>
            <a:pPr eaLnBrk="1" hangingPunct="1">
              <a:defRPr/>
            </a:pPr>
            <a:r>
              <a:rPr lang="en-GB" dirty="0" smtClean="0"/>
              <a:t>The weakest </a:t>
            </a:r>
            <a:r>
              <a:rPr lang="en-GB" dirty="0"/>
              <a:t>area of skeleton </a:t>
            </a:r>
            <a:r>
              <a:rPr lang="en-GB" dirty="0" smtClean="0"/>
              <a:t>in the growth phase which is during pre-adolescence as </a:t>
            </a:r>
            <a:r>
              <a:rPr lang="en-GB" dirty="0"/>
              <a:t>bones don’t harden </a:t>
            </a:r>
            <a:r>
              <a:rPr lang="en-GB" dirty="0" smtClean="0"/>
              <a:t>fully.  Ossification isn’t complete until late adolescence. </a:t>
            </a:r>
            <a:endParaRPr lang="en-GB" dirty="0"/>
          </a:p>
        </p:txBody>
      </p:sp>
      <p:sp>
        <p:nvSpPr>
          <p:cNvPr id="6" name="Rectangle 5"/>
          <p:cNvSpPr/>
          <p:nvPr/>
        </p:nvSpPr>
        <p:spPr>
          <a:xfrm>
            <a:off x="1001870" y="2708920"/>
            <a:ext cx="6768752" cy="923330"/>
          </a:xfrm>
          <a:prstGeom prst="rect">
            <a:avLst/>
          </a:prstGeom>
          <a:ln>
            <a:solidFill>
              <a:srgbClr val="FFC000"/>
            </a:solidFill>
          </a:ln>
        </p:spPr>
        <p:txBody>
          <a:bodyPr wrap="square">
            <a:spAutoFit/>
          </a:bodyPr>
          <a:lstStyle/>
          <a:p>
            <a:pPr eaLnBrk="1" hangingPunct="1">
              <a:defRPr/>
            </a:pPr>
            <a:r>
              <a:rPr lang="en-GB" dirty="0" smtClean="0"/>
              <a:t>Due to the growth site at the epiphyseal plate not being solid bone there is a greater increase in the risk of fracture or displacement at this site.  </a:t>
            </a:r>
            <a:endParaRPr lang="en-GB" dirty="0"/>
          </a:p>
        </p:txBody>
      </p:sp>
      <p:sp>
        <p:nvSpPr>
          <p:cNvPr id="7" name="Rectangle 6"/>
          <p:cNvSpPr/>
          <p:nvPr/>
        </p:nvSpPr>
        <p:spPr>
          <a:xfrm>
            <a:off x="975048" y="3789040"/>
            <a:ext cx="6768752" cy="1200329"/>
          </a:xfrm>
          <a:prstGeom prst="rect">
            <a:avLst/>
          </a:prstGeom>
          <a:ln>
            <a:solidFill>
              <a:srgbClr val="00B0F0"/>
            </a:solidFill>
          </a:ln>
        </p:spPr>
        <p:txBody>
          <a:bodyPr wrap="square">
            <a:spAutoFit/>
          </a:bodyPr>
          <a:lstStyle/>
          <a:p>
            <a:pPr eaLnBrk="1" hangingPunct="1">
              <a:defRPr/>
            </a:pPr>
            <a:r>
              <a:rPr lang="en-GB" dirty="0" smtClean="0"/>
              <a:t>Due to the nature of rugby tackling and the contact element of the sports it is recommended that these sports should be avoided until late adolescence as the growth plate will have solidified and become stronger.  </a:t>
            </a:r>
            <a:endParaRPr lang="en-GB" dirty="0"/>
          </a:p>
        </p:txBody>
      </p:sp>
      <p:sp>
        <p:nvSpPr>
          <p:cNvPr id="8" name="Rectangle 7"/>
          <p:cNvSpPr/>
          <p:nvPr/>
        </p:nvSpPr>
        <p:spPr>
          <a:xfrm>
            <a:off x="1084076" y="5157192"/>
            <a:ext cx="6768752" cy="1477328"/>
          </a:xfrm>
          <a:prstGeom prst="rect">
            <a:avLst/>
          </a:prstGeom>
          <a:ln>
            <a:solidFill>
              <a:srgbClr val="FFFF00"/>
            </a:solidFill>
          </a:ln>
        </p:spPr>
        <p:txBody>
          <a:bodyPr wrap="square">
            <a:spAutoFit/>
          </a:bodyPr>
          <a:lstStyle/>
          <a:p>
            <a:pPr eaLnBrk="1" hangingPunct="1">
              <a:defRPr/>
            </a:pPr>
            <a:r>
              <a:rPr lang="en-GB" dirty="0" smtClean="0"/>
              <a:t>If a junior takes part in high impact sports this can increase the solidification of bones, however, too much must be avoided.  You can also take part in low impact sports such as jogging or tennis as these will increase fitness but not impact of the growth site which is at the epiphyseal  plate.</a:t>
            </a:r>
            <a:endParaRPr lang="en-GB"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600" b="1" dirty="0" smtClean="0"/>
              <a:t>Lesson 2</a:t>
            </a:r>
            <a:endParaRPr lang="en-GB" sz="6600" b="1"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707283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67494"/>
            <a:ext cx="8715436" cy="1399032"/>
          </a:xfrm>
        </p:spPr>
        <p:txBody>
          <a:bodyPr/>
          <a:lstStyle/>
          <a:p>
            <a:pPr eaLnBrk="1" fontAlgn="auto" hangingPunct="1">
              <a:spcAft>
                <a:spcPts val="0"/>
              </a:spcAft>
              <a:defRPr/>
            </a:pPr>
            <a:r>
              <a:rPr lang="en-GB" dirty="0" smtClean="0"/>
              <a:t>BONE HEALTH &amp; BONE DISORDERS</a:t>
            </a:r>
            <a:endParaRPr lang="en-GB" dirty="0"/>
          </a:p>
        </p:txBody>
      </p:sp>
      <p:sp>
        <p:nvSpPr>
          <p:cNvPr id="40963" name="Content Placeholder 2"/>
          <p:cNvSpPr>
            <a:spLocks noGrp="1"/>
          </p:cNvSpPr>
          <p:nvPr>
            <p:ph idx="1"/>
          </p:nvPr>
        </p:nvSpPr>
        <p:spPr>
          <a:xfrm>
            <a:off x="142875" y="2286000"/>
            <a:ext cx="8715375" cy="3840163"/>
          </a:xfrm>
        </p:spPr>
        <p:txBody>
          <a:bodyPr>
            <a:normAutofit/>
          </a:bodyPr>
          <a:lstStyle/>
          <a:p>
            <a:pPr algn="ctr" eaLnBrk="1" hangingPunct="1">
              <a:defRPr/>
            </a:pPr>
            <a:r>
              <a:rPr lang="en-GB" sz="4800" dirty="0" smtClean="0"/>
              <a:t>OSTEOPOROSIS</a:t>
            </a:r>
          </a:p>
          <a:p>
            <a:pPr eaLnBrk="1" hangingPunct="1">
              <a:defRPr/>
            </a:pPr>
            <a:endParaRPr lang="en-GB" sz="4800" dirty="0" smtClean="0"/>
          </a:p>
          <a:p>
            <a:pPr eaLnBrk="1" hangingPunct="1">
              <a:defRPr/>
            </a:pPr>
            <a:endParaRPr lang="en-GB" sz="4800" dirty="0" smtClean="0"/>
          </a:p>
          <a:p>
            <a:pPr algn="ctr" eaLnBrk="1" hangingPunct="1">
              <a:buFont typeface="Wingdings 2" pitchFamily="18" charset="2"/>
              <a:buNone/>
              <a:defRPr/>
            </a:pPr>
            <a:r>
              <a:rPr lang="en-GB" sz="3200" b="1" dirty="0" smtClean="0">
                <a:solidFill>
                  <a:schemeClr val="accent1">
                    <a:lumMod val="75000"/>
                  </a:schemeClr>
                </a:solidFill>
              </a:rPr>
              <a:t>DESCRIPTION – PREVENTION – IMPACT of PA</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60350"/>
            <a:ext cx="5562600" cy="838200"/>
          </a:xfrm>
        </p:spPr>
        <p:txBody>
          <a:bodyPr>
            <a:normAutofit fontScale="90000"/>
          </a:bodyPr>
          <a:lstStyle/>
          <a:p>
            <a:pPr marL="484632" indent="0" eaLnBrk="1" fontAlgn="auto" hangingPunct="1">
              <a:spcAft>
                <a:spcPts val="0"/>
              </a:spcAft>
              <a:defRPr/>
            </a:pPr>
            <a:r>
              <a:rPr lang="en-GB" sz="6000" b="1" dirty="0" smtClean="0">
                <a:solidFill>
                  <a:schemeClr val="accent1">
                    <a:tint val="83000"/>
                    <a:satMod val="150000"/>
                  </a:schemeClr>
                </a:solidFill>
              </a:rPr>
              <a:t>1. </a:t>
            </a:r>
            <a:r>
              <a:rPr lang="en-GB" sz="6000" b="1" dirty="0">
                <a:solidFill>
                  <a:schemeClr val="accent1">
                    <a:tint val="83000"/>
                    <a:satMod val="150000"/>
                  </a:schemeClr>
                </a:solidFill>
              </a:rPr>
              <a:t>MOVEMENT</a:t>
            </a:r>
            <a:endParaRPr lang="en-GB" dirty="0">
              <a:solidFill>
                <a:schemeClr val="accent1">
                  <a:tint val="83000"/>
                  <a:satMod val="150000"/>
                </a:schemeClr>
              </a:solidFill>
            </a:endParaRPr>
          </a:p>
        </p:txBody>
      </p:sp>
      <p:pic>
        <p:nvPicPr>
          <p:cNvPr id="14339" name="Picture 3" descr="SMSKMUBL"/>
          <p:cNvPicPr>
            <a:picLocks noChangeAspect="1" noChangeArrowheads="1"/>
          </p:cNvPicPr>
          <p:nvPr/>
        </p:nvPicPr>
        <p:blipFill>
          <a:blip r:embed="rId4" cstate="print"/>
          <a:srcRect/>
          <a:stretch>
            <a:fillRect/>
          </a:stretch>
        </p:blipFill>
        <p:spPr bwMode="auto">
          <a:xfrm>
            <a:off x="5922963" y="304800"/>
            <a:ext cx="2681287" cy="5645150"/>
          </a:xfrm>
          <a:prstGeom prst="rect">
            <a:avLst/>
          </a:prstGeom>
          <a:noFill/>
          <a:ln w="9525">
            <a:noFill/>
            <a:miter lim="800000"/>
            <a:headEnd/>
            <a:tailEnd/>
          </a:ln>
        </p:spPr>
      </p:pic>
      <p:sp>
        <p:nvSpPr>
          <p:cNvPr id="14340" name="Line 4"/>
          <p:cNvSpPr>
            <a:spLocks noChangeShapeType="1"/>
          </p:cNvSpPr>
          <p:nvPr/>
        </p:nvSpPr>
        <p:spPr bwMode="auto">
          <a:xfrm flipH="1">
            <a:off x="4140200" y="4221163"/>
            <a:ext cx="2879725" cy="1079500"/>
          </a:xfrm>
          <a:prstGeom prst="line">
            <a:avLst/>
          </a:prstGeom>
          <a:noFill/>
          <a:ln w="38100">
            <a:solidFill>
              <a:schemeClr val="tx1"/>
            </a:solidFill>
            <a:round/>
            <a:headEnd type="oval" w="med" len="med"/>
            <a:tailEnd type="triangle" w="med" len="med"/>
          </a:ln>
        </p:spPr>
        <p:txBody>
          <a:bodyPr wrap="none" anchor="ctr"/>
          <a:lstStyle/>
          <a:p>
            <a:endParaRPr lang="en-GB"/>
          </a:p>
        </p:txBody>
      </p:sp>
      <p:sp>
        <p:nvSpPr>
          <p:cNvPr id="14341" name="Text Box 5"/>
          <p:cNvSpPr txBox="1">
            <a:spLocks noChangeArrowheads="1"/>
          </p:cNvSpPr>
          <p:nvPr/>
        </p:nvSpPr>
        <p:spPr bwMode="auto">
          <a:xfrm>
            <a:off x="304800" y="1268413"/>
            <a:ext cx="4876800" cy="2530475"/>
          </a:xfrm>
          <a:prstGeom prst="rect">
            <a:avLst/>
          </a:prstGeom>
          <a:noFill/>
          <a:ln w="9525">
            <a:noFill/>
            <a:miter lim="800000"/>
            <a:headEnd/>
            <a:tailEnd/>
          </a:ln>
        </p:spPr>
        <p:txBody>
          <a:bodyPr>
            <a:spAutoFit/>
          </a:bodyPr>
          <a:lstStyle/>
          <a:p>
            <a:pPr eaLnBrk="0" hangingPunct="0"/>
            <a:r>
              <a:rPr lang="en-GB" sz="4000">
                <a:latin typeface="Century Gothic" pitchFamily="34" charset="0"/>
              </a:rPr>
              <a:t>With the help of muscles, the skeleton provides movement.</a:t>
            </a:r>
          </a:p>
        </p:txBody>
      </p:sp>
      <p:pic>
        <p:nvPicPr>
          <p:cNvPr id="16390" name="KNEJ3D1V.MOV">
            <a:hlinkClick r:id="" action="ppaction://media"/>
          </p:cNvPr>
          <p:cNvPicPr>
            <a:picLocks noRot="1" noChangeAspect="1" noChangeArrowheads="1"/>
          </p:cNvPicPr>
          <p:nvPr>
            <a:videoFile r:link="rId2"/>
          </p:nvPr>
        </p:nvPicPr>
        <p:blipFill>
          <a:blip r:embed="rId5" cstate="print"/>
          <a:srcRect/>
          <a:stretch>
            <a:fillRect/>
          </a:stretch>
        </p:blipFill>
        <p:spPr bwMode="auto">
          <a:xfrm>
            <a:off x="1295400" y="4076700"/>
            <a:ext cx="2844800" cy="2133600"/>
          </a:xfrm>
          <a:prstGeom prst="rect">
            <a:avLst/>
          </a:prstGeom>
          <a:noFill/>
          <a:ln w="28575">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9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390"/>
                                        </p:tgtEl>
                                      </p:cBhvr>
                                    </p:cmd>
                                  </p:childTnLst>
                                </p:cTn>
                              </p:par>
                            </p:childTnLst>
                          </p:cTn>
                        </p:par>
                      </p:childTnLst>
                    </p:cTn>
                  </p:par>
                </p:childTnLst>
              </p:cTn>
              <p:nextCondLst>
                <p:cond evt="onClick" delay="0">
                  <p:tgtEl>
                    <p:spTgt spid="16390"/>
                  </p:tgtEl>
                </p:cond>
              </p:nextCondLst>
            </p:seq>
            <p:video>
              <p:cMediaNode>
                <p:cTn id="7" fill="hold" display="0">
                  <p:stCondLst>
                    <p:cond delay="indefinite"/>
                  </p:stCondLst>
                  <p:endCondLst>
                    <p:cond evt="onNext" delay="0">
                      <p:tgtEl>
                        <p:sldTgt/>
                      </p:tgtEl>
                    </p:cond>
                    <p:cond evt="onPrev" delay="0">
                      <p:tgtEl>
                        <p:sldTgt/>
                      </p:tgtEl>
                    </p:cond>
                  </p:endCondLst>
                </p:cTn>
                <p:tgtEl>
                  <p:spTgt spid="16390"/>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08720"/>
            <a:ext cx="8229600" cy="1143000"/>
          </a:xfrm>
        </p:spPr>
        <p:txBody>
          <a:bodyPr>
            <a:normAutofit fontScale="90000"/>
          </a:bodyPr>
          <a:lstStyle/>
          <a:p>
            <a:pPr algn="ctr"/>
            <a:r>
              <a:rPr lang="en-GB" dirty="0" smtClean="0">
                <a:solidFill>
                  <a:schemeClr val="tx1"/>
                </a:solidFill>
              </a:rPr>
              <a:t>Related to bones is it ok for all these people to take part rugby </a:t>
            </a:r>
            <a:r>
              <a:rPr lang="en-GB" sz="2200" dirty="0" smtClean="0"/>
              <a:t>(contact sport)</a:t>
            </a:r>
            <a:endParaRPr lang="en-GB" sz="2200" dirty="0"/>
          </a:p>
        </p:txBody>
      </p:sp>
      <p:pic>
        <p:nvPicPr>
          <p:cNvPr id="3074" name="Picture 2"/>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bwMode="auto">
          <a:xfrm>
            <a:off x="4860032" y="3212976"/>
            <a:ext cx="4118376" cy="337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996952"/>
            <a:ext cx="2805208" cy="337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1546" y="2203905"/>
            <a:ext cx="3744416" cy="248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7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9"/>
            <a:ext cx="7315200" cy="720080"/>
          </a:xfrm>
        </p:spPr>
        <p:txBody>
          <a:bodyPr>
            <a:normAutofit fontScale="90000"/>
          </a:bodyPr>
          <a:lstStyle/>
          <a:p>
            <a:pPr>
              <a:defRPr/>
            </a:pPr>
            <a:r>
              <a:rPr lang="en-GB" dirty="0"/>
              <a:t>OSTEOPOROSIS</a:t>
            </a:r>
            <a:br>
              <a:rPr lang="en-GB" dirty="0"/>
            </a:br>
            <a:endParaRPr lang="en-GB" dirty="0"/>
          </a:p>
        </p:txBody>
      </p:sp>
      <p:pic>
        <p:nvPicPr>
          <p:cNvPr id="38916" name="Picture 2">
            <a:hlinkClick r:id="rId3"/>
          </p:cNvPr>
          <p:cNvPicPr>
            <a:picLocks noChangeAspect="1" noChangeArrowheads="1"/>
          </p:cNvPicPr>
          <p:nvPr/>
        </p:nvPicPr>
        <p:blipFill>
          <a:blip r:embed="rId4" cstate="print"/>
          <a:srcRect/>
          <a:stretch>
            <a:fillRect/>
          </a:stretch>
        </p:blipFill>
        <p:spPr bwMode="auto">
          <a:xfrm>
            <a:off x="2033264" y="1052736"/>
            <a:ext cx="7007872" cy="4297524"/>
          </a:xfrm>
          <a:prstGeom prst="rect">
            <a:avLst/>
          </a:prstGeom>
          <a:noFill/>
          <a:ln w="9525">
            <a:noFill/>
            <a:miter lim="800000"/>
            <a:headEnd/>
            <a:tailEnd/>
          </a:ln>
        </p:spPr>
      </p:pic>
      <p:sp>
        <p:nvSpPr>
          <p:cNvPr id="3" name="Content Placeholder 2"/>
          <p:cNvSpPr>
            <a:spLocks noGrp="1"/>
          </p:cNvSpPr>
          <p:nvPr>
            <p:ph idx="1"/>
          </p:nvPr>
        </p:nvSpPr>
        <p:spPr>
          <a:xfrm>
            <a:off x="914400" y="3933056"/>
            <a:ext cx="2649488" cy="2376304"/>
          </a:xfrm>
        </p:spPr>
        <p:txBody>
          <a:bodyPr/>
          <a:lstStyle/>
          <a:p>
            <a:endParaRPr lang="en-GB"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08455"/>
            <a:ext cx="2915816" cy="5649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916"/>
                                        </p:tgtEl>
                                      </p:cBhvr>
                                    </p:animEffect>
                                    <p:set>
                                      <p:cBhvr>
                                        <p:cTn id="7" dur="1" fill="hold">
                                          <p:stCondLst>
                                            <p:cond delay="499"/>
                                          </p:stCondLst>
                                        </p:cTn>
                                        <p:tgtEl>
                                          <p:spTgt spid="389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sp>
        <p:nvSpPr>
          <p:cNvPr id="3" name="Content Placeholder 2"/>
          <p:cNvSpPr>
            <a:spLocks noGrp="1"/>
          </p:cNvSpPr>
          <p:nvPr>
            <p:ph idx="1"/>
          </p:nvPr>
        </p:nvSpPr>
        <p:spPr/>
        <p:txBody>
          <a:bodyPr/>
          <a:lstStyle/>
          <a:p>
            <a:endParaRPr lang="en-GB"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052736"/>
            <a:ext cx="7315200" cy="1154097"/>
          </a:xfrm>
        </p:spPr>
        <p:txBody>
          <a:bodyPr/>
          <a:lstStyle/>
          <a:p>
            <a:r>
              <a:rPr lang="en-GB" dirty="0" smtClean="0"/>
              <a:t>Work Sheet</a:t>
            </a:r>
            <a:endParaRPr lang="en-GB" dirty="0"/>
          </a:p>
        </p:txBody>
      </p:sp>
      <p:sp>
        <p:nvSpPr>
          <p:cNvPr id="3" name="Content Placeholder 2"/>
          <p:cNvSpPr>
            <a:spLocks noGrp="1"/>
          </p:cNvSpPr>
          <p:nvPr>
            <p:ph idx="1"/>
          </p:nvPr>
        </p:nvSpPr>
        <p:spPr/>
        <p:txBody>
          <a:bodyPr/>
          <a:lstStyle/>
          <a:p>
            <a:r>
              <a:rPr lang="en-GB" sz="2800" dirty="0" smtClean="0">
                <a:solidFill>
                  <a:srgbClr val="FFFF00"/>
                </a:solidFill>
                <a:latin typeface="Cooper Black" panose="0208090404030B020404" pitchFamily="18" charset="0"/>
              </a:rPr>
              <a:t>Using the type of activity below state the significance on bones and link to Osteoporosis.</a:t>
            </a:r>
          </a:p>
          <a:p>
            <a:endParaRPr lang="en-GB" dirty="0"/>
          </a:p>
        </p:txBody>
      </p:sp>
    </p:spTree>
    <p:extLst>
      <p:ext uri="{BB962C8B-B14F-4D97-AF65-F5344CB8AC3E}">
        <p14:creationId xmlns:p14="http://schemas.microsoft.com/office/powerpoint/2010/main" val="1314802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ph type="title"/>
          </p:nvPr>
        </p:nvSpPr>
        <p:spPr>
          <a:xfrm>
            <a:off x="827584" y="908720"/>
            <a:ext cx="7315200" cy="1154097"/>
          </a:xfrm>
        </p:spPr>
        <p:txBody>
          <a:bodyPr/>
          <a:lstStyle/>
          <a:p>
            <a:pPr eaLnBrk="1" hangingPunct="1"/>
            <a:r>
              <a:rPr lang="en-US" altLang="en-US" dirty="0" smtClean="0"/>
              <a:t>Osteoporosis</a:t>
            </a:r>
          </a:p>
        </p:txBody>
      </p:sp>
      <p:sp>
        <p:nvSpPr>
          <p:cNvPr id="2" name="Rectangle 2"/>
          <p:cNvSpPr>
            <a:spLocks noChangeArrowheads="1"/>
          </p:cNvSpPr>
          <p:nvPr>
            <p:ph type="body" idx="1"/>
          </p:nvPr>
        </p:nvSpPr>
        <p:spPr/>
        <p:txBody>
          <a:bodyPr>
            <a:normAutofit/>
          </a:bodyPr>
          <a:lstStyle/>
          <a:p>
            <a:pPr marL="627288">
              <a:buBlip>
                <a:blip r:embed="rId2"/>
              </a:buBlip>
            </a:pPr>
            <a:r>
              <a:rPr lang="en-US" altLang="en-US" sz="2800" dirty="0" smtClean="0"/>
              <a:t>Common bone disorder, usually in the elderly but can be any age affected </a:t>
            </a:r>
          </a:p>
          <a:p>
            <a:pPr marL="627288">
              <a:buBlip>
                <a:blip r:embed="rId2"/>
              </a:buBlip>
            </a:pPr>
            <a:r>
              <a:rPr lang="en-US" altLang="en-US" sz="2800" dirty="0" smtClean="0"/>
              <a:t>Caused by </a:t>
            </a:r>
            <a:r>
              <a:rPr lang="en-US" altLang="en-US" sz="2800" dirty="0" smtClean="0">
                <a:solidFill>
                  <a:srgbClr val="FFF959"/>
                </a:solidFill>
              </a:rPr>
              <a:t>low bone density</a:t>
            </a:r>
            <a:r>
              <a:rPr lang="en-US" altLang="en-US" sz="2800" dirty="0" smtClean="0"/>
              <a:t> and </a:t>
            </a:r>
            <a:r>
              <a:rPr lang="en-US" altLang="en-US" sz="2800" dirty="0" smtClean="0">
                <a:solidFill>
                  <a:srgbClr val="FFF959"/>
                </a:solidFill>
              </a:rPr>
              <a:t>deterioration of bone tissue</a:t>
            </a:r>
            <a:endParaRPr lang="en-US" altLang="en-US" sz="2800" dirty="0" smtClean="0"/>
          </a:p>
          <a:p>
            <a:pPr marL="627288">
              <a:buBlip>
                <a:blip r:embed="rId2"/>
              </a:buBlip>
            </a:pPr>
            <a:r>
              <a:rPr lang="en-US" altLang="en-US" sz="2800" dirty="0" smtClean="0"/>
              <a:t>This makes the </a:t>
            </a:r>
            <a:r>
              <a:rPr lang="en-US" altLang="en-US" sz="2800" dirty="0" smtClean="0">
                <a:solidFill>
                  <a:srgbClr val="A3D979"/>
                </a:solidFill>
              </a:rPr>
              <a:t>bone prone to fractures</a:t>
            </a:r>
            <a:r>
              <a:rPr lang="en-US" altLang="en-US" sz="2800" dirty="0" smtClean="0"/>
              <a:t> and breaks.</a:t>
            </a:r>
          </a:p>
        </p:txBody>
      </p:sp>
    </p:spTree>
    <p:extLst>
      <p:ext uri="{BB962C8B-B14F-4D97-AF65-F5344CB8AC3E}">
        <p14:creationId xmlns:p14="http://schemas.microsoft.com/office/powerpoint/2010/main" val="399090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ph type="title"/>
          </p:nvPr>
        </p:nvSpPr>
        <p:spPr>
          <a:xfrm>
            <a:off x="923330" y="764704"/>
            <a:ext cx="7315200" cy="1154097"/>
          </a:xfrm>
        </p:spPr>
        <p:txBody>
          <a:bodyPr/>
          <a:lstStyle/>
          <a:p>
            <a:pPr eaLnBrk="1" hangingPunct="1"/>
            <a:r>
              <a:rPr lang="en-US" altLang="en-US" dirty="0" smtClean="0"/>
              <a:t>Osteoporosis Risk Factors</a:t>
            </a:r>
          </a:p>
        </p:txBody>
      </p:sp>
      <p:sp>
        <p:nvSpPr>
          <p:cNvPr id="2" name="Rectangle 2"/>
          <p:cNvSpPr>
            <a:spLocks/>
          </p:cNvSpPr>
          <p:nvPr/>
        </p:nvSpPr>
        <p:spPr bwMode="auto">
          <a:xfrm>
            <a:off x="1125141" y="1777008"/>
            <a:ext cx="6911578" cy="4625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892175" indent="-434975" eaLnBrk="0" hangingPunct="0">
              <a:defRPr sz="4200">
                <a:solidFill>
                  <a:srgbClr val="FFFFFF"/>
                </a:solidFill>
                <a:latin typeface="Chalkboard" charset="0"/>
                <a:ea typeface="ヒラギノ角ゴ ProN W3" charset="0"/>
                <a:cs typeface="ヒラギノ角ゴ ProN W3" charset="0"/>
                <a:sym typeface="Chalkboard" charset="0"/>
              </a:defRPr>
            </a:lvl1pPr>
            <a:lvl2pPr marL="742950" indent="-285750" eaLnBrk="0" hangingPunct="0">
              <a:defRPr sz="4200">
                <a:solidFill>
                  <a:srgbClr val="FFFFFF"/>
                </a:solidFill>
                <a:latin typeface="Chalkboard" charset="0"/>
                <a:ea typeface="ヒラギノ角ゴ ProN W3" charset="0"/>
                <a:cs typeface="ヒラギノ角ゴ ProN W3" charset="0"/>
                <a:sym typeface="Chalkboard" charset="0"/>
              </a:defRPr>
            </a:lvl2pPr>
            <a:lvl3pPr marL="1143000" indent="-228600" eaLnBrk="0" hangingPunct="0">
              <a:defRPr sz="4200">
                <a:solidFill>
                  <a:srgbClr val="FFFFFF"/>
                </a:solidFill>
                <a:latin typeface="Chalkboard" charset="0"/>
                <a:ea typeface="ヒラギノ角ゴ ProN W3" charset="0"/>
                <a:cs typeface="ヒラギノ角ゴ ProN W3" charset="0"/>
                <a:sym typeface="Chalkboard" charset="0"/>
              </a:defRPr>
            </a:lvl3pPr>
            <a:lvl4pPr marL="1600200" indent="-228600" eaLnBrk="0" hangingPunct="0">
              <a:defRPr sz="4200">
                <a:solidFill>
                  <a:srgbClr val="FFFFFF"/>
                </a:solidFill>
                <a:latin typeface="Chalkboard" charset="0"/>
                <a:ea typeface="ヒラギノ角ゴ ProN W3" charset="0"/>
                <a:cs typeface="ヒラギノ角ゴ ProN W3" charset="0"/>
                <a:sym typeface="Chalkboard" charset="0"/>
              </a:defRPr>
            </a:lvl4pPr>
            <a:lvl5pPr marL="2057400" indent="-228600" eaLnBrk="0" hangingPunct="0">
              <a:defRPr sz="4200">
                <a:solidFill>
                  <a:srgbClr val="FFFFFF"/>
                </a:solidFill>
                <a:latin typeface="Chalkboard" charset="0"/>
                <a:ea typeface="ヒラギノ角ゴ ProN W3" charset="0"/>
                <a:cs typeface="ヒラギノ角ゴ ProN W3" charset="0"/>
                <a:sym typeface="Chalkboard" charset="0"/>
              </a:defRPr>
            </a:lvl5pPr>
            <a:lvl6pPr marL="25146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6pPr>
            <a:lvl7pPr marL="29718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7pPr>
            <a:lvl8pPr marL="34290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8pPr>
            <a:lvl9pPr marL="3886200" indent="-228600" algn="ctr" eaLnBrk="0" fontAlgn="base" hangingPunct="0">
              <a:spcBef>
                <a:spcPct val="0"/>
              </a:spcBef>
              <a:spcAft>
                <a:spcPct val="0"/>
              </a:spcAft>
              <a:defRPr sz="4200">
                <a:solidFill>
                  <a:srgbClr val="FFFFFF"/>
                </a:solidFill>
                <a:latin typeface="Chalkboard" charset="0"/>
                <a:ea typeface="ヒラギノ角ゴ ProN W3" charset="0"/>
                <a:cs typeface="ヒラギノ角ゴ ProN W3" charset="0"/>
                <a:sym typeface="Chalkboard" charset="0"/>
              </a:defRPr>
            </a:lvl9pPr>
          </a:lstStyle>
          <a:p>
            <a:pPr eaLnBrk="1" hangingPunct="1">
              <a:spcBef>
                <a:spcPts val="2109"/>
              </a:spcBef>
              <a:buSzPct val="66000"/>
              <a:buBlip>
                <a:blip r:embed="rId2"/>
              </a:buBlip>
            </a:pPr>
            <a:r>
              <a:rPr lang="en-US" altLang="en-US" sz="2500" b="1" dirty="0">
                <a:solidFill>
                  <a:srgbClr val="FFFF00"/>
                </a:solidFill>
                <a:ea typeface="Chalkboard" charset="0"/>
                <a:cs typeface="Chalkboard" charset="0"/>
              </a:rPr>
              <a:t>Inactivity in childhood, adolescence or adulthood</a:t>
            </a:r>
          </a:p>
          <a:p>
            <a:pPr eaLnBrk="1" hangingPunct="1">
              <a:spcBef>
                <a:spcPts val="2109"/>
              </a:spcBef>
              <a:buSzPct val="66000"/>
              <a:buBlip>
                <a:blip r:embed="rId2"/>
              </a:buBlip>
            </a:pPr>
            <a:r>
              <a:rPr lang="en-US" altLang="en-US" sz="2500" b="1" dirty="0">
                <a:solidFill>
                  <a:srgbClr val="FFFF00"/>
                </a:solidFill>
                <a:ea typeface="Chalkboard" charset="0"/>
                <a:cs typeface="Chalkboard" charset="0"/>
              </a:rPr>
              <a:t>Having a serious injury that leads to sedentary </a:t>
            </a:r>
            <a:r>
              <a:rPr lang="en-US" altLang="en-US" sz="2500" b="1" dirty="0" smtClean="0">
                <a:solidFill>
                  <a:srgbClr val="FFFF00"/>
                </a:solidFill>
                <a:ea typeface="Chalkboard" charset="0"/>
                <a:cs typeface="Chalkboard" charset="0"/>
              </a:rPr>
              <a:t>lifestyle</a:t>
            </a:r>
            <a:endParaRPr lang="en-US" altLang="en-US" sz="2500" b="1" dirty="0">
              <a:solidFill>
                <a:srgbClr val="FFFF00"/>
              </a:solidFill>
              <a:ea typeface="Chalkboard" charset="0"/>
              <a:cs typeface="Chalkboard" charset="0"/>
            </a:endParaRPr>
          </a:p>
        </p:txBody>
      </p:sp>
    </p:spTree>
    <p:extLst>
      <p:ext uri="{BB962C8B-B14F-4D97-AF65-F5344CB8AC3E}">
        <p14:creationId xmlns:p14="http://schemas.microsoft.com/office/powerpoint/2010/main" val="3033000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ph type="title"/>
          </p:nvPr>
        </p:nvSpPr>
        <p:spPr>
          <a:xfrm>
            <a:off x="827584" y="980728"/>
            <a:ext cx="7315200" cy="1154097"/>
          </a:xfrm>
        </p:spPr>
        <p:txBody>
          <a:bodyPr>
            <a:normAutofit fontScale="90000"/>
          </a:bodyPr>
          <a:lstStyle/>
          <a:p>
            <a:pPr eaLnBrk="1" hangingPunct="1"/>
            <a:r>
              <a:rPr lang="en-US" altLang="en-US" dirty="0" smtClean="0"/>
              <a:t>Osteoporosis and Physical </a:t>
            </a:r>
            <a:r>
              <a:rPr lang="en-US" altLang="en-US" dirty="0" smtClean="0"/>
              <a:t>Activity</a:t>
            </a:r>
            <a:endParaRPr lang="en-US" altLang="en-US" dirty="0" smtClean="0"/>
          </a:p>
        </p:txBody>
      </p:sp>
      <p:sp>
        <p:nvSpPr>
          <p:cNvPr id="2" name="Rectangle 2"/>
          <p:cNvSpPr>
            <a:spLocks noChangeArrowheads="1"/>
          </p:cNvSpPr>
          <p:nvPr>
            <p:ph type="body" idx="1"/>
          </p:nvPr>
        </p:nvSpPr>
        <p:spPr>
          <a:xfrm>
            <a:off x="395536" y="2420889"/>
            <a:ext cx="7855496" cy="4508548"/>
          </a:xfrm>
        </p:spPr>
        <p:txBody>
          <a:bodyPr>
            <a:normAutofit/>
          </a:bodyPr>
          <a:lstStyle/>
          <a:p>
            <a:pPr marL="627288">
              <a:buBlip>
                <a:blip r:embed="rId2"/>
              </a:buBlip>
            </a:pPr>
            <a:r>
              <a:rPr lang="en-US" altLang="en-US" sz="2400" dirty="0" smtClean="0"/>
              <a:t>In early adulthood, bone growth is almost complete - this is the time when the bones have reached their peak density.</a:t>
            </a:r>
          </a:p>
          <a:p>
            <a:pPr marL="627288">
              <a:buBlip>
                <a:blip r:embed="rId2"/>
              </a:buBlip>
            </a:pPr>
            <a:r>
              <a:rPr lang="en-US" altLang="en-US" sz="2400" dirty="0" smtClean="0">
                <a:solidFill>
                  <a:srgbClr val="86CD4D"/>
                </a:solidFill>
              </a:rPr>
              <a:t>High impact activity at this time can assist peak bone density</a:t>
            </a:r>
            <a:r>
              <a:rPr lang="en-US" altLang="en-US" sz="2400" dirty="0" smtClean="0"/>
              <a:t>.</a:t>
            </a:r>
          </a:p>
          <a:p>
            <a:pPr marL="627288">
              <a:buBlip>
                <a:blip r:embed="rId2"/>
              </a:buBlip>
            </a:pPr>
            <a:r>
              <a:rPr lang="en-US" altLang="en-US" sz="2400" dirty="0" smtClean="0"/>
              <a:t>Activities such as </a:t>
            </a:r>
            <a:r>
              <a:rPr lang="en-US" altLang="en-US" sz="2400" dirty="0" smtClean="0">
                <a:solidFill>
                  <a:srgbClr val="FFFF33"/>
                </a:solidFill>
              </a:rPr>
              <a:t>load-bearing</a:t>
            </a:r>
            <a:r>
              <a:rPr lang="en-US" altLang="en-US" sz="2400" dirty="0" smtClean="0"/>
              <a:t> (weights), </a:t>
            </a:r>
            <a:r>
              <a:rPr lang="en-US" altLang="en-US" sz="2400" dirty="0" smtClean="0">
                <a:solidFill>
                  <a:srgbClr val="FFFF33"/>
                </a:solidFill>
              </a:rPr>
              <a:t>resistance</a:t>
            </a:r>
            <a:r>
              <a:rPr lang="en-US" altLang="en-US" sz="2400" dirty="0" smtClean="0"/>
              <a:t> and </a:t>
            </a:r>
            <a:r>
              <a:rPr lang="en-US" altLang="en-US" sz="2400" dirty="0" smtClean="0">
                <a:solidFill>
                  <a:srgbClr val="FFFF33"/>
                </a:solidFill>
              </a:rPr>
              <a:t>strength training</a:t>
            </a:r>
            <a:r>
              <a:rPr lang="en-US" altLang="en-US" sz="2400" dirty="0" smtClean="0"/>
              <a:t> can have a positive effect on bone health and reduce risks of osteoporosis </a:t>
            </a:r>
          </a:p>
        </p:txBody>
      </p:sp>
    </p:spTree>
    <p:extLst>
      <p:ext uri="{BB962C8B-B14F-4D97-AF65-F5344CB8AC3E}">
        <p14:creationId xmlns:p14="http://schemas.microsoft.com/office/powerpoint/2010/main" val="2352017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67494"/>
            <a:ext cx="8858312" cy="1399032"/>
          </a:xfrm>
        </p:spPr>
        <p:txBody>
          <a:bodyPr/>
          <a:lstStyle/>
          <a:p>
            <a:pPr>
              <a:defRPr/>
            </a:pPr>
            <a:r>
              <a:rPr lang="en-GB" dirty="0" smtClean="0"/>
              <a:t>4 types of PHYSICAL</a:t>
            </a:r>
            <a:endParaRPr lang="en-GB" sz="2000" dirty="0"/>
          </a:p>
        </p:txBody>
      </p:sp>
      <p:sp>
        <p:nvSpPr>
          <p:cNvPr id="8195" name="Content Placeholder 2"/>
          <p:cNvSpPr>
            <a:spLocks noGrp="1"/>
          </p:cNvSpPr>
          <p:nvPr>
            <p:ph idx="1"/>
          </p:nvPr>
        </p:nvSpPr>
        <p:spPr>
          <a:xfrm>
            <a:off x="785813" y="2071688"/>
            <a:ext cx="2994099" cy="3929062"/>
          </a:xfrm>
        </p:spPr>
        <p:txBody>
          <a:bodyPr>
            <a:normAutofit fontScale="92500"/>
          </a:bodyPr>
          <a:lstStyle/>
          <a:p>
            <a:pPr>
              <a:defRPr/>
            </a:pPr>
            <a:r>
              <a:rPr lang="en-GB" sz="3200" dirty="0" smtClean="0"/>
              <a:t>CONTACT</a:t>
            </a:r>
          </a:p>
          <a:p>
            <a:pPr>
              <a:defRPr/>
            </a:pPr>
            <a:endParaRPr lang="en-GB" sz="3200" dirty="0" smtClean="0"/>
          </a:p>
          <a:p>
            <a:pPr>
              <a:defRPr/>
            </a:pPr>
            <a:r>
              <a:rPr lang="en-GB" sz="3200" dirty="0" smtClean="0"/>
              <a:t>LOW IMPACT/</a:t>
            </a:r>
          </a:p>
          <a:p>
            <a:pPr>
              <a:defRPr/>
            </a:pPr>
            <a:r>
              <a:rPr lang="en-GB" sz="3200" dirty="0" smtClean="0"/>
              <a:t>REPETITIVE</a:t>
            </a:r>
          </a:p>
          <a:p>
            <a:pPr>
              <a:defRPr/>
            </a:pPr>
            <a:endParaRPr lang="en-GB" sz="3200" dirty="0" smtClean="0"/>
          </a:p>
          <a:p>
            <a:pPr>
              <a:defRPr/>
            </a:pPr>
            <a:r>
              <a:rPr lang="en-GB" sz="3200" dirty="0" smtClean="0"/>
              <a:t>HIGH IMPACT</a:t>
            </a:r>
          </a:p>
          <a:p>
            <a:pPr>
              <a:defRPr/>
            </a:pPr>
            <a:endParaRPr lang="en-GB" sz="3200" dirty="0" smtClean="0"/>
          </a:p>
        </p:txBody>
      </p:sp>
      <p:sp>
        <p:nvSpPr>
          <p:cNvPr id="4" name="Content Placeholder 2"/>
          <p:cNvSpPr txBox="1">
            <a:spLocks/>
          </p:cNvSpPr>
          <p:nvPr/>
        </p:nvSpPr>
        <p:spPr>
          <a:xfrm>
            <a:off x="3851920" y="2224088"/>
            <a:ext cx="4176464" cy="392906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dirty="0" smtClean="0"/>
              <a:t>Rugby</a:t>
            </a:r>
          </a:p>
          <a:p>
            <a:pPr>
              <a:defRPr/>
            </a:pPr>
            <a:endParaRPr lang="en-GB" dirty="0" smtClean="0"/>
          </a:p>
          <a:p>
            <a:pPr>
              <a:defRPr/>
            </a:pPr>
            <a:r>
              <a:rPr lang="en-GB" dirty="0" smtClean="0"/>
              <a:t>Jogging</a:t>
            </a:r>
          </a:p>
          <a:p>
            <a:pPr>
              <a:buFont typeface="Arial" pitchFamily="34" charset="0"/>
              <a:buNone/>
              <a:defRPr/>
            </a:pPr>
            <a:endParaRPr lang="en-GB" dirty="0" smtClean="0"/>
          </a:p>
          <a:p>
            <a:pPr>
              <a:defRPr/>
            </a:pPr>
            <a:r>
              <a:rPr lang="en-GB" dirty="0" smtClean="0"/>
              <a:t>Tennis</a:t>
            </a:r>
          </a:p>
          <a:p>
            <a:pPr>
              <a:defRPr/>
            </a:pPr>
            <a:endParaRPr lang="en-GB" dirty="0" smtClean="0"/>
          </a:p>
          <a:p>
            <a:pPr>
              <a:defRPr/>
            </a:pPr>
            <a:r>
              <a:rPr lang="en-GB" dirty="0" smtClean="0"/>
              <a:t>Gymnastics</a:t>
            </a:r>
          </a:p>
          <a:p>
            <a:pPr>
              <a:defRPr/>
            </a:pPr>
            <a:endParaRPr lang="en-GB"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620688"/>
            <a:ext cx="25908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2429777"/>
            <a:ext cx="1798712"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1592" y="3573016"/>
            <a:ext cx="1901327" cy="163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6" y="5123268"/>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500"/>
                                        <p:tgtEl>
                                          <p:spTgt spid="30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76"/>
                                        </p:tgtEl>
                                        <p:attrNameLst>
                                          <p:attrName>style.visibility</p:attrName>
                                        </p:attrNameLst>
                                      </p:cBhvr>
                                      <p:to>
                                        <p:strVal val="visible"/>
                                      </p:to>
                                    </p:set>
                                    <p:animEffect transition="in" filter="fade">
                                      <p:cBhvr>
                                        <p:cTn id="38" dur="500"/>
                                        <p:tgtEl>
                                          <p:spTgt spid="307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3298"/>
            <a:ext cx="7315200" cy="1154097"/>
          </a:xfrm>
        </p:spPr>
        <p:txBody>
          <a:bodyPr>
            <a:normAutofit/>
          </a:bodyPr>
          <a:lstStyle/>
          <a:p>
            <a:r>
              <a:rPr lang="en-GB" dirty="0" smtClean="0"/>
              <a:t>Osteoporosis</a:t>
            </a:r>
            <a:endParaRPr lang="en-GB" dirty="0"/>
          </a:p>
        </p:txBody>
      </p:sp>
      <p:sp>
        <p:nvSpPr>
          <p:cNvPr id="3" name="Content Placeholder 2"/>
          <p:cNvSpPr>
            <a:spLocks noGrp="1"/>
          </p:cNvSpPr>
          <p:nvPr>
            <p:ph idx="1"/>
          </p:nvPr>
        </p:nvSpPr>
        <p:spPr>
          <a:xfrm>
            <a:off x="251520" y="1824669"/>
            <a:ext cx="7315200" cy="4248512"/>
          </a:xfrm>
        </p:spPr>
        <p:txBody>
          <a:bodyPr>
            <a:normAutofit/>
          </a:bodyPr>
          <a:lstStyle/>
          <a:p>
            <a:pPr fontAlgn="t"/>
            <a:r>
              <a:rPr lang="en-GB" sz="3200" b="1" dirty="0" smtClean="0"/>
              <a:t>Impact of High Impact Activities if suffering from Osteoporosis</a:t>
            </a:r>
            <a:r>
              <a:rPr lang="en-GB" sz="3200" dirty="0" smtClean="0"/>
              <a:t/>
            </a:r>
            <a:br>
              <a:rPr lang="en-GB" sz="3200" dirty="0" smtClean="0"/>
            </a:br>
            <a:endParaRPr lang="en-GB" sz="3200" dirty="0" smtClean="0"/>
          </a:p>
          <a:p>
            <a:pPr fontAlgn="t"/>
            <a:r>
              <a:rPr lang="en-GB" sz="3200" dirty="0" smtClean="0"/>
              <a:t>Greater risk of bone fractures</a:t>
            </a:r>
          </a:p>
          <a:p>
            <a:pPr fontAlgn="t"/>
            <a:r>
              <a:rPr lang="en-GB" sz="3200" dirty="0" smtClean="0"/>
              <a:t>Especially jumpers, basketball (hard surfaces), runners</a:t>
            </a:r>
          </a:p>
          <a:p>
            <a:pPr fontAlgn="t"/>
            <a:endParaRPr lang="en-GB" dirty="0" smtClean="0"/>
          </a:p>
          <a:p>
            <a:endParaRPr lang="en-GB"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075" y="692696"/>
            <a:ext cx="1808609" cy="180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4664"/>
            <a:ext cx="8229600" cy="2448272"/>
          </a:xfrm>
        </p:spPr>
        <p:txBody>
          <a:bodyPr>
            <a:normAutofit fontScale="90000"/>
          </a:bodyPr>
          <a:lstStyle/>
          <a:p>
            <a:pPr fontAlgn="t"/>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sz="3100" b="1" dirty="0" smtClean="0"/>
              <a:t/>
            </a:r>
            <a:br>
              <a:rPr lang="en-GB" sz="3100" b="1" dirty="0" smtClean="0"/>
            </a:br>
            <a:r>
              <a:rPr lang="en-GB" sz="3100" dirty="0" smtClean="0"/>
              <a:t/>
            </a:r>
            <a:br>
              <a:rPr lang="en-GB" sz="3100" dirty="0" smtClean="0"/>
            </a:br>
            <a:r>
              <a:rPr lang="en-GB" b="1" dirty="0"/>
              <a:t>Impact of Repetitive Activities if suffering from </a:t>
            </a:r>
            <a:r>
              <a:rPr lang="en-GB" b="1" dirty="0" smtClean="0"/>
              <a:t>Osteoporosis</a:t>
            </a:r>
            <a:r>
              <a:rPr lang="en-GB" dirty="0" smtClean="0"/>
              <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179512" y="2276872"/>
            <a:ext cx="8229600" cy="2664296"/>
          </a:xfrm>
        </p:spPr>
        <p:txBody>
          <a:bodyPr>
            <a:normAutofit/>
          </a:bodyPr>
          <a:lstStyle/>
          <a:p>
            <a:r>
              <a:rPr lang="en-GB" sz="2800" dirty="0" smtClean="0"/>
              <a:t>Potential overuse</a:t>
            </a:r>
            <a:br>
              <a:rPr lang="en-GB" sz="2800" dirty="0" smtClean="0"/>
            </a:br>
            <a:r>
              <a:rPr lang="en-GB" sz="2800" dirty="0" smtClean="0"/>
              <a:t>Especially jogging, throwers, racket sports</a:t>
            </a:r>
            <a:br>
              <a:rPr lang="en-GB" sz="2800" dirty="0" smtClean="0"/>
            </a:br>
            <a:r>
              <a:rPr lang="en-GB" sz="2800" dirty="0"/>
              <a:t>In moderation, can stimulate greater bone density - caution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5" y="3789040"/>
            <a:ext cx="2865437"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048000" y="304800"/>
            <a:ext cx="6096000" cy="838200"/>
          </a:xfrm>
        </p:spPr>
        <p:txBody>
          <a:bodyPr>
            <a:normAutofit fontScale="90000"/>
          </a:bodyPr>
          <a:lstStyle/>
          <a:p>
            <a:pPr marL="484632" indent="0" eaLnBrk="1" fontAlgn="auto" hangingPunct="1">
              <a:spcAft>
                <a:spcPts val="0"/>
              </a:spcAft>
              <a:defRPr/>
            </a:pPr>
            <a:r>
              <a:rPr lang="en-GB" sz="6000" b="1" dirty="0" smtClean="0">
                <a:solidFill>
                  <a:schemeClr val="accent1">
                    <a:tint val="83000"/>
                    <a:satMod val="150000"/>
                  </a:schemeClr>
                </a:solidFill>
              </a:rPr>
              <a:t>2. </a:t>
            </a:r>
            <a:r>
              <a:rPr lang="en-GB" sz="6000" b="1" dirty="0">
                <a:solidFill>
                  <a:schemeClr val="accent1">
                    <a:tint val="83000"/>
                    <a:satMod val="150000"/>
                  </a:schemeClr>
                </a:solidFill>
              </a:rPr>
              <a:t>PROTECTION</a:t>
            </a:r>
            <a:endParaRPr lang="en-GB" dirty="0">
              <a:solidFill>
                <a:schemeClr val="accent1">
                  <a:tint val="83000"/>
                  <a:satMod val="150000"/>
                </a:schemeClr>
              </a:solidFill>
            </a:endParaRPr>
          </a:p>
        </p:txBody>
      </p:sp>
      <p:grpSp>
        <p:nvGrpSpPr>
          <p:cNvPr id="15363" name="Group 3"/>
          <p:cNvGrpSpPr>
            <a:grpSpLocks/>
          </p:cNvGrpSpPr>
          <p:nvPr/>
        </p:nvGrpSpPr>
        <p:grpSpPr bwMode="auto">
          <a:xfrm>
            <a:off x="533400" y="533400"/>
            <a:ext cx="1905000" cy="5562600"/>
            <a:chOff x="336" y="336"/>
            <a:chExt cx="1200" cy="3504"/>
          </a:xfrm>
        </p:grpSpPr>
        <p:grpSp>
          <p:nvGrpSpPr>
            <p:cNvPr id="15365" name="Group 4"/>
            <p:cNvGrpSpPr>
              <a:grpSpLocks/>
            </p:cNvGrpSpPr>
            <p:nvPr/>
          </p:nvGrpSpPr>
          <p:grpSpPr bwMode="auto">
            <a:xfrm>
              <a:off x="336" y="336"/>
              <a:ext cx="1200" cy="3504"/>
              <a:chOff x="336" y="336"/>
              <a:chExt cx="1200" cy="3504"/>
            </a:xfrm>
          </p:grpSpPr>
          <p:grpSp>
            <p:nvGrpSpPr>
              <p:cNvPr id="15368" name="Group 5"/>
              <p:cNvGrpSpPr>
                <a:grpSpLocks/>
              </p:cNvGrpSpPr>
              <p:nvPr/>
            </p:nvGrpSpPr>
            <p:grpSpPr bwMode="auto">
              <a:xfrm>
                <a:off x="599" y="528"/>
                <a:ext cx="722" cy="1603"/>
                <a:chOff x="576" y="624"/>
                <a:chExt cx="624" cy="1344"/>
              </a:xfrm>
            </p:grpSpPr>
            <p:sp>
              <p:nvSpPr>
                <p:cNvPr id="15387" name="AutoShape 6"/>
                <p:cNvSpPr>
                  <a:spLocks noChangeArrowheads="1"/>
                </p:cNvSpPr>
                <p:nvPr/>
              </p:nvSpPr>
              <p:spPr bwMode="auto">
                <a:xfrm>
                  <a:off x="864" y="1584"/>
                  <a:ext cx="96"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88" name="AutoShape 7"/>
                <p:cNvSpPr>
                  <a:spLocks noChangeArrowheads="1"/>
                </p:cNvSpPr>
                <p:nvPr/>
              </p:nvSpPr>
              <p:spPr bwMode="auto">
                <a:xfrm>
                  <a:off x="864" y="1680"/>
                  <a:ext cx="96"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nvGrpSpPr>
                <p:cNvPr id="15389" name="Group 8"/>
                <p:cNvGrpSpPr>
                  <a:grpSpLocks/>
                </p:cNvGrpSpPr>
                <p:nvPr/>
              </p:nvGrpSpPr>
              <p:grpSpPr bwMode="auto">
                <a:xfrm>
                  <a:off x="576" y="624"/>
                  <a:ext cx="624" cy="1344"/>
                  <a:chOff x="576" y="624"/>
                  <a:chExt cx="624" cy="1344"/>
                </a:xfrm>
              </p:grpSpPr>
              <p:grpSp>
                <p:nvGrpSpPr>
                  <p:cNvPr id="15390" name="Group 9"/>
                  <p:cNvGrpSpPr>
                    <a:grpSpLocks/>
                  </p:cNvGrpSpPr>
                  <p:nvPr/>
                </p:nvGrpSpPr>
                <p:grpSpPr bwMode="auto">
                  <a:xfrm>
                    <a:off x="672" y="624"/>
                    <a:ext cx="432" cy="528"/>
                    <a:chOff x="672" y="624"/>
                    <a:chExt cx="432" cy="528"/>
                  </a:xfrm>
                </p:grpSpPr>
                <p:sp>
                  <p:nvSpPr>
                    <p:cNvPr id="15405" name="Oval 10"/>
                    <p:cNvSpPr>
                      <a:spLocks noChangeArrowheads="1"/>
                    </p:cNvSpPr>
                    <p:nvPr/>
                  </p:nvSpPr>
                  <p:spPr bwMode="auto">
                    <a:xfrm>
                      <a:off x="768" y="912"/>
                      <a:ext cx="240" cy="240"/>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5406" name="Oval 11"/>
                    <p:cNvSpPr>
                      <a:spLocks noChangeArrowheads="1"/>
                    </p:cNvSpPr>
                    <p:nvPr/>
                  </p:nvSpPr>
                  <p:spPr bwMode="auto">
                    <a:xfrm>
                      <a:off x="672" y="624"/>
                      <a:ext cx="432" cy="432"/>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5407" name="Oval 12"/>
                    <p:cNvSpPr>
                      <a:spLocks noChangeArrowheads="1"/>
                    </p:cNvSpPr>
                    <p:nvPr/>
                  </p:nvSpPr>
                  <p:spPr bwMode="auto">
                    <a:xfrm>
                      <a:off x="768" y="912"/>
                      <a:ext cx="240" cy="192"/>
                    </a:xfrm>
                    <a:prstGeom prst="ellipse">
                      <a:avLst/>
                    </a:prstGeom>
                    <a:solidFill>
                      <a:schemeClr val="bg1"/>
                    </a:solidFill>
                    <a:ln w="25400">
                      <a:solidFill>
                        <a:schemeClr val="bg1"/>
                      </a:solidFill>
                      <a:round/>
                      <a:headEnd/>
                      <a:tailEnd/>
                    </a:ln>
                  </p:spPr>
                  <p:txBody>
                    <a:bodyPr wrap="none" anchor="ctr"/>
                    <a:lstStyle/>
                    <a:p>
                      <a:endParaRPr lang="en-GB">
                        <a:latin typeface="Century Gothic" pitchFamily="34" charset="0"/>
                      </a:endParaRPr>
                    </a:p>
                  </p:txBody>
                </p:sp>
              </p:grpSp>
              <p:sp>
                <p:nvSpPr>
                  <p:cNvPr id="15391" name="AutoShape 13"/>
                  <p:cNvSpPr>
                    <a:spLocks noChangeArrowheads="1"/>
                  </p:cNvSpPr>
                  <p:nvPr/>
                </p:nvSpPr>
                <p:spPr bwMode="auto">
                  <a:xfrm>
                    <a:off x="576" y="1200"/>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2" name="AutoShape 14"/>
                  <p:cNvSpPr>
                    <a:spLocks noChangeArrowheads="1"/>
                  </p:cNvSpPr>
                  <p:nvPr/>
                </p:nvSpPr>
                <p:spPr bwMode="auto">
                  <a:xfrm>
                    <a:off x="912" y="1200"/>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3" name="AutoShape 15"/>
                  <p:cNvSpPr>
                    <a:spLocks noChangeArrowheads="1"/>
                  </p:cNvSpPr>
                  <p:nvPr/>
                </p:nvSpPr>
                <p:spPr bwMode="auto">
                  <a:xfrm>
                    <a:off x="576" y="1296"/>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4" name="AutoShape 16"/>
                  <p:cNvSpPr>
                    <a:spLocks noChangeArrowheads="1"/>
                  </p:cNvSpPr>
                  <p:nvPr/>
                </p:nvSpPr>
                <p:spPr bwMode="auto">
                  <a:xfrm>
                    <a:off x="912" y="1296"/>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5" name="AutoShape 17"/>
                  <p:cNvSpPr>
                    <a:spLocks noChangeArrowheads="1"/>
                  </p:cNvSpPr>
                  <p:nvPr/>
                </p:nvSpPr>
                <p:spPr bwMode="auto">
                  <a:xfrm>
                    <a:off x="576" y="1392"/>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6" name="AutoShape 18"/>
                  <p:cNvSpPr>
                    <a:spLocks noChangeArrowheads="1"/>
                  </p:cNvSpPr>
                  <p:nvPr/>
                </p:nvSpPr>
                <p:spPr bwMode="auto">
                  <a:xfrm>
                    <a:off x="912" y="1392"/>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7" name="AutoShape 19"/>
                  <p:cNvSpPr>
                    <a:spLocks noChangeArrowheads="1"/>
                  </p:cNvSpPr>
                  <p:nvPr/>
                </p:nvSpPr>
                <p:spPr bwMode="auto">
                  <a:xfrm>
                    <a:off x="576" y="1488"/>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8" name="AutoShape 20"/>
                  <p:cNvSpPr>
                    <a:spLocks noChangeArrowheads="1"/>
                  </p:cNvSpPr>
                  <p:nvPr/>
                </p:nvSpPr>
                <p:spPr bwMode="auto">
                  <a:xfrm>
                    <a:off x="912" y="1488"/>
                    <a:ext cx="288"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99" name="AutoShape 21"/>
                  <p:cNvSpPr>
                    <a:spLocks noChangeArrowheads="1"/>
                  </p:cNvSpPr>
                  <p:nvPr/>
                </p:nvSpPr>
                <p:spPr bwMode="auto">
                  <a:xfrm>
                    <a:off x="864" y="1632"/>
                    <a:ext cx="96" cy="4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400" name="AutoShape 22"/>
                  <p:cNvSpPr>
                    <a:spLocks noChangeArrowheads="1"/>
                  </p:cNvSpPr>
                  <p:nvPr/>
                </p:nvSpPr>
                <p:spPr bwMode="auto">
                  <a:xfrm>
                    <a:off x="672" y="1776"/>
                    <a:ext cx="480"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5400">
                    <a:solidFill>
                      <a:schemeClr val="tx1"/>
                    </a:solidFill>
                    <a:miter lim="800000"/>
                    <a:headEnd/>
                    <a:tailEnd/>
                  </a:ln>
                </p:spPr>
                <p:txBody>
                  <a:bodyPr wrap="none" anchor="ctr"/>
                  <a:lstStyle/>
                  <a:p>
                    <a:endParaRPr lang="en-GB"/>
                  </a:p>
                </p:txBody>
              </p:sp>
              <p:sp>
                <p:nvSpPr>
                  <p:cNvPr id="15401" name="Oval 23"/>
                  <p:cNvSpPr>
                    <a:spLocks noChangeArrowheads="1"/>
                  </p:cNvSpPr>
                  <p:nvPr/>
                </p:nvSpPr>
                <p:spPr bwMode="auto">
                  <a:xfrm>
                    <a:off x="768" y="1824"/>
                    <a:ext cx="48" cy="48"/>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sp>
                <p:nvSpPr>
                  <p:cNvPr id="15402" name="Oval 24"/>
                  <p:cNvSpPr>
                    <a:spLocks noChangeArrowheads="1"/>
                  </p:cNvSpPr>
                  <p:nvPr/>
                </p:nvSpPr>
                <p:spPr bwMode="auto">
                  <a:xfrm>
                    <a:off x="1008" y="1824"/>
                    <a:ext cx="48" cy="48"/>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sp>
                <p:nvSpPr>
                  <p:cNvPr id="15403" name="Oval 25"/>
                  <p:cNvSpPr>
                    <a:spLocks noChangeArrowheads="1"/>
                  </p:cNvSpPr>
                  <p:nvPr/>
                </p:nvSpPr>
                <p:spPr bwMode="auto">
                  <a:xfrm>
                    <a:off x="768" y="864"/>
                    <a:ext cx="96" cy="96"/>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sp>
                <p:nvSpPr>
                  <p:cNvPr id="15404" name="Oval 26"/>
                  <p:cNvSpPr>
                    <a:spLocks noChangeArrowheads="1"/>
                  </p:cNvSpPr>
                  <p:nvPr/>
                </p:nvSpPr>
                <p:spPr bwMode="auto">
                  <a:xfrm>
                    <a:off x="912" y="864"/>
                    <a:ext cx="96" cy="96"/>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grpSp>
          </p:grpSp>
          <p:sp>
            <p:nvSpPr>
              <p:cNvPr id="15369" name="AutoShape 27"/>
              <p:cNvSpPr>
                <a:spLocks noChangeArrowheads="1"/>
              </p:cNvSpPr>
              <p:nvPr/>
            </p:nvSpPr>
            <p:spPr bwMode="auto">
              <a:xfrm rot="9815477">
                <a:off x="384" y="560"/>
                <a:ext cx="111" cy="688"/>
              </a:xfrm>
              <a:prstGeom prst="flowChartInputOutput">
                <a:avLst/>
              </a:prstGeom>
              <a:solidFill>
                <a:schemeClr val="bg1"/>
              </a:solidFill>
              <a:ln w="25400">
                <a:solidFill>
                  <a:schemeClr val="tx1"/>
                </a:solidFill>
                <a:miter lim="800000"/>
                <a:headEnd/>
                <a:tailEnd/>
              </a:ln>
            </p:spPr>
            <p:txBody>
              <a:bodyPr rot="10800000" wrap="none" anchor="ctr"/>
              <a:lstStyle/>
              <a:p>
                <a:pPr algn="ctr" eaLnBrk="0" hangingPunct="0"/>
                <a:endParaRPr lang="en-GB" sz="2400">
                  <a:latin typeface="Times New Roman" pitchFamily="18" charset="0"/>
                </a:endParaRPr>
              </a:p>
            </p:txBody>
          </p:sp>
          <p:sp>
            <p:nvSpPr>
              <p:cNvPr id="15370" name="AutoShape 28"/>
              <p:cNvSpPr>
                <a:spLocks noChangeArrowheads="1"/>
              </p:cNvSpPr>
              <p:nvPr/>
            </p:nvSpPr>
            <p:spPr bwMode="auto">
              <a:xfrm rot="11818297" flipH="1">
                <a:off x="1425" y="528"/>
                <a:ext cx="111" cy="68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71" name="AutoShape 29"/>
              <p:cNvSpPr>
                <a:spLocks noChangeArrowheads="1"/>
              </p:cNvSpPr>
              <p:nvPr/>
            </p:nvSpPr>
            <p:spPr bwMode="auto">
              <a:xfrm rot="4770464" flipH="1">
                <a:off x="509" y="211"/>
                <a:ext cx="111" cy="45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72" name="AutoShape 30"/>
              <p:cNvSpPr>
                <a:spLocks noChangeArrowheads="1"/>
              </p:cNvSpPr>
              <p:nvPr/>
            </p:nvSpPr>
            <p:spPr bwMode="auto">
              <a:xfrm rot="-4590962">
                <a:off x="1251" y="163"/>
                <a:ext cx="111" cy="458"/>
              </a:xfrm>
              <a:prstGeom prst="flowChartInputOutput">
                <a:avLst/>
              </a:prstGeom>
              <a:solidFill>
                <a:schemeClr val="bg1"/>
              </a:solidFill>
              <a:ln w="25400">
                <a:solidFill>
                  <a:schemeClr val="tx1"/>
                </a:solidFill>
                <a:miter lim="800000"/>
                <a:headEnd/>
                <a:tailEnd/>
              </a:ln>
            </p:spPr>
            <p:txBody>
              <a:bodyPr vert="eaVert" wrap="none" anchor="ctr"/>
              <a:lstStyle/>
              <a:p>
                <a:pPr algn="ctr" eaLnBrk="0" hangingPunct="0"/>
                <a:endParaRPr lang="en-GB" sz="2400">
                  <a:latin typeface="Times New Roman" pitchFamily="18" charset="0"/>
                </a:endParaRPr>
              </a:p>
            </p:txBody>
          </p:sp>
          <p:sp>
            <p:nvSpPr>
              <p:cNvPr id="15373" name="AutoShape 31"/>
              <p:cNvSpPr>
                <a:spLocks noChangeArrowheads="1"/>
              </p:cNvSpPr>
              <p:nvPr/>
            </p:nvSpPr>
            <p:spPr bwMode="auto">
              <a:xfrm>
                <a:off x="710" y="2189"/>
                <a:ext cx="111" cy="687"/>
              </a:xfrm>
              <a:prstGeom prst="flowChartInputOutput">
                <a:avLst/>
              </a:prstGeom>
              <a:solidFill>
                <a:schemeClr val="bg1"/>
              </a:solidFill>
              <a:ln w="254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5374" name="AutoShape 32"/>
              <p:cNvSpPr>
                <a:spLocks noChangeArrowheads="1"/>
              </p:cNvSpPr>
              <p:nvPr/>
            </p:nvSpPr>
            <p:spPr bwMode="auto">
              <a:xfrm>
                <a:off x="1155" y="2933"/>
                <a:ext cx="111" cy="687"/>
              </a:xfrm>
              <a:prstGeom prst="flowChartInputOutput">
                <a:avLst/>
              </a:prstGeom>
              <a:solidFill>
                <a:schemeClr val="bg1"/>
              </a:solidFill>
              <a:ln w="254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5375" name="AutoShape 33"/>
              <p:cNvSpPr>
                <a:spLocks noChangeArrowheads="1"/>
              </p:cNvSpPr>
              <p:nvPr/>
            </p:nvSpPr>
            <p:spPr bwMode="auto">
              <a:xfrm flipH="1">
                <a:off x="1155" y="2189"/>
                <a:ext cx="111" cy="687"/>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76" name="AutoShape 34"/>
              <p:cNvSpPr>
                <a:spLocks noChangeArrowheads="1"/>
              </p:cNvSpPr>
              <p:nvPr/>
            </p:nvSpPr>
            <p:spPr bwMode="auto">
              <a:xfrm flipH="1">
                <a:off x="710" y="2933"/>
                <a:ext cx="111" cy="687"/>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nvGrpSpPr>
              <p:cNvPr id="15377" name="Group 35"/>
              <p:cNvGrpSpPr>
                <a:grpSpLocks/>
              </p:cNvGrpSpPr>
              <p:nvPr/>
            </p:nvGrpSpPr>
            <p:grpSpPr bwMode="auto">
              <a:xfrm>
                <a:off x="480" y="3668"/>
                <a:ext cx="334" cy="172"/>
                <a:chOff x="624" y="3216"/>
                <a:chExt cx="288" cy="144"/>
              </a:xfrm>
            </p:grpSpPr>
            <p:sp>
              <p:nvSpPr>
                <p:cNvPr id="15383" name="Oval 36"/>
                <p:cNvSpPr>
                  <a:spLocks noChangeArrowheads="1"/>
                </p:cNvSpPr>
                <p:nvPr/>
              </p:nvSpPr>
              <p:spPr bwMode="auto">
                <a:xfrm>
                  <a:off x="816" y="3216"/>
                  <a:ext cx="96" cy="96"/>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5384" name="AutoShape 37"/>
                <p:cNvSpPr>
                  <a:spLocks noChangeArrowheads="1"/>
                </p:cNvSpPr>
                <p:nvPr/>
              </p:nvSpPr>
              <p:spPr bwMode="auto">
                <a:xfrm>
                  <a:off x="720" y="3264"/>
                  <a:ext cx="96" cy="96"/>
                </a:xfrm>
                <a:prstGeom prst="triangle">
                  <a:avLst>
                    <a:gd name="adj" fmla="val 50000"/>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85" name="AutoShape 38"/>
                <p:cNvSpPr>
                  <a:spLocks noChangeArrowheads="1"/>
                </p:cNvSpPr>
                <p:nvPr/>
              </p:nvSpPr>
              <p:spPr bwMode="auto">
                <a:xfrm>
                  <a:off x="624"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86" name="AutoShape 39"/>
                <p:cNvSpPr>
                  <a:spLocks noChangeArrowheads="1"/>
                </p:cNvSpPr>
                <p:nvPr/>
              </p:nvSpPr>
              <p:spPr bwMode="auto">
                <a:xfrm flipH="1">
                  <a:off x="816"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grpSp>
            <p:nvGrpSpPr>
              <p:cNvPr id="15378" name="Group 40"/>
              <p:cNvGrpSpPr>
                <a:grpSpLocks/>
              </p:cNvGrpSpPr>
              <p:nvPr/>
            </p:nvGrpSpPr>
            <p:grpSpPr bwMode="auto">
              <a:xfrm flipH="1">
                <a:off x="1155" y="3668"/>
                <a:ext cx="333" cy="172"/>
                <a:chOff x="624" y="3216"/>
                <a:chExt cx="288" cy="144"/>
              </a:xfrm>
            </p:grpSpPr>
            <p:sp>
              <p:nvSpPr>
                <p:cNvPr id="15379" name="Oval 41"/>
                <p:cNvSpPr>
                  <a:spLocks noChangeArrowheads="1"/>
                </p:cNvSpPr>
                <p:nvPr/>
              </p:nvSpPr>
              <p:spPr bwMode="auto">
                <a:xfrm>
                  <a:off x="816" y="3216"/>
                  <a:ext cx="96" cy="96"/>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5380" name="AutoShape 42"/>
                <p:cNvSpPr>
                  <a:spLocks noChangeArrowheads="1"/>
                </p:cNvSpPr>
                <p:nvPr/>
              </p:nvSpPr>
              <p:spPr bwMode="auto">
                <a:xfrm>
                  <a:off x="720" y="3264"/>
                  <a:ext cx="96" cy="96"/>
                </a:xfrm>
                <a:prstGeom prst="triangle">
                  <a:avLst>
                    <a:gd name="adj" fmla="val 50000"/>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81" name="AutoShape 43"/>
                <p:cNvSpPr>
                  <a:spLocks noChangeArrowheads="1"/>
                </p:cNvSpPr>
                <p:nvPr/>
              </p:nvSpPr>
              <p:spPr bwMode="auto">
                <a:xfrm>
                  <a:off x="624"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82" name="AutoShape 44"/>
                <p:cNvSpPr>
                  <a:spLocks noChangeArrowheads="1"/>
                </p:cNvSpPr>
                <p:nvPr/>
              </p:nvSpPr>
              <p:spPr bwMode="auto">
                <a:xfrm flipH="1">
                  <a:off x="816"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grpSp>
        <p:sp>
          <p:nvSpPr>
            <p:cNvPr id="15366" name="AutoShape 45"/>
            <p:cNvSpPr>
              <a:spLocks noChangeArrowheads="1"/>
            </p:cNvSpPr>
            <p:nvPr/>
          </p:nvSpPr>
          <p:spPr bwMode="auto">
            <a:xfrm rot="-5400000">
              <a:off x="792" y="312"/>
              <a:ext cx="336" cy="576"/>
            </a:xfrm>
            <a:prstGeom prst="flowChartDelay">
              <a:avLst/>
            </a:prstGeom>
            <a:solidFill>
              <a:schemeClr val="accent1">
                <a:alpha val="50195"/>
              </a:schemeClr>
            </a:solidFill>
            <a:ln w="25400">
              <a:solidFill>
                <a:schemeClr val="tx1"/>
              </a:solidFill>
              <a:miter lim="800000"/>
              <a:headEnd/>
              <a:tailEnd/>
            </a:ln>
          </p:spPr>
          <p:txBody>
            <a:bodyPr wrap="none" anchor="ctr"/>
            <a:lstStyle/>
            <a:p>
              <a:endParaRPr lang="en-GB">
                <a:latin typeface="Century Gothic" pitchFamily="34" charset="0"/>
              </a:endParaRPr>
            </a:p>
          </p:txBody>
        </p:sp>
        <p:sp>
          <p:nvSpPr>
            <p:cNvPr id="15367" name="AutoShape 46"/>
            <p:cNvSpPr>
              <a:spLocks noChangeArrowheads="1"/>
            </p:cNvSpPr>
            <p:nvPr/>
          </p:nvSpPr>
          <p:spPr bwMode="auto">
            <a:xfrm rot="-5400000">
              <a:off x="480" y="1200"/>
              <a:ext cx="960" cy="768"/>
            </a:xfrm>
            <a:prstGeom prst="flowChartOnlineStorage">
              <a:avLst/>
            </a:prstGeom>
            <a:solidFill>
              <a:schemeClr val="accent1">
                <a:alpha val="50195"/>
              </a:schemeClr>
            </a:solidFill>
            <a:ln w="9525">
              <a:solidFill>
                <a:schemeClr val="tx1"/>
              </a:solidFill>
              <a:miter lim="800000"/>
              <a:headEnd/>
              <a:tailEnd/>
            </a:ln>
          </p:spPr>
          <p:txBody>
            <a:bodyPr wrap="none" anchor="ctr"/>
            <a:lstStyle/>
            <a:p>
              <a:endParaRPr lang="en-GB">
                <a:latin typeface="Century Gothic" pitchFamily="34" charset="0"/>
              </a:endParaRPr>
            </a:p>
          </p:txBody>
        </p:sp>
      </p:grpSp>
      <p:sp>
        <p:nvSpPr>
          <p:cNvPr id="15364" name="Text Box 47"/>
          <p:cNvSpPr txBox="1">
            <a:spLocks noChangeArrowheads="1"/>
          </p:cNvSpPr>
          <p:nvPr/>
        </p:nvSpPr>
        <p:spPr bwMode="auto">
          <a:xfrm>
            <a:off x="2971800" y="1600200"/>
            <a:ext cx="5867400" cy="4603750"/>
          </a:xfrm>
          <a:prstGeom prst="rect">
            <a:avLst/>
          </a:prstGeom>
          <a:noFill/>
          <a:ln w="9525">
            <a:noFill/>
            <a:miter lim="800000"/>
            <a:headEnd/>
            <a:tailEnd/>
          </a:ln>
        </p:spPr>
        <p:txBody>
          <a:bodyPr>
            <a:spAutoFit/>
          </a:bodyPr>
          <a:lstStyle/>
          <a:p>
            <a:pPr eaLnBrk="0" hangingPunct="0"/>
            <a:r>
              <a:rPr lang="en-GB" sz="4000">
                <a:latin typeface="Century Gothic" pitchFamily="34" charset="0"/>
              </a:rPr>
              <a:t>Parts of the body are delicate and could be easily damaged.  The skeleton protects them.</a:t>
            </a:r>
            <a:endParaRPr lang="en-GB" sz="4000">
              <a:latin typeface="Times New Roman" pitchFamily="18" charset="0"/>
            </a:endParaRPr>
          </a:p>
          <a:p>
            <a:pPr eaLnBrk="0" hangingPunct="0"/>
            <a:endParaRPr lang="en-GB" sz="800">
              <a:latin typeface="Photina"/>
            </a:endParaRPr>
          </a:p>
          <a:p>
            <a:pPr eaLnBrk="0" hangingPunct="0"/>
            <a:endParaRPr lang="en-GB" sz="800">
              <a:latin typeface="Photina"/>
            </a:endParaRPr>
          </a:p>
          <a:p>
            <a:pPr eaLnBrk="0" hangingPunct="0">
              <a:buFontTx/>
              <a:buChar char="•"/>
            </a:pPr>
            <a:r>
              <a:rPr lang="en-GB" sz="2800">
                <a:latin typeface="Century Gothic" pitchFamily="34" charset="0"/>
              </a:rPr>
              <a:t>The cranium protects the brain</a:t>
            </a:r>
          </a:p>
          <a:p>
            <a:pPr eaLnBrk="0" hangingPunct="0">
              <a:buFontTx/>
              <a:buChar char="•"/>
            </a:pPr>
            <a:r>
              <a:rPr lang="en-GB" sz="2800">
                <a:latin typeface="Century Gothic" pitchFamily="34" charset="0"/>
              </a:rPr>
              <a:t>The ribcage protects the heart and lungs</a:t>
            </a:r>
            <a:endParaRPr lang="en-GB" sz="2400">
              <a:latin typeface="Photina"/>
            </a:endParaRPr>
          </a:p>
          <a:p>
            <a:pPr eaLnBrk="0" hangingPunct="0">
              <a:spcBef>
                <a:spcPct val="50000"/>
              </a:spcBef>
            </a:pPr>
            <a:endParaRPr lang="en-GB" sz="2400">
              <a:latin typeface="Palace Script"/>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68760"/>
            <a:ext cx="7315200" cy="1154097"/>
          </a:xfrm>
        </p:spPr>
        <p:txBody>
          <a:bodyPr>
            <a:normAutofit fontScale="90000"/>
          </a:bodyPr>
          <a:lstStyle/>
          <a:p>
            <a:r>
              <a:rPr lang="en-GB" b="1" dirty="0"/>
              <a:t>Impact of Contact Activities if suffering from Osteoporosis</a:t>
            </a:r>
            <a:br>
              <a:rPr lang="en-GB" b="1" dirty="0"/>
            </a:br>
            <a:endParaRPr lang="en-GB" dirty="0"/>
          </a:p>
        </p:txBody>
      </p:sp>
      <p:sp>
        <p:nvSpPr>
          <p:cNvPr id="3" name="Content Placeholder 2"/>
          <p:cNvSpPr>
            <a:spLocks noGrp="1"/>
          </p:cNvSpPr>
          <p:nvPr>
            <p:ph idx="1"/>
          </p:nvPr>
        </p:nvSpPr>
        <p:spPr>
          <a:xfrm>
            <a:off x="467544" y="2348880"/>
            <a:ext cx="3729608" cy="3539527"/>
          </a:xfrm>
        </p:spPr>
        <p:txBody>
          <a:bodyPr>
            <a:normAutofit/>
          </a:bodyPr>
          <a:lstStyle/>
          <a:p>
            <a:pPr fontAlgn="t">
              <a:buNone/>
            </a:pPr>
            <a:endParaRPr lang="en-GB" dirty="0" smtClean="0"/>
          </a:p>
          <a:p>
            <a:pPr fontAlgn="t"/>
            <a:r>
              <a:rPr lang="en-GB" sz="3600" b="1" dirty="0" smtClean="0"/>
              <a:t>Greatest</a:t>
            </a:r>
            <a:r>
              <a:rPr lang="en-GB" sz="3600" dirty="0" smtClean="0"/>
              <a:t> risk of fractures</a:t>
            </a:r>
          </a:p>
          <a:p>
            <a:pPr fontAlgn="t"/>
            <a:r>
              <a:rPr lang="en-GB" sz="3600" dirty="0" smtClean="0"/>
              <a:t>Especially rugby, kick-boxing</a:t>
            </a:r>
          </a:p>
          <a:p>
            <a:pPr fontAlgn="t"/>
            <a:endParaRPr lang="en-GB" dirty="0" smtClean="0"/>
          </a:p>
          <a:p>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1124" y="3508156"/>
            <a:ext cx="4059535" cy="332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0728"/>
            <a:ext cx="7315200" cy="1154097"/>
          </a:xfrm>
        </p:spPr>
        <p:txBody>
          <a:bodyPr>
            <a:normAutofit fontScale="90000"/>
          </a:bodyPr>
          <a:lstStyle/>
          <a:p>
            <a:r>
              <a:rPr lang="en-GB" dirty="0" smtClean="0">
                <a:solidFill>
                  <a:srgbClr val="FFFF00"/>
                </a:solidFill>
              </a:rPr>
              <a:t>Prevention or management of Osteoporosis.</a:t>
            </a:r>
            <a:endParaRPr lang="en-GB" dirty="0">
              <a:solidFill>
                <a:srgbClr val="FFFF00"/>
              </a:solidFill>
            </a:endParaRPr>
          </a:p>
        </p:txBody>
      </p:sp>
      <p:sp>
        <p:nvSpPr>
          <p:cNvPr id="3" name="Content Placeholder 2"/>
          <p:cNvSpPr>
            <a:spLocks noGrp="1"/>
          </p:cNvSpPr>
          <p:nvPr>
            <p:ph idx="1"/>
          </p:nvPr>
        </p:nvSpPr>
        <p:spPr>
          <a:xfrm>
            <a:off x="827584" y="2348880"/>
            <a:ext cx="7315200" cy="3539527"/>
          </a:xfrm>
        </p:spPr>
        <p:txBody>
          <a:bodyPr/>
          <a:lstStyle/>
          <a:p>
            <a:r>
              <a:rPr lang="en-GB" dirty="0" smtClean="0">
                <a:solidFill>
                  <a:srgbClr val="00B0F0"/>
                </a:solidFill>
              </a:rPr>
              <a:t>Manage weight?  </a:t>
            </a:r>
          </a:p>
          <a:p>
            <a:r>
              <a:rPr lang="en-GB" dirty="0" smtClean="0"/>
              <a:t>Reduction in weight reduces the amount of stress on the bones.</a:t>
            </a:r>
          </a:p>
          <a:p>
            <a:r>
              <a:rPr lang="en-GB" dirty="0" smtClean="0">
                <a:solidFill>
                  <a:srgbClr val="FFFF00"/>
                </a:solidFill>
              </a:rPr>
              <a:t>Taking part in physical activity that is low impact can increase the bone density.</a:t>
            </a:r>
          </a:p>
          <a:p>
            <a:r>
              <a:rPr lang="en-GB" dirty="0" smtClean="0"/>
              <a:t>Some high impact activity (in moderation can increase bone density).</a:t>
            </a:r>
          </a:p>
          <a:p>
            <a:r>
              <a:rPr lang="en-GB" dirty="0" smtClean="0">
                <a:solidFill>
                  <a:srgbClr val="FFFF00"/>
                </a:solidFill>
              </a:rPr>
              <a:t>Linked to where the injuries usually take place, if you increase core strength you can reduce strain on spine.  </a:t>
            </a:r>
          </a:p>
          <a:p>
            <a:endParaRPr lang="en-GB" dirty="0"/>
          </a:p>
        </p:txBody>
      </p:sp>
    </p:spTree>
    <p:extLst>
      <p:ext uri="{BB962C8B-B14F-4D97-AF65-F5344CB8AC3E}">
        <p14:creationId xmlns:p14="http://schemas.microsoft.com/office/powerpoint/2010/main" val="287423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86" y="260648"/>
            <a:ext cx="7315200" cy="1154097"/>
          </a:xfrm>
        </p:spPr>
        <p:txBody>
          <a:bodyPr/>
          <a:lstStyle/>
          <a:p>
            <a:r>
              <a:rPr lang="en-GB" dirty="0" smtClean="0"/>
              <a:t>WHY DO IT?</a:t>
            </a:r>
            <a:endParaRPr lang="en-GB" dirty="0"/>
          </a:p>
        </p:txBody>
      </p:sp>
      <p:pic>
        <p:nvPicPr>
          <p:cNvPr id="18434" name="Picture 2" descr="C:\Users\Hannah\Desktop\medium.jpg"/>
          <p:cNvPicPr>
            <a:picLocks noGrp="1" noChangeAspect="1" noChangeArrowheads="1"/>
          </p:cNvPicPr>
          <p:nvPr>
            <p:ph idx="1"/>
          </p:nvPr>
        </p:nvPicPr>
        <p:blipFill>
          <a:blip r:embed="rId3" cstate="print"/>
          <a:stretch>
            <a:fillRect/>
          </a:stretch>
        </p:blipFill>
        <p:spPr bwMode="auto">
          <a:xfrm>
            <a:off x="5220072" y="476672"/>
            <a:ext cx="3698819" cy="3538537"/>
          </a:xfrm>
          <a:prstGeom prst="rect">
            <a:avLst/>
          </a:prstGeom>
          <a:noFill/>
        </p:spPr>
      </p:pic>
      <p:sp>
        <p:nvSpPr>
          <p:cNvPr id="5" name="Rounded Rectangular Callout 4"/>
          <p:cNvSpPr/>
          <p:nvPr/>
        </p:nvSpPr>
        <p:spPr>
          <a:xfrm>
            <a:off x="5183560" y="4293096"/>
            <a:ext cx="3960440" cy="1728192"/>
          </a:xfrm>
          <a:prstGeom prst="wedgeRoundRectCallout">
            <a:avLst>
              <a:gd name="adj1" fmla="val 22042"/>
              <a:gd name="adj2" fmla="val -12174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“So why are we trying to encourage the next generation to take part in sport if it’s so bad  for us?”</a:t>
            </a:r>
            <a:endParaRPr lang="en-GB" sz="2400" dirty="0">
              <a:solidFill>
                <a:schemeClr val="tx1"/>
              </a:solidFill>
            </a:endParaRPr>
          </a:p>
        </p:txBody>
      </p:sp>
      <p:sp>
        <p:nvSpPr>
          <p:cNvPr id="3" name="Rectangle 2"/>
          <p:cNvSpPr/>
          <p:nvPr/>
        </p:nvSpPr>
        <p:spPr>
          <a:xfrm>
            <a:off x="683568" y="1484784"/>
            <a:ext cx="4176464" cy="5078313"/>
          </a:xfrm>
          <a:prstGeom prst="rect">
            <a:avLst/>
          </a:prstGeom>
        </p:spPr>
        <p:txBody>
          <a:bodyPr wrap="square">
            <a:spAutoFit/>
          </a:bodyPr>
          <a:lstStyle/>
          <a:p>
            <a:r>
              <a:rPr lang="en-US" b="1" dirty="0" smtClean="0"/>
              <a:t>PEAK BONE DENSITY</a:t>
            </a:r>
          </a:p>
          <a:p>
            <a:endParaRPr lang="en-US" dirty="0"/>
          </a:p>
          <a:p>
            <a:r>
              <a:rPr lang="en-US" dirty="0" smtClean="0"/>
              <a:t>A </a:t>
            </a:r>
            <a:r>
              <a:rPr lang="en-US" dirty="0"/>
              <a:t>time at the end of adolescence where the bone is at its strongest.</a:t>
            </a:r>
          </a:p>
          <a:p>
            <a:endParaRPr lang="en-US" dirty="0"/>
          </a:p>
          <a:p>
            <a:pPr algn="ctr">
              <a:buFont typeface="Arial" pitchFamily="34" charset="0"/>
              <a:buChar char="•"/>
            </a:pPr>
            <a:r>
              <a:rPr lang="en-US" dirty="0"/>
              <a:t>Developed through physical activity</a:t>
            </a:r>
            <a:r>
              <a:rPr lang="en-US" dirty="0" smtClean="0"/>
              <a:t>.</a:t>
            </a:r>
            <a:r>
              <a:rPr lang="en-GB" dirty="0"/>
              <a:t> Strength training increases bone density</a:t>
            </a:r>
          </a:p>
          <a:p>
            <a:pPr algn="ctr" fontAlgn="auto">
              <a:spcBef>
                <a:spcPts val="0"/>
              </a:spcBef>
              <a:spcAft>
                <a:spcPts val="0"/>
              </a:spcAft>
              <a:buFont typeface="Arial" pitchFamily="34" charset="0"/>
              <a:buChar char="•"/>
              <a:defRPr/>
            </a:pPr>
            <a:r>
              <a:rPr lang="en-GB" dirty="0"/>
              <a:t>Should be a gradual increase </a:t>
            </a:r>
            <a:r>
              <a:rPr lang="en-GB" dirty="0" smtClean="0"/>
              <a:t> </a:t>
            </a:r>
            <a:r>
              <a:rPr lang="en-GB" dirty="0"/>
              <a:t>overload in intensity </a:t>
            </a:r>
            <a:r>
              <a:rPr lang="en-GB" dirty="0" smtClean="0"/>
              <a:t> caution</a:t>
            </a:r>
          </a:p>
          <a:p>
            <a:pPr algn="ctr" fontAlgn="auto">
              <a:spcBef>
                <a:spcPts val="0"/>
              </a:spcBef>
              <a:spcAft>
                <a:spcPts val="0"/>
              </a:spcAft>
              <a:buFont typeface="Arial" pitchFamily="34" charset="0"/>
              <a:buChar char="•"/>
              <a:defRPr/>
            </a:pPr>
            <a:r>
              <a:rPr lang="en-GB" dirty="0"/>
              <a:t>With some caution, can increase bone </a:t>
            </a:r>
            <a:r>
              <a:rPr lang="en-GB" dirty="0" smtClean="0"/>
              <a:t>density</a:t>
            </a:r>
          </a:p>
          <a:p>
            <a:pPr algn="ctr" fontAlgn="auto">
              <a:spcBef>
                <a:spcPts val="0"/>
              </a:spcBef>
              <a:spcAft>
                <a:spcPts val="0"/>
              </a:spcAft>
              <a:buFont typeface="Arial" pitchFamily="34" charset="0"/>
              <a:buChar char="•"/>
              <a:defRPr/>
            </a:pPr>
            <a:r>
              <a:rPr lang="en-GB" dirty="0"/>
              <a:t>Increases calcium deposits at the epiphyseal plates – strengthens bones and reduces risk of fracture</a:t>
            </a:r>
          </a:p>
          <a:p>
            <a:pPr algn="ctr" fontAlgn="auto">
              <a:spcBef>
                <a:spcPts val="0"/>
              </a:spcBef>
              <a:spcAft>
                <a:spcPts val="0"/>
              </a:spcAft>
              <a:buFont typeface="Arial" pitchFamily="34" charset="0"/>
              <a:buChar char="•"/>
              <a:defRPr/>
            </a:pPr>
            <a:endParaRPr lang="en-GB" dirty="0"/>
          </a:p>
          <a:p>
            <a:pPr algn="ctr" fontAlgn="auto">
              <a:spcBef>
                <a:spcPts val="0"/>
              </a:spcBef>
              <a:spcAft>
                <a:spcPts val="0"/>
              </a:spcAft>
              <a:buFont typeface="Arial" pitchFamily="34" charset="0"/>
              <a:buChar char="•"/>
              <a:defRPr/>
            </a:pPr>
            <a:endParaRPr lang="en-GB" dirty="0"/>
          </a:p>
          <a:p>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67544" y="1268760"/>
            <a:ext cx="8229600" cy="4738538"/>
          </a:xfrm>
        </p:spPr>
        <p:txBody>
          <a:bodyPr/>
          <a:lstStyle/>
          <a:p>
            <a:pPr>
              <a:spcBef>
                <a:spcPts val="12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GB" sz="2400" dirty="0">
                <a:ea typeface="Times New Roman"/>
              </a:rPr>
              <a:t>Taking part in physical activity is considered essential to maintaining a healthy lifestyle.</a:t>
            </a:r>
            <a:br>
              <a:rPr lang="en-GB" sz="2400" dirty="0">
                <a:ea typeface="Times New Roman"/>
              </a:rPr>
            </a:br>
            <a:r>
              <a:rPr lang="en-GB" sz="2400" dirty="0">
                <a:ea typeface="Times New Roman"/>
              </a:rPr>
              <a:t>However, taking part in some activities can result in injury and a reduction in activity levels.</a:t>
            </a:r>
          </a:p>
          <a:p>
            <a:pPr>
              <a:spcBef>
                <a:spcPts val="120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Lst>
            </a:pPr>
            <a:r>
              <a:rPr lang="en-GB" sz="2400" dirty="0">
                <a:latin typeface="Times New Roman"/>
                <a:ea typeface="Times New Roman"/>
              </a:rPr>
              <a:t>	</a:t>
            </a:r>
            <a:r>
              <a:rPr lang="en-GB" sz="2400" dirty="0">
                <a:ea typeface="Times New Roman"/>
              </a:rPr>
              <a:t>Discuss </a:t>
            </a:r>
            <a:r>
              <a:rPr lang="en-GB" sz="2400" b="1" dirty="0">
                <a:ea typeface="Times New Roman"/>
              </a:rPr>
              <a:t>both </a:t>
            </a:r>
            <a:r>
              <a:rPr lang="en-GB" sz="2400" dirty="0">
                <a:ea typeface="Times New Roman"/>
              </a:rPr>
              <a:t>the positive and the negative impact of participating in different types of physical activity on the joints </a:t>
            </a:r>
            <a:r>
              <a:rPr lang="en-GB" sz="2400" dirty="0" smtClean="0">
                <a:ea typeface="Times New Roman"/>
              </a:rPr>
              <a:t>and bones                                                             </a:t>
            </a:r>
            <a:r>
              <a:rPr lang="en-GB" sz="1600" dirty="0" smtClean="0">
                <a:ea typeface="Times New Roman"/>
              </a:rPr>
              <a:t>[6</a:t>
            </a:r>
            <a:r>
              <a:rPr lang="en-GB" sz="1400" dirty="0" smtClean="0">
                <a:ea typeface="Times New Roman"/>
              </a:rPr>
              <a:t>]</a:t>
            </a:r>
            <a:endParaRPr lang="en-GB" sz="1400" dirty="0">
              <a:ea typeface="Times New Roman"/>
            </a:endParaRPr>
          </a:p>
          <a:p>
            <a:endParaRPr lang="en-GB" dirty="0"/>
          </a:p>
        </p:txBody>
      </p:sp>
    </p:spTree>
    <p:extLst>
      <p:ext uri="{BB962C8B-B14F-4D97-AF65-F5344CB8AC3E}">
        <p14:creationId xmlns:p14="http://schemas.microsoft.com/office/powerpoint/2010/main" val="2256104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GB" dirty="0" smtClean="0"/>
              <a:t>Other answers;</a:t>
            </a:r>
          </a:p>
          <a:p>
            <a:endParaRPr lang="en-GB" dirty="0"/>
          </a:p>
          <a:p>
            <a:r>
              <a:rPr lang="en-GB" dirty="0" smtClean="0"/>
              <a:t>Increase in peak bone density/ calcium deposits.</a:t>
            </a:r>
          </a:p>
          <a:p>
            <a:endParaRPr lang="en-GB" dirty="0" smtClean="0"/>
          </a:p>
          <a:p>
            <a:r>
              <a:rPr lang="en-GB" dirty="0" smtClean="0"/>
              <a:t>Weight reduction so less weight on weakened bones.</a:t>
            </a:r>
          </a:p>
          <a:p>
            <a:endParaRPr lang="en-GB" dirty="0" smtClean="0"/>
          </a:p>
          <a:p>
            <a:r>
              <a:rPr lang="en-GB" dirty="0" smtClean="0"/>
              <a:t>Weight reduction so less weight on growth plates.</a:t>
            </a:r>
          </a:p>
          <a:p>
            <a:endParaRPr lang="en-GB" dirty="0"/>
          </a:p>
          <a:p>
            <a:r>
              <a:rPr lang="en-GB" dirty="0"/>
              <a:t>I</a:t>
            </a:r>
            <a:r>
              <a:rPr lang="en-GB" dirty="0" smtClean="0"/>
              <a:t>ncreased </a:t>
            </a:r>
            <a:r>
              <a:rPr lang="en-GB" dirty="0"/>
              <a:t>core stability reduces likelihood of problems with lumbar vertebrae</a:t>
            </a:r>
            <a:r>
              <a:rPr lang="en-GB" dirty="0" smtClean="0"/>
              <a:t>.</a:t>
            </a:r>
          </a:p>
          <a:p>
            <a:endParaRPr lang="en-GB"/>
          </a:p>
          <a:p>
            <a:pPr marL="45720" indent="0">
              <a:buNone/>
            </a:pPr>
            <a:endParaRPr lang="en-GB" dirty="0"/>
          </a:p>
        </p:txBody>
      </p:sp>
    </p:spTree>
    <p:extLst>
      <p:ext uri="{BB962C8B-B14F-4D97-AF65-F5344CB8AC3E}">
        <p14:creationId xmlns:p14="http://schemas.microsoft.com/office/powerpoint/2010/main" val="12439863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95536" y="2132856"/>
            <a:ext cx="8229600" cy="1282154"/>
          </a:xfrm>
        </p:spPr>
        <p:txBody>
          <a:bodyPr>
            <a:noAutofit/>
          </a:bodyPr>
          <a:lstStyle/>
          <a:p>
            <a:pPr algn="ctr"/>
            <a:r>
              <a:rPr lang="en-GB" sz="4400" b="1" dirty="0" smtClean="0"/>
              <a:t>Joints</a:t>
            </a:r>
          </a:p>
          <a:p>
            <a:pPr algn="ctr"/>
            <a:endParaRPr lang="en-GB" sz="4400" b="1" dirty="0"/>
          </a:p>
          <a:p>
            <a:pPr algn="ctr"/>
            <a:r>
              <a:rPr lang="en-GB" sz="4400" b="1" dirty="0" smtClean="0"/>
              <a:t>Osteoarthritis</a:t>
            </a:r>
            <a:endParaRPr lang="en-GB" sz="4400" b="1" dirty="0"/>
          </a:p>
        </p:txBody>
      </p:sp>
    </p:spTree>
    <p:custDataLst>
      <p:tags r:id="rId1"/>
    </p:custDataLst>
    <p:extLst>
      <p:ext uri="{BB962C8B-B14F-4D97-AF65-F5344CB8AC3E}">
        <p14:creationId xmlns:p14="http://schemas.microsoft.com/office/powerpoint/2010/main" val="26748551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ynovialjoints.net/synovial-joi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844" y="476672"/>
            <a:ext cx="4729156" cy="532392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p:nvPr>
        </p:nvSpPr>
        <p:spPr>
          <a:xfrm>
            <a:off x="251520" y="836713"/>
            <a:ext cx="4032448" cy="3168352"/>
          </a:xfrm>
          <a:solidFill>
            <a:srgbClr val="C00000"/>
          </a:solidFill>
          <a:ln>
            <a:solidFill>
              <a:schemeClr val="tx1"/>
            </a:solidFill>
          </a:ln>
        </p:spPr>
        <p:txBody>
          <a:bodyPr>
            <a:normAutofit/>
          </a:bodyPr>
          <a:lstStyle/>
          <a:p>
            <a:r>
              <a:rPr lang="en-GB" sz="2800" dirty="0" smtClean="0"/>
              <a:t>Joints:</a:t>
            </a:r>
          </a:p>
          <a:p>
            <a:r>
              <a:rPr lang="en-GB" sz="2800" dirty="0" smtClean="0"/>
              <a:t>Draw and label a synovial joint.</a:t>
            </a:r>
          </a:p>
          <a:p>
            <a:endParaRPr lang="en-GB" sz="2800" dirty="0"/>
          </a:p>
          <a:p>
            <a:r>
              <a:rPr lang="en-GB" sz="2800" dirty="0" smtClean="0"/>
              <a:t>White boards.</a:t>
            </a:r>
            <a:endParaRPr lang="en-GB" sz="2800" dirty="0"/>
          </a:p>
        </p:txBody>
      </p:sp>
    </p:spTree>
    <p:extLst>
      <p:ext uri="{BB962C8B-B14F-4D97-AF65-F5344CB8AC3E}">
        <p14:creationId xmlns:p14="http://schemas.microsoft.com/office/powerpoint/2010/main" val="330030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5445224"/>
            <a:ext cx="6400800" cy="1104528"/>
          </a:xfrm>
        </p:spPr>
        <p:txBody>
          <a:bodyPr/>
          <a:lstStyle/>
          <a:p>
            <a:endParaRPr lang="en-GB" dirty="0" smtClean="0"/>
          </a:p>
          <a:p>
            <a:endParaRPr lang="en-GB" dirty="0"/>
          </a:p>
        </p:txBody>
      </p:sp>
      <p:pic>
        <p:nvPicPr>
          <p:cNvPr id="4" name="Picture 3" descr="N:\My Pictures\Anatomy AS\ankle_osteoarthritis.jpg">
            <a:hlinkClick r:id="rId3"/>
          </p:cNvPr>
          <p:cNvPicPr>
            <a:picLocks noChangeAspect="1" noChangeArrowheads="1"/>
          </p:cNvPicPr>
          <p:nvPr/>
        </p:nvPicPr>
        <p:blipFill>
          <a:blip r:embed="rId4" cstate="print"/>
          <a:srcRect/>
          <a:stretch>
            <a:fillRect/>
          </a:stretch>
        </p:blipFill>
        <p:spPr bwMode="auto">
          <a:xfrm>
            <a:off x="683568" y="764704"/>
            <a:ext cx="3528392" cy="4493872"/>
          </a:xfrm>
          <a:prstGeom prst="rect">
            <a:avLst/>
          </a:prstGeom>
          <a:noFill/>
        </p:spPr>
      </p:pic>
      <p:pic>
        <p:nvPicPr>
          <p:cNvPr id="5" name="Picture 4" descr="N:\My Pictures\Anatomy AS\Osteoarthritis_left_knee.jpg"/>
          <p:cNvPicPr>
            <a:picLocks noChangeAspect="1" noChangeArrowheads="1"/>
          </p:cNvPicPr>
          <p:nvPr/>
        </p:nvPicPr>
        <p:blipFill>
          <a:blip r:embed="rId5" cstate="print"/>
          <a:srcRect/>
          <a:stretch>
            <a:fillRect/>
          </a:stretch>
        </p:blipFill>
        <p:spPr bwMode="auto">
          <a:xfrm>
            <a:off x="683568" y="1088740"/>
            <a:ext cx="3564396" cy="4752528"/>
          </a:xfrm>
          <a:prstGeom prst="rect">
            <a:avLst/>
          </a:prstGeom>
          <a:noFill/>
        </p:spPr>
      </p:pic>
      <p:sp>
        <p:nvSpPr>
          <p:cNvPr id="6" name="Title 5"/>
          <p:cNvSpPr>
            <a:spLocks noGrp="1"/>
          </p:cNvSpPr>
          <p:nvPr>
            <p:ph type="ctrTitle"/>
          </p:nvPr>
        </p:nvSpPr>
        <p:spPr/>
        <p:txBody>
          <a:bodyPr/>
          <a:lstStyle/>
          <a:p>
            <a:endParaRPr lang="en-GB" dirty="0"/>
          </a:p>
        </p:txBody>
      </p:sp>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764704"/>
            <a:ext cx="4497272"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linds(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19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7920880" cy="4680520"/>
          </a:xfrm>
        </p:spPr>
        <p:txBody>
          <a:bodyPr>
            <a:normAutofit fontScale="25000" lnSpcReduction="20000"/>
          </a:bodyPr>
          <a:lstStyle/>
          <a:p>
            <a:pPr lvl="5"/>
            <a:r>
              <a:rPr lang="en-GB" sz="6400" dirty="0" smtClean="0">
                <a:latin typeface="Cooper Black" panose="0208090404030B020404" pitchFamily="18" charset="0"/>
              </a:rPr>
              <a:t>Places affected:  </a:t>
            </a:r>
            <a:r>
              <a:rPr lang="en-GB" sz="6400" dirty="0" smtClean="0">
                <a:solidFill>
                  <a:srgbClr val="FFC000"/>
                </a:solidFill>
                <a:latin typeface="Cooper Black" panose="0208090404030B020404" pitchFamily="18" charset="0"/>
              </a:rPr>
              <a:t>Hands knees hips spine</a:t>
            </a:r>
          </a:p>
          <a:p>
            <a:pPr lvl="5"/>
            <a:r>
              <a:rPr lang="en-GB" sz="6400" dirty="0" smtClean="0">
                <a:latin typeface="Cooper Black" panose="0208090404030B020404" pitchFamily="18" charset="0"/>
              </a:rPr>
              <a:t>Cause: </a:t>
            </a:r>
            <a:r>
              <a:rPr lang="en-GB" sz="6400" dirty="0" smtClean="0">
                <a:solidFill>
                  <a:srgbClr val="FFC000"/>
                </a:solidFill>
                <a:latin typeface="Cooper Black" panose="0208090404030B020404" pitchFamily="18" charset="0"/>
              </a:rPr>
              <a:t>unknown</a:t>
            </a:r>
          </a:p>
          <a:p>
            <a:pPr lvl="5"/>
            <a:r>
              <a:rPr lang="en-GB" sz="6400" dirty="0" smtClean="0">
                <a:latin typeface="Cooper Black" panose="0208090404030B020404" pitchFamily="18" charset="0"/>
              </a:rPr>
              <a:t>Risk factors</a:t>
            </a:r>
            <a:r>
              <a:rPr lang="en-GB" sz="6400" dirty="0" smtClean="0">
                <a:solidFill>
                  <a:srgbClr val="FFFF00"/>
                </a:solidFill>
                <a:latin typeface="Cooper Black" panose="0208090404030B020404" pitchFamily="18" charset="0"/>
              </a:rPr>
              <a:t> overweight</a:t>
            </a:r>
          </a:p>
          <a:p>
            <a:pPr lvl="5"/>
            <a:r>
              <a:rPr lang="en-GB" sz="6400" dirty="0" smtClean="0">
                <a:solidFill>
                  <a:srgbClr val="FFFF00"/>
                </a:solidFill>
                <a:latin typeface="Cooper Black" panose="0208090404030B020404" pitchFamily="18" charset="0"/>
              </a:rPr>
              <a:t>Joint injury</a:t>
            </a:r>
          </a:p>
          <a:p>
            <a:pPr lvl="5"/>
            <a:r>
              <a:rPr lang="en-GB" sz="6400" dirty="0" smtClean="0">
                <a:solidFill>
                  <a:srgbClr val="FFFF00"/>
                </a:solidFill>
                <a:latin typeface="Cooper Black" panose="0208090404030B020404" pitchFamily="18" charset="0"/>
              </a:rPr>
              <a:t>Repetitive strain</a:t>
            </a:r>
          </a:p>
          <a:p>
            <a:pPr lvl="5"/>
            <a:r>
              <a:rPr lang="en-GB" sz="6400" dirty="0" smtClean="0">
                <a:solidFill>
                  <a:srgbClr val="FFFF00"/>
                </a:solidFill>
                <a:latin typeface="Cooper Black" panose="0208090404030B020404" pitchFamily="18" charset="0"/>
              </a:rPr>
              <a:t>Problem with alignment</a:t>
            </a:r>
          </a:p>
          <a:p>
            <a:pPr lvl="5"/>
            <a:r>
              <a:rPr lang="en-GB" sz="6400" dirty="0" smtClean="0">
                <a:solidFill>
                  <a:srgbClr val="FFFF00"/>
                </a:solidFill>
                <a:latin typeface="Cooper Black" panose="0208090404030B020404" pitchFamily="18" charset="0"/>
              </a:rPr>
              <a:t>Family tendency </a:t>
            </a:r>
          </a:p>
          <a:p>
            <a:pPr lvl="5"/>
            <a:endParaRPr lang="en-GB" sz="6400" dirty="0">
              <a:latin typeface="Cooper Black" panose="0208090404030B020404" pitchFamily="18" charset="0"/>
            </a:endParaRPr>
          </a:p>
          <a:p>
            <a:pPr lvl="5"/>
            <a:r>
              <a:rPr lang="en-GB" sz="6400" dirty="0" smtClean="0">
                <a:latin typeface="Cooper Black" panose="0208090404030B020404" pitchFamily="18" charset="0"/>
              </a:rPr>
              <a:t>Process= </a:t>
            </a:r>
            <a:r>
              <a:rPr lang="en-GB" sz="6400" dirty="0" smtClean="0">
                <a:solidFill>
                  <a:srgbClr val="FFFF00"/>
                </a:solidFill>
                <a:latin typeface="Cooper Black" panose="0208090404030B020404" pitchFamily="18" charset="0"/>
              </a:rPr>
              <a:t>Reduction of articular cartilage</a:t>
            </a:r>
          </a:p>
          <a:p>
            <a:pPr lvl="5"/>
            <a:r>
              <a:rPr lang="en-GB" sz="6400" dirty="0" smtClean="0">
                <a:solidFill>
                  <a:srgbClr val="FFFF00"/>
                </a:solidFill>
                <a:latin typeface="Cooper Black" panose="0208090404030B020404" pitchFamily="18" charset="0"/>
              </a:rPr>
              <a:t>Bone spurs</a:t>
            </a:r>
          </a:p>
          <a:p>
            <a:pPr lvl="5"/>
            <a:endParaRPr lang="en-GB" sz="6400" dirty="0">
              <a:latin typeface="Cooper Black" panose="0208090404030B020404" pitchFamily="18" charset="0"/>
            </a:endParaRPr>
          </a:p>
          <a:p>
            <a:pPr lvl="5"/>
            <a:r>
              <a:rPr lang="en-GB" sz="6400" dirty="0" smtClean="0">
                <a:latin typeface="Cooper Black" panose="0208090404030B020404" pitchFamily="18" charset="0"/>
              </a:rPr>
              <a:t>Control </a:t>
            </a:r>
          </a:p>
          <a:p>
            <a:pPr lvl="5"/>
            <a:r>
              <a:rPr lang="en-GB" sz="6400" dirty="0" smtClean="0">
                <a:solidFill>
                  <a:srgbClr val="FFFF00"/>
                </a:solidFill>
                <a:latin typeface="Cooper Black" panose="0208090404030B020404" pitchFamily="18" charset="0"/>
              </a:rPr>
              <a:t>Medication</a:t>
            </a:r>
          </a:p>
          <a:p>
            <a:pPr lvl="5"/>
            <a:r>
              <a:rPr lang="en-GB" sz="6400" dirty="0" smtClean="0">
                <a:solidFill>
                  <a:srgbClr val="FFFF00"/>
                </a:solidFill>
                <a:latin typeface="Cooper Black" panose="0208090404030B020404" pitchFamily="18" charset="0"/>
              </a:rPr>
              <a:t>Ice-pack</a:t>
            </a:r>
          </a:p>
          <a:p>
            <a:pPr lvl="5"/>
            <a:r>
              <a:rPr lang="en-GB" sz="6400" dirty="0" smtClean="0">
                <a:solidFill>
                  <a:srgbClr val="FFFF00"/>
                </a:solidFill>
                <a:latin typeface="Cooper Black" panose="0208090404030B020404" pitchFamily="18" charset="0"/>
              </a:rPr>
              <a:t>Lifestyle –resting</a:t>
            </a:r>
          </a:p>
          <a:p>
            <a:pPr lvl="5"/>
            <a:r>
              <a:rPr lang="en-GB" sz="6400" dirty="0" smtClean="0">
                <a:solidFill>
                  <a:srgbClr val="FFFF00"/>
                </a:solidFill>
                <a:latin typeface="Cooper Black" panose="0208090404030B020404" pitchFamily="18" charset="0"/>
              </a:rPr>
              <a:t>Loosing weight</a:t>
            </a:r>
          </a:p>
          <a:p>
            <a:pPr lvl="5"/>
            <a:r>
              <a:rPr lang="en-GB" sz="6400" dirty="0" smtClean="0">
                <a:solidFill>
                  <a:srgbClr val="FFFF00"/>
                </a:solidFill>
                <a:latin typeface="Cooper Black" panose="0208090404030B020404" pitchFamily="18" charset="0"/>
              </a:rPr>
              <a:t>Physical activity/ low impact to increase muscles to support joint</a:t>
            </a:r>
          </a:p>
          <a:p>
            <a:pPr lvl="5"/>
            <a:r>
              <a:rPr lang="en-GB" sz="6400" dirty="0" smtClean="0">
                <a:solidFill>
                  <a:srgbClr val="FFFF00"/>
                </a:solidFill>
                <a:latin typeface="Cooper Black" panose="0208090404030B020404" pitchFamily="18" charset="0"/>
              </a:rPr>
              <a:t>Increase strength of tendons</a:t>
            </a:r>
          </a:p>
          <a:p>
            <a:pPr lvl="5"/>
            <a:r>
              <a:rPr lang="en-GB" sz="6400" dirty="0" smtClean="0">
                <a:solidFill>
                  <a:srgbClr val="FFFF00"/>
                </a:solidFill>
                <a:latin typeface="Cooper Black" panose="0208090404030B020404" pitchFamily="18" charset="0"/>
              </a:rPr>
              <a:t>Increase strength of ligaments</a:t>
            </a:r>
          </a:p>
          <a:p>
            <a:pPr lvl="5"/>
            <a:r>
              <a:rPr lang="en-GB" sz="6400" dirty="0" smtClean="0">
                <a:solidFill>
                  <a:srgbClr val="FFFF00"/>
                </a:solidFill>
                <a:latin typeface="Cooper Black" panose="0208090404030B020404" pitchFamily="18" charset="0"/>
              </a:rPr>
              <a:t>Increase in strength of articular cartilage</a:t>
            </a:r>
          </a:p>
          <a:p>
            <a:pPr lvl="5"/>
            <a:endParaRPr lang="en-GB" dirty="0" smtClean="0"/>
          </a:p>
          <a:p>
            <a:pPr lvl="5"/>
            <a:endParaRPr lang="en-GB" dirty="0"/>
          </a:p>
        </p:txBody>
      </p:sp>
      <p:sp>
        <p:nvSpPr>
          <p:cNvPr id="4" name="Title 3"/>
          <p:cNvSpPr>
            <a:spLocks noGrp="1"/>
          </p:cNvSpPr>
          <p:nvPr>
            <p:ph type="title"/>
          </p:nvPr>
        </p:nvSpPr>
        <p:spPr>
          <a:xfrm>
            <a:off x="179512" y="1035"/>
            <a:ext cx="7315200" cy="691662"/>
          </a:xfrm>
        </p:spPr>
        <p:txBody>
          <a:bodyPr>
            <a:normAutofit fontScale="90000"/>
          </a:bodyPr>
          <a:lstStyle/>
          <a:p>
            <a:r>
              <a:rPr lang="en-GB" dirty="0" smtClean="0"/>
              <a:t>Arthritis and Osteoarthritis</a:t>
            </a:r>
            <a:endParaRPr lang="en-GB" dirty="0"/>
          </a:p>
        </p:txBody>
      </p:sp>
    </p:spTree>
    <p:extLst>
      <p:ext uri="{BB962C8B-B14F-4D97-AF65-F5344CB8AC3E}">
        <p14:creationId xmlns:p14="http://schemas.microsoft.com/office/powerpoint/2010/main" val="40894626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1154097"/>
          </a:xfrm>
        </p:spPr>
        <p:txBody>
          <a:bodyPr/>
          <a:lstStyle/>
          <a:p>
            <a:r>
              <a:rPr lang="en-GB" dirty="0" smtClean="0"/>
              <a:t>Joint stability</a:t>
            </a:r>
            <a:endParaRPr lang="en-GB" dirty="0"/>
          </a:p>
        </p:txBody>
      </p:sp>
      <p:sp>
        <p:nvSpPr>
          <p:cNvPr id="3" name="Content Placeholder 2"/>
          <p:cNvSpPr>
            <a:spLocks noGrp="1"/>
          </p:cNvSpPr>
          <p:nvPr>
            <p:ph idx="1"/>
          </p:nvPr>
        </p:nvSpPr>
        <p:spPr>
          <a:xfrm>
            <a:off x="395536" y="1236077"/>
            <a:ext cx="3096344" cy="2088232"/>
          </a:xfrm>
          <a:solidFill>
            <a:srgbClr val="0070C0"/>
          </a:solidFill>
          <a:ln>
            <a:solidFill>
              <a:schemeClr val="bg1"/>
            </a:solidFill>
          </a:ln>
        </p:spPr>
        <p:txBody>
          <a:bodyPr>
            <a:normAutofit fontScale="62500" lnSpcReduction="20000"/>
          </a:bodyPr>
          <a:lstStyle/>
          <a:p>
            <a:r>
              <a:rPr lang="en-GB" sz="2900" b="1" dirty="0" smtClean="0">
                <a:latin typeface="Tahoma" pitchFamily="34" charset="0"/>
                <a:cs typeface="Tahoma" pitchFamily="34" charset="0"/>
              </a:rPr>
              <a:t>Joint </a:t>
            </a:r>
            <a:r>
              <a:rPr lang="en-GB" sz="2900" b="1" dirty="0" smtClean="0">
                <a:latin typeface="Tahoma" pitchFamily="34" charset="0"/>
                <a:cs typeface="Tahoma" pitchFamily="34" charset="0"/>
              </a:rPr>
              <a:t>stability ;</a:t>
            </a:r>
            <a:r>
              <a:rPr lang="en-GB" sz="2900" dirty="0" smtClean="0">
                <a:latin typeface="Tahoma" pitchFamily="34" charset="0"/>
                <a:cs typeface="Tahoma" pitchFamily="34" charset="0"/>
              </a:rPr>
              <a:t> </a:t>
            </a:r>
            <a:r>
              <a:rPr lang="en-GB" sz="2900" dirty="0" smtClean="0">
                <a:cs typeface="Tahoma" pitchFamily="34" charset="0"/>
              </a:rPr>
              <a:t>refers to the ability of the surrounding muscle and ligaments to resist movement.</a:t>
            </a:r>
          </a:p>
          <a:p>
            <a:r>
              <a:rPr lang="en-GB" sz="2900" dirty="0" smtClean="0">
                <a:latin typeface="Tahoma" pitchFamily="34" charset="0"/>
                <a:cs typeface="Tahoma" pitchFamily="34" charset="0"/>
              </a:rPr>
              <a:t>Increase in ligament strength increases the stability.</a:t>
            </a:r>
            <a:endParaRPr lang="en-GB" sz="2900" dirty="0" smtClean="0">
              <a:latin typeface="Tahoma" pitchFamily="34" charset="0"/>
              <a:cs typeface="Tahoma" pitchFamily="34" charset="0"/>
            </a:endParaRPr>
          </a:p>
          <a:p>
            <a:endParaRPr lang="en-GB" sz="2000" dirty="0" smtClean="0">
              <a:latin typeface="Tahoma" pitchFamily="34" charset="0"/>
              <a:cs typeface="Tahoma" pitchFamily="34" charset="0"/>
            </a:endParaRPr>
          </a:p>
          <a:p>
            <a:pPr>
              <a:buNone/>
            </a:pPr>
            <a:endParaRPr lang="en-GB" sz="2000" dirty="0">
              <a:latin typeface="Tahoma" pitchFamily="34" charset="0"/>
              <a:cs typeface="Tahoma" pitchFamily="34" charset="0"/>
            </a:endParaRPr>
          </a:p>
        </p:txBody>
      </p:sp>
      <p:pic>
        <p:nvPicPr>
          <p:cNvPr id="21507" name="Picture 3" descr="N:\My Pictures\Anatomy AS\knee_joint1.jpg"/>
          <p:cNvPicPr>
            <a:picLocks noChangeAspect="1" noChangeArrowheads="1"/>
          </p:cNvPicPr>
          <p:nvPr/>
        </p:nvPicPr>
        <p:blipFill>
          <a:blip r:embed="rId3" cstate="print"/>
          <a:srcRect/>
          <a:stretch>
            <a:fillRect/>
          </a:stretch>
        </p:blipFill>
        <p:spPr bwMode="auto">
          <a:xfrm>
            <a:off x="5163524" y="116632"/>
            <a:ext cx="3945270" cy="2988332"/>
          </a:xfrm>
          <a:prstGeom prst="rect">
            <a:avLst/>
          </a:prstGeom>
          <a:noFill/>
        </p:spPr>
      </p:pic>
      <p:sp>
        <p:nvSpPr>
          <p:cNvPr id="5" name="Content Placeholder 2"/>
          <p:cNvSpPr txBox="1">
            <a:spLocks/>
          </p:cNvSpPr>
          <p:nvPr/>
        </p:nvSpPr>
        <p:spPr>
          <a:xfrm>
            <a:off x="395536" y="3501008"/>
            <a:ext cx="3096344" cy="1512168"/>
          </a:xfrm>
          <a:prstGeom prst="rect">
            <a:avLst/>
          </a:prstGeom>
          <a:solidFill>
            <a:srgbClr val="0070C0"/>
          </a:solidFill>
          <a:ln>
            <a:solidFill>
              <a:schemeClr val="bg1"/>
            </a:solidFill>
          </a:ln>
        </p:spPr>
        <p:txBody>
          <a:bodyPr vert="horz" lIns="91440" tIns="45720" rIns="91440" bIns="45720" rtlCol="0">
            <a:normAutofit fontScale="92500" lnSpcReduction="1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GB" dirty="0" smtClean="0">
                <a:latin typeface="Tahoma" pitchFamily="34" charset="0"/>
                <a:cs typeface="Tahoma" pitchFamily="34" charset="0"/>
              </a:rPr>
              <a:t>Is this a good thing for sport?</a:t>
            </a:r>
          </a:p>
          <a:p>
            <a:pPr fontAlgn="auto">
              <a:spcAft>
                <a:spcPts val="0"/>
              </a:spcAft>
            </a:pPr>
            <a:r>
              <a:rPr lang="en-GB" dirty="0" smtClean="0">
                <a:latin typeface="Tahoma" pitchFamily="34" charset="0"/>
                <a:cs typeface="Tahoma" pitchFamily="34" charset="0"/>
              </a:rPr>
              <a:t>Can you give a sporting example that will help explain your answer?</a:t>
            </a:r>
          </a:p>
          <a:p>
            <a:pPr fontAlgn="auto">
              <a:spcAft>
                <a:spcPts val="0"/>
              </a:spcAft>
              <a:buFont typeface="Wingdings" charset="2"/>
              <a:buNone/>
            </a:pPr>
            <a:endParaRPr lang="en-GB" dirty="0">
              <a:latin typeface="Tahoma" pitchFamily="34" charset="0"/>
              <a:cs typeface="Tahoma" pitchFamily="34" charset="0"/>
            </a:endParaRPr>
          </a:p>
        </p:txBody>
      </p:sp>
      <p:sp>
        <p:nvSpPr>
          <p:cNvPr id="6" name="Content Placeholder 2"/>
          <p:cNvSpPr txBox="1">
            <a:spLocks/>
          </p:cNvSpPr>
          <p:nvPr/>
        </p:nvSpPr>
        <p:spPr>
          <a:xfrm>
            <a:off x="3707904" y="3284984"/>
            <a:ext cx="5256584" cy="2448272"/>
          </a:xfrm>
          <a:prstGeom prst="rect">
            <a:avLst/>
          </a:prstGeom>
          <a:solidFill>
            <a:srgbClr val="0070C0"/>
          </a:solidFill>
          <a:ln>
            <a:solidFill>
              <a:schemeClr val="bg1"/>
            </a:solidFill>
          </a:ln>
        </p:spPr>
        <p:txBody>
          <a:bodyPr vert="horz" lIns="91440" tIns="45720" rIns="91440" bIns="45720" rtlCol="0">
            <a:normAutofit fontScale="85000" lnSpcReduction="20000"/>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fontAlgn="auto">
              <a:spcAft>
                <a:spcPts val="0"/>
              </a:spcAft>
              <a:buFont typeface="Wingdings" charset="2"/>
              <a:buNone/>
            </a:pPr>
            <a:r>
              <a:rPr lang="en-GB" dirty="0" smtClean="0">
                <a:latin typeface="Tahoma" pitchFamily="34" charset="0"/>
                <a:cs typeface="Tahoma" pitchFamily="34" charset="0"/>
              </a:rPr>
              <a:t>Answer: Yes</a:t>
            </a:r>
          </a:p>
          <a:p>
            <a:pPr fontAlgn="auto">
              <a:spcAft>
                <a:spcPts val="0"/>
              </a:spcAft>
              <a:buFont typeface="Wingdings" charset="2"/>
              <a:buNone/>
            </a:pPr>
            <a:r>
              <a:rPr lang="en-GB" dirty="0" smtClean="0">
                <a:latin typeface="Tahoma" pitchFamily="34" charset="0"/>
                <a:cs typeface="Tahoma" pitchFamily="34" charset="0"/>
              </a:rPr>
              <a:t>Physical activity strengthens ligaments and cartilage, allowing stability when performing </a:t>
            </a:r>
            <a:r>
              <a:rPr lang="en-GB" dirty="0" err="1" smtClean="0">
                <a:latin typeface="Tahoma" pitchFamily="34" charset="0"/>
                <a:cs typeface="Tahoma" pitchFamily="34" charset="0"/>
              </a:rPr>
              <a:t>eg</a:t>
            </a:r>
            <a:r>
              <a:rPr lang="en-GB" dirty="0" smtClean="0">
                <a:latin typeface="Tahoma" pitchFamily="34" charset="0"/>
                <a:cs typeface="Tahoma" pitchFamily="34" charset="0"/>
              </a:rPr>
              <a:t>, golf swing, place kick in football of the supporting leg.  A reduction in physical activity will lead to a shortening of ligament reducing flexibility, leaving them prone to injury. Muscle tone is reduced surrounding the joint loosing stability. Can lead to a reduction in synovial fluid and ease of movement.</a:t>
            </a:r>
            <a:endParaRPr lang="en-GB" dirty="0">
              <a:latin typeface="Tahoma" pitchFamily="34" charset="0"/>
              <a:cs typeface="Tahoma"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295400" y="228600"/>
            <a:ext cx="7391400" cy="1905000"/>
          </a:xfrm>
          <a:prstGeom prst="rect">
            <a:avLst/>
          </a:prstGeom>
          <a:noFill/>
          <a:ln w="9525">
            <a:noFill/>
            <a:miter lim="800000"/>
            <a:headEnd/>
            <a:tailEnd/>
          </a:ln>
          <a:effectLst/>
        </p:spPr>
        <p:txBody>
          <a:bodyPr/>
          <a:lstStyle/>
          <a:p>
            <a:pPr fontAlgn="auto">
              <a:spcBef>
                <a:spcPts val="0"/>
              </a:spcBef>
              <a:spcAft>
                <a:spcPts val="0"/>
              </a:spcAft>
              <a:defRPr/>
            </a:pPr>
            <a:r>
              <a:rPr lang="en-GB" sz="54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3. 	BLOOD CELL 		PRODUCTION</a:t>
            </a:r>
          </a:p>
        </p:txBody>
      </p:sp>
      <p:pic>
        <p:nvPicPr>
          <p:cNvPr id="16387" name="Picture 3" descr="marrow">
            <a:hlinkClick r:id="rId3"/>
          </p:cNvPr>
          <p:cNvPicPr>
            <a:picLocks noChangeAspect="1" noChangeArrowheads="1"/>
          </p:cNvPicPr>
          <p:nvPr/>
        </p:nvPicPr>
        <p:blipFill>
          <a:blip r:embed="rId4" cstate="print"/>
          <a:srcRect/>
          <a:stretch>
            <a:fillRect/>
          </a:stretch>
        </p:blipFill>
        <p:spPr bwMode="auto">
          <a:xfrm>
            <a:off x="3278188" y="3024188"/>
            <a:ext cx="2589212" cy="1997075"/>
          </a:xfrm>
          <a:prstGeom prst="rect">
            <a:avLst/>
          </a:prstGeom>
          <a:noFill/>
          <a:ln w="9525">
            <a:noFill/>
            <a:miter lim="800000"/>
            <a:headEnd/>
            <a:tailEnd/>
          </a:ln>
        </p:spPr>
      </p:pic>
      <p:sp>
        <p:nvSpPr>
          <p:cNvPr id="16388" name="Text Box 4"/>
          <p:cNvSpPr txBox="1">
            <a:spLocks noChangeArrowheads="1"/>
          </p:cNvSpPr>
          <p:nvPr/>
        </p:nvSpPr>
        <p:spPr bwMode="auto">
          <a:xfrm>
            <a:off x="381000" y="2781300"/>
            <a:ext cx="2743200" cy="2528888"/>
          </a:xfrm>
          <a:prstGeom prst="rect">
            <a:avLst/>
          </a:prstGeom>
          <a:noFill/>
          <a:ln w="9525">
            <a:noFill/>
            <a:miter lim="800000"/>
            <a:headEnd/>
            <a:tailEnd/>
          </a:ln>
        </p:spPr>
        <p:txBody>
          <a:bodyPr>
            <a:spAutoFit/>
          </a:bodyPr>
          <a:lstStyle/>
          <a:p>
            <a:pPr eaLnBrk="0" hangingPunct="0">
              <a:spcBef>
                <a:spcPct val="50000"/>
              </a:spcBef>
            </a:pPr>
            <a:r>
              <a:rPr lang="en-GB" sz="3200">
                <a:latin typeface="Century Gothic" pitchFamily="34" charset="0"/>
              </a:rPr>
              <a:t>Red and white blood cells are produced in the long bone</a:t>
            </a:r>
          </a:p>
        </p:txBody>
      </p:sp>
      <p:sp>
        <p:nvSpPr>
          <p:cNvPr id="16389" name="Text Box 5"/>
          <p:cNvSpPr txBox="1">
            <a:spLocks noChangeArrowheads="1"/>
          </p:cNvSpPr>
          <p:nvPr/>
        </p:nvSpPr>
        <p:spPr bwMode="auto">
          <a:xfrm>
            <a:off x="6172200" y="3024188"/>
            <a:ext cx="2590800" cy="2589212"/>
          </a:xfrm>
          <a:prstGeom prst="rect">
            <a:avLst/>
          </a:prstGeom>
          <a:noFill/>
          <a:ln w="9525">
            <a:noFill/>
            <a:miter lim="800000"/>
            <a:headEnd/>
            <a:tailEnd/>
          </a:ln>
        </p:spPr>
        <p:txBody>
          <a:bodyPr>
            <a:spAutoFit/>
          </a:bodyPr>
          <a:lstStyle/>
          <a:p>
            <a:pPr eaLnBrk="0" hangingPunct="0"/>
            <a:r>
              <a:rPr lang="en-GB" sz="3200">
                <a:latin typeface="Century Gothic" pitchFamily="34" charset="0"/>
              </a:rPr>
              <a:t>Minerals and salts are also stored in the bones</a:t>
            </a:r>
          </a:p>
          <a:p>
            <a:pPr eaLnBrk="0" hangingPunct="0">
              <a:spcBef>
                <a:spcPct val="50000"/>
              </a:spcBef>
            </a:pPr>
            <a:endParaRPr lang="en-GB" sz="2400">
              <a:latin typeface="Palace Script"/>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476672"/>
            <a:ext cx="7315200" cy="565956"/>
          </a:xfrm>
        </p:spPr>
        <p:txBody>
          <a:bodyPr>
            <a:normAutofit fontScale="90000"/>
          </a:bodyPr>
          <a:lstStyle/>
          <a:p>
            <a:pPr>
              <a:defRPr/>
            </a:pPr>
            <a:r>
              <a:rPr lang="en-GB" sz="3600" b="1" dirty="0" smtClean="0"/>
              <a:t>Knowledge check </a:t>
            </a:r>
            <a:r>
              <a:rPr lang="en-GB" sz="3600" dirty="0" smtClean="0"/>
              <a:t>:   Do you know ?</a:t>
            </a:r>
            <a:endParaRPr lang="en-GB" sz="3600" dirty="0"/>
          </a:p>
        </p:txBody>
      </p:sp>
      <p:sp>
        <p:nvSpPr>
          <p:cNvPr id="50179" name="Content Placeholder 3"/>
          <p:cNvSpPr>
            <a:spLocks noGrp="1"/>
          </p:cNvSpPr>
          <p:nvPr>
            <p:ph idx="1"/>
          </p:nvPr>
        </p:nvSpPr>
        <p:spPr>
          <a:xfrm>
            <a:off x="395536" y="1556792"/>
            <a:ext cx="7704855" cy="4165352"/>
          </a:xfrm>
        </p:spPr>
        <p:txBody>
          <a:bodyPr>
            <a:normAutofit lnSpcReduction="10000"/>
          </a:bodyPr>
          <a:lstStyle/>
          <a:p>
            <a:r>
              <a:rPr lang="en-GB" sz="2400" dirty="0" smtClean="0"/>
              <a:t>The functions of the skeleton (bones)</a:t>
            </a:r>
          </a:p>
          <a:p>
            <a:r>
              <a:rPr lang="en-GB" sz="2400" dirty="0" smtClean="0"/>
              <a:t>Axial &amp; appendicular skeleton</a:t>
            </a:r>
          </a:p>
          <a:p>
            <a:r>
              <a:rPr lang="en-GB" sz="2400" dirty="0" smtClean="0"/>
              <a:t>The 5 types of bone – structure /function</a:t>
            </a:r>
          </a:p>
          <a:p>
            <a:r>
              <a:rPr lang="en-GB" sz="2400" dirty="0" smtClean="0"/>
              <a:t>Structure and characteristics of a long bone (anatomy)</a:t>
            </a:r>
          </a:p>
          <a:p>
            <a:r>
              <a:rPr lang="en-GB" sz="2400" dirty="0" smtClean="0"/>
              <a:t>How bones grow?</a:t>
            </a:r>
          </a:p>
          <a:p>
            <a:r>
              <a:rPr lang="en-GB" sz="2400" dirty="0" smtClean="0"/>
              <a:t>The effects of PA (contact, high and low impact / repetitive activities on bones</a:t>
            </a:r>
          </a:p>
          <a:p>
            <a:r>
              <a:rPr lang="en-GB" sz="2400" dirty="0" smtClean="0"/>
              <a:t>The descriptions and impact of exercise on osteoporosis and growth plate problems </a:t>
            </a:r>
          </a:p>
          <a:p>
            <a:endParaRPr lang="en-GB" sz="2400" dirty="0" smtClean="0"/>
          </a:p>
          <a:p>
            <a:endParaRPr lang="en-GB" sz="2400" dirty="0" smtClean="0"/>
          </a:p>
          <a:p>
            <a:endParaRPr lang="en-GB" sz="2400" dirty="0" smtClean="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265613" y="557213"/>
            <a:ext cx="4878387" cy="1585912"/>
          </a:xfrm>
        </p:spPr>
        <p:txBody>
          <a:bodyPr>
            <a:normAutofit fontScale="90000"/>
          </a:bodyPr>
          <a:lstStyle/>
          <a:p>
            <a:pPr marL="484632" indent="0" eaLnBrk="1" fontAlgn="auto" hangingPunct="1">
              <a:spcAft>
                <a:spcPts val="0"/>
              </a:spcAft>
              <a:defRPr/>
            </a:pPr>
            <a:r>
              <a:rPr lang="en-GB" sz="6000" b="1" dirty="0" smtClean="0">
                <a:solidFill>
                  <a:schemeClr val="accent1">
                    <a:tint val="83000"/>
                    <a:satMod val="150000"/>
                  </a:schemeClr>
                </a:solidFill>
              </a:rPr>
              <a:t>4. SHAPE &amp; SUPPORT</a:t>
            </a:r>
            <a:endParaRPr lang="en-GB" b="1" dirty="0">
              <a:solidFill>
                <a:schemeClr val="accent1">
                  <a:tint val="83000"/>
                  <a:satMod val="150000"/>
                </a:schemeClr>
              </a:solidFill>
              <a:latin typeface="Photina" pitchFamily="18" charset="0"/>
            </a:endParaRPr>
          </a:p>
        </p:txBody>
      </p:sp>
      <p:pic>
        <p:nvPicPr>
          <p:cNvPr id="17411" name="Picture 3" descr="SMSKBLEN"/>
          <p:cNvPicPr>
            <a:picLocks noChangeAspect="1" noChangeArrowheads="1"/>
          </p:cNvPicPr>
          <p:nvPr/>
        </p:nvPicPr>
        <p:blipFill>
          <a:blip r:embed="rId2" cstate="print"/>
          <a:srcRect/>
          <a:stretch>
            <a:fillRect/>
          </a:stretch>
        </p:blipFill>
        <p:spPr bwMode="auto">
          <a:xfrm>
            <a:off x="323850" y="333375"/>
            <a:ext cx="2814638" cy="5927725"/>
          </a:xfrm>
          <a:prstGeom prst="rect">
            <a:avLst/>
          </a:prstGeom>
          <a:noFill/>
          <a:ln w="9525">
            <a:noFill/>
            <a:miter lim="800000"/>
            <a:headEnd/>
            <a:tailEnd/>
          </a:ln>
        </p:spPr>
      </p:pic>
      <p:sp>
        <p:nvSpPr>
          <p:cNvPr id="17412" name="Text Box 4"/>
          <p:cNvSpPr txBox="1">
            <a:spLocks noChangeArrowheads="1"/>
          </p:cNvSpPr>
          <p:nvPr/>
        </p:nvSpPr>
        <p:spPr bwMode="auto">
          <a:xfrm>
            <a:off x="3779838" y="2149475"/>
            <a:ext cx="5045075" cy="2530475"/>
          </a:xfrm>
          <a:prstGeom prst="rect">
            <a:avLst/>
          </a:prstGeom>
          <a:noFill/>
          <a:ln w="9525">
            <a:noFill/>
            <a:miter lim="800000"/>
            <a:headEnd/>
            <a:tailEnd/>
          </a:ln>
        </p:spPr>
        <p:txBody>
          <a:bodyPr>
            <a:spAutoFit/>
          </a:bodyPr>
          <a:lstStyle/>
          <a:p>
            <a:pPr eaLnBrk="0" hangingPunct="0"/>
            <a:r>
              <a:rPr lang="en-GB" sz="4000">
                <a:latin typeface="Century Gothic" pitchFamily="34" charset="0"/>
              </a:rPr>
              <a:t>The skeleton gives the body it’s shape otherwise it would be flabby and shapeless</a:t>
            </a:r>
            <a:endParaRPr lang="en-GB" sz="320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51275" y="357188"/>
            <a:ext cx="5292725" cy="1357312"/>
          </a:xfrm>
        </p:spPr>
        <p:txBody>
          <a:bodyPr>
            <a:normAutofit fontScale="90000"/>
          </a:bodyPr>
          <a:lstStyle/>
          <a:p>
            <a:pPr marL="484632" indent="0" eaLnBrk="1" fontAlgn="auto" hangingPunct="1">
              <a:spcAft>
                <a:spcPts val="0"/>
              </a:spcAft>
              <a:defRPr/>
            </a:pPr>
            <a:r>
              <a:rPr lang="en-GB" sz="6000" b="1" dirty="0" smtClean="0">
                <a:solidFill>
                  <a:schemeClr val="accent1">
                    <a:tint val="83000"/>
                    <a:satMod val="150000"/>
                  </a:schemeClr>
                </a:solidFill>
              </a:rPr>
              <a:t>5. CALCIUM STORE</a:t>
            </a:r>
            <a:endParaRPr lang="en-GB" dirty="0">
              <a:solidFill>
                <a:schemeClr val="accent1">
                  <a:tint val="83000"/>
                  <a:satMod val="150000"/>
                </a:schemeClr>
              </a:solidFill>
            </a:endParaRPr>
          </a:p>
        </p:txBody>
      </p:sp>
      <p:pic>
        <p:nvPicPr>
          <p:cNvPr id="18435" name="Picture 2" descr="http://www.infinite-health.com/store/usrimage/bones.gif"/>
          <p:cNvPicPr>
            <a:picLocks noChangeAspect="1" noChangeArrowheads="1"/>
          </p:cNvPicPr>
          <p:nvPr/>
        </p:nvPicPr>
        <p:blipFill>
          <a:blip r:embed="rId3" cstate="print"/>
          <a:srcRect/>
          <a:stretch>
            <a:fillRect/>
          </a:stretch>
        </p:blipFill>
        <p:spPr bwMode="auto">
          <a:xfrm>
            <a:off x="142875" y="857250"/>
            <a:ext cx="3481388" cy="4929188"/>
          </a:xfrm>
          <a:prstGeom prst="rect">
            <a:avLst/>
          </a:prstGeom>
          <a:noFill/>
          <a:ln w="9525">
            <a:noFill/>
            <a:miter lim="800000"/>
            <a:headEnd/>
            <a:tailEnd/>
          </a:ln>
        </p:spPr>
      </p:pic>
      <p:sp>
        <p:nvSpPr>
          <p:cNvPr id="18436" name="TextBox 5"/>
          <p:cNvSpPr txBox="1">
            <a:spLocks noChangeArrowheads="1"/>
          </p:cNvSpPr>
          <p:nvPr/>
        </p:nvSpPr>
        <p:spPr bwMode="auto">
          <a:xfrm>
            <a:off x="4000500" y="2143125"/>
            <a:ext cx="5143500" cy="3970338"/>
          </a:xfrm>
          <a:prstGeom prst="rect">
            <a:avLst/>
          </a:prstGeom>
          <a:noFill/>
          <a:ln w="9525">
            <a:noFill/>
            <a:miter lim="800000"/>
            <a:headEnd/>
            <a:tailEnd/>
          </a:ln>
        </p:spPr>
        <p:txBody>
          <a:bodyPr>
            <a:spAutoFit/>
          </a:bodyPr>
          <a:lstStyle/>
          <a:p>
            <a:r>
              <a:rPr lang="en-GB" sz="2800">
                <a:latin typeface="Century Gothic" pitchFamily="34" charset="0"/>
              </a:rPr>
              <a:t>Calcium is a mineral essential for bones strength and density – 99% of body’s store is in bones.</a:t>
            </a:r>
          </a:p>
          <a:p>
            <a:endParaRPr lang="en-GB" sz="2800">
              <a:latin typeface="Century Gothic" pitchFamily="34" charset="0"/>
            </a:endParaRPr>
          </a:p>
          <a:p>
            <a:r>
              <a:rPr lang="en-GB" sz="2800">
                <a:latin typeface="Century Gothic" pitchFamily="34" charset="0"/>
              </a:rPr>
              <a:t>This can help avoid osteoporosis along with regular weight-bearing exercise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a:xfrm>
            <a:off x="3048000" y="1768475"/>
            <a:ext cx="6096000" cy="3429000"/>
          </a:xfrm>
        </p:spPr>
        <p:txBody>
          <a:bodyPr>
            <a:normAutofit lnSpcReduction="10000"/>
          </a:bodyPr>
          <a:lstStyle/>
          <a:p>
            <a:pPr marL="448056" indent="-384048" eaLnBrk="1" fontAlgn="auto" hangingPunct="1">
              <a:spcAft>
                <a:spcPts val="0"/>
              </a:spcAft>
              <a:buFontTx/>
              <a:buNone/>
              <a:defRPr/>
            </a:pPr>
            <a:r>
              <a:rPr lang="en-GB" sz="4000" dirty="0"/>
              <a:t>	Areas where this takes place include the:</a:t>
            </a:r>
          </a:p>
          <a:p>
            <a:pPr marL="1106424" lvl="2" eaLnBrk="1" fontAlgn="auto" hangingPunct="1">
              <a:spcAft>
                <a:spcPts val="0"/>
              </a:spcAft>
              <a:buFont typeface="Wingdings 2"/>
              <a:buChar char=""/>
              <a:defRPr/>
            </a:pPr>
            <a:r>
              <a:rPr lang="en-GB" sz="4000" dirty="0"/>
              <a:t>humerus </a:t>
            </a:r>
          </a:p>
          <a:p>
            <a:pPr marL="1106424" lvl="2" eaLnBrk="1" fontAlgn="auto" hangingPunct="1">
              <a:spcAft>
                <a:spcPts val="0"/>
              </a:spcAft>
              <a:buFont typeface="Wingdings 2"/>
              <a:buChar char=""/>
              <a:defRPr/>
            </a:pPr>
            <a:r>
              <a:rPr lang="en-GB" sz="4000" dirty="0"/>
              <a:t>ribs</a:t>
            </a:r>
          </a:p>
          <a:p>
            <a:pPr marL="1106424" lvl="2" eaLnBrk="1" fontAlgn="auto" hangingPunct="1">
              <a:spcAft>
                <a:spcPts val="0"/>
              </a:spcAft>
              <a:buFont typeface="Wingdings 2"/>
              <a:buChar char=""/>
              <a:defRPr/>
            </a:pPr>
            <a:r>
              <a:rPr lang="en-GB" sz="4000" dirty="0"/>
              <a:t>femur</a:t>
            </a:r>
          </a:p>
        </p:txBody>
      </p:sp>
      <p:grpSp>
        <p:nvGrpSpPr>
          <p:cNvPr id="19459" name="Group 3"/>
          <p:cNvGrpSpPr>
            <a:grpSpLocks/>
          </p:cNvGrpSpPr>
          <p:nvPr/>
        </p:nvGrpSpPr>
        <p:grpSpPr bwMode="auto">
          <a:xfrm>
            <a:off x="609600" y="549275"/>
            <a:ext cx="1793875" cy="5454650"/>
            <a:chOff x="432" y="384"/>
            <a:chExt cx="1130" cy="3436"/>
          </a:xfrm>
        </p:grpSpPr>
        <p:grpSp>
          <p:nvGrpSpPr>
            <p:cNvPr id="19463" name="Group 4"/>
            <p:cNvGrpSpPr>
              <a:grpSpLocks/>
            </p:cNvGrpSpPr>
            <p:nvPr/>
          </p:nvGrpSpPr>
          <p:grpSpPr bwMode="auto">
            <a:xfrm>
              <a:off x="599" y="528"/>
              <a:ext cx="722" cy="1603"/>
              <a:chOff x="599" y="528"/>
              <a:chExt cx="722" cy="1603"/>
            </a:xfrm>
          </p:grpSpPr>
          <p:sp>
            <p:nvSpPr>
              <p:cNvPr id="19482" name="AutoShape 5"/>
              <p:cNvSpPr>
                <a:spLocks noChangeArrowheads="1"/>
              </p:cNvSpPr>
              <p:nvPr/>
            </p:nvSpPr>
            <p:spPr bwMode="auto">
              <a:xfrm>
                <a:off x="932" y="1673"/>
                <a:ext cx="111" cy="57"/>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83" name="AutoShape 6"/>
              <p:cNvSpPr>
                <a:spLocks noChangeArrowheads="1"/>
              </p:cNvSpPr>
              <p:nvPr/>
            </p:nvSpPr>
            <p:spPr bwMode="auto">
              <a:xfrm>
                <a:off x="932" y="1788"/>
                <a:ext cx="111" cy="57"/>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nvGrpSpPr>
              <p:cNvPr id="19484" name="Group 7"/>
              <p:cNvGrpSpPr>
                <a:grpSpLocks/>
              </p:cNvGrpSpPr>
              <p:nvPr/>
            </p:nvGrpSpPr>
            <p:grpSpPr bwMode="auto">
              <a:xfrm>
                <a:off x="599" y="528"/>
                <a:ext cx="722" cy="1603"/>
                <a:chOff x="599" y="528"/>
                <a:chExt cx="722" cy="1603"/>
              </a:xfrm>
            </p:grpSpPr>
            <p:grpSp>
              <p:nvGrpSpPr>
                <p:cNvPr id="19485" name="Group 8"/>
                <p:cNvGrpSpPr>
                  <a:grpSpLocks/>
                </p:cNvGrpSpPr>
                <p:nvPr/>
              </p:nvGrpSpPr>
              <p:grpSpPr bwMode="auto">
                <a:xfrm>
                  <a:off x="710" y="528"/>
                  <a:ext cx="500" cy="630"/>
                  <a:chOff x="672" y="624"/>
                  <a:chExt cx="432" cy="528"/>
                </a:xfrm>
              </p:grpSpPr>
              <p:sp>
                <p:nvSpPr>
                  <p:cNvPr id="19500" name="Oval 9"/>
                  <p:cNvSpPr>
                    <a:spLocks noChangeArrowheads="1"/>
                  </p:cNvSpPr>
                  <p:nvPr/>
                </p:nvSpPr>
                <p:spPr bwMode="auto">
                  <a:xfrm>
                    <a:off x="768" y="912"/>
                    <a:ext cx="240" cy="240"/>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9501" name="Oval 10"/>
                  <p:cNvSpPr>
                    <a:spLocks noChangeArrowheads="1"/>
                  </p:cNvSpPr>
                  <p:nvPr/>
                </p:nvSpPr>
                <p:spPr bwMode="auto">
                  <a:xfrm>
                    <a:off x="672" y="624"/>
                    <a:ext cx="432" cy="432"/>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9502" name="Oval 11"/>
                  <p:cNvSpPr>
                    <a:spLocks noChangeArrowheads="1"/>
                  </p:cNvSpPr>
                  <p:nvPr/>
                </p:nvSpPr>
                <p:spPr bwMode="auto">
                  <a:xfrm>
                    <a:off x="768" y="912"/>
                    <a:ext cx="240" cy="192"/>
                  </a:xfrm>
                  <a:prstGeom prst="ellipse">
                    <a:avLst/>
                  </a:prstGeom>
                  <a:solidFill>
                    <a:schemeClr val="bg1"/>
                  </a:solidFill>
                  <a:ln w="25400">
                    <a:solidFill>
                      <a:schemeClr val="bg1"/>
                    </a:solidFill>
                    <a:round/>
                    <a:headEnd/>
                    <a:tailEnd/>
                  </a:ln>
                </p:spPr>
                <p:txBody>
                  <a:bodyPr wrap="none" anchor="ctr"/>
                  <a:lstStyle/>
                  <a:p>
                    <a:endParaRPr lang="en-GB">
                      <a:latin typeface="Century Gothic" pitchFamily="34" charset="0"/>
                    </a:endParaRPr>
                  </a:p>
                </p:txBody>
              </p:sp>
            </p:grpSp>
            <p:sp>
              <p:nvSpPr>
                <p:cNvPr id="19486" name="AutoShape 12"/>
                <p:cNvSpPr>
                  <a:spLocks noChangeArrowheads="1"/>
                </p:cNvSpPr>
                <p:nvPr/>
              </p:nvSpPr>
              <p:spPr bwMode="auto">
                <a:xfrm>
                  <a:off x="599" y="1215"/>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87" name="AutoShape 13"/>
                <p:cNvSpPr>
                  <a:spLocks noChangeArrowheads="1"/>
                </p:cNvSpPr>
                <p:nvPr/>
              </p:nvSpPr>
              <p:spPr bwMode="auto">
                <a:xfrm>
                  <a:off x="988" y="1215"/>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88" name="AutoShape 14"/>
                <p:cNvSpPr>
                  <a:spLocks noChangeArrowheads="1"/>
                </p:cNvSpPr>
                <p:nvPr/>
              </p:nvSpPr>
              <p:spPr bwMode="auto">
                <a:xfrm>
                  <a:off x="599" y="1330"/>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89" name="AutoShape 15"/>
                <p:cNvSpPr>
                  <a:spLocks noChangeArrowheads="1"/>
                </p:cNvSpPr>
                <p:nvPr/>
              </p:nvSpPr>
              <p:spPr bwMode="auto">
                <a:xfrm>
                  <a:off x="988" y="1330"/>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90" name="AutoShape 16"/>
                <p:cNvSpPr>
                  <a:spLocks noChangeArrowheads="1"/>
                </p:cNvSpPr>
                <p:nvPr/>
              </p:nvSpPr>
              <p:spPr bwMode="auto">
                <a:xfrm>
                  <a:off x="599" y="1444"/>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91" name="AutoShape 17"/>
                <p:cNvSpPr>
                  <a:spLocks noChangeArrowheads="1"/>
                </p:cNvSpPr>
                <p:nvPr/>
              </p:nvSpPr>
              <p:spPr bwMode="auto">
                <a:xfrm>
                  <a:off x="988" y="1444"/>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92" name="AutoShape 18"/>
                <p:cNvSpPr>
                  <a:spLocks noChangeArrowheads="1"/>
                </p:cNvSpPr>
                <p:nvPr/>
              </p:nvSpPr>
              <p:spPr bwMode="auto">
                <a:xfrm>
                  <a:off x="599" y="1559"/>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93" name="AutoShape 19"/>
                <p:cNvSpPr>
                  <a:spLocks noChangeArrowheads="1"/>
                </p:cNvSpPr>
                <p:nvPr/>
              </p:nvSpPr>
              <p:spPr bwMode="auto">
                <a:xfrm>
                  <a:off x="988" y="1559"/>
                  <a:ext cx="333" cy="57"/>
                </a:xfrm>
                <a:prstGeom prst="flowChartAlternateProcess">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94" name="AutoShape 20"/>
                <p:cNvSpPr>
                  <a:spLocks noChangeArrowheads="1"/>
                </p:cNvSpPr>
                <p:nvPr/>
              </p:nvSpPr>
              <p:spPr bwMode="auto">
                <a:xfrm>
                  <a:off x="932" y="1730"/>
                  <a:ext cx="111" cy="58"/>
                </a:xfrm>
                <a:prstGeom prst="flowChartAlternateProcess">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95" name="AutoShape 21"/>
                <p:cNvSpPr>
                  <a:spLocks noChangeArrowheads="1"/>
                </p:cNvSpPr>
                <p:nvPr/>
              </p:nvSpPr>
              <p:spPr bwMode="auto">
                <a:xfrm>
                  <a:off x="710" y="1902"/>
                  <a:ext cx="555" cy="229"/>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5 w 21600"/>
                    <a:gd name="T13" fmla="*/ 4528 h 21600"/>
                    <a:gd name="T14" fmla="*/ 17085 w 21600"/>
                    <a:gd name="T15" fmla="*/ 1707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25400">
                  <a:solidFill>
                    <a:schemeClr val="tx1"/>
                  </a:solidFill>
                  <a:miter lim="800000"/>
                  <a:headEnd/>
                  <a:tailEnd/>
                </a:ln>
              </p:spPr>
              <p:txBody>
                <a:bodyPr wrap="none" anchor="ctr"/>
                <a:lstStyle/>
                <a:p>
                  <a:endParaRPr lang="en-GB"/>
                </a:p>
              </p:txBody>
            </p:sp>
            <p:sp>
              <p:nvSpPr>
                <p:cNvPr id="19496" name="Oval 22"/>
                <p:cNvSpPr>
                  <a:spLocks noChangeArrowheads="1"/>
                </p:cNvSpPr>
                <p:nvPr/>
              </p:nvSpPr>
              <p:spPr bwMode="auto">
                <a:xfrm>
                  <a:off x="821" y="1959"/>
                  <a:ext cx="56" cy="58"/>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sp>
              <p:nvSpPr>
                <p:cNvPr id="19497" name="Oval 23"/>
                <p:cNvSpPr>
                  <a:spLocks noChangeArrowheads="1"/>
                </p:cNvSpPr>
                <p:nvPr/>
              </p:nvSpPr>
              <p:spPr bwMode="auto">
                <a:xfrm>
                  <a:off x="1099" y="1959"/>
                  <a:ext cx="55" cy="58"/>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sp>
              <p:nvSpPr>
                <p:cNvPr id="19498" name="Oval 24"/>
                <p:cNvSpPr>
                  <a:spLocks noChangeArrowheads="1"/>
                </p:cNvSpPr>
                <p:nvPr/>
              </p:nvSpPr>
              <p:spPr bwMode="auto">
                <a:xfrm>
                  <a:off x="821" y="814"/>
                  <a:ext cx="111" cy="115"/>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sp>
              <p:nvSpPr>
                <p:cNvPr id="19499" name="Oval 25"/>
                <p:cNvSpPr>
                  <a:spLocks noChangeArrowheads="1"/>
                </p:cNvSpPr>
                <p:nvPr/>
              </p:nvSpPr>
              <p:spPr bwMode="auto">
                <a:xfrm>
                  <a:off x="988" y="814"/>
                  <a:ext cx="111" cy="115"/>
                </a:xfrm>
                <a:prstGeom prst="ellipse">
                  <a:avLst/>
                </a:prstGeom>
                <a:solidFill>
                  <a:schemeClr val="hlink"/>
                </a:solidFill>
                <a:ln w="25400">
                  <a:solidFill>
                    <a:schemeClr val="tx1"/>
                  </a:solidFill>
                  <a:round/>
                  <a:headEnd/>
                  <a:tailEnd/>
                </a:ln>
              </p:spPr>
              <p:txBody>
                <a:bodyPr wrap="none" anchor="ctr"/>
                <a:lstStyle/>
                <a:p>
                  <a:endParaRPr lang="en-GB">
                    <a:latin typeface="Century Gothic" pitchFamily="34" charset="0"/>
                  </a:endParaRPr>
                </a:p>
              </p:txBody>
            </p:sp>
          </p:grpSp>
        </p:grpSp>
        <p:sp>
          <p:nvSpPr>
            <p:cNvPr id="19464" name="AutoShape 26"/>
            <p:cNvSpPr>
              <a:spLocks noChangeArrowheads="1"/>
            </p:cNvSpPr>
            <p:nvPr/>
          </p:nvSpPr>
          <p:spPr bwMode="auto">
            <a:xfrm>
              <a:off x="432" y="1272"/>
              <a:ext cx="111" cy="688"/>
            </a:xfrm>
            <a:prstGeom prst="flowChartInputOutput">
              <a:avLst/>
            </a:prstGeom>
            <a:solidFill>
              <a:srgbClr val="FF7C80"/>
            </a:solidFill>
            <a:ln w="254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9465" name="AutoShape 27"/>
            <p:cNvSpPr>
              <a:spLocks noChangeArrowheads="1"/>
            </p:cNvSpPr>
            <p:nvPr/>
          </p:nvSpPr>
          <p:spPr bwMode="auto">
            <a:xfrm rot="11830585" flipH="1">
              <a:off x="1440" y="576"/>
              <a:ext cx="111" cy="688"/>
            </a:xfrm>
            <a:prstGeom prst="flowChartInputOutput">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66" name="AutoShape 28"/>
            <p:cNvSpPr>
              <a:spLocks noChangeArrowheads="1"/>
            </p:cNvSpPr>
            <p:nvPr/>
          </p:nvSpPr>
          <p:spPr bwMode="auto">
            <a:xfrm flipH="1">
              <a:off x="432" y="2017"/>
              <a:ext cx="111" cy="45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67" name="AutoShape 29"/>
            <p:cNvSpPr>
              <a:spLocks noChangeArrowheads="1"/>
            </p:cNvSpPr>
            <p:nvPr/>
          </p:nvSpPr>
          <p:spPr bwMode="auto">
            <a:xfrm rot="-4731313">
              <a:off x="1277" y="211"/>
              <a:ext cx="111" cy="458"/>
            </a:xfrm>
            <a:prstGeom prst="flowChartInputOutput">
              <a:avLst/>
            </a:prstGeom>
            <a:solidFill>
              <a:schemeClr val="bg1"/>
            </a:solidFill>
            <a:ln w="25400">
              <a:solidFill>
                <a:schemeClr val="tx1"/>
              </a:solidFill>
              <a:miter lim="800000"/>
              <a:headEnd/>
              <a:tailEnd/>
            </a:ln>
          </p:spPr>
          <p:txBody>
            <a:bodyPr vert="eaVert" wrap="none" anchor="ctr"/>
            <a:lstStyle/>
            <a:p>
              <a:pPr algn="ctr" eaLnBrk="0" hangingPunct="0"/>
              <a:endParaRPr lang="en-GB" sz="2400">
                <a:latin typeface="Times New Roman" pitchFamily="18" charset="0"/>
              </a:endParaRPr>
            </a:p>
          </p:txBody>
        </p:sp>
        <p:sp>
          <p:nvSpPr>
            <p:cNvPr id="19468" name="AutoShape 30"/>
            <p:cNvSpPr>
              <a:spLocks noChangeArrowheads="1"/>
            </p:cNvSpPr>
            <p:nvPr/>
          </p:nvSpPr>
          <p:spPr bwMode="auto">
            <a:xfrm>
              <a:off x="710" y="2189"/>
              <a:ext cx="111" cy="687"/>
            </a:xfrm>
            <a:prstGeom prst="flowChartInputOutput">
              <a:avLst/>
            </a:prstGeom>
            <a:solidFill>
              <a:srgbClr val="FF7C80"/>
            </a:solidFill>
            <a:ln w="254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9469" name="AutoShape 31"/>
            <p:cNvSpPr>
              <a:spLocks noChangeArrowheads="1"/>
            </p:cNvSpPr>
            <p:nvPr/>
          </p:nvSpPr>
          <p:spPr bwMode="auto">
            <a:xfrm>
              <a:off x="1155" y="2933"/>
              <a:ext cx="111" cy="687"/>
            </a:xfrm>
            <a:prstGeom prst="flowChartInputOutput">
              <a:avLst/>
            </a:prstGeom>
            <a:solidFill>
              <a:schemeClr val="bg1"/>
            </a:solidFill>
            <a:ln w="25400">
              <a:solidFill>
                <a:schemeClr val="tx1"/>
              </a:solidFill>
              <a:miter lim="800000"/>
              <a:headEnd/>
              <a:tailEnd/>
            </a:ln>
          </p:spPr>
          <p:txBody>
            <a:bodyPr wrap="none" anchor="ctr"/>
            <a:lstStyle/>
            <a:p>
              <a:pPr algn="ctr" eaLnBrk="0" hangingPunct="0"/>
              <a:endParaRPr lang="en-GB" sz="2400">
                <a:latin typeface="Times New Roman" pitchFamily="18" charset="0"/>
              </a:endParaRPr>
            </a:p>
          </p:txBody>
        </p:sp>
        <p:sp>
          <p:nvSpPr>
            <p:cNvPr id="19470" name="AutoShape 32"/>
            <p:cNvSpPr>
              <a:spLocks noChangeArrowheads="1"/>
            </p:cNvSpPr>
            <p:nvPr/>
          </p:nvSpPr>
          <p:spPr bwMode="auto">
            <a:xfrm flipH="1">
              <a:off x="1155" y="2189"/>
              <a:ext cx="111" cy="687"/>
            </a:xfrm>
            <a:prstGeom prst="flowChartInputOutput">
              <a:avLst/>
            </a:prstGeom>
            <a:solidFill>
              <a:srgbClr val="FF7C80"/>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71" name="AutoShape 33"/>
            <p:cNvSpPr>
              <a:spLocks noChangeArrowheads="1"/>
            </p:cNvSpPr>
            <p:nvPr/>
          </p:nvSpPr>
          <p:spPr bwMode="auto">
            <a:xfrm flipH="1">
              <a:off x="710" y="2933"/>
              <a:ext cx="111" cy="687"/>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nvGrpSpPr>
            <p:cNvPr id="19472" name="Group 34"/>
            <p:cNvGrpSpPr>
              <a:grpSpLocks/>
            </p:cNvGrpSpPr>
            <p:nvPr/>
          </p:nvGrpSpPr>
          <p:grpSpPr bwMode="auto">
            <a:xfrm>
              <a:off x="480" y="3648"/>
              <a:ext cx="334" cy="172"/>
              <a:chOff x="624" y="3216"/>
              <a:chExt cx="288" cy="144"/>
            </a:xfrm>
          </p:grpSpPr>
          <p:sp>
            <p:nvSpPr>
              <p:cNvPr id="19478" name="Oval 35"/>
              <p:cNvSpPr>
                <a:spLocks noChangeArrowheads="1"/>
              </p:cNvSpPr>
              <p:nvPr/>
            </p:nvSpPr>
            <p:spPr bwMode="auto">
              <a:xfrm>
                <a:off x="816" y="3216"/>
                <a:ext cx="96" cy="96"/>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9479" name="AutoShape 36"/>
              <p:cNvSpPr>
                <a:spLocks noChangeArrowheads="1"/>
              </p:cNvSpPr>
              <p:nvPr/>
            </p:nvSpPr>
            <p:spPr bwMode="auto">
              <a:xfrm>
                <a:off x="720" y="3264"/>
                <a:ext cx="96" cy="96"/>
              </a:xfrm>
              <a:prstGeom prst="triangle">
                <a:avLst>
                  <a:gd name="adj" fmla="val 50000"/>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80" name="AutoShape 37"/>
              <p:cNvSpPr>
                <a:spLocks noChangeArrowheads="1"/>
              </p:cNvSpPr>
              <p:nvPr/>
            </p:nvSpPr>
            <p:spPr bwMode="auto">
              <a:xfrm>
                <a:off x="624"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81" name="AutoShape 38"/>
              <p:cNvSpPr>
                <a:spLocks noChangeArrowheads="1"/>
              </p:cNvSpPr>
              <p:nvPr/>
            </p:nvSpPr>
            <p:spPr bwMode="auto">
              <a:xfrm flipH="1">
                <a:off x="816"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grpSp>
          <p:nvGrpSpPr>
            <p:cNvPr id="19473" name="Group 39"/>
            <p:cNvGrpSpPr>
              <a:grpSpLocks/>
            </p:cNvGrpSpPr>
            <p:nvPr/>
          </p:nvGrpSpPr>
          <p:grpSpPr bwMode="auto">
            <a:xfrm flipH="1">
              <a:off x="1155" y="3648"/>
              <a:ext cx="333" cy="172"/>
              <a:chOff x="624" y="3216"/>
              <a:chExt cx="288" cy="144"/>
            </a:xfrm>
          </p:grpSpPr>
          <p:sp>
            <p:nvSpPr>
              <p:cNvPr id="19474" name="Oval 40"/>
              <p:cNvSpPr>
                <a:spLocks noChangeArrowheads="1"/>
              </p:cNvSpPr>
              <p:nvPr/>
            </p:nvSpPr>
            <p:spPr bwMode="auto">
              <a:xfrm>
                <a:off x="816" y="3216"/>
                <a:ext cx="96" cy="96"/>
              </a:xfrm>
              <a:prstGeom prst="ellipse">
                <a:avLst/>
              </a:prstGeom>
              <a:solidFill>
                <a:schemeClr val="bg1"/>
              </a:solidFill>
              <a:ln w="25400">
                <a:solidFill>
                  <a:schemeClr val="tx1"/>
                </a:solidFill>
                <a:round/>
                <a:headEnd/>
                <a:tailEnd/>
              </a:ln>
            </p:spPr>
            <p:txBody>
              <a:bodyPr wrap="none" anchor="ctr"/>
              <a:lstStyle/>
              <a:p>
                <a:endParaRPr lang="en-GB">
                  <a:latin typeface="Century Gothic" pitchFamily="34" charset="0"/>
                </a:endParaRPr>
              </a:p>
            </p:txBody>
          </p:sp>
          <p:sp>
            <p:nvSpPr>
              <p:cNvPr id="19475" name="AutoShape 41"/>
              <p:cNvSpPr>
                <a:spLocks noChangeArrowheads="1"/>
              </p:cNvSpPr>
              <p:nvPr/>
            </p:nvSpPr>
            <p:spPr bwMode="auto">
              <a:xfrm>
                <a:off x="720" y="3264"/>
                <a:ext cx="96" cy="96"/>
              </a:xfrm>
              <a:prstGeom prst="triangle">
                <a:avLst>
                  <a:gd name="adj" fmla="val 50000"/>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76" name="AutoShape 42"/>
              <p:cNvSpPr>
                <a:spLocks noChangeArrowheads="1"/>
              </p:cNvSpPr>
              <p:nvPr/>
            </p:nvSpPr>
            <p:spPr bwMode="auto">
              <a:xfrm>
                <a:off x="624"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sp>
            <p:nvSpPr>
              <p:cNvPr id="19477" name="AutoShape 43"/>
              <p:cNvSpPr>
                <a:spLocks noChangeArrowheads="1"/>
              </p:cNvSpPr>
              <p:nvPr/>
            </p:nvSpPr>
            <p:spPr bwMode="auto">
              <a:xfrm flipH="1">
                <a:off x="816" y="3312"/>
                <a:ext cx="96" cy="48"/>
              </a:xfrm>
              <a:prstGeom prst="flowChartInputOutput">
                <a:avLst/>
              </a:prstGeom>
              <a:solidFill>
                <a:schemeClr val="bg1"/>
              </a:solidFill>
              <a:ln w="25400">
                <a:solidFill>
                  <a:schemeClr val="tx1"/>
                </a:solidFill>
                <a:miter lim="800000"/>
                <a:headEnd/>
                <a:tailEnd/>
              </a:ln>
            </p:spPr>
            <p:txBody>
              <a:bodyPr wrap="none" anchor="ctr"/>
              <a:lstStyle/>
              <a:p>
                <a:endParaRPr lang="en-GB">
                  <a:latin typeface="Century Gothic" pitchFamily="34" charset="0"/>
                </a:endParaRPr>
              </a:p>
            </p:txBody>
          </p:sp>
        </p:grpSp>
      </p:grpSp>
      <p:sp>
        <p:nvSpPr>
          <p:cNvPr id="19460" name="Line 44"/>
          <p:cNvSpPr>
            <a:spLocks noChangeShapeType="1"/>
          </p:cNvSpPr>
          <p:nvPr/>
        </p:nvSpPr>
        <p:spPr bwMode="auto">
          <a:xfrm flipH="1" flipV="1">
            <a:off x="2286000" y="1539875"/>
            <a:ext cx="1600200" cy="1905000"/>
          </a:xfrm>
          <a:prstGeom prst="line">
            <a:avLst/>
          </a:prstGeom>
          <a:noFill/>
          <a:ln w="38100">
            <a:solidFill>
              <a:schemeClr val="tx1"/>
            </a:solidFill>
            <a:round/>
            <a:headEnd/>
            <a:tailEnd type="triangle" w="med" len="med"/>
          </a:ln>
        </p:spPr>
        <p:txBody>
          <a:bodyPr wrap="none" anchor="ctr"/>
          <a:lstStyle/>
          <a:p>
            <a:endParaRPr lang="en-GB"/>
          </a:p>
        </p:txBody>
      </p:sp>
      <p:sp>
        <p:nvSpPr>
          <p:cNvPr id="19461" name="Line 45"/>
          <p:cNvSpPr>
            <a:spLocks noChangeShapeType="1"/>
          </p:cNvSpPr>
          <p:nvPr/>
        </p:nvSpPr>
        <p:spPr bwMode="auto">
          <a:xfrm flipH="1" flipV="1">
            <a:off x="1676400" y="2225675"/>
            <a:ext cx="2209800" cy="1905000"/>
          </a:xfrm>
          <a:prstGeom prst="line">
            <a:avLst/>
          </a:prstGeom>
          <a:noFill/>
          <a:ln w="38100">
            <a:solidFill>
              <a:schemeClr val="tx1"/>
            </a:solidFill>
            <a:round/>
            <a:headEnd/>
            <a:tailEnd type="triangle" w="med" len="med"/>
          </a:ln>
        </p:spPr>
        <p:txBody>
          <a:bodyPr wrap="none" anchor="ctr"/>
          <a:lstStyle/>
          <a:p>
            <a:endParaRPr lang="en-GB"/>
          </a:p>
        </p:txBody>
      </p:sp>
      <p:sp>
        <p:nvSpPr>
          <p:cNvPr id="19462" name="Line 46"/>
          <p:cNvSpPr>
            <a:spLocks noChangeShapeType="1"/>
          </p:cNvSpPr>
          <p:nvPr/>
        </p:nvSpPr>
        <p:spPr bwMode="auto">
          <a:xfrm flipH="1" flipV="1">
            <a:off x="1905000" y="4206875"/>
            <a:ext cx="1981200" cy="685800"/>
          </a:xfrm>
          <a:prstGeom prst="line">
            <a:avLst/>
          </a:prstGeom>
          <a:noFill/>
          <a:ln w="38100">
            <a:solidFill>
              <a:schemeClr val="tx1"/>
            </a:solidFill>
            <a:round/>
            <a:headEnd/>
            <a:tailEnd type="triangle" w="med" len="med"/>
          </a:ln>
        </p:spPr>
        <p:txBody>
          <a:bodyPr wrap="none" anchor="ctr"/>
          <a:lstStyle/>
          <a:p>
            <a:endParaRPr lang="en-GB"/>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eaLnBrk="1" fontAlgn="auto" hangingPunct="1">
              <a:spcAft>
                <a:spcPts val="0"/>
              </a:spcAft>
              <a:defRPr/>
            </a:pPr>
            <a:r>
              <a:rPr lang="en-GB" dirty="0" smtClean="0">
                <a:solidFill>
                  <a:schemeClr val="accent1">
                    <a:tint val="83000"/>
                    <a:satMod val="150000"/>
                  </a:schemeClr>
                </a:solidFill>
              </a:rPr>
              <a:t>What do you know?   </a:t>
            </a:r>
            <a:r>
              <a:rPr lang="en-GB" sz="2000" dirty="0" smtClean="0">
                <a:solidFill>
                  <a:schemeClr val="accent1">
                    <a:tint val="83000"/>
                    <a:satMod val="150000"/>
                  </a:schemeClr>
                </a:solidFill>
              </a:rPr>
              <a:t>(Task 2) </a:t>
            </a:r>
            <a:r>
              <a:rPr lang="en-GB" dirty="0" smtClean="0">
                <a:solidFill>
                  <a:schemeClr val="accent1">
                    <a:tint val="83000"/>
                    <a:satMod val="150000"/>
                  </a:schemeClr>
                </a:solidFill>
              </a:rPr>
              <a:t/>
            </a:r>
            <a:br>
              <a:rPr lang="en-GB" dirty="0" smtClean="0">
                <a:solidFill>
                  <a:schemeClr val="accent1">
                    <a:tint val="83000"/>
                    <a:satMod val="150000"/>
                  </a:schemeClr>
                </a:solidFill>
              </a:rPr>
            </a:br>
            <a:endParaRPr lang="en-GB" dirty="0">
              <a:solidFill>
                <a:schemeClr val="accent1">
                  <a:tint val="83000"/>
                  <a:satMod val="150000"/>
                </a:schemeClr>
              </a:solidFill>
            </a:endParaRPr>
          </a:p>
        </p:txBody>
      </p:sp>
      <p:sp>
        <p:nvSpPr>
          <p:cNvPr id="3" name="Content Placeholder 2"/>
          <p:cNvSpPr>
            <a:spLocks noGrp="1"/>
          </p:cNvSpPr>
          <p:nvPr>
            <p:ph idx="1"/>
          </p:nvPr>
        </p:nvSpPr>
        <p:spPr>
          <a:xfrm>
            <a:off x="214313" y="1143000"/>
            <a:ext cx="5929312" cy="5311775"/>
          </a:xfrm>
        </p:spPr>
        <p:txBody>
          <a:bodyPr>
            <a:normAutofit/>
          </a:bodyPr>
          <a:lstStyle/>
          <a:p>
            <a:pPr marL="448056" indent="-384048" eaLnBrk="1" fontAlgn="auto" hangingPunct="1">
              <a:spcAft>
                <a:spcPts val="0"/>
              </a:spcAft>
              <a:buFont typeface="Wingdings 2"/>
              <a:buChar char=""/>
              <a:defRPr/>
            </a:pPr>
            <a:endParaRPr lang="en-GB" dirty="0" smtClean="0"/>
          </a:p>
          <a:p>
            <a:pPr marL="448056" indent="-384048" eaLnBrk="1" fontAlgn="auto" hangingPunct="1">
              <a:spcAft>
                <a:spcPts val="0"/>
              </a:spcAft>
              <a:buFont typeface="Wingdings 2"/>
              <a:buChar char=""/>
              <a:defRPr/>
            </a:pPr>
            <a:r>
              <a:rPr lang="en-GB" dirty="0" smtClean="0"/>
              <a:t>Function relates to Structure</a:t>
            </a:r>
          </a:p>
          <a:p>
            <a:pPr marL="448056" indent="-384048" eaLnBrk="1" fontAlgn="auto" hangingPunct="1">
              <a:spcAft>
                <a:spcPts val="0"/>
              </a:spcAft>
              <a:buFont typeface="Wingdings 2"/>
              <a:buChar char=""/>
              <a:defRPr/>
            </a:pPr>
            <a:r>
              <a:rPr lang="en-GB" dirty="0" smtClean="0"/>
              <a:t>What are the functions of the skeleton?</a:t>
            </a:r>
          </a:p>
          <a:p>
            <a:pPr marL="448056" indent="-384048" eaLnBrk="1" fontAlgn="auto" hangingPunct="1">
              <a:spcAft>
                <a:spcPts val="0"/>
              </a:spcAft>
              <a:buFont typeface="Wingdings 2"/>
              <a:buChar char=""/>
              <a:defRPr/>
            </a:pPr>
            <a:endParaRPr lang="en-GB" dirty="0" smtClean="0"/>
          </a:p>
          <a:p>
            <a:pPr marL="448056" indent="-384048" eaLnBrk="1" fontAlgn="auto" hangingPunct="1">
              <a:spcAft>
                <a:spcPts val="0"/>
              </a:spcAft>
              <a:buFont typeface="Wingdings 2"/>
              <a:buChar char=""/>
              <a:defRPr/>
            </a:pPr>
            <a:endParaRPr lang="en-GB" dirty="0" smtClean="0"/>
          </a:p>
          <a:p>
            <a:pPr marL="448056" indent="-384048" eaLnBrk="1" fontAlgn="auto" hangingPunct="1">
              <a:spcAft>
                <a:spcPts val="0"/>
              </a:spcAft>
              <a:buFont typeface="Wingdings 2"/>
              <a:buChar char=""/>
              <a:defRPr/>
            </a:pPr>
            <a:r>
              <a:rPr lang="en-GB" dirty="0" smtClean="0"/>
              <a:t>Axial Skeleton</a:t>
            </a:r>
          </a:p>
          <a:p>
            <a:pPr marL="448056" indent="-384048" eaLnBrk="1" fontAlgn="auto" hangingPunct="1">
              <a:spcAft>
                <a:spcPts val="0"/>
              </a:spcAft>
              <a:buFont typeface="Wingdings 2"/>
              <a:buChar char=""/>
              <a:defRPr/>
            </a:pPr>
            <a:r>
              <a:rPr lang="en-GB" dirty="0" smtClean="0"/>
              <a:t>Appendicular Skeleton</a:t>
            </a:r>
          </a:p>
          <a:p>
            <a:pPr marL="448056" indent="-384048" eaLnBrk="1" fontAlgn="auto" hangingPunct="1">
              <a:spcAft>
                <a:spcPts val="0"/>
              </a:spcAft>
              <a:buFont typeface="Wingdings 2"/>
              <a:buChar char=""/>
              <a:defRPr/>
            </a:pPr>
            <a:endParaRPr lang="en-GB" dirty="0" smtClean="0"/>
          </a:p>
          <a:p>
            <a:pPr marL="448056" indent="-384048" eaLnBrk="1" fontAlgn="auto" hangingPunct="1">
              <a:spcAft>
                <a:spcPts val="0"/>
              </a:spcAft>
              <a:buFont typeface="Wingdings 2"/>
              <a:buChar char=""/>
              <a:defRPr/>
            </a:pPr>
            <a:r>
              <a:rPr lang="en-GB" dirty="0" smtClean="0"/>
              <a:t>Complete booklet p2-3</a:t>
            </a:r>
            <a:endParaRPr lang="en-GB" dirty="0"/>
          </a:p>
        </p:txBody>
      </p:sp>
      <p:pic>
        <p:nvPicPr>
          <p:cNvPr id="21508" name="Picture 2" descr="http://www.encognitive.com/images/skeletal-system.jpg"/>
          <p:cNvPicPr>
            <a:picLocks noChangeAspect="1" noChangeArrowheads="1"/>
          </p:cNvPicPr>
          <p:nvPr/>
        </p:nvPicPr>
        <p:blipFill>
          <a:blip r:embed="rId3" cstate="print"/>
          <a:srcRect/>
          <a:stretch>
            <a:fillRect/>
          </a:stretch>
        </p:blipFill>
        <p:spPr bwMode="auto">
          <a:xfrm>
            <a:off x="6243638" y="1143000"/>
            <a:ext cx="2900362" cy="52768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5"/>
  <p:tag name="TIME" val="15"/>
  <p:tag name="QUESTION" val="1"/>
</p:tagLst>
</file>

<file path=ppt/tags/tag30.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5"/>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8.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9.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2881</TotalTime>
  <Words>1546</Words>
  <Application>Microsoft Office PowerPoint</Application>
  <PresentationFormat>On-screen Show (4:3)</PresentationFormat>
  <Paragraphs>296</Paragraphs>
  <Slides>50</Slides>
  <Notes>1</Notes>
  <HiddenSlides>0</HiddenSlides>
  <MMClips>18</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Perspective</vt:lpstr>
      <vt:lpstr>Picture</vt:lpstr>
      <vt:lpstr>The Musculoskeletal System  The SKELETAL system - BONES</vt:lpstr>
      <vt:lpstr>PowerPoint Presentation</vt:lpstr>
      <vt:lpstr>1. MOVEMENT</vt:lpstr>
      <vt:lpstr>2. PROTECTION</vt:lpstr>
      <vt:lpstr>PowerPoint Presentation</vt:lpstr>
      <vt:lpstr>4. SHAPE &amp; SUPPORT</vt:lpstr>
      <vt:lpstr>5. CALCIUM STORE</vt:lpstr>
      <vt:lpstr>PowerPoint Presentation</vt:lpstr>
      <vt:lpstr>What do you know?   (Task 2)  </vt:lpstr>
      <vt:lpstr>PowerPoint Presentation</vt:lpstr>
      <vt:lpstr>Types of BONES (Task 3)</vt:lpstr>
      <vt:lpstr>TYPES OF BONE</vt:lpstr>
      <vt:lpstr>TYPES OF BONE</vt:lpstr>
      <vt:lpstr>TYPES OF BONE</vt:lpstr>
      <vt:lpstr>TYPES OF BONE</vt:lpstr>
      <vt:lpstr>TYPES OF BONE</vt:lpstr>
      <vt:lpstr>Related to bones is it ok for all these people to take part rugby (contact sport)</vt:lpstr>
      <vt:lpstr>PAIRS TASK</vt:lpstr>
      <vt:lpstr>Bone Growth     </vt:lpstr>
      <vt:lpstr>PowerPoint Presentation</vt:lpstr>
      <vt:lpstr>PowerPoint Presentation</vt:lpstr>
      <vt:lpstr>GROWTH PLATE INJURIES</vt:lpstr>
      <vt:lpstr>Injury to the growth plate can hinder growth</vt:lpstr>
      <vt:lpstr>4 types of PHYSICAL</vt:lpstr>
      <vt:lpstr>PowerPoint Presentation</vt:lpstr>
      <vt:lpstr>Development of written format to include technical vocabulary</vt:lpstr>
      <vt:lpstr>State the impact of physical activity on bones within young athlete. </vt:lpstr>
      <vt:lpstr>Lesson 2</vt:lpstr>
      <vt:lpstr>BONE HEALTH &amp; BONE DISORDERS</vt:lpstr>
      <vt:lpstr>Related to bones is it ok for all these people to take part rugby (contact sport)</vt:lpstr>
      <vt:lpstr>OSTEOPOROSIS </vt:lpstr>
      <vt:lpstr>PowerPoint Presentation</vt:lpstr>
      <vt:lpstr>Work Sheet</vt:lpstr>
      <vt:lpstr>Osteoporosis</vt:lpstr>
      <vt:lpstr>Osteoporosis Risk Factors</vt:lpstr>
      <vt:lpstr>Osteoporosis and Physical Activity</vt:lpstr>
      <vt:lpstr>4 types of PHYSICAL</vt:lpstr>
      <vt:lpstr>Osteoporosis</vt:lpstr>
      <vt:lpstr>       Impact of Repetitive Activities if suffering from Osteoporosis  </vt:lpstr>
      <vt:lpstr>Impact of Contact Activities if suffering from Osteoporosis </vt:lpstr>
      <vt:lpstr>Prevention or management of Osteoporosis.</vt:lpstr>
      <vt:lpstr>WHY DO IT?</vt:lpstr>
      <vt:lpstr>PowerPoint Presentation</vt:lpstr>
      <vt:lpstr>PowerPoint Presentation</vt:lpstr>
      <vt:lpstr>PowerPoint Presentation</vt:lpstr>
      <vt:lpstr>PowerPoint Presentation</vt:lpstr>
      <vt:lpstr>PowerPoint Presentation</vt:lpstr>
      <vt:lpstr>Arthritis and Osteoarthritis</vt:lpstr>
      <vt:lpstr>Joint stability</vt:lpstr>
      <vt:lpstr>Knowledge check :   Do you know ?</vt:lpstr>
    </vt:vector>
  </TitlesOfParts>
  <Company>BHASVIC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SKELETAL &amp; MUSCULAR SYSTEM</dc:title>
  <dc:creator>l.taverner</dc:creator>
  <cp:lastModifiedBy>USER</cp:lastModifiedBy>
  <cp:revision>175</cp:revision>
  <cp:lastPrinted>2013-06-25T08:15:19Z</cp:lastPrinted>
  <dcterms:created xsi:type="dcterms:W3CDTF">2009-09-09T10:16:02Z</dcterms:created>
  <dcterms:modified xsi:type="dcterms:W3CDTF">2015-09-18T10:29:04Z</dcterms:modified>
</cp:coreProperties>
</file>