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12192000" cy="5135687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873"/>
            <a:ext cx="12192000" cy="457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11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69060" tIns="0" rIns="65023" bIns="0" anchor="b"/>
          <a:lstStyle>
            <a:lvl1pPr marL="0" indent="0" algn="l">
              <a:buNone/>
              <a:defRPr sz="1969">
                <a:solidFill>
                  <a:srgbClr val="FFFFFF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19DBE628-CAA3-4C38-A0C3-56E23E873D75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C8C9F56B-E572-446D-A5E9-B3BC86F4013C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99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63021B01-A2ED-4EEE-92E2-6F92C0031734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CF330FA5-4B60-4DC6-9123-632E29CE4BD7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0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8798719" y="0"/>
            <a:ext cx="610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8864203" y="0"/>
            <a:ext cx="3351609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274641"/>
            <a:ext cx="2540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CE0098CA-1743-4B23-AF41-B06E1408D8D2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1274" y="6376914"/>
            <a:ext cx="5115223" cy="366117"/>
          </a:xfrm>
        </p:spPr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A19723FA-1B73-4B63-9965-318119891A8E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705017AC-3F51-4998-BB24-8085176CC3C3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87996E95-135C-4EA1-BD82-E0C7B0EC8ED4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1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12192000" cy="260300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3004"/>
            <a:ext cx="12192000" cy="457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3"/>
            <a:ext cx="10684256" cy="1636776"/>
          </a:xfrm>
        </p:spPr>
        <p:txBody>
          <a:bodyPr tIns="0" rIns="130046" bIns="0" anchor="b"/>
          <a:lstStyle>
            <a:lvl1pPr algn="l">
              <a:defRPr sz="4711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3" y="1828800"/>
            <a:ext cx="10696448" cy="685800"/>
          </a:xfrm>
        </p:spPr>
        <p:txBody>
          <a:bodyPr lIns="208074" tIns="0" rIns="65023" bIns="0"/>
          <a:lstStyle>
            <a:lvl1pPr marL="0" indent="0">
              <a:buNone/>
              <a:defRPr sz="1969">
                <a:solidFill>
                  <a:srgbClr val="FFFFFF"/>
                </a:solidFill>
              </a:defRPr>
            </a:lvl1pPr>
            <a:lvl2pPr marL="457177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7EEA2874-9197-4F1A-AE49-0324BCA10B64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81A20138-7850-47D2-B906-B6AE9C97C377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44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773936"/>
            <a:ext cx="5384800" cy="4623816"/>
          </a:xfrm>
        </p:spPr>
        <p:txBody>
          <a:bodyPr lIns="130046"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257C8869-380E-4EFC-A911-6E6FCFA7062E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B94CD109-778B-4807-AFE1-505DF51D348B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3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98988"/>
            <a:ext cx="5386917" cy="715355"/>
          </a:xfrm>
        </p:spPr>
        <p:txBody>
          <a:bodyPr lIns="208074" anchor="ctr"/>
          <a:lstStyle>
            <a:lvl1pPr marL="0" indent="0">
              <a:buNone/>
              <a:defRPr sz="2320" b="1" cap="all" baseline="0"/>
            </a:lvl1pPr>
            <a:lvl2pPr marL="457177" indent="0">
              <a:buNone/>
              <a:defRPr sz="1969" b="1"/>
            </a:lvl2pPr>
            <a:lvl3pPr marL="914353" indent="0">
              <a:buNone/>
              <a:defRPr sz="1828" b="1"/>
            </a:lvl3pPr>
            <a:lvl4pPr marL="1371530" indent="0">
              <a:buNone/>
              <a:defRPr sz="1617" b="1"/>
            </a:lvl4pPr>
            <a:lvl5pPr marL="1828706" indent="0">
              <a:buNone/>
              <a:defRPr sz="1617" b="1"/>
            </a:lvl5pPr>
            <a:lvl6pPr marL="2285883" indent="0">
              <a:buNone/>
              <a:defRPr sz="1617" b="1"/>
            </a:lvl6pPr>
            <a:lvl7pPr marL="2743060" indent="0">
              <a:buNone/>
              <a:defRPr sz="1617" b="1"/>
            </a:lvl7pPr>
            <a:lvl8pPr marL="3200236" indent="0">
              <a:buNone/>
              <a:defRPr sz="1617" b="1"/>
            </a:lvl8pPr>
            <a:lvl9pPr marL="3657413" indent="0">
              <a:buNone/>
              <a:defRPr sz="1617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449512"/>
            <a:ext cx="5386917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208074" anchor="ctr"/>
          <a:lstStyle>
            <a:lvl1pPr marL="0" indent="0">
              <a:buNone/>
              <a:defRPr sz="2320" b="1" cap="all" baseline="0"/>
            </a:lvl1pPr>
            <a:lvl2pPr marL="457177" indent="0">
              <a:buNone/>
              <a:defRPr sz="1969" b="1"/>
            </a:lvl2pPr>
            <a:lvl3pPr marL="914353" indent="0">
              <a:buNone/>
              <a:defRPr sz="1828" b="1"/>
            </a:lvl3pPr>
            <a:lvl4pPr marL="1371530" indent="0">
              <a:buNone/>
              <a:defRPr sz="1617" b="1"/>
            </a:lvl4pPr>
            <a:lvl5pPr marL="1828706" indent="0">
              <a:buNone/>
              <a:defRPr sz="1617" b="1"/>
            </a:lvl5pPr>
            <a:lvl6pPr marL="2285883" indent="0">
              <a:buNone/>
              <a:defRPr sz="1617" b="1"/>
            </a:lvl6pPr>
            <a:lvl7pPr marL="2743060" indent="0">
              <a:buNone/>
              <a:defRPr sz="1617" b="1"/>
            </a:lvl7pPr>
            <a:lvl8pPr marL="3200236" indent="0">
              <a:buNone/>
              <a:defRPr sz="1617" b="1"/>
            </a:lvl8pPr>
            <a:lvl9pPr marL="3657413" indent="0">
              <a:buNone/>
              <a:defRPr sz="1617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4E4D0571-2B91-4DDD-BA93-57AD3F1E6EE0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5B743AD6-9FA8-4F51-A4F4-DB0FA2A15C4D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9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32965550-4072-4AF4-B381-1002E053A396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3570F4D7-21DD-4C98-B4D0-4F4EB5712AAC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48B84410-0054-4F33-8B0E-665C47D390E7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66A0FF77-E27E-4A15-A716-B86E8D2AD12F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9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3807023" y="0"/>
            <a:ext cx="61020" cy="1454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023" y="0"/>
            <a:ext cx="61020" cy="1454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5" y="152400"/>
            <a:ext cx="3364992" cy="978408"/>
          </a:xfrm>
        </p:spPr>
        <p:txBody>
          <a:bodyPr lIns="104037" bIns="0" anchor="b">
            <a:sp3d prstMaterial="matte"/>
          </a:bodyPr>
          <a:lstStyle>
            <a:lvl1pPr algn="l">
              <a:defRPr sz="1969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6"/>
            </a:lvl1pPr>
            <a:lvl2pPr marL="457177" indent="0">
              <a:buNone/>
              <a:defRPr sz="1195"/>
            </a:lvl2pPr>
            <a:lvl3pPr marL="914353" indent="0">
              <a:buNone/>
              <a:defRPr sz="984"/>
            </a:lvl3pPr>
            <a:lvl4pPr marL="1371530" indent="0">
              <a:buNone/>
              <a:defRPr sz="914"/>
            </a:lvl4pPr>
            <a:lvl5pPr marL="1828706" indent="0">
              <a:buNone/>
              <a:defRPr sz="914"/>
            </a:lvl5pPr>
            <a:lvl6pPr marL="2285883" indent="0">
              <a:buNone/>
              <a:defRPr sz="914"/>
            </a:lvl6pPr>
            <a:lvl7pPr marL="2743060" indent="0">
              <a:buNone/>
              <a:defRPr sz="914"/>
            </a:lvl7pPr>
            <a:lvl8pPr marL="3200236" indent="0">
              <a:buNone/>
              <a:defRPr sz="914"/>
            </a:lvl8pPr>
            <a:lvl9pPr marL="3657413" indent="0">
              <a:buNone/>
              <a:defRPr sz="914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0427E459-151F-4AF9-B837-2016605C017C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38DE6B78-D53A-447D-AC44-FBD30B89E3CD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2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023" y="0"/>
            <a:ext cx="610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3807023" y="0"/>
            <a:ext cx="610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" y="155448"/>
            <a:ext cx="3366866" cy="978408"/>
          </a:xfrm>
        </p:spPr>
        <p:txBody>
          <a:bodyPr lIns="104037" bIns="0" anchor="b">
            <a:sp3d prstMaterial="matte"/>
          </a:bodyPr>
          <a:lstStyle>
            <a:lvl1pPr algn="l">
              <a:defRPr sz="1969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34"/>
            </a:lvl1pPr>
            <a:lvl2pPr marL="457177" indent="0">
              <a:buNone/>
              <a:defRPr sz="2812"/>
            </a:lvl2pPr>
            <a:lvl3pPr marL="914353" indent="0">
              <a:buNone/>
              <a:defRPr sz="2391"/>
            </a:lvl3pPr>
            <a:lvl4pPr marL="1371530" indent="0">
              <a:buNone/>
              <a:defRPr sz="1969"/>
            </a:lvl4pPr>
            <a:lvl5pPr marL="1828706" indent="0">
              <a:buNone/>
              <a:defRPr sz="1969"/>
            </a:lvl5pPr>
            <a:lvl6pPr marL="2285883" indent="0">
              <a:buNone/>
              <a:defRPr sz="1969"/>
            </a:lvl6pPr>
            <a:lvl7pPr marL="2743060" indent="0">
              <a:buNone/>
              <a:defRPr sz="1969"/>
            </a:lvl7pPr>
            <a:lvl8pPr marL="3200236" indent="0">
              <a:buNone/>
              <a:defRPr sz="1969"/>
            </a:lvl8pPr>
            <a:lvl9pPr marL="3657413" indent="0">
              <a:buNone/>
              <a:defRPr sz="1969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6"/>
            </a:lvl1pPr>
            <a:lvl2pPr marL="457177" indent="0">
              <a:buNone/>
              <a:defRPr sz="1195"/>
            </a:lvl2pPr>
            <a:lvl3pPr marL="914353" indent="0">
              <a:buNone/>
              <a:defRPr sz="984"/>
            </a:lvl3pPr>
            <a:lvl4pPr marL="1371530" indent="0">
              <a:buNone/>
              <a:defRPr sz="914"/>
            </a:lvl4pPr>
            <a:lvl5pPr marL="1828706" indent="0">
              <a:buNone/>
              <a:defRPr sz="914"/>
            </a:lvl5pPr>
            <a:lvl6pPr marL="2285883" indent="0">
              <a:buNone/>
              <a:defRPr sz="914"/>
            </a:lvl6pPr>
            <a:lvl7pPr marL="2743060" indent="0">
              <a:buNone/>
              <a:defRPr sz="914"/>
            </a:lvl7pPr>
            <a:lvl8pPr marL="3200236" indent="0">
              <a:buNone/>
              <a:defRPr sz="914"/>
            </a:lvl8pPr>
            <a:lvl9pPr marL="3657413" indent="0">
              <a:buNone/>
              <a:defRPr sz="914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18779" y="1170906"/>
            <a:ext cx="3365003" cy="200918"/>
          </a:xfrm>
        </p:spPr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55C81E80-112D-4256-B842-C12FCA877E2B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8125" y="1170906"/>
            <a:ext cx="6924973" cy="200918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8950" y="1170906"/>
            <a:ext cx="979289" cy="200918"/>
          </a:xfrm>
        </p:spPr>
        <p:txBody>
          <a:bodyPr/>
          <a:lstStyle>
            <a:lvl1pPr>
              <a:defRPr/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8A33EAA6-1F41-4F9B-A230-16552A35CC67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75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5447"/>
            <a:ext cx="12192000" cy="457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8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12192000" cy="143321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375" b="0" i="1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sym typeface="Times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196" y="152921"/>
            <a:ext cx="10971609" cy="1250156"/>
          </a:xfrm>
          <a:prstGeom prst="rect">
            <a:avLst/>
          </a:prstGeom>
        </p:spPr>
        <p:txBody>
          <a:bodyPr vert="horz" lIns="130046" tIns="65023" rIns="65023" bIns="65023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196" y="1774775"/>
            <a:ext cx="10971609" cy="462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028" tIns="130046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196" y="6477373"/>
            <a:ext cx="2844106" cy="273471"/>
          </a:xfrm>
          <a:prstGeom prst="rect">
            <a:avLst/>
          </a:prstGeom>
        </p:spPr>
        <p:txBody>
          <a:bodyPr vert="horz" wrap="square" lIns="156055" tIns="65023" rIns="65023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95">
                <a:solidFill>
                  <a:srgbClr val="3F3F3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78522F2E-434D-4B68-91B0-F60A93AE0D2E}" type="datetimeFigureOut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1/5/2018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1274" y="6477373"/>
            <a:ext cx="7343180" cy="273471"/>
          </a:xfrm>
          <a:prstGeom prst="rect">
            <a:avLst/>
          </a:prstGeom>
        </p:spPr>
        <p:txBody>
          <a:bodyPr vert="horz" wrap="square" lIns="65023" tIns="65023" rIns="65023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95">
                <a:solidFill>
                  <a:srgbClr val="3F3F3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8868" y="6477373"/>
            <a:ext cx="979289" cy="273471"/>
          </a:xfrm>
          <a:prstGeom prst="rect">
            <a:avLst/>
          </a:prstGeom>
        </p:spPr>
        <p:txBody>
          <a:bodyPr vert="horz" wrap="square" lIns="130046" tIns="65023" rIns="130046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95">
                <a:solidFill>
                  <a:srgbClr val="3F3F3F"/>
                </a:solidFill>
              </a:defRPr>
            </a:lvl1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fld id="{462F401E-6CCB-4748-A5AC-73374F9E312E}" type="slidenum">
              <a:rPr lang="en-US" altLang="en-US" i="1" smtClean="0">
                <a:latin typeface="Times" panose="02020603050405020304" pitchFamily="18" charset="0"/>
                <a:sym typeface="Times" panose="02020603050405020304" pitchFamily="18" charset="0"/>
              </a:rPr>
              <a:pPr defTabSz="642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Times" panose="02020603050405020304" pitchFamily="18" charset="0"/>
              <a:sym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MS PGothic" pitchFamily="34" charset="-128"/>
          <a:cs typeface="MS PGothic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656" indent="-3192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34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31093" indent="-2734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12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95625" indent="-227699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39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15511" indent="-181936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1969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425351" indent="-181936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1969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27549" indent="-182871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1828706" indent="-182871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2029864" indent="-182871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2231022" indent="-182871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2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HlTciqDbkE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TfF7hd3Is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abc.net.au/news/2017-12-06/russia-banned-from-2018-winter-olympic-games/9230220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Ethics and Deviance in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Sport Part 2</a:t>
            </a:r>
            <a:endParaRPr lang="en-US" dirty="0" smtClean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8658"/>
            <a:ext cx="9144000" cy="544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00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191" y="238869"/>
            <a:ext cx="1659805" cy="110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94" y="1656457"/>
            <a:ext cx="1838399" cy="231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46" y="4280669"/>
            <a:ext cx="3266033" cy="229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155448"/>
            <a:ext cx="6494439" cy="1252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Reasons to take illegal Drugs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21" y="1654225"/>
            <a:ext cx="2706811" cy="202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1799" y="1654225"/>
            <a:ext cx="3206874" cy="1304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Pressure: 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Coaches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Friends/Family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Performers</a:t>
            </a: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3462859" y="1463353"/>
            <a:ext cx="7758782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3375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4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8010"/>
            <a:ext cx="8229600" cy="11645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640" dirty="0">
                <a:latin typeface="Arial" panose="020B0604020202020204" pitchFamily="34" charset="0"/>
                <a:cs typeface="Arial" panose="020B0604020202020204" pitchFamily="34" charset="0"/>
              </a:rPr>
              <a:t>Pressure: political</a:t>
            </a:r>
            <a:br>
              <a:rPr lang="en-GB" sz="464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20483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4385" y="1558231"/>
            <a:ext cx="3663404" cy="2160984"/>
          </a:xfrm>
        </p:spPr>
      </p:pic>
      <p:pic>
        <p:nvPicPr>
          <p:cNvPr id="2048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55" y="1558231"/>
            <a:ext cx="4067473" cy="21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25" y="3961433"/>
            <a:ext cx="3952503" cy="246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22226" y="4119935"/>
            <a:ext cx="4607719" cy="2169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50" dirty="0">
                <a:solidFill>
                  <a:srgbClr val="000000"/>
                </a:solidFill>
                <a:latin typeface="Times" panose="02020603050405020304" pitchFamily="18" charset="0"/>
                <a:sym typeface="Times" panose="02020603050405020304" pitchFamily="18" charset="0"/>
              </a:rPr>
              <a:t>Systematic cheating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50" dirty="0">
              <a:solidFill>
                <a:srgbClr val="000000"/>
              </a:solidFill>
              <a:latin typeface="Times" panose="02020603050405020304" pitchFamily="18" charset="0"/>
              <a:sym typeface="Times" panose="02020603050405020304" pitchFamily="18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50" dirty="0">
                <a:solidFill>
                  <a:srgbClr val="000000"/>
                </a:solidFill>
                <a:latin typeface="Times" panose="02020603050405020304" pitchFamily="18" charset="0"/>
                <a:sym typeface="Times" panose="02020603050405020304" pitchFamily="18" charset="0"/>
              </a:rPr>
              <a:t>Whole systems cheating.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50" dirty="0">
                <a:solidFill>
                  <a:srgbClr val="000000"/>
                </a:solidFill>
                <a:latin typeface="Times" panose="02020603050405020304" pitchFamily="18" charset="0"/>
                <a:sym typeface="Times" panose="02020603050405020304" pitchFamily="18" charset="0"/>
              </a:rPr>
              <a:t>East German Doping Programme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250" dirty="0">
              <a:solidFill>
                <a:srgbClr val="000000"/>
              </a:solidFill>
              <a:latin typeface="Times" panose="02020603050405020304" pitchFamily="18" charset="0"/>
              <a:sym typeface="Times" panose="02020603050405020304" pitchFamily="18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250" dirty="0">
                <a:solidFill>
                  <a:srgbClr val="000000"/>
                </a:solidFill>
                <a:latin typeface="Times" panose="02020603050405020304" pitchFamily="18" charset="0"/>
                <a:sym typeface="Times" panose="02020603050405020304" pitchFamily="18" charset="0"/>
              </a:rPr>
              <a:t>Russian Athletes banned.</a:t>
            </a:r>
          </a:p>
        </p:txBody>
      </p:sp>
    </p:spTree>
    <p:extLst>
      <p:ext uri="{BB962C8B-B14F-4D97-AF65-F5344CB8AC3E}">
        <p14:creationId xmlns:p14="http://schemas.microsoft.com/office/powerpoint/2010/main" val="22007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Pressure to take illegal drugs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040683"/>
            <a:ext cx="4344293" cy="28005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54" y="1504653"/>
            <a:ext cx="3277195" cy="20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32" y="1504652"/>
            <a:ext cx="5376788" cy="16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Reason for taking drugs in sport</a:t>
            </a:r>
            <a:endParaRPr lang="en-GB" dirty="0"/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5163" y="1606228"/>
            <a:ext cx="2928938" cy="2153171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741661" y="1606228"/>
            <a:ext cx="3290590" cy="37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panose="02020603050405020304" pitchFamily="18" charset="0"/>
                <a:cs typeface="ヒラギノ明朝 ProN W3" charset="0"/>
                <a:sym typeface="Times" panose="02020603050405020304" pitchFamily="18" charset="0"/>
              </a:defRPr>
            </a:lvl9pPr>
          </a:lstStyle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375" i="0">
                <a:latin typeface="Arial" panose="020B0604020202020204" pitchFamily="34" charset="0"/>
                <a:cs typeface="Arial" panose="020B0604020202020204" pitchFamily="34" charset="0"/>
              </a:rPr>
              <a:t>“Everyone else is taking them”.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3375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375" i="0">
                <a:latin typeface="Arial" panose="020B0604020202020204" pitchFamily="34" charset="0"/>
                <a:cs typeface="Arial" panose="020B0604020202020204" pitchFamily="34" charset="0"/>
              </a:rPr>
              <a:t>Sharapova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375" i="0">
                <a:latin typeface="Arial" panose="020B0604020202020204" pitchFamily="34" charset="0"/>
                <a:cs typeface="Arial" panose="020B0604020202020204" pitchFamily="34" charset="0"/>
              </a:rPr>
              <a:t>(Tennis)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375" i="0">
                <a:latin typeface="Arial" panose="020B0604020202020204" pitchFamily="34" charset="0"/>
                <a:cs typeface="Arial" panose="020B0604020202020204" pitchFamily="34" charset="0"/>
              </a:rPr>
              <a:t>Floyd Landis (Cycle)</a:t>
            </a:r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58" y="4137794"/>
            <a:ext cx="2674441" cy="199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9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Consequences</a:t>
            </a:r>
            <a:endParaRPr lang="en-GB" dirty="0"/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8174" y="1504652"/>
            <a:ext cx="3077394" cy="1731244"/>
          </a:xfrm>
        </p:spPr>
      </p:pic>
      <p:sp>
        <p:nvSpPr>
          <p:cNvPr id="5" name="TextBox 4"/>
          <p:cNvSpPr txBox="1"/>
          <p:nvPr/>
        </p:nvSpPr>
        <p:spPr>
          <a:xfrm>
            <a:off x="1979414" y="1645295"/>
            <a:ext cx="3507135" cy="32080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Wonder if you lose to a clean athlete.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53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Discredited sport!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53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Discredited country and society.</a:t>
            </a:r>
            <a:br>
              <a:rPr lang="en-GB" sz="253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</a:br>
            <a:endParaRPr lang="en-GB" sz="253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74" y="3403328"/>
            <a:ext cx="3077394" cy="184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36" y="5412508"/>
            <a:ext cx="3055070" cy="13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43236" y="4896818"/>
            <a:ext cx="4673576" cy="1910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9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Morality- Gives an unfair advantage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969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9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Health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9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Against the law</a:t>
            </a: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969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Times" panose="02020603050405020304" pitchFamily="18" charset="0"/>
            </a:endParaRPr>
          </a:p>
          <a:p>
            <a:pPr defTabSz="642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969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" panose="02020603050405020304" pitchFamily="18" charset="0"/>
              </a:rPr>
              <a:t>Role model- bad example</a:t>
            </a:r>
          </a:p>
        </p:txBody>
      </p:sp>
    </p:spTree>
    <p:extLst>
      <p:ext uri="{BB962C8B-B14F-4D97-AF65-F5344CB8AC3E}">
        <p14:creationId xmlns:p14="http://schemas.microsoft.com/office/powerpoint/2010/main" val="15795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Strategies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1891" y="1499072"/>
          <a:ext cx="8608219" cy="5279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254">
                <a:tc>
                  <a:txBody>
                    <a:bodyPr/>
                    <a:lstStyle/>
                    <a:p>
                      <a:pPr marL="201930" indent="-20193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93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lang="en-GB" sz="1700" b="1" dirty="0" smtClean="0">
                          <a:effectLst/>
                        </a:rPr>
                        <a:t>(educate </a:t>
                      </a:r>
                      <a:r>
                        <a:rPr lang="en-GB" sz="1700" b="1" dirty="0">
                          <a:effectLst/>
                        </a:rPr>
                        <a:t>performers)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GB" sz="1700" b="1" dirty="0">
                          <a:effectLst/>
                        </a:rPr>
                        <a:t>educate performers/make performers aware of dangers or aware of moral issues/education at schools or clubs/100% ME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54">
                <a:tc>
                  <a:txBody>
                    <a:bodyPr/>
                    <a:lstStyle/>
                    <a:p>
                      <a:pPr marL="201930" indent="-20193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93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lang="en-GB" sz="1700" b="1" dirty="0">
                          <a:effectLst/>
                        </a:rPr>
                        <a:t>	(educate  coaches)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GB" sz="1700" b="1">
                          <a:effectLst/>
                        </a:rPr>
                        <a:t>educate coaches/make coaches aware of dangers/awareness of moral issues/100% ME (if not given above)</a:t>
                      </a:r>
                      <a:endParaRPr lang="en-GB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254">
                <a:tc>
                  <a:txBody>
                    <a:bodyPr/>
                    <a:lstStyle/>
                    <a:p>
                      <a:pPr marL="201930" indent="-20193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93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lang="en-GB" sz="1700" b="1" dirty="0" smtClean="0">
                          <a:effectLst/>
                        </a:rPr>
                        <a:t>(</a:t>
                      </a:r>
                      <a:r>
                        <a:rPr lang="en-GB" sz="1700" b="1" dirty="0">
                          <a:effectLst/>
                        </a:rPr>
                        <a:t>punishments)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GB" sz="1700" b="1">
                          <a:effectLst/>
                        </a:rPr>
                        <a:t>stricter punishments/life bans/standardisation of punishments/Olympic ban/harsher consequences/return of medals or funding/lose records</a:t>
                      </a:r>
                      <a:endParaRPr lang="en-GB" sz="17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503">
                <a:tc>
                  <a:txBody>
                    <a:bodyPr/>
                    <a:lstStyle/>
                    <a:p>
                      <a:pPr marL="201930" indent="-20193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93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lang="en-GB" sz="1700" b="1" dirty="0" smtClean="0">
                          <a:effectLst/>
                        </a:rPr>
                        <a:t>(</a:t>
                      </a:r>
                      <a:r>
                        <a:rPr lang="en-GB" sz="1700" b="1" dirty="0">
                          <a:effectLst/>
                        </a:rPr>
                        <a:t>testing)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GB" sz="1700" b="1" u="none" dirty="0">
                          <a:effectLst/>
                        </a:rPr>
                        <a:t>stricter or random or targeted or more testing/out of season testing/more money for testing</a:t>
                      </a:r>
                      <a:endParaRPr lang="en-GB" sz="1700" b="1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503">
                <a:tc>
                  <a:txBody>
                    <a:bodyPr/>
                    <a:lstStyle/>
                    <a:p>
                      <a:pPr marL="201930" indent="-20193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93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lang="en-GB" sz="1700" b="1" dirty="0" smtClean="0">
                          <a:effectLst/>
                        </a:rPr>
                        <a:t>(role </a:t>
                      </a:r>
                      <a:r>
                        <a:rPr lang="en-GB" sz="1700" b="1" dirty="0">
                          <a:effectLst/>
                        </a:rPr>
                        <a:t>models)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GB" sz="1700" b="1" dirty="0">
                          <a:effectLst/>
                        </a:rPr>
                        <a:t>role models or Sports Ambassadors to publicise or encourage drugs free sport/’name and shame’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737">
                <a:tc>
                  <a:txBody>
                    <a:bodyPr/>
                    <a:lstStyle/>
                    <a:p>
                      <a:pPr marL="201930" indent="-20193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93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lang="en-GB" sz="1700" b="1" dirty="0" smtClean="0">
                          <a:effectLst/>
                        </a:rPr>
                        <a:t>(</a:t>
                      </a:r>
                      <a:r>
                        <a:rPr lang="en-GB" sz="1700" b="1" dirty="0">
                          <a:effectLst/>
                        </a:rPr>
                        <a:t>research)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GB" sz="1700" b="1" dirty="0">
                          <a:effectLst/>
                        </a:rPr>
                        <a:t>more research into dangers/research into testing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562">
                <a:tc>
                  <a:txBody>
                    <a:bodyPr/>
                    <a:lstStyle/>
                    <a:p>
                      <a:pPr marL="201930" indent="-20193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93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lang="en-GB" sz="1700" b="1" dirty="0" smtClean="0">
                          <a:effectLst/>
                        </a:rPr>
                        <a:t>(counter-culture/legalise</a:t>
                      </a:r>
                      <a:r>
                        <a:rPr lang="en-GB" sz="1700" b="1" dirty="0">
                          <a:effectLst/>
                        </a:rPr>
                        <a:t>)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GB" sz="1700" b="1" dirty="0">
                          <a:effectLst/>
                        </a:rPr>
                        <a:t>make performance enhancing drugs legal/radical action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751">
                <a:tc>
                  <a:txBody>
                    <a:bodyPr/>
                    <a:lstStyle/>
                    <a:p>
                      <a:pPr marL="201930" indent="-20193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0193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lang="en-GB" sz="1700" b="1" dirty="0" smtClean="0">
                          <a:effectLst/>
                        </a:rPr>
                        <a:t>(</a:t>
                      </a:r>
                      <a:r>
                        <a:rPr lang="en-GB" sz="1700" b="1" dirty="0">
                          <a:effectLst/>
                        </a:rPr>
                        <a:t>WADA)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  <a:tab pos="10972800" algn="l"/>
                        </a:tabLst>
                      </a:pPr>
                      <a:r>
                        <a:rPr lang="en-GB" sz="1700" b="1" dirty="0">
                          <a:effectLst/>
                        </a:rPr>
                        <a:t>WADA/standardise world wide doping policy</a:t>
                      </a:r>
                      <a:endParaRPr lang="en-GB" sz="1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226" marR="482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1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MS PGothic</vt:lpstr>
      <vt:lpstr>Arial</vt:lpstr>
      <vt:lpstr>Calibri</vt:lpstr>
      <vt:lpstr>Corbel</vt:lpstr>
      <vt:lpstr>Times</vt:lpstr>
      <vt:lpstr>Times New Roman</vt:lpstr>
      <vt:lpstr>Wingdings</vt:lpstr>
      <vt:lpstr>Wingdings 2</vt:lpstr>
      <vt:lpstr>Wingdings 3</vt:lpstr>
      <vt:lpstr>ヒラギノ明朝 ProN W3</vt:lpstr>
      <vt:lpstr>Module</vt:lpstr>
      <vt:lpstr>Ethics and Deviance in Sport Part 2</vt:lpstr>
      <vt:lpstr>Reasons to take illegal Drugs</vt:lpstr>
      <vt:lpstr>Pressure: political </vt:lpstr>
      <vt:lpstr>Pressure to take illegal drugs </vt:lpstr>
      <vt:lpstr>Reason for taking drugs in sport</vt:lpstr>
      <vt:lpstr>Consequences</vt:lpstr>
      <vt:lpstr>Strategies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and Deviance in Sport Part 2</dc:title>
  <dc:creator>Damian Ashleighmorris</dc:creator>
  <cp:lastModifiedBy>Damian Ashleighmorris</cp:lastModifiedBy>
  <cp:revision>1</cp:revision>
  <dcterms:created xsi:type="dcterms:W3CDTF">2018-01-05T16:26:59Z</dcterms:created>
  <dcterms:modified xsi:type="dcterms:W3CDTF">2018-01-05T16:27:53Z</dcterms:modified>
</cp:coreProperties>
</file>