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2"/>
  </p:notesMasterIdLst>
  <p:handoutMasterIdLst>
    <p:handoutMasterId r:id="rId43"/>
  </p:handoutMasterIdLst>
  <p:sldIdLst>
    <p:sldId id="325" r:id="rId2"/>
    <p:sldId id="341" r:id="rId3"/>
    <p:sldId id="327" r:id="rId4"/>
    <p:sldId id="328" r:id="rId5"/>
    <p:sldId id="329" r:id="rId6"/>
    <p:sldId id="330" r:id="rId7"/>
    <p:sldId id="331" r:id="rId8"/>
    <p:sldId id="258" r:id="rId9"/>
    <p:sldId id="301" r:id="rId10"/>
    <p:sldId id="270" r:id="rId11"/>
    <p:sldId id="332" r:id="rId12"/>
    <p:sldId id="343" r:id="rId13"/>
    <p:sldId id="354" r:id="rId14"/>
    <p:sldId id="342" r:id="rId15"/>
    <p:sldId id="344" r:id="rId16"/>
    <p:sldId id="345" r:id="rId17"/>
    <p:sldId id="346" r:id="rId18"/>
    <p:sldId id="347" r:id="rId19"/>
    <p:sldId id="348" r:id="rId20"/>
    <p:sldId id="349" r:id="rId21"/>
    <p:sldId id="350" r:id="rId22"/>
    <p:sldId id="351" r:id="rId23"/>
    <p:sldId id="352" r:id="rId24"/>
    <p:sldId id="353" r:id="rId25"/>
    <p:sldId id="308" r:id="rId26"/>
    <p:sldId id="290" r:id="rId27"/>
    <p:sldId id="260" r:id="rId28"/>
    <p:sldId id="261" r:id="rId29"/>
    <p:sldId id="323" r:id="rId30"/>
    <p:sldId id="298" r:id="rId31"/>
    <p:sldId id="306" r:id="rId32"/>
    <p:sldId id="309" r:id="rId33"/>
    <p:sldId id="310" r:id="rId34"/>
    <p:sldId id="320" r:id="rId35"/>
    <p:sldId id="340" r:id="rId36"/>
    <p:sldId id="334" r:id="rId37"/>
    <p:sldId id="335" r:id="rId38"/>
    <p:sldId id="336" r:id="rId39"/>
    <p:sldId id="337" r:id="rId40"/>
    <p:sldId id="338" r:id="rId4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94660"/>
  </p:normalViewPr>
  <p:slideViewPr>
    <p:cSldViewPr>
      <p:cViewPr>
        <p:scale>
          <a:sx n="73" d="100"/>
          <a:sy n="73" d="100"/>
        </p:scale>
        <p:origin x="-4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CDED8-3D42-481D-9444-090794BEEFD3}" type="doc">
      <dgm:prSet loTypeId="urn:microsoft.com/office/officeart/2005/8/layout/chart3" loCatId="relationship" qsTypeId="urn:microsoft.com/office/officeart/2005/8/quickstyle/3d7" qsCatId="3D" csTypeId="urn:microsoft.com/office/officeart/2005/8/colors/accent6_4" csCatId="accent6" phldr="1"/>
      <dgm:spPr/>
    </dgm:pt>
    <dgm:pt modelId="{35DB2421-526D-4737-8D60-B4A0A4A0112D}">
      <dgm:prSet phldrT="[Text]"/>
      <dgm:spPr>
        <a:solidFill>
          <a:srgbClr val="FFFF00"/>
        </a:solidFill>
      </dgm:spPr>
      <dgm:t>
        <a:bodyPr/>
        <a:lstStyle/>
        <a:p>
          <a:r>
            <a:rPr lang="en-GB"/>
            <a:t>Private</a:t>
          </a:r>
        </a:p>
      </dgm:t>
    </dgm:pt>
    <dgm:pt modelId="{40C727D7-7697-43FE-8074-804391C125C1}" type="parTrans" cxnId="{A5B7AA6B-C729-4BDD-969D-0FC7504B089A}">
      <dgm:prSet/>
      <dgm:spPr/>
      <dgm:t>
        <a:bodyPr/>
        <a:lstStyle/>
        <a:p>
          <a:endParaRPr lang="en-GB"/>
        </a:p>
      </dgm:t>
    </dgm:pt>
    <dgm:pt modelId="{AA06665B-8B4F-4047-9CF7-368E68E2878D}" type="sibTrans" cxnId="{A5B7AA6B-C729-4BDD-969D-0FC7504B089A}">
      <dgm:prSet/>
      <dgm:spPr/>
      <dgm:t>
        <a:bodyPr/>
        <a:lstStyle/>
        <a:p>
          <a:endParaRPr lang="en-GB"/>
        </a:p>
      </dgm:t>
    </dgm:pt>
    <dgm:pt modelId="{05FFAE9F-3E54-4ABD-84BC-331D99429A9F}">
      <dgm:prSet phldrT="[Text]"/>
      <dgm:spPr>
        <a:solidFill>
          <a:srgbClr val="00B050"/>
        </a:solidFill>
      </dgm:spPr>
      <dgm:t>
        <a:bodyPr/>
        <a:lstStyle/>
        <a:p>
          <a:r>
            <a:rPr lang="en-GB" dirty="0"/>
            <a:t>Voluntary</a:t>
          </a:r>
        </a:p>
      </dgm:t>
    </dgm:pt>
    <dgm:pt modelId="{8BD88AC0-CFD0-412C-AEE1-5425F8223752}" type="parTrans" cxnId="{E4DED9F9-C6EE-4E3E-9FB8-FD74481FAAB7}">
      <dgm:prSet/>
      <dgm:spPr/>
      <dgm:t>
        <a:bodyPr/>
        <a:lstStyle/>
        <a:p>
          <a:endParaRPr lang="en-GB"/>
        </a:p>
      </dgm:t>
    </dgm:pt>
    <dgm:pt modelId="{2849F937-4DA1-4C6F-992A-B5A6A09E77EE}" type="sibTrans" cxnId="{E4DED9F9-C6EE-4E3E-9FB8-FD74481FAAB7}">
      <dgm:prSet/>
      <dgm:spPr/>
      <dgm:t>
        <a:bodyPr/>
        <a:lstStyle/>
        <a:p>
          <a:endParaRPr lang="en-GB"/>
        </a:p>
      </dgm:t>
    </dgm:pt>
    <dgm:pt modelId="{70843B36-9578-477A-A239-D2B27837FBF6}">
      <dgm:prSet phldrT="[Text]"/>
      <dgm:spPr>
        <a:solidFill>
          <a:srgbClr val="FF0000"/>
        </a:solidFill>
      </dgm:spPr>
      <dgm:t>
        <a:bodyPr/>
        <a:lstStyle/>
        <a:p>
          <a:r>
            <a:rPr lang="en-GB" dirty="0"/>
            <a:t>Public	</a:t>
          </a:r>
        </a:p>
      </dgm:t>
    </dgm:pt>
    <dgm:pt modelId="{F1821075-E2C0-4CC7-80EF-CE63CD727F64}" type="parTrans" cxnId="{466F411B-7732-452A-9F7D-B57DC2742D18}">
      <dgm:prSet/>
      <dgm:spPr/>
      <dgm:t>
        <a:bodyPr/>
        <a:lstStyle/>
        <a:p>
          <a:endParaRPr lang="en-GB"/>
        </a:p>
      </dgm:t>
    </dgm:pt>
    <dgm:pt modelId="{2606DEEA-F1D4-4B53-AAF5-E74DE0757087}" type="sibTrans" cxnId="{466F411B-7732-452A-9F7D-B57DC2742D18}">
      <dgm:prSet/>
      <dgm:spPr/>
      <dgm:t>
        <a:bodyPr/>
        <a:lstStyle/>
        <a:p>
          <a:endParaRPr lang="en-GB"/>
        </a:p>
      </dgm:t>
    </dgm:pt>
    <dgm:pt modelId="{644E926F-7C4D-42DC-88DC-41704DE99491}" type="pres">
      <dgm:prSet presAssocID="{089CDED8-3D42-481D-9444-090794BEEFD3}" presName="compositeShape" presStyleCnt="0">
        <dgm:presLayoutVars>
          <dgm:chMax val="7"/>
          <dgm:dir/>
          <dgm:resizeHandles val="exact"/>
        </dgm:presLayoutVars>
      </dgm:prSet>
      <dgm:spPr/>
    </dgm:pt>
    <dgm:pt modelId="{89EACE82-1757-4D80-80BE-F5BBB0CBCBD0}" type="pres">
      <dgm:prSet presAssocID="{089CDED8-3D42-481D-9444-090794BEEFD3}" presName="wedge1" presStyleLbl="node1" presStyleIdx="0" presStyleCnt="3"/>
      <dgm:spPr/>
      <dgm:t>
        <a:bodyPr/>
        <a:lstStyle/>
        <a:p>
          <a:endParaRPr lang="en-GB"/>
        </a:p>
      </dgm:t>
    </dgm:pt>
    <dgm:pt modelId="{A35AC2E1-6A99-4759-BF35-CEB37B6AB913}" type="pres">
      <dgm:prSet presAssocID="{089CDED8-3D42-481D-9444-090794BEEFD3}" presName="wedge1Tx" presStyleLbl="node1" presStyleIdx="0" presStyleCnt="3">
        <dgm:presLayoutVars>
          <dgm:chMax val="0"/>
          <dgm:chPref val="0"/>
          <dgm:bulletEnabled val="1"/>
        </dgm:presLayoutVars>
      </dgm:prSet>
      <dgm:spPr/>
      <dgm:t>
        <a:bodyPr/>
        <a:lstStyle/>
        <a:p>
          <a:endParaRPr lang="en-GB"/>
        </a:p>
      </dgm:t>
    </dgm:pt>
    <dgm:pt modelId="{2F09E6D0-C823-49D7-8A32-4EAE3C573C00}" type="pres">
      <dgm:prSet presAssocID="{089CDED8-3D42-481D-9444-090794BEEFD3}" presName="wedge2" presStyleLbl="node1" presStyleIdx="1" presStyleCnt="3"/>
      <dgm:spPr/>
      <dgm:t>
        <a:bodyPr/>
        <a:lstStyle/>
        <a:p>
          <a:endParaRPr lang="en-GB"/>
        </a:p>
      </dgm:t>
    </dgm:pt>
    <dgm:pt modelId="{3AB5B7C7-C0DE-47AD-9901-489AC66EFFAE}" type="pres">
      <dgm:prSet presAssocID="{089CDED8-3D42-481D-9444-090794BEEFD3}" presName="wedge2Tx" presStyleLbl="node1" presStyleIdx="1" presStyleCnt="3">
        <dgm:presLayoutVars>
          <dgm:chMax val="0"/>
          <dgm:chPref val="0"/>
          <dgm:bulletEnabled val="1"/>
        </dgm:presLayoutVars>
      </dgm:prSet>
      <dgm:spPr/>
      <dgm:t>
        <a:bodyPr/>
        <a:lstStyle/>
        <a:p>
          <a:endParaRPr lang="en-GB"/>
        </a:p>
      </dgm:t>
    </dgm:pt>
    <dgm:pt modelId="{FB5B7C35-F4BE-480C-B779-B8D17E3EDB4B}" type="pres">
      <dgm:prSet presAssocID="{089CDED8-3D42-481D-9444-090794BEEFD3}" presName="wedge3" presStyleLbl="node1" presStyleIdx="2" presStyleCnt="3"/>
      <dgm:spPr/>
      <dgm:t>
        <a:bodyPr/>
        <a:lstStyle/>
        <a:p>
          <a:endParaRPr lang="en-GB"/>
        </a:p>
      </dgm:t>
    </dgm:pt>
    <dgm:pt modelId="{2DB74CDF-6DB9-45E6-96C7-4C3B80482D54}" type="pres">
      <dgm:prSet presAssocID="{089CDED8-3D42-481D-9444-090794BEEFD3}" presName="wedge3Tx" presStyleLbl="node1" presStyleIdx="2" presStyleCnt="3">
        <dgm:presLayoutVars>
          <dgm:chMax val="0"/>
          <dgm:chPref val="0"/>
          <dgm:bulletEnabled val="1"/>
        </dgm:presLayoutVars>
      </dgm:prSet>
      <dgm:spPr/>
      <dgm:t>
        <a:bodyPr/>
        <a:lstStyle/>
        <a:p>
          <a:endParaRPr lang="en-GB"/>
        </a:p>
      </dgm:t>
    </dgm:pt>
  </dgm:ptLst>
  <dgm:cxnLst>
    <dgm:cxn modelId="{D0172D67-40BB-4D57-827F-A2D6C7F27DF2}" type="presOf" srcId="{35DB2421-526D-4737-8D60-B4A0A4A0112D}" destId="{89EACE82-1757-4D80-80BE-F5BBB0CBCBD0}" srcOrd="0" destOrd="0" presId="urn:microsoft.com/office/officeart/2005/8/layout/chart3"/>
    <dgm:cxn modelId="{A3DABDDA-C36F-48C7-B847-4CA7BFA868D4}" type="presOf" srcId="{70843B36-9578-477A-A239-D2B27837FBF6}" destId="{2DB74CDF-6DB9-45E6-96C7-4C3B80482D54}" srcOrd="1" destOrd="0" presId="urn:microsoft.com/office/officeart/2005/8/layout/chart3"/>
    <dgm:cxn modelId="{CB0242EE-0700-4354-95A4-91CBAA72DBBA}" type="presOf" srcId="{05FFAE9F-3E54-4ABD-84BC-331D99429A9F}" destId="{3AB5B7C7-C0DE-47AD-9901-489AC66EFFAE}" srcOrd="1" destOrd="0" presId="urn:microsoft.com/office/officeart/2005/8/layout/chart3"/>
    <dgm:cxn modelId="{E084637F-BAFF-45D2-BE14-DB1D5151CFC6}" type="presOf" srcId="{35DB2421-526D-4737-8D60-B4A0A4A0112D}" destId="{A35AC2E1-6A99-4759-BF35-CEB37B6AB913}" srcOrd="1" destOrd="0" presId="urn:microsoft.com/office/officeart/2005/8/layout/chart3"/>
    <dgm:cxn modelId="{2F8807D0-6165-495E-9413-3CD3F7D292E9}" type="presOf" srcId="{089CDED8-3D42-481D-9444-090794BEEFD3}" destId="{644E926F-7C4D-42DC-88DC-41704DE99491}" srcOrd="0" destOrd="0" presId="urn:microsoft.com/office/officeart/2005/8/layout/chart3"/>
    <dgm:cxn modelId="{C5E5CB0B-99E5-4DDA-89CB-59F397A91380}" type="presOf" srcId="{70843B36-9578-477A-A239-D2B27837FBF6}" destId="{FB5B7C35-F4BE-480C-B779-B8D17E3EDB4B}" srcOrd="0" destOrd="0" presId="urn:microsoft.com/office/officeart/2005/8/layout/chart3"/>
    <dgm:cxn modelId="{466F411B-7732-452A-9F7D-B57DC2742D18}" srcId="{089CDED8-3D42-481D-9444-090794BEEFD3}" destId="{70843B36-9578-477A-A239-D2B27837FBF6}" srcOrd="2" destOrd="0" parTransId="{F1821075-E2C0-4CC7-80EF-CE63CD727F64}" sibTransId="{2606DEEA-F1D4-4B53-AAF5-E74DE0757087}"/>
    <dgm:cxn modelId="{E4DED9F9-C6EE-4E3E-9FB8-FD74481FAAB7}" srcId="{089CDED8-3D42-481D-9444-090794BEEFD3}" destId="{05FFAE9F-3E54-4ABD-84BC-331D99429A9F}" srcOrd="1" destOrd="0" parTransId="{8BD88AC0-CFD0-412C-AEE1-5425F8223752}" sibTransId="{2849F937-4DA1-4C6F-992A-B5A6A09E77EE}"/>
    <dgm:cxn modelId="{DC8A5690-F3B5-4AE7-92C2-0E8229EFC74E}" type="presOf" srcId="{05FFAE9F-3E54-4ABD-84BC-331D99429A9F}" destId="{2F09E6D0-C823-49D7-8A32-4EAE3C573C00}" srcOrd="0" destOrd="0" presId="urn:microsoft.com/office/officeart/2005/8/layout/chart3"/>
    <dgm:cxn modelId="{A5B7AA6B-C729-4BDD-969D-0FC7504B089A}" srcId="{089CDED8-3D42-481D-9444-090794BEEFD3}" destId="{35DB2421-526D-4737-8D60-B4A0A4A0112D}" srcOrd="0" destOrd="0" parTransId="{40C727D7-7697-43FE-8074-804391C125C1}" sibTransId="{AA06665B-8B4F-4047-9CF7-368E68E2878D}"/>
    <dgm:cxn modelId="{8733744E-85F9-4771-ACE3-95CD02993040}" type="presParOf" srcId="{644E926F-7C4D-42DC-88DC-41704DE99491}" destId="{89EACE82-1757-4D80-80BE-F5BBB0CBCBD0}" srcOrd="0" destOrd="0" presId="urn:microsoft.com/office/officeart/2005/8/layout/chart3"/>
    <dgm:cxn modelId="{A8B0355B-AEAA-4ED7-94B8-FEE36DD67722}" type="presParOf" srcId="{644E926F-7C4D-42DC-88DC-41704DE99491}" destId="{A35AC2E1-6A99-4759-BF35-CEB37B6AB913}" srcOrd="1" destOrd="0" presId="urn:microsoft.com/office/officeart/2005/8/layout/chart3"/>
    <dgm:cxn modelId="{1074F49F-22C1-4F62-8874-4FCC83952209}" type="presParOf" srcId="{644E926F-7C4D-42DC-88DC-41704DE99491}" destId="{2F09E6D0-C823-49D7-8A32-4EAE3C573C00}" srcOrd="2" destOrd="0" presId="urn:microsoft.com/office/officeart/2005/8/layout/chart3"/>
    <dgm:cxn modelId="{E7AAA862-3F04-4059-9A5D-ED83C6961808}" type="presParOf" srcId="{644E926F-7C4D-42DC-88DC-41704DE99491}" destId="{3AB5B7C7-C0DE-47AD-9901-489AC66EFFAE}" srcOrd="3" destOrd="0" presId="urn:microsoft.com/office/officeart/2005/8/layout/chart3"/>
    <dgm:cxn modelId="{7E892DE2-CA46-4613-9B89-061E983DEB07}" type="presParOf" srcId="{644E926F-7C4D-42DC-88DC-41704DE99491}" destId="{FB5B7C35-F4BE-480C-B779-B8D17E3EDB4B}" srcOrd="4" destOrd="0" presId="urn:microsoft.com/office/officeart/2005/8/layout/chart3"/>
    <dgm:cxn modelId="{FEFC600B-7E6E-43BB-9598-509159D801E1}" type="presParOf" srcId="{644E926F-7C4D-42DC-88DC-41704DE99491}" destId="{2DB74CDF-6DB9-45E6-96C7-4C3B80482D54}"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277B6-7029-429F-BA2A-46BE76070A51}" type="doc">
      <dgm:prSet loTypeId="urn:microsoft.com/office/officeart/2005/8/layout/pyramid2" loCatId="list" qsTypeId="urn:microsoft.com/office/officeart/2005/8/quickstyle/simple1" qsCatId="simple" csTypeId="urn:microsoft.com/office/officeart/2005/8/colors/accent0_1" csCatId="mainScheme" phldr="1"/>
      <dgm:spPr/>
    </dgm:pt>
    <dgm:pt modelId="{E9D6D8B5-3E9B-4F6E-94E0-565E4AF49187}">
      <dgm:prSet phldrT="[Text]"/>
      <dgm:spPr/>
      <dgm:t>
        <a:bodyPr/>
        <a:lstStyle/>
        <a:p>
          <a:r>
            <a:rPr lang="en-GB" dirty="0" smtClean="0"/>
            <a:t>World class podium</a:t>
          </a:r>
          <a:endParaRPr lang="en-GB" dirty="0"/>
        </a:p>
      </dgm:t>
    </dgm:pt>
    <dgm:pt modelId="{23FC8A69-A306-4B7A-B69B-BCEAC740F60F}" type="parTrans" cxnId="{3947454A-44AB-4411-92B2-1FAA7DC015EA}">
      <dgm:prSet/>
      <dgm:spPr/>
      <dgm:t>
        <a:bodyPr/>
        <a:lstStyle/>
        <a:p>
          <a:endParaRPr lang="en-GB"/>
        </a:p>
      </dgm:t>
    </dgm:pt>
    <dgm:pt modelId="{5A419FBF-F146-46CC-971D-6F0B3C4CEE69}" type="sibTrans" cxnId="{3947454A-44AB-4411-92B2-1FAA7DC015EA}">
      <dgm:prSet/>
      <dgm:spPr/>
      <dgm:t>
        <a:bodyPr/>
        <a:lstStyle/>
        <a:p>
          <a:endParaRPr lang="en-GB"/>
        </a:p>
      </dgm:t>
    </dgm:pt>
    <dgm:pt modelId="{6F67A209-0D5F-4458-A49D-65B495F38391}">
      <dgm:prSet phldrT="[Text]"/>
      <dgm:spPr/>
      <dgm:t>
        <a:bodyPr/>
        <a:lstStyle/>
        <a:p>
          <a:r>
            <a:rPr lang="en-GB" dirty="0" smtClean="0"/>
            <a:t>World class development</a:t>
          </a:r>
          <a:endParaRPr lang="en-GB" dirty="0"/>
        </a:p>
      </dgm:t>
    </dgm:pt>
    <dgm:pt modelId="{33184881-4E5B-4C77-981D-6887C415149C}" type="parTrans" cxnId="{94CCF932-D516-43D7-8CE8-CECF03449EDE}">
      <dgm:prSet/>
      <dgm:spPr/>
      <dgm:t>
        <a:bodyPr/>
        <a:lstStyle/>
        <a:p>
          <a:endParaRPr lang="en-GB"/>
        </a:p>
      </dgm:t>
    </dgm:pt>
    <dgm:pt modelId="{F4DE3A8F-D685-4F34-A1B7-927A657A9089}" type="sibTrans" cxnId="{94CCF932-D516-43D7-8CE8-CECF03449EDE}">
      <dgm:prSet/>
      <dgm:spPr/>
      <dgm:t>
        <a:bodyPr/>
        <a:lstStyle/>
        <a:p>
          <a:endParaRPr lang="en-GB"/>
        </a:p>
      </dgm:t>
    </dgm:pt>
    <dgm:pt modelId="{656D4302-08A7-4FDB-907B-890CFDE69EBC}">
      <dgm:prSet phldrT="[Text]"/>
      <dgm:spPr/>
      <dgm:t>
        <a:bodyPr/>
        <a:lstStyle/>
        <a:p>
          <a:r>
            <a:rPr lang="en-GB" dirty="0" smtClean="0"/>
            <a:t>World class talent</a:t>
          </a:r>
          <a:endParaRPr lang="en-GB" dirty="0"/>
        </a:p>
      </dgm:t>
    </dgm:pt>
    <dgm:pt modelId="{855477AF-A58F-47B7-9547-172539EB9DEA}" type="parTrans" cxnId="{180905F1-A482-4036-BE96-637D9453CB50}">
      <dgm:prSet/>
      <dgm:spPr/>
      <dgm:t>
        <a:bodyPr/>
        <a:lstStyle/>
        <a:p>
          <a:endParaRPr lang="en-GB"/>
        </a:p>
      </dgm:t>
    </dgm:pt>
    <dgm:pt modelId="{4F2FA645-F887-411D-B2AC-71E675E40680}" type="sibTrans" cxnId="{180905F1-A482-4036-BE96-637D9453CB50}">
      <dgm:prSet/>
      <dgm:spPr/>
      <dgm:t>
        <a:bodyPr/>
        <a:lstStyle/>
        <a:p>
          <a:endParaRPr lang="en-GB"/>
        </a:p>
      </dgm:t>
    </dgm:pt>
    <dgm:pt modelId="{90C54FA3-B429-4021-8744-E829F7319490}">
      <dgm:prSet/>
      <dgm:spPr/>
      <dgm:t>
        <a:bodyPr/>
        <a:lstStyle/>
        <a:p>
          <a:r>
            <a:rPr lang="en-GB" dirty="0" smtClean="0"/>
            <a:t>Home country development system</a:t>
          </a:r>
          <a:endParaRPr lang="en-GB" dirty="0"/>
        </a:p>
      </dgm:t>
    </dgm:pt>
    <dgm:pt modelId="{ADB5BD31-69B7-4E44-AA7C-FA7BF254E61B}" type="parTrans" cxnId="{F5E9EFA2-33EB-421C-BDE3-390C359CFAA6}">
      <dgm:prSet/>
      <dgm:spPr/>
      <dgm:t>
        <a:bodyPr/>
        <a:lstStyle/>
        <a:p>
          <a:endParaRPr lang="en-GB"/>
        </a:p>
      </dgm:t>
    </dgm:pt>
    <dgm:pt modelId="{B0CAE758-2EC9-4422-9216-0CA823694558}" type="sibTrans" cxnId="{F5E9EFA2-33EB-421C-BDE3-390C359CFAA6}">
      <dgm:prSet/>
      <dgm:spPr/>
      <dgm:t>
        <a:bodyPr/>
        <a:lstStyle/>
        <a:p>
          <a:endParaRPr lang="en-GB"/>
        </a:p>
      </dgm:t>
    </dgm:pt>
    <dgm:pt modelId="{FBD8439A-2EC6-4435-AB13-805F3C474341}" type="pres">
      <dgm:prSet presAssocID="{099277B6-7029-429F-BA2A-46BE76070A51}" presName="compositeShape" presStyleCnt="0">
        <dgm:presLayoutVars>
          <dgm:dir/>
          <dgm:resizeHandles/>
        </dgm:presLayoutVars>
      </dgm:prSet>
      <dgm:spPr/>
    </dgm:pt>
    <dgm:pt modelId="{CA5FD112-CC5C-4C3A-A20D-E0745C9CE832}" type="pres">
      <dgm:prSet presAssocID="{099277B6-7029-429F-BA2A-46BE76070A51}" presName="pyramid" presStyleLbl="node1" presStyleIdx="0" presStyleCnt="1" custScaleX="115859" custLinFactX="-13442" custLinFactNeighborX="-100000" custLinFactNeighborY="51705"/>
      <dgm:spPr/>
    </dgm:pt>
    <dgm:pt modelId="{4C60210A-98DD-4698-BE2F-A4A6A4B93CB3}" type="pres">
      <dgm:prSet presAssocID="{099277B6-7029-429F-BA2A-46BE76070A51}" presName="theList" presStyleCnt="0"/>
      <dgm:spPr/>
    </dgm:pt>
    <dgm:pt modelId="{98F703E1-9693-4BBE-99FD-0B6EA1593AAA}" type="pres">
      <dgm:prSet presAssocID="{E9D6D8B5-3E9B-4F6E-94E0-565E4AF49187}" presName="aNode" presStyleLbl="fgAcc1" presStyleIdx="0" presStyleCnt="4">
        <dgm:presLayoutVars>
          <dgm:bulletEnabled val="1"/>
        </dgm:presLayoutVars>
      </dgm:prSet>
      <dgm:spPr/>
      <dgm:t>
        <a:bodyPr/>
        <a:lstStyle/>
        <a:p>
          <a:endParaRPr lang="en-GB"/>
        </a:p>
      </dgm:t>
    </dgm:pt>
    <dgm:pt modelId="{67902275-4E3D-40B3-9B97-BB454CA7F7D4}" type="pres">
      <dgm:prSet presAssocID="{E9D6D8B5-3E9B-4F6E-94E0-565E4AF49187}" presName="aSpace" presStyleCnt="0"/>
      <dgm:spPr/>
    </dgm:pt>
    <dgm:pt modelId="{A0FCFF1A-8544-4B8B-8313-855CA5E4D386}" type="pres">
      <dgm:prSet presAssocID="{6F67A209-0D5F-4458-A49D-65B495F38391}" presName="aNode" presStyleLbl="fgAcc1" presStyleIdx="1" presStyleCnt="4">
        <dgm:presLayoutVars>
          <dgm:bulletEnabled val="1"/>
        </dgm:presLayoutVars>
      </dgm:prSet>
      <dgm:spPr/>
      <dgm:t>
        <a:bodyPr/>
        <a:lstStyle/>
        <a:p>
          <a:endParaRPr lang="en-GB"/>
        </a:p>
      </dgm:t>
    </dgm:pt>
    <dgm:pt modelId="{2C1138DB-525C-4EEE-A0C9-977283ABE99A}" type="pres">
      <dgm:prSet presAssocID="{6F67A209-0D5F-4458-A49D-65B495F38391}" presName="aSpace" presStyleCnt="0"/>
      <dgm:spPr/>
    </dgm:pt>
    <dgm:pt modelId="{46B0D445-5819-4F6A-8D2E-DA25B84A5A50}" type="pres">
      <dgm:prSet presAssocID="{656D4302-08A7-4FDB-907B-890CFDE69EBC}" presName="aNode" presStyleLbl="fgAcc1" presStyleIdx="2" presStyleCnt="4">
        <dgm:presLayoutVars>
          <dgm:bulletEnabled val="1"/>
        </dgm:presLayoutVars>
      </dgm:prSet>
      <dgm:spPr/>
      <dgm:t>
        <a:bodyPr/>
        <a:lstStyle/>
        <a:p>
          <a:endParaRPr lang="en-GB"/>
        </a:p>
      </dgm:t>
    </dgm:pt>
    <dgm:pt modelId="{ED7A2F00-9C33-43CE-93B7-52B94E677FE5}" type="pres">
      <dgm:prSet presAssocID="{656D4302-08A7-4FDB-907B-890CFDE69EBC}" presName="aSpace" presStyleCnt="0"/>
      <dgm:spPr/>
    </dgm:pt>
    <dgm:pt modelId="{A3379D19-B6DC-463F-B7D3-F09DC799700C}" type="pres">
      <dgm:prSet presAssocID="{90C54FA3-B429-4021-8744-E829F7319490}" presName="aNode" presStyleLbl="fgAcc1" presStyleIdx="3" presStyleCnt="4">
        <dgm:presLayoutVars>
          <dgm:bulletEnabled val="1"/>
        </dgm:presLayoutVars>
      </dgm:prSet>
      <dgm:spPr/>
      <dgm:t>
        <a:bodyPr/>
        <a:lstStyle/>
        <a:p>
          <a:endParaRPr lang="en-GB"/>
        </a:p>
      </dgm:t>
    </dgm:pt>
    <dgm:pt modelId="{99805A53-A413-471D-AE6E-66D4DBF53E41}" type="pres">
      <dgm:prSet presAssocID="{90C54FA3-B429-4021-8744-E829F7319490}" presName="aSpace" presStyleCnt="0"/>
      <dgm:spPr/>
    </dgm:pt>
  </dgm:ptLst>
  <dgm:cxnLst>
    <dgm:cxn modelId="{3947454A-44AB-4411-92B2-1FAA7DC015EA}" srcId="{099277B6-7029-429F-BA2A-46BE76070A51}" destId="{E9D6D8B5-3E9B-4F6E-94E0-565E4AF49187}" srcOrd="0" destOrd="0" parTransId="{23FC8A69-A306-4B7A-B69B-BCEAC740F60F}" sibTransId="{5A419FBF-F146-46CC-971D-6F0B3C4CEE69}"/>
    <dgm:cxn modelId="{F5E9EFA2-33EB-421C-BDE3-390C359CFAA6}" srcId="{099277B6-7029-429F-BA2A-46BE76070A51}" destId="{90C54FA3-B429-4021-8744-E829F7319490}" srcOrd="3" destOrd="0" parTransId="{ADB5BD31-69B7-4E44-AA7C-FA7BF254E61B}" sibTransId="{B0CAE758-2EC9-4422-9216-0CA823694558}"/>
    <dgm:cxn modelId="{BCE84C71-8FBA-4CB6-9EEE-ADB2CBFC4E5C}" type="presOf" srcId="{099277B6-7029-429F-BA2A-46BE76070A51}" destId="{FBD8439A-2EC6-4435-AB13-805F3C474341}" srcOrd="0" destOrd="0" presId="urn:microsoft.com/office/officeart/2005/8/layout/pyramid2"/>
    <dgm:cxn modelId="{205BF370-1583-4720-A547-CBA79F2AC141}" type="presOf" srcId="{90C54FA3-B429-4021-8744-E829F7319490}" destId="{A3379D19-B6DC-463F-B7D3-F09DC799700C}" srcOrd="0" destOrd="0" presId="urn:microsoft.com/office/officeart/2005/8/layout/pyramid2"/>
    <dgm:cxn modelId="{C6A52B7A-99F0-4325-B20F-1088A070C514}" type="presOf" srcId="{6F67A209-0D5F-4458-A49D-65B495F38391}" destId="{A0FCFF1A-8544-4B8B-8313-855CA5E4D386}" srcOrd="0" destOrd="0" presId="urn:microsoft.com/office/officeart/2005/8/layout/pyramid2"/>
    <dgm:cxn modelId="{5C55F19E-DB65-4269-8809-4DCF505CBDA7}" type="presOf" srcId="{E9D6D8B5-3E9B-4F6E-94E0-565E4AF49187}" destId="{98F703E1-9693-4BBE-99FD-0B6EA1593AAA}" srcOrd="0" destOrd="0" presId="urn:microsoft.com/office/officeart/2005/8/layout/pyramid2"/>
    <dgm:cxn modelId="{94CCF932-D516-43D7-8CE8-CECF03449EDE}" srcId="{099277B6-7029-429F-BA2A-46BE76070A51}" destId="{6F67A209-0D5F-4458-A49D-65B495F38391}" srcOrd="1" destOrd="0" parTransId="{33184881-4E5B-4C77-981D-6887C415149C}" sibTransId="{F4DE3A8F-D685-4F34-A1B7-927A657A9089}"/>
    <dgm:cxn modelId="{180905F1-A482-4036-BE96-637D9453CB50}" srcId="{099277B6-7029-429F-BA2A-46BE76070A51}" destId="{656D4302-08A7-4FDB-907B-890CFDE69EBC}" srcOrd="2" destOrd="0" parTransId="{855477AF-A58F-47B7-9547-172539EB9DEA}" sibTransId="{4F2FA645-F887-411D-B2AC-71E675E40680}"/>
    <dgm:cxn modelId="{6217C5A0-DB69-4CFC-A6DF-4A46FF8A2DAE}" type="presOf" srcId="{656D4302-08A7-4FDB-907B-890CFDE69EBC}" destId="{46B0D445-5819-4F6A-8D2E-DA25B84A5A50}" srcOrd="0" destOrd="0" presId="urn:microsoft.com/office/officeart/2005/8/layout/pyramid2"/>
    <dgm:cxn modelId="{0A546300-404B-4223-8AB6-D7EDB8960B5E}" type="presParOf" srcId="{FBD8439A-2EC6-4435-AB13-805F3C474341}" destId="{CA5FD112-CC5C-4C3A-A20D-E0745C9CE832}" srcOrd="0" destOrd="0" presId="urn:microsoft.com/office/officeart/2005/8/layout/pyramid2"/>
    <dgm:cxn modelId="{23075C87-491A-4EE7-8C15-F9724B121601}" type="presParOf" srcId="{FBD8439A-2EC6-4435-AB13-805F3C474341}" destId="{4C60210A-98DD-4698-BE2F-A4A6A4B93CB3}" srcOrd="1" destOrd="0" presId="urn:microsoft.com/office/officeart/2005/8/layout/pyramid2"/>
    <dgm:cxn modelId="{33349A53-1BEA-4907-9DDB-91476E270816}" type="presParOf" srcId="{4C60210A-98DD-4698-BE2F-A4A6A4B93CB3}" destId="{98F703E1-9693-4BBE-99FD-0B6EA1593AAA}" srcOrd="0" destOrd="0" presId="urn:microsoft.com/office/officeart/2005/8/layout/pyramid2"/>
    <dgm:cxn modelId="{DC1FE74A-8B84-4B3E-AE57-B2A174B1997A}" type="presParOf" srcId="{4C60210A-98DD-4698-BE2F-A4A6A4B93CB3}" destId="{67902275-4E3D-40B3-9B97-BB454CA7F7D4}" srcOrd="1" destOrd="0" presId="urn:microsoft.com/office/officeart/2005/8/layout/pyramid2"/>
    <dgm:cxn modelId="{82F67123-54DA-49FF-BD42-96ED59D9E39F}" type="presParOf" srcId="{4C60210A-98DD-4698-BE2F-A4A6A4B93CB3}" destId="{A0FCFF1A-8544-4B8B-8313-855CA5E4D386}" srcOrd="2" destOrd="0" presId="urn:microsoft.com/office/officeart/2005/8/layout/pyramid2"/>
    <dgm:cxn modelId="{0341BD79-DD4E-49CA-A895-2A85BED767EC}" type="presParOf" srcId="{4C60210A-98DD-4698-BE2F-A4A6A4B93CB3}" destId="{2C1138DB-525C-4EEE-A0C9-977283ABE99A}" srcOrd="3" destOrd="0" presId="urn:microsoft.com/office/officeart/2005/8/layout/pyramid2"/>
    <dgm:cxn modelId="{12299F3B-6CF4-4949-9CAF-9F691E321F52}" type="presParOf" srcId="{4C60210A-98DD-4698-BE2F-A4A6A4B93CB3}" destId="{46B0D445-5819-4F6A-8D2E-DA25B84A5A50}" srcOrd="4" destOrd="0" presId="urn:microsoft.com/office/officeart/2005/8/layout/pyramid2"/>
    <dgm:cxn modelId="{BE797AB5-A35A-4E90-941C-C4085D21A06B}" type="presParOf" srcId="{4C60210A-98DD-4698-BE2F-A4A6A4B93CB3}" destId="{ED7A2F00-9C33-43CE-93B7-52B94E677FE5}" srcOrd="5" destOrd="0" presId="urn:microsoft.com/office/officeart/2005/8/layout/pyramid2"/>
    <dgm:cxn modelId="{0B31D8D5-F180-4F69-8800-BB16B2F2B2EF}" type="presParOf" srcId="{4C60210A-98DD-4698-BE2F-A4A6A4B93CB3}" destId="{A3379D19-B6DC-463F-B7D3-F09DC799700C}" srcOrd="6" destOrd="0" presId="urn:microsoft.com/office/officeart/2005/8/layout/pyramid2"/>
    <dgm:cxn modelId="{96DA4465-2E7B-43DC-9BD5-A1152572E351}" type="presParOf" srcId="{4C60210A-98DD-4698-BE2F-A4A6A4B93CB3}" destId="{99805A53-A413-471D-AE6E-66D4DBF53E4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ACE82-1757-4D80-80BE-F5BBB0CBCBD0}">
      <dsp:nvSpPr>
        <dsp:cNvPr id="0" name=""/>
        <dsp:cNvSpPr/>
      </dsp:nvSpPr>
      <dsp:spPr>
        <a:xfrm>
          <a:off x="925718" y="227186"/>
          <a:ext cx="2827207" cy="2827207"/>
        </a:xfrm>
        <a:prstGeom prst="pie">
          <a:avLst>
            <a:gd name="adj1" fmla="val 16200000"/>
            <a:gd name="adj2" fmla="val 1800000"/>
          </a:avLst>
        </a:prstGeom>
        <a:solidFill>
          <a:srgbClr val="FFFF00"/>
        </a:solidFill>
        <a:ln>
          <a:noFill/>
        </a:ln>
        <a:effectLst>
          <a:glow rad="63500">
            <a:schemeClr val="accent6">
              <a:shade val="50000"/>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t>Private</a:t>
          </a:r>
        </a:p>
      </dsp:txBody>
      <dsp:txXfrm>
        <a:off x="2462843" y="748873"/>
        <a:ext cx="959231" cy="942402"/>
      </dsp:txXfrm>
    </dsp:sp>
    <dsp:sp modelId="{2F09E6D0-C823-49D7-8A32-4EAE3C573C00}">
      <dsp:nvSpPr>
        <dsp:cNvPr id="0" name=""/>
        <dsp:cNvSpPr/>
      </dsp:nvSpPr>
      <dsp:spPr>
        <a:xfrm>
          <a:off x="779982" y="311329"/>
          <a:ext cx="2827207" cy="2827207"/>
        </a:xfrm>
        <a:prstGeom prst="pie">
          <a:avLst>
            <a:gd name="adj1" fmla="val 1800000"/>
            <a:gd name="adj2" fmla="val 9000000"/>
          </a:avLst>
        </a:prstGeom>
        <a:solidFill>
          <a:srgbClr val="00B050"/>
        </a:solidFill>
        <a:ln>
          <a:noFill/>
        </a:ln>
        <a:effectLst>
          <a:glow rad="63500">
            <a:schemeClr val="accent6">
              <a:shade val="50000"/>
              <a:hueOff val="31584"/>
              <a:satOff val="-895"/>
              <a:lumOff val="27178"/>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Voluntary</a:t>
          </a:r>
        </a:p>
      </dsp:txBody>
      <dsp:txXfrm>
        <a:off x="1554098" y="2095162"/>
        <a:ext cx="1278974" cy="875087"/>
      </dsp:txXfrm>
    </dsp:sp>
    <dsp:sp modelId="{FB5B7C35-F4BE-480C-B779-B8D17E3EDB4B}">
      <dsp:nvSpPr>
        <dsp:cNvPr id="0" name=""/>
        <dsp:cNvSpPr/>
      </dsp:nvSpPr>
      <dsp:spPr>
        <a:xfrm>
          <a:off x="779982" y="311329"/>
          <a:ext cx="2827207" cy="2827207"/>
        </a:xfrm>
        <a:prstGeom prst="pie">
          <a:avLst>
            <a:gd name="adj1" fmla="val 9000000"/>
            <a:gd name="adj2" fmla="val 16200000"/>
          </a:avLst>
        </a:prstGeom>
        <a:solidFill>
          <a:srgbClr val="FF0000"/>
        </a:solidFill>
        <a:ln>
          <a:noFill/>
        </a:ln>
        <a:effectLst>
          <a:glow rad="63500">
            <a:schemeClr val="accent6">
              <a:shade val="50000"/>
              <a:hueOff val="31584"/>
              <a:satOff val="-895"/>
              <a:lumOff val="27178"/>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Public	</a:t>
          </a:r>
        </a:p>
      </dsp:txBody>
      <dsp:txXfrm>
        <a:off x="1082897" y="866673"/>
        <a:ext cx="959231" cy="942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FD112-CC5C-4C3A-A20D-E0745C9CE832}">
      <dsp:nvSpPr>
        <dsp:cNvPr id="0" name=""/>
        <dsp:cNvSpPr/>
      </dsp:nvSpPr>
      <dsp:spPr>
        <a:xfrm>
          <a:off x="0" y="0"/>
          <a:ext cx="4027045" cy="3475816"/>
        </a:xfrm>
        <a:prstGeom prst="triangl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703E1-9693-4BBE-99FD-0B6EA1593AAA}">
      <dsp:nvSpPr>
        <dsp:cNvPr id="0" name=""/>
        <dsp:cNvSpPr/>
      </dsp:nvSpPr>
      <dsp:spPr>
        <a:xfrm>
          <a:off x="2193209" y="347921"/>
          <a:ext cx="2259280" cy="617771"/>
        </a:xfrm>
        <a:prstGeom prst="round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World class podium</a:t>
          </a:r>
          <a:endParaRPr lang="en-GB" sz="1600" kern="1200" dirty="0"/>
        </a:p>
      </dsp:txBody>
      <dsp:txXfrm>
        <a:off x="2223366" y="378078"/>
        <a:ext cx="2198966" cy="557457"/>
      </dsp:txXfrm>
    </dsp:sp>
    <dsp:sp modelId="{A0FCFF1A-8544-4B8B-8313-855CA5E4D386}">
      <dsp:nvSpPr>
        <dsp:cNvPr id="0" name=""/>
        <dsp:cNvSpPr/>
      </dsp:nvSpPr>
      <dsp:spPr>
        <a:xfrm>
          <a:off x="2193209" y="1042914"/>
          <a:ext cx="2259280" cy="617771"/>
        </a:xfrm>
        <a:prstGeom prst="round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World class development</a:t>
          </a:r>
          <a:endParaRPr lang="en-GB" sz="1600" kern="1200" dirty="0"/>
        </a:p>
      </dsp:txBody>
      <dsp:txXfrm>
        <a:off x="2223366" y="1073071"/>
        <a:ext cx="2198966" cy="557457"/>
      </dsp:txXfrm>
    </dsp:sp>
    <dsp:sp modelId="{46B0D445-5819-4F6A-8D2E-DA25B84A5A50}">
      <dsp:nvSpPr>
        <dsp:cNvPr id="0" name=""/>
        <dsp:cNvSpPr/>
      </dsp:nvSpPr>
      <dsp:spPr>
        <a:xfrm>
          <a:off x="2193209" y="1737908"/>
          <a:ext cx="2259280" cy="617771"/>
        </a:xfrm>
        <a:prstGeom prst="round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World class talent</a:t>
          </a:r>
          <a:endParaRPr lang="en-GB" sz="1600" kern="1200" dirty="0"/>
        </a:p>
      </dsp:txBody>
      <dsp:txXfrm>
        <a:off x="2223366" y="1768065"/>
        <a:ext cx="2198966" cy="557457"/>
      </dsp:txXfrm>
    </dsp:sp>
    <dsp:sp modelId="{A3379D19-B6DC-463F-B7D3-F09DC799700C}">
      <dsp:nvSpPr>
        <dsp:cNvPr id="0" name=""/>
        <dsp:cNvSpPr/>
      </dsp:nvSpPr>
      <dsp:spPr>
        <a:xfrm>
          <a:off x="2193209" y="2432901"/>
          <a:ext cx="2259280" cy="617771"/>
        </a:xfrm>
        <a:prstGeom prst="round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Home country development system</a:t>
          </a:r>
          <a:endParaRPr lang="en-GB" sz="1600" kern="1200" dirty="0"/>
        </a:p>
      </dsp:txBody>
      <dsp:txXfrm>
        <a:off x="2223366" y="2463058"/>
        <a:ext cx="2198966" cy="5574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BA10AB6-4F51-4EC4-A2EB-FA9FA0706627}" type="datetimeFigureOut">
              <a:rPr lang="en-US"/>
              <a:pPr>
                <a:defRPr/>
              </a:pPr>
              <a:t>6/21/2013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8F9C6B-DE11-439F-B429-D91E15D40EC2}" type="slidenum">
              <a:rPr lang="en-GB"/>
              <a:pPr>
                <a:defRPr/>
              </a:pPr>
              <a:t>‹#›</a:t>
            </a:fld>
            <a:endParaRPr lang="en-GB"/>
          </a:p>
        </p:txBody>
      </p:sp>
    </p:spTree>
    <p:extLst>
      <p:ext uri="{BB962C8B-B14F-4D97-AF65-F5344CB8AC3E}">
        <p14:creationId xmlns:p14="http://schemas.microsoft.com/office/powerpoint/2010/main" val="687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EDACC2F-C885-45A2-85DD-3FE2E719CD57}" type="datetimeFigureOut">
              <a:rPr lang="en-US"/>
              <a:pPr>
                <a:defRPr/>
              </a:pPr>
              <a:t>6/21/2013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02FF36-AA75-4790-B7CD-DBEED4818BEA}" type="slidenum">
              <a:rPr lang="en-GB"/>
              <a:pPr>
                <a:defRPr/>
              </a:pPr>
              <a:t>‹#›</a:t>
            </a:fld>
            <a:endParaRPr lang="en-GB"/>
          </a:p>
        </p:txBody>
      </p:sp>
    </p:spTree>
    <p:extLst>
      <p:ext uri="{BB962C8B-B14F-4D97-AF65-F5344CB8AC3E}">
        <p14:creationId xmlns:p14="http://schemas.microsoft.com/office/powerpoint/2010/main" val="4257934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19" name="Footer Placeholder 18"/>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27" name="Slide Number Placeholder 26"/>
          <p:cNvSpPr>
            <a:spLocks noGrp="1"/>
          </p:cNvSpPr>
          <p:nvPr>
            <p:ph type="sldNum" sz="quarter" idx="12"/>
          </p:nvPr>
        </p:nvSpPr>
        <p:spPr>
          <a:xfrm>
            <a:off x="8153400" y="6422064"/>
            <a:ext cx="762000" cy="365125"/>
          </a:xfrm>
          <a:prstGeom prst="rect">
            <a:avLst/>
          </a:prstGeom>
        </p:spPr>
        <p:txBody>
          <a:bodyPr/>
          <a:lstStyle/>
          <a:p>
            <a:pPr>
              <a:defRPr/>
            </a:pPr>
            <a:fld id="{DC73DFB7-1E96-4A9F-8E4C-EE21FE1EB990}"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pPr>
              <a:defRPr/>
            </a:pPr>
            <a:fld id="{401555D8-2D2E-4393-98DA-69497493B1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pPr>
              <a:defRPr/>
            </a:pPr>
            <a:fld id="{E10AAE1E-4100-4ADE-8346-A61081BAB451}"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pPr>
              <a:defRPr/>
            </a:pPr>
            <a:fld id="{40CD3E99-BBB7-4D45-A72F-ACA84F347922}"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pPr>
              <a:defRPr/>
            </a:pPr>
            <a:fld id="{46853015-6CA4-444B-926C-7587485B202F}"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6" name="Footer Placeholder 5"/>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8153400" y="6422064"/>
            <a:ext cx="762000" cy="365125"/>
          </a:xfrm>
          <a:prstGeom prst="rect">
            <a:avLst/>
          </a:prstGeom>
        </p:spPr>
        <p:txBody>
          <a:bodyPr/>
          <a:lstStyle/>
          <a:p>
            <a:pPr>
              <a:defRPr/>
            </a:pPr>
            <a:fld id="{276496C1-98AC-4FCA-9399-E5D227AE7AD5}"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8" name="Footer Placeholder 7"/>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9" name="Slide Number Placeholder 8"/>
          <p:cNvSpPr>
            <a:spLocks noGrp="1"/>
          </p:cNvSpPr>
          <p:nvPr>
            <p:ph type="sldNum" sz="quarter" idx="12"/>
          </p:nvPr>
        </p:nvSpPr>
        <p:spPr>
          <a:xfrm>
            <a:off x="8153400" y="6422064"/>
            <a:ext cx="762000" cy="365125"/>
          </a:xfrm>
          <a:prstGeom prst="rect">
            <a:avLst/>
          </a:prstGeom>
        </p:spPr>
        <p:txBody>
          <a:bodyPr/>
          <a:lstStyle/>
          <a:p>
            <a:pPr>
              <a:defRPr/>
            </a:pPr>
            <a:fld id="{3C526C86-CB5F-4B8C-BB9B-7F5984C6A1FD}"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8" name="Slide Number Placeholder 7"/>
          <p:cNvSpPr>
            <a:spLocks noGrp="1"/>
          </p:cNvSpPr>
          <p:nvPr>
            <p:ph type="sldNum" sz="quarter" idx="11"/>
          </p:nvPr>
        </p:nvSpPr>
        <p:spPr>
          <a:xfrm>
            <a:off x="8153400" y="6422064"/>
            <a:ext cx="762000" cy="365125"/>
          </a:xfrm>
          <a:prstGeom prst="rect">
            <a:avLst/>
          </a:prstGeom>
        </p:spPr>
        <p:txBody>
          <a:bodyPr/>
          <a:lstStyle/>
          <a:p>
            <a:pPr>
              <a:defRPr/>
            </a:pPr>
            <a:fld id="{4829CAD2-FBBE-454D-B65F-CF2E9CD12F11}" type="slidenum">
              <a:rPr lang="en-GB" smtClean="0"/>
              <a:pPr>
                <a:defRPr/>
              </a:pPr>
              <a:t>‹#›</a:t>
            </a:fld>
            <a:endParaRPr lang="en-GB"/>
          </a:p>
        </p:txBody>
      </p:sp>
      <p:sp>
        <p:nvSpPr>
          <p:cNvPr id="9" name="Footer Placeholder 8"/>
          <p:cNvSpPr>
            <a:spLocks noGrp="1"/>
          </p:cNvSpPr>
          <p:nvPr>
            <p:ph type="ftr" sz="quarter" idx="12"/>
          </p:nvPr>
        </p:nvSpPr>
        <p:spPr>
          <a:xfrm>
            <a:off x="3124200" y="6422064"/>
            <a:ext cx="2895600" cy="365125"/>
          </a:xfrm>
          <a:prstGeom prst="rect">
            <a:avLst/>
          </a:prstGeom>
        </p:spPr>
        <p:txBody>
          <a:body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3" name="Footer Placeholder 2"/>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4" name="Slide Number Placeholder 3"/>
          <p:cNvSpPr>
            <a:spLocks noGrp="1"/>
          </p:cNvSpPr>
          <p:nvPr>
            <p:ph type="sldNum" sz="quarter" idx="12"/>
          </p:nvPr>
        </p:nvSpPr>
        <p:spPr>
          <a:xfrm>
            <a:off x="8153400" y="6422064"/>
            <a:ext cx="762000" cy="365125"/>
          </a:xfrm>
          <a:prstGeom prst="rect">
            <a:avLst/>
          </a:prstGeom>
        </p:spPr>
        <p:txBody>
          <a:bodyPr/>
          <a:lstStyle/>
          <a:p>
            <a:pPr>
              <a:defRPr/>
            </a:pPr>
            <a:fld id="{E69BE8A3-BDF5-482E-9D95-9E59F901BC4C}"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6" name="Footer Placeholder 5"/>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8156448" y="6422064"/>
            <a:ext cx="762000" cy="365125"/>
          </a:xfrm>
          <a:prstGeom prst="rect">
            <a:avLst/>
          </a:prstGeom>
        </p:spPr>
        <p:txBody>
          <a:bodyPr/>
          <a:lstStyle/>
          <a:p>
            <a:pPr>
              <a:defRPr/>
            </a:pPr>
            <a:fld id="{E51BCAA8-26AE-4CFB-BE81-FB141FDB965D}"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a:prstGeom prst="rect">
            <a:avLst/>
          </a:prstGeom>
        </p:spPr>
        <p:txBody>
          <a:bodyPr/>
          <a:lstStyle/>
          <a:p>
            <a:pPr>
              <a:defRPr/>
            </a:pPr>
            <a:endParaRPr lang="en-GB"/>
          </a:p>
        </p:txBody>
      </p:sp>
      <p:sp>
        <p:nvSpPr>
          <p:cNvPr id="6" name="Footer Placeholder 5"/>
          <p:cNvSpPr>
            <a:spLocks noGrp="1"/>
          </p:cNvSpPr>
          <p:nvPr>
            <p:ph type="ftr" sz="quarter" idx="11"/>
          </p:nvPr>
        </p:nvSpPr>
        <p:spPr>
          <a:xfrm>
            <a:off x="3124200" y="6422064"/>
            <a:ext cx="2895600"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8153400" y="6422064"/>
            <a:ext cx="762000" cy="365125"/>
          </a:xfrm>
          <a:prstGeom prst="rect">
            <a:avLst/>
          </a:prstGeom>
        </p:spPr>
        <p:txBody>
          <a:bodyPr/>
          <a:lstStyle/>
          <a:p>
            <a:pPr>
              <a:defRPr/>
            </a:pPr>
            <a:fld id="{2D4D5DA5-4C16-4EF4-B201-27627ECB0F70}"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 name="Rounded Rectangular Callout 1"/>
          <p:cNvSpPr/>
          <p:nvPr userDrawn="1"/>
        </p:nvSpPr>
        <p:spPr>
          <a:xfrm>
            <a:off x="-28073" y="6425912"/>
            <a:ext cx="3960440" cy="432048"/>
          </a:xfrm>
          <a:prstGeom prst="wedgeRoundRectCallout">
            <a:avLst>
              <a:gd name="adj1" fmla="val -20833"/>
              <a:gd name="adj2" fmla="val 292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AS</a:t>
            </a:r>
            <a:r>
              <a:rPr lang="en-GB" baseline="0" dirty="0" smtClean="0">
                <a:solidFill>
                  <a:schemeClr val="tx1"/>
                </a:solidFill>
              </a:rPr>
              <a:t> P.E Contemporary Issues </a:t>
            </a:r>
            <a:endParaRPr lang="en-GB" dirty="0">
              <a:solidFill>
                <a:schemeClr val="tx1"/>
              </a:solidFill>
            </a:endParaRPr>
          </a:p>
        </p:txBody>
      </p:sp>
      <p:sp>
        <p:nvSpPr>
          <p:cNvPr id="3" name="Rounded Rectangular Callout 2"/>
          <p:cNvSpPr/>
          <p:nvPr userDrawn="1"/>
        </p:nvSpPr>
        <p:spPr>
          <a:xfrm>
            <a:off x="6806073" y="6425912"/>
            <a:ext cx="2304256" cy="432048"/>
          </a:xfrm>
          <a:prstGeom prst="wedgeRoundRectCallout">
            <a:avLst>
              <a:gd name="adj1" fmla="val -20833"/>
              <a:gd name="adj2" fmla="val 292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DTA </a:t>
            </a:r>
            <a:endParaRPr lang="en-GB"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hyperlink" Target="http://www.uksport.gov.uk/"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eis2win.co.uk/pages/default.aspx" TargetMode="Externa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uksport.gov.uk/news/Testing-continues-for-Pitch2Podium"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hyperlink" Target="http://www.sportengland.org/about_us.aspx"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watch?v=8mWT3HADp4Y" TargetMode="External"/><Relationship Id="rId7" Type="http://schemas.openxmlformats.org/officeDocument/2006/relationships/hyperlink" Target="http://www.bbc.co.uk/sport/0/olympics/20780450"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sportengland.org/funding/ngb_investment/ngb_whole_sport_plans.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TbsXUJITa40"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Mass participation and sporting excellence</a:t>
            </a:r>
            <a:endParaRPr lang="en-GB" dirty="0"/>
          </a:p>
        </p:txBody>
      </p:sp>
      <p:sp>
        <p:nvSpPr>
          <p:cNvPr id="3" name="Subtitle 2"/>
          <p:cNvSpPr>
            <a:spLocks noGrp="1"/>
          </p:cNvSpPr>
          <p:nvPr>
            <p:ph type="subTitle" idx="1"/>
          </p:nvPr>
        </p:nvSpPr>
        <p:spPr/>
        <p:txBody>
          <a:bodyPr/>
          <a:lstStyle/>
          <a:p>
            <a:r>
              <a:rPr lang="en-GB" dirty="0" smtClean="0"/>
              <a:t>Contemporary Sporting Issues </a:t>
            </a:r>
            <a:endParaRPr lang="en-GB" dirty="0"/>
          </a:p>
        </p:txBody>
      </p:sp>
    </p:spTree>
    <p:custDataLst>
      <p:tags r:id="rId1"/>
    </p:custDataLst>
    <p:extLst>
      <p:ext uri="{BB962C8B-B14F-4D97-AF65-F5344CB8AC3E}">
        <p14:creationId xmlns:p14="http://schemas.microsoft.com/office/powerpoint/2010/main" val="39728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258888" y="4509120"/>
            <a:ext cx="2881064" cy="1617043"/>
          </a:xfrm>
        </p:spPr>
        <p:txBody>
          <a:bodyPr/>
          <a:lstStyle/>
          <a:p>
            <a:pPr eaLnBrk="1" hangingPunct="1"/>
            <a:endParaRPr lang="en-GB" dirty="0" smtClean="0"/>
          </a:p>
        </p:txBody>
      </p:sp>
      <p:pic>
        <p:nvPicPr>
          <p:cNvPr id="3" name="Picture 7" descr="s_trian"/>
          <p:cNvPicPr>
            <a:picLocks noChangeAspect="1" noChangeArrowheads="1"/>
          </p:cNvPicPr>
          <p:nvPr/>
        </p:nvPicPr>
        <p:blipFill>
          <a:blip r:embed="rId3" cstate="print"/>
          <a:srcRect/>
          <a:stretch>
            <a:fillRect/>
          </a:stretch>
        </p:blipFill>
        <p:spPr bwMode="auto">
          <a:xfrm>
            <a:off x="539552" y="620688"/>
            <a:ext cx="5040560" cy="5328592"/>
          </a:xfrm>
          <a:prstGeom prst="rect">
            <a:avLst/>
          </a:prstGeom>
          <a:noFill/>
          <a:ln w="9525">
            <a:noFill/>
            <a:miter lim="800000"/>
            <a:headEnd/>
            <a:tailEnd/>
          </a:ln>
        </p:spPr>
      </p:pic>
      <p:sp>
        <p:nvSpPr>
          <p:cNvPr id="4" name="Rectangular Callout 3"/>
          <p:cNvSpPr/>
          <p:nvPr/>
        </p:nvSpPr>
        <p:spPr>
          <a:xfrm>
            <a:off x="6156176" y="476672"/>
            <a:ext cx="2016224" cy="1296144"/>
          </a:xfrm>
          <a:prstGeom prst="wedgeRectCallout">
            <a:avLst>
              <a:gd name="adj1" fmla="val -18740"/>
              <a:gd name="adj2" fmla="val 38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descr="C:\Users\Hannah\Pictures\College images\Jessica_Ennis_1642159c.jpg"/>
          <p:cNvPicPr>
            <a:picLocks noChangeAspect="1" noChangeArrowheads="1"/>
          </p:cNvPicPr>
          <p:nvPr/>
        </p:nvPicPr>
        <p:blipFill>
          <a:blip r:embed="rId4" cstate="print"/>
          <a:srcRect/>
          <a:stretch>
            <a:fillRect/>
          </a:stretch>
        </p:blipFill>
        <p:spPr bwMode="auto">
          <a:xfrm>
            <a:off x="6372200" y="5085184"/>
            <a:ext cx="2506629" cy="1569368"/>
          </a:xfrm>
          <a:prstGeom prst="rect">
            <a:avLst/>
          </a:prstGeom>
          <a:noFill/>
        </p:spPr>
      </p:pic>
      <p:pic>
        <p:nvPicPr>
          <p:cNvPr id="5124" name="Picture 4" descr="C:\Users\Hannah\Pictures\College images\100509130903.jpg"/>
          <p:cNvPicPr>
            <a:picLocks noChangeAspect="1" noChangeArrowheads="1"/>
          </p:cNvPicPr>
          <p:nvPr/>
        </p:nvPicPr>
        <p:blipFill>
          <a:blip r:embed="rId5" cstate="print"/>
          <a:srcRect/>
          <a:stretch>
            <a:fillRect/>
          </a:stretch>
        </p:blipFill>
        <p:spPr bwMode="auto">
          <a:xfrm>
            <a:off x="5652120" y="1484784"/>
            <a:ext cx="3491880" cy="1861939"/>
          </a:xfrm>
          <a:prstGeom prst="rect">
            <a:avLst/>
          </a:prstGeom>
          <a:noFill/>
        </p:spPr>
      </p:pic>
      <p:pic>
        <p:nvPicPr>
          <p:cNvPr id="5125" name="Picture 5" descr="C:\Users\Hannah\Pictures\College images\untitled.bmp"/>
          <p:cNvPicPr>
            <a:picLocks noChangeAspect="1" noChangeArrowheads="1"/>
          </p:cNvPicPr>
          <p:nvPr/>
        </p:nvPicPr>
        <p:blipFill>
          <a:blip r:embed="rId6" cstate="print"/>
          <a:srcRect/>
          <a:stretch>
            <a:fillRect/>
          </a:stretch>
        </p:blipFill>
        <p:spPr bwMode="auto">
          <a:xfrm>
            <a:off x="6588224" y="260648"/>
            <a:ext cx="1867272" cy="1181100"/>
          </a:xfrm>
          <a:prstGeom prst="rect">
            <a:avLst/>
          </a:prstGeom>
          <a:noFill/>
        </p:spPr>
      </p:pic>
      <p:pic>
        <p:nvPicPr>
          <p:cNvPr id="5126" name="Picture 6" descr="C:\Users\Hannah\Pictures\College images\untitled 2.bmp"/>
          <p:cNvPicPr>
            <a:picLocks noChangeAspect="1" noChangeArrowheads="1"/>
          </p:cNvPicPr>
          <p:nvPr/>
        </p:nvPicPr>
        <p:blipFill>
          <a:blip r:embed="rId7" cstate="print"/>
          <a:srcRect/>
          <a:stretch>
            <a:fillRect/>
          </a:stretch>
        </p:blipFill>
        <p:spPr bwMode="auto">
          <a:xfrm>
            <a:off x="6588224" y="3420629"/>
            <a:ext cx="2396108" cy="163741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DCMS</a:t>
            </a:r>
            <a:endParaRPr lang="en-GB" dirty="0"/>
          </a:p>
        </p:txBody>
      </p:sp>
      <p:sp>
        <p:nvSpPr>
          <p:cNvPr id="3" name="Content Placeholder 2"/>
          <p:cNvSpPr>
            <a:spLocks noGrp="1"/>
          </p:cNvSpPr>
          <p:nvPr>
            <p:ph idx="1"/>
          </p:nvPr>
        </p:nvSpPr>
        <p:spPr>
          <a:xfrm>
            <a:off x="457200" y="1600200"/>
            <a:ext cx="7467600" cy="4565104"/>
          </a:xfrm>
        </p:spPr>
        <p:txBody>
          <a:bodyPr/>
          <a:lstStyle/>
          <a:p>
            <a:r>
              <a:rPr lang="en-GB" dirty="0" smtClean="0"/>
              <a:t>Department of Culture and Media</a:t>
            </a:r>
          </a:p>
          <a:p>
            <a:r>
              <a:rPr lang="en-GB" dirty="0" smtClean="0"/>
              <a:t>The DCMS is the government department that  is responsible for sport.  It decides and organises the funding and distribution of lottery money.  </a:t>
            </a:r>
          </a:p>
          <a:p>
            <a:endParaRPr lang="en-GB" dirty="0"/>
          </a:p>
          <a:p>
            <a:r>
              <a:rPr lang="en-GB" dirty="0" smtClean="0"/>
              <a:t>Lets have a look at the evidence that is in front of the DCMS to help them make their decision.</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330" y="30507"/>
            <a:ext cx="2084387"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0630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latin typeface="+mj-lt"/>
                <a:ea typeface="+mj-ea"/>
                <a:cs typeface="+mj-cs"/>
              </a:rPr>
              <a:t/>
            </a:r>
            <a:br>
              <a:rPr lang="en-GB" dirty="0" smtClean="0">
                <a:solidFill>
                  <a:schemeClr val="tx2"/>
                </a:solidFill>
                <a:latin typeface="+mj-lt"/>
                <a:ea typeface="+mj-ea"/>
                <a:cs typeface="+mj-cs"/>
              </a:rPr>
            </a:br>
            <a:r>
              <a:rPr lang="en-GB" dirty="0" smtClean="0">
                <a:solidFill>
                  <a:schemeClr val="tx2"/>
                </a:solidFill>
                <a:latin typeface="+mj-lt"/>
                <a:ea typeface="+mj-ea"/>
                <a:cs typeface="+mj-cs"/>
              </a:rPr>
              <a:t/>
            </a:r>
            <a:br>
              <a:rPr lang="en-GB" dirty="0" smtClean="0">
                <a:solidFill>
                  <a:schemeClr val="tx2"/>
                </a:solidFill>
                <a:latin typeface="+mj-lt"/>
                <a:ea typeface="+mj-ea"/>
                <a:cs typeface="+mj-cs"/>
              </a:rPr>
            </a:br>
            <a:endParaRPr lang="en-GB" dirty="0"/>
          </a:p>
        </p:txBody>
      </p:sp>
      <p:sp>
        <p:nvSpPr>
          <p:cNvPr id="11" name="Content Placeholder 10"/>
          <p:cNvSpPr>
            <a:spLocks noGrp="1"/>
          </p:cNvSpPr>
          <p:nvPr>
            <p:ph idx="1"/>
          </p:nvPr>
        </p:nvSpPr>
        <p:spPr>
          <a:xfrm>
            <a:off x="6300192" y="1412776"/>
            <a:ext cx="2530624" cy="2049091"/>
          </a:xfrm>
          <a:prstGeom prst="wedgeRectCallout">
            <a:avLst>
              <a:gd name="adj1" fmla="val -22682"/>
              <a:gd name="adj2" fmla="val 31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buNone/>
            </a:pPr>
            <a:endParaRPr lang="en-GB" sz="2000" b="1" dirty="0" smtClean="0">
              <a:solidFill>
                <a:schemeClr val="tx1">
                  <a:lumMod val="95000"/>
                  <a:lumOff val="5000"/>
                </a:schemeClr>
              </a:solidFill>
              <a:latin typeface="+mn-lt"/>
              <a:ea typeface="+mn-ea"/>
              <a:cs typeface="+mn-cs"/>
            </a:endParaRPr>
          </a:p>
          <a:p>
            <a:pPr algn="ctr">
              <a:buNone/>
            </a:pPr>
            <a:endParaRPr lang="en-GB" sz="2000" b="1" dirty="0" smtClean="0">
              <a:solidFill>
                <a:schemeClr val="tx1">
                  <a:lumMod val="95000"/>
                  <a:lumOff val="5000"/>
                </a:schemeClr>
              </a:solidFill>
            </a:endParaRPr>
          </a:p>
          <a:p>
            <a:pPr algn="ctr">
              <a:buNone/>
            </a:pPr>
            <a:endParaRPr lang="en-GB" sz="2000" b="1" dirty="0" smtClean="0">
              <a:solidFill>
                <a:schemeClr val="tx1">
                  <a:lumMod val="95000"/>
                  <a:lumOff val="5000"/>
                </a:schemeClr>
              </a:solidFill>
              <a:latin typeface="+mn-lt"/>
              <a:ea typeface="+mn-ea"/>
              <a:cs typeface="+mn-cs"/>
            </a:endParaRPr>
          </a:p>
          <a:p>
            <a:pPr algn="ctr">
              <a:buNone/>
            </a:pPr>
            <a:r>
              <a:rPr lang="en-GB" sz="2000" b="1" dirty="0" smtClean="0">
                <a:solidFill>
                  <a:schemeClr val="tx1">
                    <a:lumMod val="95000"/>
                    <a:lumOff val="5000"/>
                  </a:schemeClr>
                </a:solidFill>
                <a:latin typeface="+mn-lt"/>
                <a:ea typeface="+mn-ea"/>
                <a:cs typeface="+mn-cs"/>
              </a:rPr>
              <a:t>Funding from business, companies and investors, often by the way of sponsorship</a:t>
            </a:r>
          </a:p>
          <a:p>
            <a:pPr algn="ctr">
              <a:buNone/>
            </a:pPr>
            <a:endParaRPr lang="en-GB" sz="2000" b="1" dirty="0" smtClean="0">
              <a:solidFill>
                <a:schemeClr val="tx1"/>
              </a:solidFill>
              <a:latin typeface="+mn-lt"/>
              <a:ea typeface="+mn-ea"/>
              <a:cs typeface="+mn-cs"/>
            </a:endParaRPr>
          </a:p>
          <a:p>
            <a:pPr algn="ctr"/>
            <a:endParaRPr lang="en-GB" dirty="0"/>
          </a:p>
        </p:txBody>
      </p:sp>
      <p:graphicFrame>
        <p:nvGraphicFramePr>
          <p:cNvPr id="8" name="Diagram 7"/>
          <p:cNvGraphicFramePr/>
          <p:nvPr/>
        </p:nvGraphicFramePr>
        <p:xfrm>
          <a:off x="2483768" y="1772816"/>
          <a:ext cx="4532908" cy="3365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ular Callout 8"/>
          <p:cNvSpPr/>
          <p:nvPr/>
        </p:nvSpPr>
        <p:spPr>
          <a:xfrm>
            <a:off x="3347864" y="4941168"/>
            <a:ext cx="2880320" cy="1584176"/>
          </a:xfrm>
          <a:prstGeom prst="wedgeRectCallout">
            <a:avLst>
              <a:gd name="adj1" fmla="val -22682"/>
              <a:gd name="adj2" fmla="val 31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mn-lt"/>
                <a:ea typeface="+mn-ea"/>
                <a:cs typeface="+mn-cs"/>
              </a:rPr>
              <a:t>Funding from donations or charities, some private clubs.</a:t>
            </a:r>
          </a:p>
          <a:p>
            <a:pPr algn="ctr"/>
            <a:endParaRPr lang="en-GB" dirty="0"/>
          </a:p>
        </p:txBody>
      </p:sp>
      <p:sp>
        <p:nvSpPr>
          <p:cNvPr id="13" name="Rectangular Callout 12"/>
          <p:cNvSpPr/>
          <p:nvPr/>
        </p:nvSpPr>
        <p:spPr>
          <a:xfrm>
            <a:off x="755576" y="1196752"/>
            <a:ext cx="2520280" cy="1944216"/>
          </a:xfrm>
          <a:prstGeom prst="wedgeRectCallout">
            <a:avLst>
              <a:gd name="adj1" fmla="val -19717"/>
              <a:gd name="adj2"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latin typeface="+mj-lt"/>
                <a:ea typeface="+mj-ea"/>
                <a:cs typeface="+mj-cs"/>
              </a:rPr>
              <a:t>Funding from Government and local authorities, also National lottery</a:t>
            </a:r>
            <a:endParaRPr lang="en-GB" sz="2400" b="1" dirty="0"/>
          </a:p>
        </p:txBody>
      </p:sp>
    </p:spTree>
    <p:custDataLst>
      <p:tags r:id="rId1"/>
    </p:custDataLst>
    <p:extLst>
      <p:ext uri="{BB962C8B-B14F-4D97-AF65-F5344CB8AC3E}">
        <p14:creationId xmlns:p14="http://schemas.microsoft.com/office/powerpoint/2010/main" val="28939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iterate type="lt">
                                    <p:tmPct val="0"/>
                                  </p:iterate>
                                  <p:childTnLst>
                                    <p:anim calcmode="discrete" valueType="str">
                                      <p:cBhvr override="childStyle">
                                        <p:cTn id="6"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1" nodeType="clickEffect">
                                  <p:stCondLst>
                                    <p:cond delay="0"/>
                                  </p:stCondLst>
                                  <p:iterate type="lt">
                                    <p:tmPct val="4000"/>
                                  </p:iterate>
                                  <p:childTnLst>
                                    <p:set>
                                      <p:cBhvr override="childStyle">
                                        <p:cTn id="10" dur="500" fill="hold"/>
                                        <p:tgtEl>
                                          <p:spTgt spid="13"/>
                                        </p:tgtEl>
                                        <p:attrNameLst>
                                          <p:attrName>style.color</p:attrName>
                                        </p:attrNameLst>
                                      </p:cBhvr>
                                      <p:to>
                                        <p:clrVal>
                                          <a:schemeClr val="accent2"/>
                                        </p:clrVal>
                                      </p:to>
                                    </p:set>
                                    <p:set>
                                      <p:cBhvr>
                                        <p:cTn id="11" dur="500" fill="hold"/>
                                        <p:tgtEl>
                                          <p:spTgt spid="13"/>
                                        </p:tgtEl>
                                        <p:attrNameLst>
                                          <p:attrName>fillcolor</p:attrName>
                                        </p:attrNameLst>
                                      </p:cBhvr>
                                      <p:to>
                                        <p:clrVal>
                                          <a:schemeClr val="accent2"/>
                                        </p:clrVal>
                                      </p:to>
                                    </p:set>
                                    <p:set>
                                      <p:cBhvr>
                                        <p:cTn id="12"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do these people get funding from?</a:t>
            </a:r>
            <a:endParaRPr lang="en-GB" dirty="0"/>
          </a:p>
        </p:txBody>
      </p:sp>
      <p:pic>
        <p:nvPicPr>
          <p:cNvPr id="4" name="Content Placeholder 3" descr="C:\Users\Hannah\Pictures\College images\Jessica_Ennis_1642159c.jpg"/>
          <p:cNvPicPr>
            <a:picLocks noGrp="1" noChangeAspect="1" noChangeArrowheads="1"/>
          </p:cNvPicPr>
          <p:nvPr>
            <p:ph idx="1"/>
          </p:nvPr>
        </p:nvPicPr>
        <p:blipFill>
          <a:blip r:embed="rId3" cstate="print"/>
          <a:srcRect/>
          <a:stretch>
            <a:fillRect/>
          </a:stretch>
        </p:blipFill>
        <p:spPr bwMode="auto">
          <a:xfrm>
            <a:off x="683568" y="1700808"/>
            <a:ext cx="3499471" cy="2190973"/>
          </a:xfrm>
          <a:prstGeom prst="rect">
            <a:avLst/>
          </a:prstGeom>
          <a:noFill/>
        </p:spPr>
      </p:pic>
      <p:pic>
        <p:nvPicPr>
          <p:cNvPr id="57346" name="Picture 2" descr="C:\Users\Hannah\Pictures\College images\ronaldo.bmp"/>
          <p:cNvPicPr>
            <a:picLocks noChangeAspect="1" noChangeArrowheads="1"/>
          </p:cNvPicPr>
          <p:nvPr/>
        </p:nvPicPr>
        <p:blipFill>
          <a:blip r:embed="rId4" cstate="print"/>
          <a:srcRect/>
          <a:stretch>
            <a:fillRect/>
          </a:stretch>
        </p:blipFill>
        <p:spPr bwMode="auto">
          <a:xfrm>
            <a:off x="5724128" y="1556792"/>
            <a:ext cx="2664296" cy="2823176"/>
          </a:xfrm>
          <a:prstGeom prst="rect">
            <a:avLst/>
          </a:prstGeom>
          <a:noFill/>
        </p:spPr>
      </p:pic>
      <p:pic>
        <p:nvPicPr>
          <p:cNvPr id="57347" name="Picture 3" descr="C:\Users\Hannah\Pictures\College images\local rugbyh.jpg"/>
          <p:cNvPicPr>
            <a:picLocks noChangeAspect="1" noChangeArrowheads="1"/>
          </p:cNvPicPr>
          <p:nvPr/>
        </p:nvPicPr>
        <p:blipFill>
          <a:blip r:embed="rId5" cstate="print"/>
          <a:srcRect/>
          <a:stretch>
            <a:fillRect/>
          </a:stretch>
        </p:blipFill>
        <p:spPr bwMode="auto">
          <a:xfrm>
            <a:off x="179513" y="4004652"/>
            <a:ext cx="4536504" cy="2853348"/>
          </a:xfrm>
          <a:prstGeom prst="rect">
            <a:avLst/>
          </a:prstGeom>
          <a:noFill/>
        </p:spPr>
      </p:pic>
      <p:pic>
        <p:nvPicPr>
          <p:cNvPr id="57349" name="Picture 5" descr="http://t0.gstatic.com/images?q=tbn:ANd9GcQP726hcHx70GpCdUAlzaCltSW8SgRWR7as8Ck27z_V2Ma5B8YzGg"/>
          <p:cNvPicPr>
            <a:picLocks noChangeAspect="1" noChangeArrowheads="1"/>
          </p:cNvPicPr>
          <p:nvPr/>
        </p:nvPicPr>
        <p:blipFill>
          <a:blip r:embed="rId6" cstate="print"/>
          <a:srcRect/>
          <a:stretch>
            <a:fillRect/>
          </a:stretch>
        </p:blipFill>
        <p:spPr bwMode="auto">
          <a:xfrm>
            <a:off x="5220072" y="4653136"/>
            <a:ext cx="3078088" cy="2052060"/>
          </a:xfrm>
          <a:prstGeom prst="rect">
            <a:avLst/>
          </a:prstGeom>
          <a:noFill/>
        </p:spPr>
      </p:pic>
    </p:spTree>
    <p:custDataLst>
      <p:tags r:id="rId1"/>
    </p:custDataLst>
    <p:extLst>
      <p:ext uri="{BB962C8B-B14F-4D97-AF65-F5344CB8AC3E}">
        <p14:creationId xmlns:p14="http://schemas.microsoft.com/office/powerpoint/2010/main" val="612522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idx="1"/>
          </p:nvPr>
        </p:nvSpPr>
        <p:spPr>
          <a:xfrm>
            <a:off x="457200" y="1196752"/>
            <a:ext cx="7467600" cy="4929411"/>
          </a:xfrm>
        </p:spPr>
        <p:txBody>
          <a:bodyPr>
            <a:normAutofit lnSpcReduction="10000"/>
          </a:bodyPr>
          <a:lstStyle/>
          <a:p>
            <a:r>
              <a:rPr lang="en-GB" dirty="0" smtClean="0"/>
              <a:t>In threes investigate one of each of the areas listed below.</a:t>
            </a:r>
          </a:p>
          <a:p>
            <a:r>
              <a:rPr lang="en-GB" dirty="0" smtClean="0"/>
              <a:t>Your task is to discover what each organisation is doing for mass participation or sporting excellence.</a:t>
            </a:r>
          </a:p>
          <a:p>
            <a:endParaRPr lang="en-GB" dirty="0"/>
          </a:p>
          <a:p>
            <a:r>
              <a:rPr lang="en-GB" dirty="0" smtClean="0"/>
              <a:t>UK Sport   </a:t>
            </a:r>
          </a:p>
          <a:p>
            <a:r>
              <a:rPr lang="en-GB" dirty="0" smtClean="0"/>
              <a:t> Home Countries (e.g. Sport England)</a:t>
            </a:r>
          </a:p>
          <a:p>
            <a:r>
              <a:rPr lang="en-GB" dirty="0" smtClean="0"/>
              <a:t>National governing bodies</a:t>
            </a:r>
          </a:p>
          <a:p>
            <a:r>
              <a:rPr lang="en-GB" dirty="0" smtClean="0"/>
              <a:t>Government.</a:t>
            </a:r>
          </a:p>
          <a:p>
            <a:endParaRPr lang="en-GB" dirty="0"/>
          </a:p>
        </p:txBody>
      </p:sp>
    </p:spTree>
    <p:custDataLst>
      <p:tags r:id="rId1"/>
    </p:custDataLst>
    <p:extLst>
      <p:ext uri="{BB962C8B-B14F-4D97-AF65-F5344CB8AC3E}">
        <p14:creationId xmlns:p14="http://schemas.microsoft.com/office/powerpoint/2010/main" val="94013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UK sports funded from the Lottery </a:t>
            </a:r>
            <a:endParaRPr lang="en-GB" dirty="0"/>
          </a:p>
        </p:txBody>
      </p:sp>
      <p:sp>
        <p:nvSpPr>
          <p:cNvPr id="3" name="Content Placeholder 2"/>
          <p:cNvSpPr>
            <a:spLocks noGrp="1"/>
          </p:cNvSpPr>
          <p:nvPr>
            <p:ph idx="1"/>
          </p:nvPr>
        </p:nvSpPr>
        <p:spPr/>
        <p:txBody>
          <a:bodyPr>
            <a:normAutofit lnSpcReduction="10000"/>
          </a:bodyPr>
          <a:lstStyle/>
          <a:p>
            <a:r>
              <a:rPr lang="en-GB" dirty="0" smtClean="0"/>
              <a:t>Sporting excellence programmes</a:t>
            </a:r>
          </a:p>
          <a:p>
            <a:r>
              <a:rPr lang="en-GB" dirty="0" smtClean="0"/>
              <a:t>World class pathway programme</a:t>
            </a:r>
          </a:p>
          <a:p>
            <a:endParaRPr lang="en-GB" dirty="0"/>
          </a:p>
          <a:p>
            <a:endParaRPr lang="en-GB" dirty="0" smtClean="0"/>
          </a:p>
          <a:p>
            <a:r>
              <a:rPr lang="en-GB" dirty="0" smtClean="0"/>
              <a:t>World class events programme</a:t>
            </a:r>
          </a:p>
          <a:p>
            <a:r>
              <a:rPr lang="en-GB" dirty="0" smtClean="0"/>
              <a:t>What happened on Friday at 4pm? Oct 2012</a:t>
            </a:r>
          </a:p>
          <a:p>
            <a:r>
              <a:rPr lang="en-GB" dirty="0" smtClean="0"/>
              <a:t>We   won the bid for the 2017 world athletics to be hosted in England.</a:t>
            </a:r>
          </a:p>
        </p:txBody>
      </p:sp>
      <p:graphicFrame>
        <p:nvGraphicFramePr>
          <p:cNvPr id="5" name="Diagram 4"/>
          <p:cNvGraphicFramePr/>
          <p:nvPr>
            <p:extLst>
              <p:ext uri="{D42A27DB-BD31-4B8C-83A1-F6EECF244321}">
                <p14:modId xmlns:p14="http://schemas.microsoft.com/office/powerpoint/2010/main" val="628767149"/>
              </p:ext>
            </p:extLst>
          </p:nvPr>
        </p:nvGraphicFramePr>
        <p:xfrm>
          <a:off x="3156085" y="25192"/>
          <a:ext cx="4632176" cy="347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ular Callout 5"/>
          <p:cNvSpPr/>
          <p:nvPr/>
        </p:nvSpPr>
        <p:spPr>
          <a:xfrm>
            <a:off x="7764083" y="-5558"/>
            <a:ext cx="1368152" cy="4370662"/>
          </a:xfrm>
          <a:prstGeom prst="wedgeRoundRectCallout">
            <a:avLst>
              <a:gd name="adj1" fmla="val -16059"/>
              <a:gd name="adj2" fmla="val 40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0</a:t>
            </a:r>
          </a:p>
          <a:p>
            <a:pPr algn="ctr"/>
            <a:endParaRPr lang="en-GB" dirty="0">
              <a:solidFill>
                <a:sysClr val="windowText" lastClr="000000"/>
              </a:solidFill>
            </a:endParaRPr>
          </a:p>
          <a:p>
            <a:pPr algn="ctr"/>
            <a:r>
              <a:rPr lang="en-GB" dirty="0" smtClean="0">
                <a:solidFill>
                  <a:sysClr val="windowText" lastClr="000000"/>
                </a:solidFill>
              </a:rPr>
              <a:t>-2</a:t>
            </a:r>
          </a:p>
          <a:p>
            <a:pPr algn="ctr"/>
            <a:endParaRPr lang="en-GB" dirty="0" smtClean="0">
              <a:solidFill>
                <a:sysClr val="windowText" lastClr="000000"/>
              </a:solidFill>
            </a:endParaRPr>
          </a:p>
          <a:p>
            <a:pPr algn="ctr"/>
            <a:endParaRPr lang="en-GB" dirty="0">
              <a:solidFill>
                <a:sysClr val="windowText" lastClr="000000"/>
              </a:solidFill>
            </a:endParaRPr>
          </a:p>
          <a:p>
            <a:pPr algn="ctr"/>
            <a:r>
              <a:rPr lang="en-GB" dirty="0" smtClean="0">
                <a:solidFill>
                  <a:sysClr val="windowText" lastClr="000000"/>
                </a:solidFill>
              </a:rPr>
              <a:t>-4</a:t>
            </a:r>
          </a:p>
          <a:p>
            <a:pPr algn="ctr"/>
            <a:endParaRPr lang="en-GB" dirty="0">
              <a:solidFill>
                <a:sysClr val="windowText" lastClr="000000"/>
              </a:solidFill>
            </a:endParaRPr>
          </a:p>
          <a:p>
            <a:pPr algn="ctr"/>
            <a:r>
              <a:rPr lang="en-GB" dirty="0" smtClean="0">
                <a:solidFill>
                  <a:sysClr val="windowText" lastClr="000000"/>
                </a:solidFill>
              </a:rPr>
              <a:t>-6</a:t>
            </a:r>
          </a:p>
          <a:p>
            <a:pPr algn="ctr"/>
            <a:endParaRPr lang="en-GB" dirty="0">
              <a:solidFill>
                <a:sysClr val="windowText" lastClr="000000"/>
              </a:solidFill>
            </a:endParaRPr>
          </a:p>
          <a:p>
            <a:pPr algn="ctr"/>
            <a:r>
              <a:rPr lang="en-GB" dirty="0" smtClean="0">
                <a:solidFill>
                  <a:sysClr val="windowText" lastClr="000000"/>
                </a:solidFill>
              </a:rPr>
              <a:t>-8</a:t>
            </a:r>
          </a:p>
          <a:p>
            <a:pPr algn="ctr"/>
            <a:endParaRPr lang="en-GB" dirty="0">
              <a:solidFill>
                <a:sysClr val="windowText" lastClr="000000"/>
              </a:solidFill>
            </a:endParaRPr>
          </a:p>
        </p:txBody>
      </p:sp>
      <p:pic>
        <p:nvPicPr>
          <p:cNvPr id="2050" name="Picture 2">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9159" y="4509120"/>
            <a:ext cx="2386442" cy="222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786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fade">
                                      <p:cBhvr>
                                        <p:cTn id="46" dur="5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nodeType="clickEffect">
                                  <p:stCondLst>
                                    <p:cond delay="0"/>
                                  </p:stCondLst>
                                  <p:childTnLst>
                                    <p:animEffect transition="out" filter="randombar(horizontal)">
                                      <p:cBhvr>
                                        <p:cTn id="50" dur="500"/>
                                        <p:tgtEl>
                                          <p:spTgt spid="2050"/>
                                        </p:tgtEl>
                                      </p:cBhvr>
                                    </p:animEffect>
                                    <p:set>
                                      <p:cBhvr>
                                        <p:cTn id="51"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5" grpId="1">
        <p:bldAsOne/>
      </p:bldGraphic>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UK Sports  Institutes for Sport</a:t>
            </a:r>
            <a:endParaRPr lang="en-GB" sz="3200" dirty="0"/>
          </a:p>
        </p:txBody>
      </p:sp>
      <p:sp>
        <p:nvSpPr>
          <p:cNvPr id="3" name="Content Placeholder 2"/>
          <p:cNvSpPr>
            <a:spLocks noGrp="1"/>
          </p:cNvSpPr>
          <p:nvPr>
            <p:ph idx="1"/>
          </p:nvPr>
        </p:nvSpPr>
        <p:spPr/>
        <p:txBody>
          <a:bodyPr/>
          <a:lstStyle/>
          <a:p>
            <a:r>
              <a:rPr lang="en-GB" sz="1800" dirty="0" smtClean="0"/>
              <a:t>A network of satellite centres giving practical</a:t>
            </a:r>
          </a:p>
          <a:p>
            <a:r>
              <a:rPr lang="en-GB" sz="1800" dirty="0" smtClean="0"/>
              <a:t>Support to UK’s top sportsmen and women.</a:t>
            </a:r>
          </a:p>
          <a:p>
            <a:endParaRPr lang="en-GB" sz="1800" dirty="0"/>
          </a:p>
          <a:p>
            <a:r>
              <a:rPr lang="en-GB" sz="1800" dirty="0" smtClean="0"/>
              <a:t>How do they do this?</a:t>
            </a:r>
          </a:p>
          <a:p>
            <a:r>
              <a:rPr lang="en-GB" sz="1800" dirty="0" smtClean="0"/>
              <a:t>Sports science support</a:t>
            </a:r>
          </a:p>
          <a:p>
            <a:r>
              <a:rPr lang="en-GB" sz="1800" dirty="0" smtClean="0"/>
              <a:t>Biomechanical advice</a:t>
            </a:r>
          </a:p>
          <a:p>
            <a:r>
              <a:rPr lang="en-GB" sz="1800" dirty="0" smtClean="0"/>
              <a:t>Physiotherapy</a:t>
            </a:r>
          </a:p>
          <a:p>
            <a:r>
              <a:rPr lang="en-GB" sz="1800" dirty="0" smtClean="0"/>
              <a:t>Strength conditioning</a:t>
            </a:r>
          </a:p>
          <a:p>
            <a:endParaRPr lang="en-GB" sz="1800" dirty="0"/>
          </a:p>
          <a:p>
            <a:r>
              <a:rPr lang="en-GB" sz="1800" dirty="0" smtClean="0"/>
              <a:t>Seeking to achieve a holistic development.</a:t>
            </a:r>
          </a:p>
          <a:p>
            <a:r>
              <a:rPr lang="en-GB" sz="1800" dirty="0" smtClean="0"/>
              <a:t>(All aspects of the athlete)</a:t>
            </a:r>
          </a:p>
          <a:p>
            <a:endParaRPr lang="en-GB" sz="1800" dirty="0"/>
          </a:p>
        </p:txBody>
      </p:sp>
      <p:pic>
        <p:nvPicPr>
          <p:cNvPr id="307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04664"/>
            <a:ext cx="1807889" cy="223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0597" y="3140968"/>
            <a:ext cx="1735881" cy="17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019" y="5083407"/>
            <a:ext cx="7445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5534257"/>
            <a:ext cx="14747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29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UK Sports Talent identification</a:t>
            </a:r>
            <a:endParaRPr lang="en-GB" dirty="0"/>
          </a:p>
        </p:txBody>
      </p:sp>
      <p:sp>
        <p:nvSpPr>
          <p:cNvPr id="3" name="Content Placeholder 2"/>
          <p:cNvSpPr>
            <a:spLocks noGrp="1"/>
          </p:cNvSpPr>
          <p:nvPr>
            <p:ph idx="1"/>
          </p:nvPr>
        </p:nvSpPr>
        <p:spPr/>
        <p:txBody>
          <a:bodyPr/>
          <a:lstStyle/>
          <a:p>
            <a:r>
              <a:rPr lang="en-GB" dirty="0" smtClean="0"/>
              <a:t>Are you tall and talented?</a:t>
            </a:r>
          </a:p>
          <a:p>
            <a:endParaRPr lang="en-GB" dirty="0"/>
          </a:p>
          <a:p>
            <a:r>
              <a:rPr lang="en-GB" dirty="0" smtClean="0"/>
              <a:t>Can you go from pitch to podium?</a:t>
            </a: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878" y="3933056"/>
            <a:ext cx="3799427" cy="167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373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t>Home Countries </a:t>
            </a:r>
            <a:br>
              <a:rPr lang="en-GB" sz="6000" b="1" dirty="0" smtClean="0"/>
            </a:br>
            <a:r>
              <a:rPr lang="en-GB" sz="6000" b="1" dirty="0" smtClean="0"/>
              <a:t>Sports England</a:t>
            </a:r>
            <a:endParaRPr lang="en-GB" sz="6000" b="1" dirty="0"/>
          </a:p>
        </p:txBody>
      </p:sp>
      <p:sp>
        <p:nvSpPr>
          <p:cNvPr id="3" name="Content Placeholder 2"/>
          <p:cNvSpPr>
            <a:spLocks noGrp="1"/>
          </p:cNvSpPr>
          <p:nvPr>
            <p:ph idx="1"/>
          </p:nvPr>
        </p:nvSpPr>
        <p:spPr/>
        <p:txBody>
          <a:bodyPr>
            <a:normAutofit fontScale="92500"/>
          </a:bodyPr>
          <a:lstStyle/>
          <a:p>
            <a:r>
              <a:rPr lang="en-GB" dirty="0" smtClean="0"/>
              <a:t>Develop and encourage mass participation.</a:t>
            </a:r>
          </a:p>
          <a:p>
            <a:endParaRPr lang="en-GB" dirty="0"/>
          </a:p>
          <a:p>
            <a:r>
              <a:rPr lang="en-US" dirty="0"/>
              <a:t>Create more opportunities for young people to play sport</a:t>
            </a:r>
          </a:p>
          <a:p>
            <a:r>
              <a:rPr lang="en-US" dirty="0"/>
              <a:t>Nurture and develop talent</a:t>
            </a:r>
          </a:p>
          <a:p>
            <a:r>
              <a:rPr lang="en-US" dirty="0"/>
              <a:t>Provide the right facilities in the right places</a:t>
            </a:r>
          </a:p>
          <a:p>
            <a:r>
              <a:rPr lang="en-US" dirty="0"/>
              <a:t>Support local authorities and unlock local funding</a:t>
            </a:r>
          </a:p>
          <a:p>
            <a:r>
              <a:rPr lang="en-US" dirty="0"/>
              <a:t>Ensure real opportunities for communities</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4664"/>
            <a:ext cx="1501130" cy="150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507" y="2276872"/>
            <a:ext cx="6880898" cy="16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5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3"/>
                                        </p:tgtEl>
                                        <p:attrNameLst>
                                          <p:attrName>ppt_x</p:attrName>
                                        </p:attrNameLst>
                                      </p:cBhvr>
                                      <p:tavLst>
                                        <p:tav tm="0">
                                          <p:val>
                                            <p:strVal val="ppt_x"/>
                                          </p:val>
                                        </p:tav>
                                        <p:tav tm="100000">
                                          <p:val>
                                            <p:strVal val="ppt_x"/>
                                          </p:val>
                                        </p:tav>
                                      </p:tavLst>
                                    </p:anim>
                                    <p:anim calcmode="lin" valueType="num">
                                      <p:cBhvr additive="base">
                                        <p:cTn id="7" dur="500"/>
                                        <p:tgtEl>
                                          <p:spTgt spid="5123"/>
                                        </p:tgtEl>
                                        <p:attrNameLst>
                                          <p:attrName>ppt_y</p:attrName>
                                        </p:attrNameLst>
                                      </p:cBhvr>
                                      <p:tavLst>
                                        <p:tav tm="0">
                                          <p:val>
                                            <p:strVal val="ppt_y"/>
                                          </p:val>
                                        </p:tav>
                                        <p:tav tm="100000">
                                          <p:val>
                                            <p:strVal val="1+ppt_h/2"/>
                                          </p:val>
                                        </p:tav>
                                      </p:tavLst>
                                    </p:anim>
                                    <p:set>
                                      <p:cBhvr>
                                        <p:cTn id="8" dur="1" fill="hold">
                                          <p:stCondLst>
                                            <p:cond delay="499"/>
                                          </p:stCondLst>
                                        </p:cTn>
                                        <p:tgtEl>
                                          <p:spTgt spid="51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Government initiatives</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001419"/>
          </a:xfrm>
        </p:spPr>
        <p:txBody>
          <a:bodyPr/>
          <a:lstStyle/>
          <a:p>
            <a:r>
              <a:rPr lang="en-GB" b="1" dirty="0" smtClean="0"/>
              <a:t>National Curriculum</a:t>
            </a:r>
          </a:p>
          <a:p>
            <a:r>
              <a:rPr lang="en-GB" dirty="0" smtClean="0"/>
              <a:t>Competence</a:t>
            </a:r>
          </a:p>
          <a:p>
            <a:r>
              <a:rPr lang="en-GB" dirty="0" smtClean="0"/>
              <a:t>Performance</a:t>
            </a:r>
          </a:p>
          <a:p>
            <a:r>
              <a:rPr lang="en-GB" dirty="0" smtClean="0"/>
              <a:t>Creativity</a:t>
            </a:r>
          </a:p>
          <a:p>
            <a:r>
              <a:rPr lang="en-GB" dirty="0" smtClean="0"/>
              <a:t>Healthy active lifestyle</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34" y="3990975"/>
            <a:ext cx="1584176" cy="159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222391"/>
            <a:ext cx="1619424" cy="220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18" y="4721208"/>
            <a:ext cx="1898658" cy="128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571" y="5129404"/>
            <a:ext cx="12287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142" y="5265145"/>
            <a:ext cx="107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2130" y="1170789"/>
            <a:ext cx="1243013" cy="176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1487" y="98441"/>
            <a:ext cx="11334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6879" y="3427149"/>
            <a:ext cx="1391346" cy="156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2" y="3335318"/>
            <a:ext cx="1455217" cy="145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84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of the session</a:t>
            </a:r>
            <a:endParaRPr lang="en-GB" dirty="0"/>
          </a:p>
        </p:txBody>
      </p:sp>
      <p:sp>
        <p:nvSpPr>
          <p:cNvPr id="3" name="Content Placeholder 2"/>
          <p:cNvSpPr>
            <a:spLocks noGrp="1"/>
          </p:cNvSpPr>
          <p:nvPr>
            <p:ph idx="1"/>
          </p:nvPr>
        </p:nvSpPr>
        <p:spPr>
          <a:xfrm>
            <a:off x="457200" y="1412776"/>
            <a:ext cx="8003232" cy="4968552"/>
          </a:xfrm>
        </p:spPr>
        <p:txBody>
          <a:bodyPr>
            <a:normAutofit fontScale="77500" lnSpcReduction="20000"/>
          </a:bodyPr>
          <a:lstStyle/>
          <a:p>
            <a:r>
              <a:rPr lang="en-GB" b="1" dirty="0" smtClean="0"/>
              <a:t>Understand the funding approach to sports in the UK.</a:t>
            </a:r>
          </a:p>
          <a:p>
            <a:r>
              <a:rPr lang="en-GB" b="1" dirty="0" smtClean="0"/>
              <a:t>Understand the role of UK sports in supporting sporting excellence.</a:t>
            </a:r>
          </a:p>
          <a:p>
            <a:endParaRPr lang="en-GB" b="1" dirty="0" smtClean="0"/>
          </a:p>
          <a:p>
            <a:r>
              <a:rPr lang="en-GB" b="1" dirty="0" smtClean="0"/>
              <a:t>Understand the role of Sport England in supporting mass participation.</a:t>
            </a:r>
          </a:p>
          <a:p>
            <a:endParaRPr lang="en-GB" b="1" dirty="0" smtClean="0"/>
          </a:p>
          <a:p>
            <a:r>
              <a:rPr lang="en-GB" b="1" dirty="0" smtClean="0"/>
              <a:t>Understand the role of national governing bodies in supporting mass participation and sporting excellence.</a:t>
            </a:r>
          </a:p>
          <a:p>
            <a:endParaRPr lang="en-GB" b="1" dirty="0" smtClean="0"/>
          </a:p>
          <a:p>
            <a:r>
              <a:rPr lang="en-GB" b="1" dirty="0" smtClean="0"/>
              <a:t>Understand the role of government in supporting mass participation and sporting excellence.</a:t>
            </a:r>
            <a:endParaRPr lang="en-GB" b="1" dirty="0"/>
          </a:p>
        </p:txBody>
      </p:sp>
    </p:spTree>
    <p:custDataLst>
      <p:tags r:id="rId1"/>
    </p:custDataLst>
    <p:extLst>
      <p:ext uri="{BB962C8B-B14F-4D97-AF65-F5344CB8AC3E}">
        <p14:creationId xmlns:p14="http://schemas.microsoft.com/office/powerpoint/2010/main" val="60006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Governing Bodies</a:t>
            </a:r>
            <a:endParaRPr lang="en-GB" dirty="0"/>
          </a:p>
        </p:txBody>
      </p:sp>
      <p:sp>
        <p:nvSpPr>
          <p:cNvPr id="3" name="Content Placeholder 2"/>
          <p:cNvSpPr>
            <a:spLocks noGrp="1"/>
          </p:cNvSpPr>
          <p:nvPr>
            <p:ph idx="1"/>
          </p:nvPr>
        </p:nvSpPr>
        <p:spPr/>
        <p:txBody>
          <a:bodyPr>
            <a:normAutofit/>
          </a:bodyPr>
          <a:lstStyle/>
          <a:p>
            <a:r>
              <a:rPr lang="en-GB" dirty="0" smtClean="0">
                <a:hlinkClick r:id="rId3"/>
              </a:rPr>
              <a:t>Where do they get there funding from?</a:t>
            </a:r>
          </a:p>
          <a:p>
            <a:r>
              <a:rPr lang="en-GB" dirty="0" smtClean="0">
                <a:hlinkClick r:id="rId3"/>
              </a:rPr>
              <a:t>Depends on which NGB you are talking about.</a:t>
            </a:r>
          </a:p>
          <a:p>
            <a:r>
              <a:rPr lang="en-GB" dirty="0" smtClean="0">
                <a:hlinkClick r:id="rId3"/>
              </a:rPr>
              <a:t>Who are they trying to support?</a:t>
            </a:r>
          </a:p>
          <a:p>
            <a:r>
              <a:rPr lang="en-GB" dirty="0" smtClean="0">
                <a:hlinkClick r:id="rId3"/>
              </a:rPr>
              <a:t>Mass participation and Sporting Excellence.</a:t>
            </a:r>
          </a:p>
          <a:p>
            <a:r>
              <a:rPr lang="en-GB" dirty="0" smtClean="0">
                <a:hlinkClick r:id="rId3"/>
              </a:rPr>
              <a:t>Whole sports plan.</a:t>
            </a:r>
          </a:p>
          <a:p>
            <a:endParaRPr lang="en-GB" dirty="0">
              <a:hlinkClick r:id="rId3"/>
            </a:endParaRPr>
          </a:p>
        </p:txBody>
      </p:sp>
      <p:sp>
        <p:nvSpPr>
          <p:cNvPr id="4" name="Rounded Rectangular Callout 3"/>
          <p:cNvSpPr/>
          <p:nvPr/>
        </p:nvSpPr>
        <p:spPr>
          <a:xfrm>
            <a:off x="5580112" y="332656"/>
            <a:ext cx="3312368" cy="3888432"/>
          </a:xfrm>
          <a:prstGeom prst="wedgeRoundRectCallout">
            <a:avLst>
              <a:gd name="adj1" fmla="val -18861"/>
              <a:gd name="adj2" fmla="val 38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What happens if you don’t fulfil your Whole sports Plan?</a:t>
            </a:r>
          </a:p>
          <a:p>
            <a:pPr algn="ctr"/>
            <a:endParaRPr lang="en-GB" dirty="0">
              <a:solidFill>
                <a:sysClr val="windowText" lastClr="000000"/>
              </a:solidFill>
            </a:endParaRPr>
          </a:p>
          <a:p>
            <a:pPr algn="ctr"/>
            <a:endParaRPr lang="en-GB" dirty="0" smtClean="0">
              <a:solidFill>
                <a:sysClr val="windowText" lastClr="000000"/>
              </a:solidFill>
            </a:endParaRPr>
          </a:p>
          <a:p>
            <a:pPr algn="ctr"/>
            <a:endParaRPr lang="en-GB" dirty="0" smtClean="0">
              <a:solidFill>
                <a:sysClr val="windowText" lastClr="000000"/>
              </a:solidFill>
            </a:endParaRPr>
          </a:p>
          <a:p>
            <a:pPr algn="ctr"/>
            <a:endParaRPr lang="en-GB" dirty="0">
              <a:solidFill>
                <a:sysClr val="windowText" lastClr="000000"/>
              </a:solidFill>
            </a:endParaRPr>
          </a:p>
          <a:p>
            <a:pPr algn="ctr"/>
            <a:endParaRPr lang="en-GB" dirty="0" smtClean="0">
              <a:solidFill>
                <a:sysClr val="windowText" lastClr="000000"/>
              </a:solidFill>
            </a:endParaRPr>
          </a:p>
          <a:p>
            <a:pPr algn="ctr"/>
            <a:r>
              <a:rPr lang="en-GB" dirty="0" smtClean="0">
                <a:solidFill>
                  <a:sysClr val="windowText" lastClr="000000"/>
                </a:solidFill>
              </a:rPr>
              <a:t>Reduction in funding from the Home country council (sports England</a:t>
            </a:r>
            <a:r>
              <a:rPr lang="en-GB" dirty="0">
                <a:solidFill>
                  <a:sysClr val="windowText" lastClr="000000"/>
                </a:solidFill>
              </a:rPr>
              <a:t>). </a:t>
            </a:r>
          </a:p>
        </p:txBody>
      </p:sp>
      <p:sp>
        <p:nvSpPr>
          <p:cNvPr id="5" name="Cloud Callout 4"/>
          <p:cNvSpPr/>
          <p:nvPr/>
        </p:nvSpPr>
        <p:spPr>
          <a:xfrm>
            <a:off x="-324544" y="116632"/>
            <a:ext cx="4536504" cy="3672408"/>
          </a:xfrm>
          <a:prstGeom prst="cloudCallout">
            <a:avLst>
              <a:gd name="adj1" fmla="val 29846"/>
              <a:gd name="adj2" fmla="val 67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Increase participants from grass roots to elite level</a:t>
            </a:r>
          </a:p>
          <a:p>
            <a:pPr algn="ctr"/>
            <a:endParaRPr lang="en-GB" sz="2000" b="1" dirty="0" smtClean="0">
              <a:solidFill>
                <a:sysClr val="windowText" lastClr="000000"/>
              </a:solidFill>
            </a:endParaRPr>
          </a:p>
          <a:p>
            <a:pPr algn="ctr"/>
            <a:r>
              <a:rPr lang="en-GB" sz="2000" b="1" dirty="0" smtClean="0">
                <a:solidFill>
                  <a:sysClr val="windowText" lastClr="000000"/>
                </a:solidFill>
              </a:rPr>
              <a:t>Increase international success</a:t>
            </a:r>
          </a:p>
          <a:p>
            <a:pPr algn="ctr"/>
            <a:endParaRPr lang="en-GB" dirty="0">
              <a:solidFill>
                <a:sysClr val="windowText" lastClr="000000"/>
              </a:solidFill>
            </a:endParaRPr>
          </a:p>
        </p:txBody>
      </p:sp>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919" y="4653136"/>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389" y="1546105"/>
            <a:ext cx="2345060" cy="146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38" y="4671554"/>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179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British Olympic Association</a:t>
            </a:r>
            <a:endParaRPr lang="en-GB" sz="3200" dirty="0"/>
          </a:p>
        </p:txBody>
      </p:sp>
      <p:sp>
        <p:nvSpPr>
          <p:cNvPr id="3" name="Content Placeholder 2"/>
          <p:cNvSpPr>
            <a:spLocks noGrp="1"/>
          </p:cNvSpPr>
          <p:nvPr>
            <p:ph idx="1"/>
          </p:nvPr>
        </p:nvSpPr>
        <p:spPr>
          <a:xfrm>
            <a:off x="457200" y="1600200"/>
            <a:ext cx="4690864" cy="4525963"/>
          </a:xfrm>
        </p:spPr>
        <p:txBody>
          <a:bodyPr/>
          <a:lstStyle/>
          <a:p>
            <a:r>
              <a:rPr lang="en-GB" sz="2000" dirty="0" smtClean="0"/>
              <a:t>Dedicated to obtaining the </a:t>
            </a:r>
            <a:r>
              <a:rPr lang="en-GB" sz="2000" dirty="0"/>
              <a:t>O</a:t>
            </a:r>
            <a:r>
              <a:rPr lang="en-GB" sz="2000" dirty="0" smtClean="0"/>
              <a:t>lympics for the country.</a:t>
            </a:r>
          </a:p>
          <a:p>
            <a:r>
              <a:rPr lang="en-GB" sz="2000" dirty="0" smtClean="0"/>
              <a:t>Looks after all aspects of the British team during and after the Olympic games.</a:t>
            </a:r>
          </a:p>
          <a:p>
            <a:r>
              <a:rPr lang="en-GB" sz="2000" dirty="0" smtClean="0"/>
              <a:t>Submit the bid for British Sports. </a:t>
            </a:r>
            <a:endParaRPr lang="en-GB" sz="20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091" y="188640"/>
            <a:ext cx="194243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190" y="1732938"/>
            <a:ext cx="3288310" cy="241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24744"/>
            <a:ext cx="5078204" cy="477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191923"/>
            <a:ext cx="4608512" cy="488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98" y="1124743"/>
            <a:ext cx="5553792" cy="55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466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IOC</a:t>
            </a:r>
            <a:endParaRPr lang="en-GB" dirty="0"/>
          </a:p>
        </p:txBody>
      </p:sp>
      <p:sp>
        <p:nvSpPr>
          <p:cNvPr id="3" name="Content Placeholder 2"/>
          <p:cNvSpPr>
            <a:spLocks noGrp="1"/>
          </p:cNvSpPr>
          <p:nvPr>
            <p:ph idx="1"/>
          </p:nvPr>
        </p:nvSpPr>
        <p:spPr/>
        <p:txBody>
          <a:bodyPr/>
          <a:lstStyle/>
          <a:p>
            <a:r>
              <a:rPr lang="en-GB" dirty="0" smtClean="0"/>
              <a:t>International Olympic Committee</a:t>
            </a:r>
          </a:p>
          <a:p>
            <a:endParaRPr lang="en-GB" dirty="0"/>
          </a:p>
          <a:p>
            <a:r>
              <a:rPr lang="en-GB" dirty="0" smtClean="0"/>
              <a:t>Decides who gets the Olympics? </a:t>
            </a:r>
          </a:p>
          <a:p>
            <a:r>
              <a:rPr lang="en-GB" dirty="0" smtClean="0"/>
              <a:t>“The games is awarded to the city of……….London”.</a:t>
            </a:r>
          </a:p>
          <a:p>
            <a:r>
              <a:rPr lang="en-GB" dirty="0" smtClean="0"/>
              <a:t>Non profit organisation</a:t>
            </a:r>
          </a:p>
          <a:p>
            <a:r>
              <a:rPr lang="en-GB" dirty="0" smtClean="0"/>
              <a:t>Obtains funding from T.V and marketing.</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76672"/>
            <a:ext cx="216024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80515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professional approach to Sport in the UK</a:t>
            </a:r>
            <a:endParaRPr lang="en-GB" dirty="0"/>
          </a:p>
        </p:txBody>
      </p:sp>
      <p:sp>
        <p:nvSpPr>
          <p:cNvPr id="3" name="Content Placeholder 2"/>
          <p:cNvSpPr>
            <a:spLocks noGrp="1"/>
          </p:cNvSpPr>
          <p:nvPr>
            <p:ph idx="1"/>
          </p:nvPr>
        </p:nvSpPr>
        <p:spPr/>
        <p:txBody>
          <a:bodyPr/>
          <a:lstStyle/>
          <a:p>
            <a:r>
              <a:rPr lang="en-GB" dirty="0" smtClean="0"/>
              <a:t>Has this new professional approach to sport been successful ?</a:t>
            </a:r>
          </a:p>
          <a:p>
            <a:endParaRPr lang="en-GB" dirty="0"/>
          </a:p>
          <a:p>
            <a:endParaRPr lang="en-GB" dirty="0" smtClean="0"/>
          </a:p>
          <a:p>
            <a:endParaRPr lang="en-GB" dirty="0"/>
          </a:p>
          <a:p>
            <a:endParaRPr lang="en-GB" dirty="0" smtClean="0"/>
          </a:p>
          <a:p>
            <a:r>
              <a:rPr lang="en-GB" dirty="0" smtClean="0"/>
              <a:t>Has there been a legacy left for the next generation?</a:t>
            </a:r>
          </a:p>
          <a:p>
            <a:endParaRPr lang="en-GB"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8" y="2652713"/>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20395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4141642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Department Culture Media Sport</a:t>
            </a:r>
            <a:endParaRPr lang="en-GB" dirty="0"/>
          </a:p>
        </p:txBody>
      </p:sp>
      <p:sp>
        <p:nvSpPr>
          <p:cNvPr id="3" name="Content Placeholder 2"/>
          <p:cNvSpPr>
            <a:spLocks noGrp="1"/>
          </p:cNvSpPr>
          <p:nvPr>
            <p:ph idx="1"/>
          </p:nvPr>
        </p:nvSpPr>
        <p:spPr/>
        <p:txBody>
          <a:bodyPr/>
          <a:lstStyle/>
          <a:p>
            <a:r>
              <a:rPr lang="en-GB" sz="2400" dirty="0" smtClean="0"/>
              <a:t>Where does the DCMS get it’s money from?</a:t>
            </a:r>
          </a:p>
          <a:p>
            <a:endParaRPr lang="en-GB" sz="2400" dirty="0"/>
          </a:p>
          <a:p>
            <a:r>
              <a:rPr lang="en-GB" sz="2400" dirty="0" smtClean="0"/>
              <a:t>Who does the DCMS give it’s money to?</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81236129"/>
              </p:ext>
            </p:extLst>
          </p:nvPr>
        </p:nvGraphicFramePr>
        <p:xfrm>
          <a:off x="1403648" y="3429000"/>
          <a:ext cx="6000328" cy="2376264"/>
        </p:xfrm>
        <a:graphic>
          <a:graphicData uri="http://schemas.openxmlformats.org/drawingml/2006/table">
            <a:tbl>
              <a:tblPr firstRow="1" bandRow="1">
                <a:tableStyleId>{073A0DAA-6AF3-43AB-8588-CEC1D06C72B9}</a:tableStyleId>
              </a:tblPr>
              <a:tblGrid>
                <a:gridCol w="3000164"/>
                <a:gridCol w="3000164"/>
              </a:tblGrid>
              <a:tr h="365760">
                <a:tc>
                  <a:txBody>
                    <a:bodyPr/>
                    <a:lstStyle/>
                    <a:p>
                      <a:r>
                        <a:rPr lang="en-GB" dirty="0" smtClean="0">
                          <a:solidFill>
                            <a:schemeClr val="tx1"/>
                          </a:solidFill>
                        </a:rPr>
                        <a:t>Mass participation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Sporting excellence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0504">
                <a:tc>
                  <a:txBody>
                    <a:bodyPr/>
                    <a:lstStyle/>
                    <a:p>
                      <a:r>
                        <a:rPr lang="en-GB" dirty="0" smtClean="0">
                          <a:solidFill>
                            <a:schemeClr val="tx1"/>
                          </a:solidFill>
                        </a:rPr>
                        <a:t>Sports England</a:t>
                      </a:r>
                    </a:p>
                    <a:p>
                      <a:endParaRPr lang="en-GB" dirty="0" smtClean="0">
                        <a:solidFill>
                          <a:schemeClr val="tx1"/>
                        </a:solidFill>
                      </a:endParaRPr>
                    </a:p>
                    <a:p>
                      <a:r>
                        <a:rPr lang="en-GB" dirty="0" smtClean="0">
                          <a:solidFill>
                            <a:schemeClr val="tx1"/>
                          </a:solidFill>
                        </a:rPr>
                        <a:t>National Governing bodies</a:t>
                      </a:r>
                    </a:p>
                    <a:p>
                      <a:endParaRPr lang="en-GB" dirty="0" smtClean="0">
                        <a:solidFill>
                          <a:schemeClr val="tx1"/>
                        </a:solidFill>
                      </a:endParaRPr>
                    </a:p>
                    <a:p>
                      <a:r>
                        <a:rPr lang="en-GB" dirty="0" smtClean="0">
                          <a:solidFill>
                            <a:schemeClr val="tx1"/>
                          </a:solidFill>
                        </a:rPr>
                        <a:t>Sports</a:t>
                      </a:r>
                      <a:r>
                        <a:rPr lang="en-GB" baseline="0" dirty="0" smtClean="0">
                          <a:solidFill>
                            <a:schemeClr val="tx1"/>
                          </a:solidFill>
                        </a:rPr>
                        <a:t> Coaching</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UK Sports</a:t>
                      </a:r>
                    </a:p>
                    <a:p>
                      <a:endParaRPr lang="en-GB" dirty="0" smtClean="0">
                        <a:solidFill>
                          <a:schemeClr val="tx1"/>
                        </a:solidFill>
                      </a:endParaRPr>
                    </a:p>
                    <a:p>
                      <a:r>
                        <a:rPr lang="en-GB" dirty="0" smtClean="0">
                          <a:solidFill>
                            <a:schemeClr val="tx1"/>
                          </a:solidFill>
                        </a:rPr>
                        <a:t>National Institutes</a:t>
                      </a:r>
                      <a:r>
                        <a:rPr lang="en-GB" baseline="0" dirty="0" smtClean="0">
                          <a:solidFill>
                            <a:schemeClr val="tx1"/>
                          </a:solidFill>
                        </a:rPr>
                        <a:t> for sport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901" y="1083480"/>
            <a:ext cx="9810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0207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FUNDING - </a:t>
            </a:r>
            <a:r>
              <a:rPr lang="en-GB" smtClean="0">
                <a:solidFill>
                  <a:srgbClr val="FF0000"/>
                </a:solidFill>
              </a:rPr>
              <a:t>+ / -</a:t>
            </a:r>
          </a:p>
        </p:txBody>
      </p:sp>
      <p:sp>
        <p:nvSpPr>
          <p:cNvPr id="13315" name="Content Placeholder 2"/>
          <p:cNvSpPr>
            <a:spLocks noGrp="1"/>
          </p:cNvSpPr>
          <p:nvPr>
            <p:ph idx="1"/>
          </p:nvPr>
        </p:nvSpPr>
        <p:spPr>
          <a:xfrm>
            <a:off x="285750" y="1500188"/>
            <a:ext cx="8643938" cy="5072062"/>
          </a:xfrm>
        </p:spPr>
        <p:txBody>
          <a:bodyPr/>
          <a:lstStyle/>
          <a:p>
            <a:r>
              <a:rPr lang="en-GB" dirty="0" smtClean="0"/>
              <a:t>PRIVATE – TV rights, ticket sales - </a:t>
            </a:r>
            <a:r>
              <a:rPr lang="en-GB" i="1" dirty="0" smtClean="0"/>
              <a:t>(buy TV rights, sponsor teams)</a:t>
            </a:r>
          </a:p>
          <a:p>
            <a:endParaRPr lang="en-GB" dirty="0" smtClean="0"/>
          </a:p>
          <a:p>
            <a:r>
              <a:rPr lang="en-GB" dirty="0" smtClean="0"/>
              <a:t>PUBLIC – taxes, </a:t>
            </a:r>
            <a:r>
              <a:rPr lang="en-GB" b="1" dirty="0" smtClean="0"/>
              <a:t>national lottery sales </a:t>
            </a:r>
            <a:r>
              <a:rPr lang="en-GB" dirty="0" smtClean="0"/>
              <a:t>(DCMS) - </a:t>
            </a:r>
            <a:r>
              <a:rPr lang="en-GB" i="1" dirty="0" smtClean="0"/>
              <a:t>(awards and grants, community provision / facilities)</a:t>
            </a:r>
          </a:p>
          <a:p>
            <a:endParaRPr lang="en-GB" dirty="0" smtClean="0"/>
          </a:p>
          <a:p>
            <a:r>
              <a:rPr lang="en-GB" dirty="0" smtClean="0"/>
              <a:t>VOLUNTARY – A4 All, NGB, fundraising - </a:t>
            </a:r>
            <a:r>
              <a:rPr lang="en-GB" i="1" dirty="0" smtClean="0"/>
              <a:t>(facility, coach fees)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GB" altLang="zh-CN" sz="4000" b="1" dirty="0" smtClean="0">
                <a:ea typeface="SimSun" pitchFamily="2" charset="-122"/>
              </a:rPr>
              <a:t>What is Mass Participation and what are the benefits?</a:t>
            </a:r>
            <a:r>
              <a:rPr lang="en-GB" altLang="zh-CN" sz="4000" dirty="0" smtClean="0">
                <a:ea typeface="SimSun" pitchFamily="2" charset="-122"/>
              </a:rPr>
              <a:t> </a:t>
            </a:r>
            <a:endParaRPr lang="en-GB" sz="4000" dirty="0" smtClean="0"/>
          </a:p>
        </p:txBody>
      </p:sp>
      <p:sp>
        <p:nvSpPr>
          <p:cNvPr id="8195" name="Rectangle 3"/>
          <p:cNvSpPr>
            <a:spLocks noGrp="1" noChangeArrowheads="1"/>
          </p:cNvSpPr>
          <p:nvPr>
            <p:ph idx="1"/>
          </p:nvPr>
        </p:nvSpPr>
        <p:spPr>
          <a:xfrm>
            <a:off x="0" y="1600200"/>
            <a:ext cx="4572000" cy="5068888"/>
          </a:xfrm>
        </p:spPr>
        <p:txBody>
          <a:bodyPr>
            <a:normAutofit/>
          </a:bodyPr>
          <a:lstStyle/>
          <a:p>
            <a:pPr eaLnBrk="1" hangingPunct="1">
              <a:lnSpc>
                <a:spcPct val="80000"/>
              </a:lnSpc>
            </a:pPr>
            <a:r>
              <a:rPr lang="en-GB" altLang="zh-CN" b="1" dirty="0" smtClean="0">
                <a:ea typeface="SimSun" pitchFamily="2" charset="-122"/>
              </a:rPr>
              <a:t>INCLUSIVE CONCEPT</a:t>
            </a:r>
            <a:r>
              <a:rPr lang="en-GB" altLang="zh-CN" sz="2400" b="1" dirty="0" smtClean="0">
                <a:ea typeface="SimSun" pitchFamily="2" charset="-122"/>
              </a:rPr>
              <a:t> </a:t>
            </a:r>
            <a:endParaRPr lang="en-GB" altLang="zh-CN" sz="3200" b="1" dirty="0">
              <a:ea typeface="SimSun" pitchFamily="2" charset="-122"/>
            </a:endParaRPr>
          </a:p>
          <a:p>
            <a:pPr eaLnBrk="1" hangingPunct="1">
              <a:lnSpc>
                <a:spcPct val="80000"/>
              </a:lnSpc>
            </a:pPr>
            <a:r>
              <a:rPr lang="en-GB" altLang="zh-CN" sz="3200" dirty="0" smtClean="0">
                <a:ea typeface="SimSun" pitchFamily="2" charset="-122"/>
              </a:rPr>
              <a:t> </a:t>
            </a:r>
            <a:r>
              <a:rPr lang="en-GB" altLang="zh-CN" sz="2800" dirty="0">
                <a:ea typeface="SimSun" pitchFamily="2" charset="-122"/>
              </a:rPr>
              <a:t>T</a:t>
            </a:r>
            <a:r>
              <a:rPr lang="en-GB" altLang="zh-CN" sz="2800" dirty="0" smtClean="0">
                <a:ea typeface="SimSun" pitchFamily="2" charset="-122"/>
              </a:rPr>
              <a:t>aking part not winning; health, enjoyment and fitness. </a:t>
            </a:r>
          </a:p>
          <a:p>
            <a:pPr eaLnBrk="1" hangingPunct="1">
              <a:lnSpc>
                <a:spcPct val="80000"/>
              </a:lnSpc>
            </a:pPr>
            <a:endParaRPr lang="en-GB" altLang="zh-CN" sz="2800" dirty="0" smtClean="0">
              <a:ea typeface="SimSun" pitchFamily="2" charset="-122"/>
            </a:endParaRPr>
          </a:p>
          <a:p>
            <a:pPr eaLnBrk="1" hangingPunct="1">
              <a:lnSpc>
                <a:spcPct val="80000"/>
              </a:lnSpc>
            </a:pPr>
            <a:r>
              <a:rPr lang="en-GB" altLang="zh-CN" sz="2800" dirty="0" smtClean="0">
                <a:ea typeface="SimSun" pitchFamily="2" charset="-122"/>
              </a:rPr>
              <a:t>All should have the choice and opportunity to participate in activity</a:t>
            </a:r>
            <a:r>
              <a:rPr lang="en-GB" altLang="zh-CN" sz="2000" dirty="0" smtClean="0">
                <a:ea typeface="SimSun" pitchFamily="2" charset="-122"/>
              </a:rPr>
              <a:t>. </a:t>
            </a:r>
          </a:p>
          <a:p>
            <a:pPr eaLnBrk="1" hangingPunct="1">
              <a:lnSpc>
                <a:spcPct val="80000"/>
              </a:lnSpc>
            </a:pPr>
            <a:endParaRPr lang="en-GB" altLang="zh-CN" sz="2400" dirty="0" smtClean="0">
              <a:ea typeface="SimSun" pitchFamily="2" charset="-122"/>
            </a:endParaRPr>
          </a:p>
          <a:p>
            <a:pPr marL="36576" indent="0" eaLnBrk="1" hangingPunct="1">
              <a:lnSpc>
                <a:spcPct val="80000"/>
              </a:lnSpc>
              <a:buNone/>
            </a:pPr>
            <a:endParaRPr lang="en-GB" altLang="zh-CN" sz="2400" dirty="0">
              <a:ea typeface="SimSun" pitchFamily="2" charset="-122"/>
            </a:endParaRPr>
          </a:p>
        </p:txBody>
      </p:sp>
      <p:pic>
        <p:nvPicPr>
          <p:cNvPr id="8196" name="Picture 4" descr="IMG_1252"/>
          <p:cNvPicPr>
            <a:picLocks noChangeAspect="1" noChangeArrowheads="1"/>
          </p:cNvPicPr>
          <p:nvPr/>
        </p:nvPicPr>
        <p:blipFill>
          <a:blip r:embed="rId3" cstate="print"/>
          <a:srcRect/>
          <a:stretch>
            <a:fillRect/>
          </a:stretch>
        </p:blipFill>
        <p:spPr bwMode="auto">
          <a:xfrm>
            <a:off x="7164388" y="5373688"/>
            <a:ext cx="1908175" cy="1428750"/>
          </a:xfrm>
          <a:prstGeom prst="rect">
            <a:avLst/>
          </a:prstGeom>
          <a:noFill/>
          <a:ln w="9525">
            <a:noFill/>
            <a:miter lim="800000"/>
            <a:headEnd/>
            <a:tailEnd/>
          </a:ln>
        </p:spPr>
      </p:pic>
      <p:sp>
        <p:nvSpPr>
          <p:cNvPr id="5" name="Rectangle 3"/>
          <p:cNvSpPr txBox="1">
            <a:spLocks noChangeArrowheads="1"/>
          </p:cNvSpPr>
          <p:nvPr/>
        </p:nvSpPr>
        <p:spPr>
          <a:xfrm>
            <a:off x="4716016" y="1556792"/>
            <a:ext cx="4139952" cy="5068888"/>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nSpc>
                <a:spcPct val="80000"/>
              </a:lnSpc>
              <a:buNone/>
            </a:pPr>
            <a:r>
              <a:rPr lang="en-GB" altLang="zh-CN" sz="4400" dirty="0" smtClean="0">
                <a:ea typeface="SimSun" pitchFamily="2" charset="-122"/>
              </a:rPr>
              <a:t>Benefits </a:t>
            </a:r>
          </a:p>
          <a:p>
            <a:pPr marL="36576" indent="0">
              <a:lnSpc>
                <a:spcPct val="80000"/>
              </a:lnSpc>
              <a:buNone/>
            </a:pPr>
            <a:endParaRPr lang="en-GB" altLang="zh-CN" sz="2400" dirty="0">
              <a:ea typeface="SimSun" pitchFamily="2" charset="-122"/>
            </a:endParaRPr>
          </a:p>
          <a:p>
            <a:pPr marL="36576" indent="0">
              <a:lnSpc>
                <a:spcPct val="80000"/>
              </a:lnSpc>
              <a:buNone/>
            </a:pPr>
            <a:r>
              <a:rPr lang="en-GB" altLang="zh-CN" sz="2400" dirty="0" smtClean="0">
                <a:ea typeface="SimSun" pitchFamily="2" charset="-122"/>
              </a:rPr>
              <a:t> more participate and so more potential for finding sporting excellence (this isn’t the intention though’. </a:t>
            </a:r>
          </a:p>
          <a:p>
            <a:pPr>
              <a:lnSpc>
                <a:spcPct val="80000"/>
              </a:lnSpc>
            </a:pPr>
            <a:endParaRPr lang="en-GB" altLang="zh-CN" sz="2400" dirty="0" smtClean="0">
              <a:ea typeface="SimSun" pitchFamily="2" charset="-122"/>
            </a:endParaRPr>
          </a:p>
          <a:p>
            <a:pPr>
              <a:lnSpc>
                <a:spcPct val="80000"/>
              </a:lnSpc>
            </a:pPr>
            <a:r>
              <a:rPr lang="en-GB" altLang="zh-CN" sz="2400" dirty="0" smtClean="0">
                <a:ea typeface="SimSun" pitchFamily="2" charset="-122"/>
              </a:rPr>
              <a:t>Remember – Lifelong PA; Lifetime Sport; Lifelong participation</a:t>
            </a:r>
            <a:endParaRPr lang="en-GB" sz="2400" dirty="0" smtClean="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zh-CN" b="1" smtClean="0">
                <a:ea typeface="SimSun" pitchFamily="2" charset="-122"/>
              </a:rPr>
              <a:t>What is </a:t>
            </a:r>
            <a:r>
              <a:rPr lang="en-GB" altLang="zh-CN" b="1" smtClean="0">
                <a:solidFill>
                  <a:schemeClr val="folHlink"/>
                </a:solidFill>
                <a:ea typeface="SimSun" pitchFamily="2" charset="-122"/>
              </a:rPr>
              <a:t>Sporting Excellence</a:t>
            </a:r>
            <a:r>
              <a:rPr lang="en-GB" altLang="zh-CN" b="1" smtClean="0">
                <a:ea typeface="SimSun" pitchFamily="2" charset="-122"/>
              </a:rPr>
              <a:t>?</a:t>
            </a:r>
            <a:r>
              <a:rPr lang="en-GB" altLang="zh-CN" smtClean="0">
                <a:ea typeface="SimSun" pitchFamily="2" charset="-122"/>
              </a:rPr>
              <a:t> </a:t>
            </a:r>
            <a:endParaRPr lang="en-GB" smtClean="0"/>
          </a:p>
        </p:txBody>
      </p:sp>
      <p:sp>
        <p:nvSpPr>
          <p:cNvPr id="11267" name="Rectangle 3"/>
          <p:cNvSpPr>
            <a:spLocks noGrp="1" noChangeArrowheads="1"/>
          </p:cNvSpPr>
          <p:nvPr>
            <p:ph idx="1"/>
          </p:nvPr>
        </p:nvSpPr>
        <p:spPr>
          <a:xfrm>
            <a:off x="179388" y="1600200"/>
            <a:ext cx="8750300" cy="4924425"/>
          </a:xfrm>
        </p:spPr>
        <p:txBody>
          <a:bodyPr/>
          <a:lstStyle/>
          <a:p>
            <a:pPr eaLnBrk="1" hangingPunct="1">
              <a:lnSpc>
                <a:spcPct val="90000"/>
              </a:lnSpc>
            </a:pPr>
            <a:r>
              <a:rPr lang="en-GB" altLang="zh-CN" sz="2800" smtClean="0">
                <a:solidFill>
                  <a:schemeClr val="folHlink"/>
                </a:solidFill>
                <a:ea typeface="SimSun" pitchFamily="2" charset="-122"/>
              </a:rPr>
              <a:t>EXCLUSIVE</a:t>
            </a:r>
            <a:r>
              <a:rPr lang="en-GB" altLang="zh-CN" sz="2800" smtClean="0">
                <a:ea typeface="SimSun" pitchFamily="2" charset="-122"/>
              </a:rPr>
              <a:t> OR </a:t>
            </a:r>
            <a:r>
              <a:rPr lang="en-GB" altLang="zh-CN" sz="2800" smtClean="0">
                <a:solidFill>
                  <a:schemeClr val="folHlink"/>
                </a:solidFill>
                <a:ea typeface="SimSun" pitchFamily="2" charset="-122"/>
              </a:rPr>
              <a:t>SELECTIVE CONCEPT</a:t>
            </a:r>
            <a:r>
              <a:rPr lang="en-GB" altLang="zh-CN" sz="2800" smtClean="0">
                <a:ea typeface="SimSun" pitchFamily="2" charset="-122"/>
              </a:rPr>
              <a:t> – few make it</a:t>
            </a:r>
          </a:p>
          <a:p>
            <a:pPr eaLnBrk="1" hangingPunct="1">
              <a:lnSpc>
                <a:spcPct val="90000"/>
              </a:lnSpc>
            </a:pPr>
            <a:endParaRPr lang="en-GB" altLang="zh-CN" sz="2800" smtClean="0">
              <a:ea typeface="SimSun" pitchFamily="2" charset="-122"/>
            </a:endParaRPr>
          </a:p>
          <a:p>
            <a:pPr eaLnBrk="1" hangingPunct="1">
              <a:lnSpc>
                <a:spcPct val="90000"/>
              </a:lnSpc>
            </a:pPr>
            <a:r>
              <a:rPr lang="en-GB" altLang="zh-CN" sz="2800" smtClean="0">
                <a:ea typeface="SimSun" pitchFamily="2" charset="-122"/>
              </a:rPr>
              <a:t>‘</a:t>
            </a:r>
            <a:r>
              <a:rPr lang="en-GB" altLang="zh-CN" sz="2800" smtClean="0">
                <a:solidFill>
                  <a:schemeClr val="folHlink"/>
                </a:solidFill>
                <a:ea typeface="SimSun" pitchFamily="2" charset="-122"/>
              </a:rPr>
              <a:t>A state of exceptional merit or quality</a:t>
            </a:r>
            <a:r>
              <a:rPr lang="en-GB" altLang="zh-CN" sz="2800" smtClean="0">
                <a:ea typeface="SimSun" pitchFamily="2" charset="-122"/>
              </a:rPr>
              <a:t>’– elite, professional, highly skilled and committed performers at national or international level! </a:t>
            </a:r>
          </a:p>
          <a:p>
            <a:pPr eaLnBrk="1" hangingPunct="1">
              <a:lnSpc>
                <a:spcPct val="90000"/>
              </a:lnSpc>
            </a:pPr>
            <a:endParaRPr lang="en-GB" altLang="zh-CN" sz="2800" smtClean="0">
              <a:ea typeface="SimSun" pitchFamily="2" charset="-122"/>
            </a:endParaRPr>
          </a:p>
          <a:p>
            <a:pPr eaLnBrk="1" hangingPunct="1">
              <a:lnSpc>
                <a:spcPct val="90000"/>
              </a:lnSpc>
            </a:pPr>
            <a:r>
              <a:rPr lang="en-GB" altLang="zh-CN" sz="2800" smtClean="0">
                <a:ea typeface="SimSun" pitchFamily="2" charset="-122"/>
              </a:rPr>
              <a:t>Have sports science support – physios, analysis, biomechanists</a:t>
            </a:r>
          </a:p>
          <a:p>
            <a:pPr eaLnBrk="1" hangingPunct="1">
              <a:lnSpc>
                <a:spcPct val="90000"/>
              </a:lnSpc>
            </a:pPr>
            <a:endParaRPr lang="en-GB" altLang="zh-CN" sz="2800" smtClean="0">
              <a:ea typeface="SimSun" pitchFamily="2" charset="-122"/>
            </a:endParaRPr>
          </a:p>
          <a:p>
            <a:pPr eaLnBrk="1" hangingPunct="1">
              <a:lnSpc>
                <a:spcPct val="90000"/>
              </a:lnSpc>
            </a:pPr>
            <a:r>
              <a:rPr lang="en-GB" altLang="zh-CN" sz="2800" smtClean="0">
                <a:ea typeface="SimSun" pitchFamily="2" charset="-122"/>
              </a:rPr>
              <a:t>More make it in some countries. WHY? Oz / USA?</a:t>
            </a:r>
            <a:endParaRPr lang="en-GB" sz="2800" smtClean="0"/>
          </a:p>
        </p:txBody>
      </p:sp>
      <p:pic>
        <p:nvPicPr>
          <p:cNvPr id="11268" name="Picture 4" descr="medalists_pa438"/>
          <p:cNvPicPr>
            <a:picLocks noChangeAspect="1" noChangeArrowheads="1"/>
          </p:cNvPicPr>
          <p:nvPr/>
        </p:nvPicPr>
        <p:blipFill>
          <a:blip r:embed="rId3" cstate="print"/>
          <a:srcRect/>
          <a:stretch>
            <a:fillRect/>
          </a:stretch>
        </p:blipFill>
        <p:spPr bwMode="auto">
          <a:xfrm>
            <a:off x="7740650" y="2060575"/>
            <a:ext cx="1368425" cy="9937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GB" dirty="0"/>
          </a:p>
        </p:txBody>
      </p:sp>
      <p:sp>
        <p:nvSpPr>
          <p:cNvPr id="3" name="Content Placeholder 2"/>
          <p:cNvSpPr>
            <a:spLocks noGrp="1"/>
          </p:cNvSpPr>
          <p:nvPr>
            <p:ph idx="1"/>
          </p:nvPr>
        </p:nvSpPr>
        <p:spPr/>
        <p:txBody>
          <a:bodyPr/>
          <a:lstStyle/>
          <a:p>
            <a:r>
              <a:rPr lang="en-GB" dirty="0" smtClean="0"/>
              <a:t>How have we managed to achieve such success in the last two Olympics?</a:t>
            </a:r>
          </a:p>
          <a:p>
            <a:endParaRPr lang="en-GB" dirty="0"/>
          </a:p>
          <a:p>
            <a:r>
              <a:rPr lang="en-GB" dirty="0" smtClean="0"/>
              <a:t>What has been the difference?</a:t>
            </a:r>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17032"/>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477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approach to sports in the UK</a:t>
            </a:r>
            <a:endParaRPr lang="en-GB" dirty="0"/>
          </a:p>
        </p:txBody>
      </p:sp>
      <p:sp>
        <p:nvSpPr>
          <p:cNvPr id="5" name="Text Placeholder 4"/>
          <p:cNvSpPr>
            <a:spLocks noGrp="1"/>
          </p:cNvSpPr>
          <p:nvPr>
            <p:ph type="body" idx="1"/>
          </p:nvPr>
        </p:nvSpPr>
        <p:spPr>
          <a:xfrm>
            <a:off x="395536" y="4221088"/>
            <a:ext cx="4040188" cy="936104"/>
          </a:xfrm>
          <a:solidFill>
            <a:schemeClr val="bg1"/>
          </a:solidFill>
        </p:spPr>
        <p:txBody>
          <a:bodyPr/>
          <a:lstStyle/>
          <a:p>
            <a:pPr marL="342900" indent="-342900">
              <a:buFont typeface="Wingdings" pitchFamily="2" charset="2"/>
              <a:buChar char="ü"/>
            </a:pPr>
            <a:r>
              <a:rPr lang="en-GB" dirty="0" smtClean="0">
                <a:solidFill>
                  <a:schemeClr val="tx1"/>
                </a:solidFill>
              </a:rPr>
              <a:t>Amateur approach</a:t>
            </a:r>
            <a:endParaRPr lang="en-GB" dirty="0">
              <a:solidFill>
                <a:schemeClr val="tx1"/>
              </a:solidFill>
            </a:endParaRPr>
          </a:p>
        </p:txBody>
      </p:sp>
      <p:sp>
        <p:nvSpPr>
          <p:cNvPr id="7" name="Text Placeholder 6"/>
          <p:cNvSpPr>
            <a:spLocks noGrp="1"/>
          </p:cNvSpPr>
          <p:nvPr>
            <p:ph type="body" sz="half" idx="3"/>
          </p:nvPr>
        </p:nvSpPr>
        <p:spPr>
          <a:xfrm>
            <a:off x="4716016" y="4221088"/>
            <a:ext cx="4041775" cy="910208"/>
          </a:xfrm>
          <a:solidFill>
            <a:schemeClr val="bg1"/>
          </a:solidFill>
        </p:spPr>
        <p:txBody>
          <a:bodyPr/>
          <a:lstStyle/>
          <a:p>
            <a:pPr marL="342900" indent="-342900">
              <a:buFont typeface="Wingdings" pitchFamily="2" charset="2"/>
              <a:buChar char="ü"/>
            </a:pPr>
            <a:r>
              <a:rPr lang="en-GB" dirty="0" smtClean="0"/>
              <a:t>Professional approach</a:t>
            </a:r>
            <a:endParaRPr lang="en-GB" dirty="0"/>
          </a:p>
        </p:txBody>
      </p:sp>
      <p:sp>
        <p:nvSpPr>
          <p:cNvPr id="6" name="Content Placeholder 5"/>
          <p:cNvSpPr>
            <a:spLocks noGrp="1"/>
          </p:cNvSpPr>
          <p:nvPr>
            <p:ph sz="quarter" idx="2"/>
          </p:nvPr>
        </p:nvSpPr>
        <p:spPr>
          <a:xfrm>
            <a:off x="457200" y="1516913"/>
            <a:ext cx="4040188" cy="2488151"/>
          </a:xfrm>
          <a:solidFill>
            <a:schemeClr val="tx1">
              <a:lumMod val="50000"/>
            </a:schemeClr>
          </a:solidFill>
        </p:spPr>
        <p:txBody>
          <a:bodyPr/>
          <a:lstStyle/>
          <a:p>
            <a:r>
              <a:rPr lang="en-GB" dirty="0" smtClean="0"/>
              <a:t>Amateur 				</a:t>
            </a:r>
          </a:p>
          <a:p>
            <a:pPr>
              <a:buFont typeface="Arial" pitchFamily="34" charset="0"/>
              <a:buChar char="•"/>
            </a:pPr>
            <a:r>
              <a:rPr lang="en-GB" dirty="0"/>
              <a:t>Someone who participates </a:t>
            </a:r>
            <a:r>
              <a:rPr lang="en-GB" dirty="0" smtClean="0"/>
              <a:t>for pleasure</a:t>
            </a:r>
            <a:endParaRPr lang="en-GB" dirty="0"/>
          </a:p>
          <a:p>
            <a:pPr>
              <a:buFont typeface="Arial" pitchFamily="34" charset="0"/>
              <a:buChar char="•"/>
            </a:pPr>
            <a:r>
              <a:rPr lang="en-GB" dirty="0"/>
              <a:t>May receive funding, but </a:t>
            </a:r>
            <a:r>
              <a:rPr lang="en-GB" dirty="0" smtClean="0"/>
              <a:t>not a </a:t>
            </a:r>
            <a:r>
              <a:rPr lang="en-GB" dirty="0"/>
              <a:t>salary.</a:t>
            </a:r>
          </a:p>
          <a:p>
            <a:endParaRPr lang="en-GB" dirty="0"/>
          </a:p>
        </p:txBody>
      </p:sp>
      <p:sp>
        <p:nvSpPr>
          <p:cNvPr id="8" name="Content Placeholder 7"/>
          <p:cNvSpPr>
            <a:spLocks noGrp="1"/>
          </p:cNvSpPr>
          <p:nvPr>
            <p:ph sz="quarter" idx="4"/>
          </p:nvPr>
        </p:nvSpPr>
        <p:spPr>
          <a:xfrm>
            <a:off x="4645025" y="1516912"/>
            <a:ext cx="4041775" cy="2416143"/>
          </a:xfrm>
          <a:solidFill>
            <a:schemeClr val="accent3">
              <a:lumMod val="75000"/>
            </a:schemeClr>
          </a:solidFill>
        </p:spPr>
        <p:txBody>
          <a:bodyPr/>
          <a:lstStyle/>
          <a:p>
            <a:r>
              <a:rPr lang="en-GB" dirty="0" smtClean="0"/>
              <a:t>Professional</a:t>
            </a:r>
          </a:p>
          <a:p>
            <a:endParaRPr lang="en-GB" dirty="0"/>
          </a:p>
          <a:p>
            <a:r>
              <a:rPr lang="en-GB" dirty="0" smtClean="0"/>
              <a:t>Paid to play, try and think of examples other than football.</a:t>
            </a:r>
            <a:endParaRPr lang="en-GB" dirty="0"/>
          </a:p>
        </p:txBody>
      </p:sp>
    </p:spTree>
    <p:custDataLst>
      <p:tags r:id="rId1"/>
    </p:custDataLst>
    <p:extLst>
      <p:ext uri="{BB962C8B-B14F-4D97-AF65-F5344CB8AC3E}">
        <p14:creationId xmlns:p14="http://schemas.microsoft.com/office/powerpoint/2010/main" val="9137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do these people get funding from?</a:t>
            </a:r>
            <a:endParaRPr lang="en-GB" dirty="0"/>
          </a:p>
        </p:txBody>
      </p:sp>
      <p:pic>
        <p:nvPicPr>
          <p:cNvPr id="4" name="Content Placeholder 3" descr="C:\Users\Hannah\Pictures\College images\Jessica_Ennis_1642159c.jpg"/>
          <p:cNvPicPr>
            <a:picLocks noGrp="1" noChangeAspect="1" noChangeArrowheads="1"/>
          </p:cNvPicPr>
          <p:nvPr>
            <p:ph idx="1"/>
          </p:nvPr>
        </p:nvPicPr>
        <p:blipFill>
          <a:blip r:embed="rId3" cstate="print"/>
          <a:srcRect/>
          <a:stretch>
            <a:fillRect/>
          </a:stretch>
        </p:blipFill>
        <p:spPr bwMode="auto">
          <a:xfrm>
            <a:off x="683568" y="1700808"/>
            <a:ext cx="3499471" cy="2190973"/>
          </a:xfrm>
          <a:prstGeom prst="rect">
            <a:avLst/>
          </a:prstGeom>
          <a:noFill/>
        </p:spPr>
      </p:pic>
      <p:pic>
        <p:nvPicPr>
          <p:cNvPr id="57346" name="Picture 2" descr="C:\Users\Hannah\Pictures\College images\ronaldo.bmp"/>
          <p:cNvPicPr>
            <a:picLocks noChangeAspect="1" noChangeArrowheads="1"/>
          </p:cNvPicPr>
          <p:nvPr/>
        </p:nvPicPr>
        <p:blipFill>
          <a:blip r:embed="rId4" cstate="print"/>
          <a:srcRect/>
          <a:stretch>
            <a:fillRect/>
          </a:stretch>
        </p:blipFill>
        <p:spPr bwMode="auto">
          <a:xfrm>
            <a:off x="5724128" y="1556792"/>
            <a:ext cx="2664296" cy="2823176"/>
          </a:xfrm>
          <a:prstGeom prst="rect">
            <a:avLst/>
          </a:prstGeom>
          <a:noFill/>
        </p:spPr>
      </p:pic>
      <p:pic>
        <p:nvPicPr>
          <p:cNvPr id="57347" name="Picture 3" descr="C:\Users\Hannah\Pictures\College images\local rugbyh.jpg"/>
          <p:cNvPicPr>
            <a:picLocks noChangeAspect="1" noChangeArrowheads="1"/>
          </p:cNvPicPr>
          <p:nvPr/>
        </p:nvPicPr>
        <p:blipFill>
          <a:blip r:embed="rId5" cstate="print"/>
          <a:srcRect/>
          <a:stretch>
            <a:fillRect/>
          </a:stretch>
        </p:blipFill>
        <p:spPr bwMode="auto">
          <a:xfrm>
            <a:off x="179513" y="4004652"/>
            <a:ext cx="4536504" cy="2853348"/>
          </a:xfrm>
          <a:prstGeom prst="rect">
            <a:avLst/>
          </a:prstGeom>
          <a:noFill/>
        </p:spPr>
      </p:pic>
      <p:pic>
        <p:nvPicPr>
          <p:cNvPr id="57349" name="Picture 5" descr="http://t0.gstatic.com/images?q=tbn:ANd9GcQP726hcHx70GpCdUAlzaCltSW8SgRWR7as8Ck27z_V2Ma5B8YzGg"/>
          <p:cNvPicPr>
            <a:picLocks noChangeAspect="1" noChangeArrowheads="1"/>
          </p:cNvPicPr>
          <p:nvPr/>
        </p:nvPicPr>
        <p:blipFill>
          <a:blip r:embed="rId6" cstate="print"/>
          <a:srcRect/>
          <a:stretch>
            <a:fillRect/>
          </a:stretch>
        </p:blipFill>
        <p:spPr bwMode="auto">
          <a:xfrm>
            <a:off x="5220072" y="4653136"/>
            <a:ext cx="3078088" cy="205206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Homework</a:t>
            </a:r>
            <a:endParaRPr lang="en-GB" dirty="0"/>
          </a:p>
        </p:txBody>
      </p:sp>
      <p:sp>
        <p:nvSpPr>
          <p:cNvPr id="4" name="Content Placeholder 3"/>
          <p:cNvSpPr>
            <a:spLocks noGrp="1"/>
          </p:cNvSpPr>
          <p:nvPr>
            <p:ph idx="1"/>
          </p:nvPr>
        </p:nvSpPr>
        <p:spPr/>
        <p:txBody>
          <a:bodyPr>
            <a:normAutofit lnSpcReduction="10000"/>
          </a:bodyPr>
          <a:lstStyle/>
          <a:p>
            <a:r>
              <a:rPr lang="en-GB" dirty="0" smtClean="0"/>
              <a:t>Investigate what your National governing body is doing to increase mass participation and sporting excellence.</a:t>
            </a:r>
          </a:p>
          <a:p>
            <a:endParaRPr lang="en-GB" dirty="0" smtClean="0"/>
          </a:p>
          <a:p>
            <a:r>
              <a:rPr lang="en-GB" dirty="0" smtClean="0"/>
              <a:t>Investigate what the International Olympic committee do and the British Olympic Association</a:t>
            </a:r>
          </a:p>
          <a:p>
            <a:r>
              <a:rPr lang="en-GB" dirty="0" smtClean="0"/>
              <a:t>Complete Biomechanics question on the VLE.</a:t>
            </a:r>
            <a:endParaRPr lang="en-GB"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25544" cy="720080"/>
          </a:xfrm>
        </p:spPr>
        <p:txBody>
          <a:bodyPr/>
          <a:lstStyle/>
          <a:p>
            <a:r>
              <a:rPr lang="en-GB" sz="2800" dirty="0" smtClean="0"/>
              <a:t>National Governing Bodies</a:t>
            </a:r>
            <a:endParaRPr lang="en-GB" sz="2800" dirty="0"/>
          </a:p>
        </p:txBody>
      </p:sp>
      <p:sp>
        <p:nvSpPr>
          <p:cNvPr id="3" name="Content Placeholder 2"/>
          <p:cNvSpPr>
            <a:spLocks noGrp="1"/>
          </p:cNvSpPr>
          <p:nvPr>
            <p:ph idx="1"/>
          </p:nvPr>
        </p:nvSpPr>
        <p:spPr>
          <a:xfrm>
            <a:off x="467544" y="2420888"/>
            <a:ext cx="8219256" cy="3705275"/>
          </a:xfrm>
        </p:spPr>
        <p:txBody>
          <a:bodyPr/>
          <a:lstStyle/>
          <a:p>
            <a:r>
              <a:rPr lang="en-GB" sz="2800" dirty="0" smtClean="0"/>
              <a:t>It’s fine to know the answer but we need to write it showing our depth of knowledge.</a:t>
            </a:r>
          </a:p>
          <a:p>
            <a:r>
              <a:rPr lang="en-GB" sz="2800" dirty="0" smtClean="0"/>
              <a:t>Correct terminology</a:t>
            </a:r>
          </a:p>
          <a:p>
            <a:r>
              <a:rPr lang="en-GB" sz="2800" dirty="0" smtClean="0"/>
              <a:t>Reference previous knowledge</a:t>
            </a:r>
          </a:p>
          <a:p>
            <a:r>
              <a:rPr lang="en-GB" sz="2800" dirty="0" smtClean="0"/>
              <a:t>Give examples</a:t>
            </a:r>
          </a:p>
          <a:p>
            <a:r>
              <a:rPr lang="en-GB" sz="2800" dirty="0" smtClean="0"/>
              <a:t>Think of alternative points of view if asked for.</a:t>
            </a:r>
            <a:endParaRPr lang="en-GB"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03" y="1252298"/>
            <a:ext cx="8136904" cy="95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527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sz="2800" dirty="0" smtClean="0"/>
              <a:t>A: The DCMS distribute money to develop mass participation and sporting excellence which can go to National governing bodies.  However, they may not all get the same amount due to some sports getting substantial funding from private sources.  The FA gains money from sponsors and shirt sales so they don’t need a great deal of support compared to squash.  So squash will receive more funding to support and develop the sport, for example creating programmes or developing provisions like more courts.</a:t>
            </a:r>
            <a:endParaRPr lang="en-GB"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620688"/>
            <a:ext cx="77311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645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a:t>
            </a:r>
            <a:endParaRPr lang="en-GB" dirty="0"/>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2922374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r>
              <a:rPr lang="en-GB" smtClean="0">
                <a:solidFill>
                  <a:srgbClr val="FF0000"/>
                </a:solidFill>
              </a:rPr>
              <a:t>UK Sport </a:t>
            </a:r>
            <a:r>
              <a:rPr lang="en-GB" smtClean="0"/>
              <a:t>– UKSI / EIS and support network; World Class Pathway programme (Podium, Development, Talent); TASS; World Class Events Programme; NGBs; </a:t>
            </a:r>
          </a:p>
          <a:p>
            <a:endParaRPr lang="en-GB" smtClean="0"/>
          </a:p>
          <a:p>
            <a:r>
              <a:rPr lang="en-GB" smtClean="0">
                <a:solidFill>
                  <a:srgbClr val="FF0000"/>
                </a:solidFill>
              </a:rPr>
              <a:t>IOC / BOA </a:t>
            </a:r>
            <a:r>
              <a:rPr lang="en-GB" smtClean="0"/>
              <a:t>- International Olympic Committee &amp; British Olympic association</a:t>
            </a:r>
          </a:p>
          <a:p>
            <a:endParaRPr lang="en-GB" smtClean="0"/>
          </a:p>
        </p:txBody>
      </p:sp>
    </p:spTree>
    <p:custDataLst>
      <p:tags r:id="rId1"/>
    </p:custDataLst>
    <p:extLst>
      <p:ext uri="{BB962C8B-B14F-4D97-AF65-F5344CB8AC3E}">
        <p14:creationId xmlns:p14="http://schemas.microsoft.com/office/powerpoint/2010/main" val="659829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r>
              <a:rPr lang="en-GB" smtClean="0">
                <a:solidFill>
                  <a:srgbClr val="FF0000"/>
                </a:solidFill>
              </a:rPr>
              <a:t>Govt</a:t>
            </a:r>
            <a:r>
              <a:rPr lang="en-GB" smtClean="0"/>
              <a:t> – NC; PESSCLs Strategy</a:t>
            </a:r>
          </a:p>
          <a:p>
            <a:endParaRPr lang="en-GB" smtClean="0"/>
          </a:p>
          <a:p>
            <a:r>
              <a:rPr lang="en-GB" smtClean="0">
                <a:solidFill>
                  <a:srgbClr val="FF0000"/>
                </a:solidFill>
              </a:rPr>
              <a:t>Home Country Councils </a:t>
            </a:r>
            <a:r>
              <a:rPr lang="en-GB" smtClean="0"/>
              <a:t>– SPORT ENGLAND: invest &amp; advise to stay &amp; succeed; support PESSCLs – club links; volunteer, coach, officiate; ‘Sport champions’ visits</a:t>
            </a:r>
          </a:p>
        </p:txBody>
      </p:sp>
    </p:spTree>
    <p:custDataLst>
      <p:tags r:id="rId1"/>
    </p:custDataLst>
    <p:extLst>
      <p:ext uri="{BB962C8B-B14F-4D97-AF65-F5344CB8AC3E}">
        <p14:creationId xmlns:p14="http://schemas.microsoft.com/office/powerpoint/2010/main" val="2391476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p:spPr>
        <p:txBody>
          <a:bodyPr>
            <a:normAutofit fontScale="90000"/>
          </a:bodyPr>
          <a:lstStyle/>
          <a:p>
            <a:r>
              <a:rPr lang="en-GB" sz="2800" b="1" u="sng" dirty="0" smtClean="0"/>
              <a:t>SCHOOL</a:t>
            </a:r>
            <a:r>
              <a:rPr lang="en-GB" sz="1400" dirty="0" smtClean="0"/>
              <a:t/>
            </a:r>
            <a:br>
              <a:rPr lang="en-GB" sz="1400" dirty="0" smtClean="0"/>
            </a:br>
            <a:r>
              <a:rPr lang="en-GB" sz="1400" dirty="0" smtClean="0"/>
              <a:t>Tom is a 15 who is taking part in the compulsory part of physical education and is taking GCSE P.E.  Tom plays for the school team at football and has recently started a CSLA award.  Tom was selected by the school to go for trials for the county team, however, he didn’t get in because he was rubbish.  (kidding) .  Tom parents have recently been looking into scholarships at different sports colleges but Tom is keen to stay at his current school.</a:t>
            </a:r>
            <a:endParaRPr lang="en-GB"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060848"/>
            <a:ext cx="56451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5123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10146"/>
          </a:xfrm>
        </p:spPr>
        <p:txBody>
          <a:bodyPr>
            <a:normAutofit fontScale="90000"/>
          </a:bodyPr>
          <a:lstStyle/>
          <a:p>
            <a:r>
              <a:rPr lang="en-GB" sz="2800" b="1" u="sng" dirty="0" smtClean="0"/>
              <a:t>Sports Coaching</a:t>
            </a:r>
            <a:r>
              <a:rPr lang="en-GB" sz="1400" dirty="0" smtClean="0"/>
              <a:t/>
            </a:r>
            <a:br>
              <a:rPr lang="en-GB" sz="1400" dirty="0" smtClean="0"/>
            </a:br>
            <a:r>
              <a:rPr lang="en-GB" sz="1400" dirty="0" smtClean="0"/>
              <a:t>Lauren is 17 and has been injured for the last two years in her sport of gymnastics.  However, Lauren has been coaching the junior group at her local club.  Lauren has been approached by her coach to take her coaching badges at gymnastics.  Lauren spend a lot of time doing college work so can’t commit, however, the coach has suggested taking advantage of the distance learning to get her award.  If Lauren takes the badges she might be able to get funding from the National governing bodies.</a:t>
            </a:r>
            <a:endParaRPr lang="en-GB"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060848"/>
            <a:ext cx="56451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90955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10146"/>
          </a:xfrm>
        </p:spPr>
        <p:txBody>
          <a:bodyPr/>
          <a:lstStyle/>
          <a:p>
            <a:r>
              <a:rPr lang="en-GB" sz="2800" b="1" u="sng" dirty="0" smtClean="0"/>
              <a:t>Sports England</a:t>
            </a:r>
            <a:r>
              <a:rPr lang="en-GB" sz="1400" dirty="0" smtClean="0"/>
              <a:t/>
            </a:r>
            <a:br>
              <a:rPr lang="en-GB" sz="1400" dirty="0" smtClean="0"/>
            </a:br>
            <a:r>
              <a:rPr lang="en-GB" sz="1400" dirty="0" smtClean="0"/>
              <a:t>Callum is a P.E teacher in a  new school in Crawley.  Callum is very keen on setting up new activities like orienteering and Lacrosse.  The school have said they have no money for new activates due to the recent financial climate, however, he might try sports England.</a:t>
            </a:r>
            <a:endParaRPr lang="en-GB"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348880"/>
            <a:ext cx="56451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4991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 to sports in the UK</a:t>
            </a:r>
            <a:endParaRPr lang="en-GB" dirty="0"/>
          </a:p>
        </p:txBody>
      </p:sp>
      <p:sp>
        <p:nvSpPr>
          <p:cNvPr id="3" name="Text Placeholder 2"/>
          <p:cNvSpPr>
            <a:spLocks noGrp="1"/>
          </p:cNvSpPr>
          <p:nvPr>
            <p:ph type="body" idx="1"/>
          </p:nvPr>
        </p:nvSpPr>
        <p:spPr>
          <a:xfrm>
            <a:off x="457200" y="5486400"/>
            <a:ext cx="8075240" cy="838200"/>
          </a:xfrm>
          <a:solidFill>
            <a:schemeClr val="tx1">
              <a:lumMod val="85000"/>
            </a:schemeClr>
          </a:solidFill>
        </p:spPr>
        <p:txBody>
          <a:bodyPr>
            <a:normAutofit fontScale="85000" lnSpcReduction="10000"/>
          </a:bodyPr>
          <a:lstStyle/>
          <a:p>
            <a:r>
              <a:rPr lang="en-GB" dirty="0" smtClean="0">
                <a:solidFill>
                  <a:schemeClr val="bg1"/>
                </a:solidFill>
              </a:rPr>
              <a:t>Explain the recent move away from the traditional amateur approach to sports in the UK to a more professional approach. 3</a:t>
            </a:r>
            <a:endParaRPr lang="en-GB" dirty="0">
              <a:solidFill>
                <a:schemeClr val="bg1"/>
              </a:solidFill>
            </a:endParaRPr>
          </a:p>
        </p:txBody>
      </p:sp>
      <p:sp>
        <p:nvSpPr>
          <p:cNvPr id="5" name="Content Placeholder 4"/>
          <p:cNvSpPr>
            <a:spLocks noGrp="1"/>
          </p:cNvSpPr>
          <p:nvPr>
            <p:ph sz="quarter" idx="2"/>
          </p:nvPr>
        </p:nvSpPr>
        <p:spPr>
          <a:xfrm>
            <a:off x="457200" y="1516913"/>
            <a:ext cx="4040188" cy="3136224"/>
          </a:xfrm>
          <a:solidFill>
            <a:schemeClr val="tx2">
              <a:lumMod val="50000"/>
            </a:schemeClr>
          </a:solidFill>
        </p:spPr>
        <p:txBody>
          <a:bodyPr>
            <a:normAutofit fontScale="62500" lnSpcReduction="20000"/>
          </a:bodyPr>
          <a:lstStyle/>
          <a:p>
            <a:r>
              <a:rPr lang="en-GB" sz="2900" b="1" dirty="0" smtClean="0"/>
              <a:t>Amateur Approach</a:t>
            </a:r>
          </a:p>
          <a:p>
            <a:endParaRPr lang="en-GB" sz="2900" dirty="0"/>
          </a:p>
          <a:p>
            <a:r>
              <a:rPr lang="en-GB" sz="2900" dirty="0" smtClean="0"/>
              <a:t>Using </a:t>
            </a:r>
            <a:r>
              <a:rPr lang="en-GB" sz="2900" dirty="0"/>
              <a:t>unreliable, inconsistent and erratic methods; disorganised.</a:t>
            </a:r>
          </a:p>
          <a:p>
            <a:endParaRPr lang="en-GB" sz="2900" dirty="0"/>
          </a:p>
          <a:p>
            <a:r>
              <a:rPr lang="en-GB" sz="2900" dirty="0"/>
              <a:t>Casual with no real commitments and pressures in time, success or money.</a:t>
            </a:r>
          </a:p>
          <a:p>
            <a:endParaRPr lang="en-GB" sz="2900" dirty="0"/>
          </a:p>
          <a:p>
            <a:r>
              <a:rPr lang="en-GB" sz="2900" dirty="0"/>
              <a:t>Enthusiastic dedicated volunteers run clubs, etc.</a:t>
            </a:r>
          </a:p>
          <a:p>
            <a:endParaRPr lang="en-GB" dirty="0"/>
          </a:p>
        </p:txBody>
      </p:sp>
      <p:sp>
        <p:nvSpPr>
          <p:cNvPr id="6" name="Content Placeholder 5"/>
          <p:cNvSpPr>
            <a:spLocks noGrp="1"/>
          </p:cNvSpPr>
          <p:nvPr>
            <p:ph sz="quarter" idx="4"/>
          </p:nvPr>
        </p:nvSpPr>
        <p:spPr>
          <a:xfrm>
            <a:off x="4645025" y="1516913"/>
            <a:ext cx="4041775" cy="3136224"/>
          </a:xfrm>
          <a:solidFill>
            <a:schemeClr val="accent1">
              <a:lumMod val="75000"/>
            </a:schemeClr>
          </a:solidFill>
        </p:spPr>
        <p:txBody>
          <a:bodyPr/>
          <a:lstStyle/>
          <a:p>
            <a:r>
              <a:rPr lang="en-GB" b="1" dirty="0" smtClean="0"/>
              <a:t>Professional Approach</a:t>
            </a:r>
          </a:p>
          <a:p>
            <a:r>
              <a:rPr lang="en-GB" dirty="0" smtClean="0"/>
              <a:t>Using reliable methods</a:t>
            </a:r>
          </a:p>
          <a:p>
            <a:r>
              <a:rPr lang="en-GB" dirty="0"/>
              <a:t>Highest quality coaching specialists</a:t>
            </a:r>
          </a:p>
          <a:p>
            <a:r>
              <a:rPr lang="en-GB" dirty="0" smtClean="0"/>
              <a:t>High quality facilities</a:t>
            </a:r>
          </a:p>
          <a:p>
            <a:r>
              <a:rPr lang="en-GB" dirty="0" smtClean="0"/>
              <a:t>Sports science support</a:t>
            </a:r>
          </a:p>
          <a:p>
            <a:r>
              <a:rPr lang="en-GB" dirty="0" smtClean="0"/>
              <a:t>Holistic approach</a:t>
            </a:r>
            <a:endParaRPr lang="en-GB" dirty="0"/>
          </a:p>
        </p:txBody>
      </p:sp>
    </p:spTree>
    <p:custDataLst>
      <p:tags r:id="rId1"/>
    </p:custDataLst>
    <p:extLst>
      <p:ext uri="{BB962C8B-B14F-4D97-AF65-F5344CB8AC3E}">
        <p14:creationId xmlns:p14="http://schemas.microsoft.com/office/powerpoint/2010/main" val="29698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75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225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250"/>
                            </p:stCondLst>
                            <p:childTnLst>
                              <p:par>
                                <p:cTn id="20" presetID="2" presetClass="entr" presetSubtype="4" fill="hold" grpId="0" nodeType="afterEffect">
                                  <p:stCondLst>
                                    <p:cond delay="75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6500"/>
                            </p:stCondLst>
                            <p:childTnLst>
                              <p:par>
                                <p:cTn id="25" presetID="2" presetClass="entr" presetSubtype="4" fill="hold" grpId="0" nodeType="afterEffect">
                                  <p:stCondLst>
                                    <p:cond delay="75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750"/>
                            </p:stCondLst>
                            <p:childTnLst>
                              <p:par>
                                <p:cTn id="30" presetID="2" presetClass="entr" presetSubtype="4" fill="hold" grpId="0" nodeType="after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additive="base">
                                        <p:cTn id="3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6">
                                            <p:bg/>
                                          </p:spTgt>
                                        </p:tgtEl>
                                        <p:attrNameLst>
                                          <p:attrName>ppt_y</p:attrName>
                                        </p:attrNameLst>
                                      </p:cBhvr>
                                      <p:tavLst>
                                        <p:tav tm="0">
                                          <p:val>
                                            <p:strVal val="1+#ppt_h/2"/>
                                          </p:val>
                                        </p:tav>
                                        <p:tav tm="100000">
                                          <p:val>
                                            <p:strVal val="#ppt_y"/>
                                          </p:val>
                                        </p:tav>
                                      </p:tavLst>
                                    </p:anim>
                                  </p:childTnLst>
                                </p:cTn>
                              </p:par>
                            </p:childTnLst>
                          </p:cTn>
                        </p:par>
                        <p:par>
                          <p:cTn id="34" fill="hold">
                            <p:stCondLst>
                              <p:cond delay="18250"/>
                            </p:stCondLst>
                            <p:childTnLst>
                              <p:par>
                                <p:cTn id="35" presetID="2" presetClass="entr" presetSubtype="4"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8750"/>
                            </p:stCondLst>
                            <p:childTnLst>
                              <p:par>
                                <p:cTn id="40" presetID="2" presetClass="entr" presetSubtype="4" fill="hold" grpId="0" nodeType="afterEffect">
                                  <p:stCondLst>
                                    <p:cond delay="1225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additive="base">
                                        <p:cTn id="4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0"/>
                            </p:stCondLst>
                            <p:childTnLst>
                              <p:par>
                                <p:cTn id="45" presetID="2" presetClass="entr" presetSubtype="4" fill="hold" grpId="0" nodeType="after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2000"/>
                            </p:stCondLst>
                            <p:childTnLst>
                              <p:par>
                                <p:cTn id="50" presetID="2" presetClass="entr" presetSubtype="4" fill="hold" grpId="0" nodeType="after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 calcmode="lin" valueType="num">
                                      <p:cBhvr additive="base">
                                        <p:cTn id="5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2500"/>
                            </p:stCondLst>
                            <p:childTnLst>
                              <p:par>
                                <p:cTn id="55" presetID="2" presetClass="entr" presetSubtype="4" fill="hold" grpId="0" nodeType="after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 calcmode="lin" valueType="num">
                                      <p:cBhvr additive="base">
                                        <p:cTn id="5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59" fill="hold">
                            <p:stCondLst>
                              <p:cond delay="33000"/>
                            </p:stCondLst>
                            <p:childTnLst>
                              <p:par>
                                <p:cTn id="60" presetID="2" presetClass="entr" presetSubtype="4" fill="hold" grpId="0" nodeType="after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calcmode="lin" valueType="num">
                                      <p:cBhvr additive="base">
                                        <p:cTn id="6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3500"/>
                            </p:stCondLst>
                            <p:childTnLst>
                              <p:par>
                                <p:cTn id="65" presetID="2" presetClass="entr" presetSubtype="4" fill="hold" grpId="0" nodeType="afterEffect">
                                  <p:stCondLst>
                                    <p:cond delay="6250"/>
                                  </p:stCondLst>
                                  <p:childTnLst>
                                    <p:set>
                                      <p:cBhvr>
                                        <p:cTn id="66" dur="1" fill="hold">
                                          <p:stCondLst>
                                            <p:cond delay="0"/>
                                          </p:stCondLst>
                                        </p:cTn>
                                        <p:tgtEl>
                                          <p:spTgt spid="3">
                                            <p:bg/>
                                          </p:spTgt>
                                        </p:tgtEl>
                                        <p:attrNameLst>
                                          <p:attrName>style.visibility</p:attrName>
                                        </p:attrNameLst>
                                      </p:cBhvr>
                                      <p:to>
                                        <p:strVal val="visible"/>
                                      </p:to>
                                    </p:set>
                                    <p:anim calcmode="lin" valueType="num">
                                      <p:cBhvr additive="base">
                                        <p:cTn id="6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69" fill="hold">
                            <p:stCondLst>
                              <p:cond delay="40250"/>
                            </p:stCondLst>
                            <p:childTnLst>
                              <p:par>
                                <p:cTn id="70" presetID="2" presetClass="entr" presetSubtype="4" fill="hold" grpId="0" nodeType="afterEffect">
                                  <p:stCondLst>
                                    <p:cond delay="15250"/>
                                  </p:stCondLst>
                                  <p:childTnLst>
                                    <p:set>
                                      <p:cBhvr>
                                        <p:cTn id="71" dur="1" fill="hold">
                                          <p:stCondLst>
                                            <p:cond delay="0"/>
                                          </p:stCondLst>
                                        </p:cTn>
                                        <p:tgtEl>
                                          <p:spTgt spid="3">
                                            <p:txEl>
                                              <p:pRg st="0" end="0"/>
                                            </p:txEl>
                                          </p:spTgt>
                                        </p:tgtEl>
                                        <p:attrNameLst>
                                          <p:attrName>style.visibility</p:attrName>
                                        </p:attrNameLst>
                                      </p:cBhvr>
                                      <p:to>
                                        <p:strVal val="visible"/>
                                      </p:to>
                                    </p:set>
                                    <p:anim calcmode="lin" valueType="num">
                                      <p:cBhvr additive="base">
                                        <p:cTn id="7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P spid="6"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10146"/>
          </a:xfrm>
        </p:spPr>
        <p:txBody>
          <a:bodyPr>
            <a:normAutofit fontScale="90000"/>
          </a:bodyPr>
          <a:lstStyle/>
          <a:p>
            <a:r>
              <a:rPr lang="en-GB" sz="2800" b="1" u="sng" dirty="0" smtClean="0"/>
              <a:t>UK Sports</a:t>
            </a:r>
            <a:r>
              <a:rPr lang="en-GB" sz="1400" dirty="0" smtClean="0"/>
              <a:t/>
            </a:r>
            <a:br>
              <a:rPr lang="en-GB" sz="1400" dirty="0" smtClean="0"/>
            </a:br>
            <a:r>
              <a:rPr lang="en-GB" sz="1400" dirty="0" smtClean="0"/>
              <a:t> Ryan has just been selected for the England common wealth games at hammer.  This was a surprise to Ryan as he has never thrown the hammer.  Ryan must now prepare for his trip and needs funds to go to Delhi for the games.  Ryan is considered to be one of the best hopes of a medal in 2012 as is expected to finish on the podium.  </a:t>
            </a:r>
            <a:endParaRPr lang="en-GB"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1916832"/>
            <a:ext cx="5645150" cy="421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941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Mark Scheme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00808"/>
            <a:ext cx="8894763"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91335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4954880"/>
          </a:xfrm>
        </p:spPr>
        <p:txBody>
          <a:bodyPr/>
          <a:lstStyle/>
          <a:p>
            <a:r>
              <a:rPr lang="en-GB" dirty="0" smtClean="0"/>
              <a:t>Q1 Can you explain the change in attitude of the government over recent years towards sport?</a:t>
            </a:r>
            <a:br>
              <a:rPr lang="en-GB" dirty="0" smtClean="0"/>
            </a:br>
            <a:r>
              <a:rPr lang="en-GB" dirty="0" smtClean="0"/>
              <a:t>Read the extract on page 241/256</a:t>
            </a:r>
            <a:endParaRPr lang="en-GB" dirty="0"/>
          </a:p>
        </p:txBody>
      </p:sp>
    </p:spTree>
    <p:custDataLst>
      <p:tags r:id="rId1"/>
    </p:custDataLst>
    <p:extLst>
      <p:ext uri="{BB962C8B-B14F-4D97-AF65-F5344CB8AC3E}">
        <p14:creationId xmlns:p14="http://schemas.microsoft.com/office/powerpoint/2010/main" val="1839997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76"/>
            <a:ext cx="7470648" cy="864096"/>
          </a:xfrm>
        </p:spPr>
        <p:txBody>
          <a:bodyPr>
            <a:normAutofit/>
          </a:bodyPr>
          <a:lstStyle/>
          <a:p>
            <a:r>
              <a:rPr lang="en-GB" dirty="0" smtClean="0"/>
              <a:t>Do we support the bottom?</a:t>
            </a:r>
            <a:endParaRPr lang="en-GB" dirty="0"/>
          </a:p>
        </p:txBody>
      </p:sp>
      <p:sp>
        <p:nvSpPr>
          <p:cNvPr id="3" name="Title 1"/>
          <p:cNvSpPr txBox="1">
            <a:spLocks/>
          </p:cNvSpPr>
          <p:nvPr/>
        </p:nvSpPr>
        <p:spPr>
          <a:xfrm>
            <a:off x="609600" y="426720"/>
            <a:ext cx="7470648" cy="1143000"/>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dirty="0" smtClean="0"/>
              <a:t>Medals cost money but how do we get them?</a:t>
            </a:r>
            <a:endParaRPr lang="en-GB" dirty="0"/>
          </a:p>
        </p:txBody>
      </p:sp>
      <p:pic>
        <p:nvPicPr>
          <p:cNvPr id="4" name="Picture 4" descr="Sports Physicals"/>
          <p:cNvPicPr>
            <a:picLocks noChangeAspect="1" noChangeArrowheads="1"/>
          </p:cNvPicPr>
          <p:nvPr/>
        </p:nvPicPr>
        <p:blipFill>
          <a:blip r:embed="rId3" cstate="print"/>
          <a:srcRect/>
          <a:stretch>
            <a:fillRect/>
          </a:stretch>
        </p:blipFill>
        <p:spPr bwMode="auto">
          <a:xfrm>
            <a:off x="467544" y="2276872"/>
            <a:ext cx="3311922" cy="3344900"/>
          </a:xfrm>
          <a:prstGeom prst="rect">
            <a:avLst/>
          </a:prstGeom>
          <a:noFill/>
          <a:ln w="9525">
            <a:noFill/>
            <a:miter lim="800000"/>
            <a:headEnd/>
            <a:tailEnd/>
          </a:ln>
        </p:spPr>
      </p:pic>
      <p:sp>
        <p:nvSpPr>
          <p:cNvPr id="5" name="Rectangle 2"/>
          <p:cNvSpPr txBox="1">
            <a:spLocks noChangeArrowheads="1"/>
          </p:cNvSpPr>
          <p:nvPr/>
        </p:nvSpPr>
        <p:spPr>
          <a:xfrm>
            <a:off x="289717" y="5517232"/>
            <a:ext cx="3884613" cy="735013"/>
          </a:xfrm>
          <a:prstGeom prst="rect">
            <a:avLst/>
          </a:prstGeom>
          <a:solidFill>
            <a:schemeClr val="bg1">
              <a:lumMod val="85000"/>
              <a:lumOff val="15000"/>
            </a:schemeClr>
          </a:solidFill>
        </p:spPr>
        <p:txBody>
          <a:bodyPr vert="horz" lIns="45720" rIns="45720" anchor="ctr">
            <a:normAutofit fontScale="925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altLang="zh-CN" sz="4000" b="1" i="1" dirty="0" smtClean="0">
                <a:ea typeface="SimSun" pitchFamily="2" charset="-122"/>
              </a:rPr>
              <a:t>Mass Participation</a:t>
            </a:r>
            <a:endParaRPr lang="en-GB" sz="4000" b="1" i="1" dirty="0" smtClean="0"/>
          </a:p>
        </p:txBody>
      </p:sp>
      <p:sp>
        <p:nvSpPr>
          <p:cNvPr id="6" name="Title 1"/>
          <p:cNvSpPr txBox="1">
            <a:spLocks/>
          </p:cNvSpPr>
          <p:nvPr/>
        </p:nvSpPr>
        <p:spPr>
          <a:xfrm>
            <a:off x="289717" y="2204864"/>
            <a:ext cx="4305086" cy="864096"/>
          </a:xfrm>
          <a:prstGeom prst="rect">
            <a:avLst/>
          </a:prstGeom>
          <a:solidFill>
            <a:schemeClr val="bg1"/>
          </a:solidFill>
        </p:spPr>
        <p:txBody>
          <a:bodyPr vert="horz" lIns="45720" rIns="45720" anchor="ctr">
            <a:normAutofit fontScale="7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dirty="0" smtClean="0"/>
              <a:t>Do we support the top?</a:t>
            </a:r>
            <a:endParaRPr lang="en-GB" dirty="0"/>
          </a:p>
        </p:txBody>
      </p:sp>
      <p:pic>
        <p:nvPicPr>
          <p:cNvPr id="7" name="Picture 5" descr="12170_1178346ch_dfs"/>
          <p:cNvPicPr>
            <a:picLocks noChangeAspect="1" noChangeArrowheads="1"/>
          </p:cNvPicPr>
          <p:nvPr/>
        </p:nvPicPr>
        <p:blipFill>
          <a:blip r:embed="rId4" cstate="print"/>
          <a:srcRect/>
          <a:stretch>
            <a:fillRect/>
          </a:stretch>
        </p:blipFill>
        <p:spPr bwMode="auto">
          <a:xfrm>
            <a:off x="5580112" y="2204864"/>
            <a:ext cx="2992313" cy="4204933"/>
          </a:xfrm>
          <a:prstGeom prst="rect">
            <a:avLst/>
          </a:prstGeom>
          <a:noFill/>
          <a:ln w="9525">
            <a:noFill/>
            <a:miter lim="800000"/>
            <a:headEnd/>
            <a:tailEnd/>
          </a:ln>
        </p:spPr>
      </p:pic>
      <p:sp>
        <p:nvSpPr>
          <p:cNvPr id="8" name="Rectangle 2"/>
          <p:cNvSpPr txBox="1">
            <a:spLocks noChangeArrowheads="1"/>
          </p:cNvSpPr>
          <p:nvPr/>
        </p:nvSpPr>
        <p:spPr>
          <a:xfrm>
            <a:off x="467544" y="4915461"/>
            <a:ext cx="3884613" cy="1470025"/>
          </a:xfrm>
          <a:prstGeom prst="rect">
            <a:avLst/>
          </a:prstGeom>
          <a:solidFill>
            <a:schemeClr val="bg1">
              <a:lumMod val="85000"/>
              <a:lumOff val="15000"/>
            </a:schemeClr>
          </a:solidFill>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r>
              <a:rPr lang="en-GB" sz="4000" i="1" dirty="0" smtClean="0"/>
              <a:t>Sporting excellence</a:t>
            </a:r>
          </a:p>
        </p:txBody>
      </p:sp>
    </p:spTree>
    <p:custDataLst>
      <p:tags r:id="rId1"/>
    </p:custDataLst>
    <p:extLst>
      <p:ext uri="{BB962C8B-B14F-4D97-AF65-F5344CB8AC3E}">
        <p14:creationId xmlns:p14="http://schemas.microsoft.com/office/powerpoint/2010/main" val="1308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nodeType="afterEffect">
                                  <p:stCondLst>
                                    <p:cond delay="15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4273" y="260648"/>
            <a:ext cx="8453738" cy="1143000"/>
          </a:xfrm>
          <a:solidFill>
            <a:schemeClr val="tx2">
              <a:lumMod val="50000"/>
            </a:schemeClr>
          </a:solidFill>
        </p:spPr>
        <p:txBody>
          <a:bodyPr/>
          <a:lstStyle/>
          <a:p>
            <a:pPr eaLnBrk="1" hangingPunct="1"/>
            <a:r>
              <a:rPr lang="en-GB" sz="4000" dirty="0" smtClean="0"/>
              <a:t>SPORTS DEVELOPMENT PYRAMID</a:t>
            </a:r>
          </a:p>
        </p:txBody>
      </p:sp>
      <p:sp>
        <p:nvSpPr>
          <p:cNvPr id="7" name="Title 1"/>
          <p:cNvSpPr txBox="1">
            <a:spLocks/>
          </p:cNvSpPr>
          <p:nvPr/>
        </p:nvSpPr>
        <p:spPr>
          <a:xfrm>
            <a:off x="289717" y="2204864"/>
            <a:ext cx="4305086" cy="864096"/>
          </a:xfrm>
          <a:prstGeom prst="rect">
            <a:avLst/>
          </a:prstGeom>
          <a:solidFill>
            <a:schemeClr val="tx2">
              <a:lumMod val="25000"/>
            </a:schemeClr>
          </a:solidFill>
        </p:spPr>
        <p:txBody>
          <a:bodyPr vert="horz" lIns="45720" rIns="45720" anchor="ctr">
            <a:normAutofit fontScale="7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dirty="0" smtClean="0"/>
              <a:t>Do we support the top?</a:t>
            </a:r>
            <a:endParaRPr lang="en-GB" dirty="0"/>
          </a:p>
        </p:txBody>
      </p:sp>
      <p:pic>
        <p:nvPicPr>
          <p:cNvPr id="4100" name="Picture 7" descr="s_trian"/>
          <p:cNvPicPr>
            <a:picLocks noChangeAspect="1" noChangeArrowheads="1"/>
          </p:cNvPicPr>
          <p:nvPr/>
        </p:nvPicPr>
        <p:blipFill>
          <a:blip r:embed="rId3" cstate="print"/>
          <a:srcRect/>
          <a:stretch>
            <a:fillRect/>
          </a:stretch>
        </p:blipFill>
        <p:spPr bwMode="auto">
          <a:xfrm>
            <a:off x="250825" y="3068960"/>
            <a:ext cx="5112568" cy="3195355"/>
          </a:xfrm>
          <a:prstGeom prst="rect">
            <a:avLst/>
          </a:prstGeom>
          <a:noFill/>
          <a:ln w="9525">
            <a:noFill/>
            <a:miter lim="800000"/>
            <a:headEnd/>
            <a:tailEnd/>
          </a:ln>
        </p:spPr>
      </p:pic>
      <p:pic>
        <p:nvPicPr>
          <p:cNvPr id="4099" name="Picture 5" descr="12973"/>
          <p:cNvPicPr>
            <a:picLocks noChangeAspect="1" noChangeArrowheads="1"/>
          </p:cNvPicPr>
          <p:nvPr/>
        </p:nvPicPr>
        <p:blipFill>
          <a:blip r:embed="rId4" cstate="print"/>
          <a:srcRect/>
          <a:stretch>
            <a:fillRect/>
          </a:stretch>
        </p:blipFill>
        <p:spPr bwMode="auto">
          <a:xfrm>
            <a:off x="2921" y="1498820"/>
            <a:ext cx="8893175" cy="4840987"/>
          </a:xfrm>
          <a:prstGeom prst="rect">
            <a:avLst/>
          </a:prstGeom>
          <a:noFill/>
          <a:ln w="9525">
            <a:noFill/>
            <a:miter lim="800000"/>
            <a:headEnd/>
            <a:tailEnd/>
          </a:ln>
        </p:spPr>
      </p:pic>
      <p:sp>
        <p:nvSpPr>
          <p:cNvPr id="6" name="Title 1"/>
          <p:cNvSpPr txBox="1">
            <a:spLocks/>
          </p:cNvSpPr>
          <p:nvPr/>
        </p:nvSpPr>
        <p:spPr>
          <a:xfrm>
            <a:off x="250825" y="1482025"/>
            <a:ext cx="7470648" cy="864096"/>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dirty="0" smtClean="0"/>
              <a:t>Do we support the bottom?</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85813" y="214313"/>
            <a:ext cx="7772400" cy="654050"/>
          </a:xfrm>
        </p:spPr>
        <p:txBody>
          <a:bodyPr>
            <a:normAutofit fontScale="90000"/>
          </a:bodyPr>
          <a:lstStyle/>
          <a:p>
            <a:pPr eaLnBrk="1" hangingPunct="1"/>
            <a:r>
              <a:rPr lang="en-GB" smtClean="0"/>
              <a:t>SPORTS DEVELOPMENT PYRAMID</a:t>
            </a:r>
          </a:p>
        </p:txBody>
      </p:sp>
      <p:graphicFrame>
        <p:nvGraphicFramePr>
          <p:cNvPr id="4" name="Content Placeholder 3"/>
          <p:cNvGraphicFramePr>
            <a:graphicFrameLocks noGrp="1"/>
          </p:cNvGraphicFramePr>
          <p:nvPr>
            <p:ph idx="1"/>
          </p:nvPr>
        </p:nvGraphicFramePr>
        <p:xfrm>
          <a:off x="285750" y="1214438"/>
          <a:ext cx="8643998" cy="5528129"/>
        </p:xfrm>
        <a:graphic>
          <a:graphicData uri="http://schemas.openxmlformats.org/drawingml/2006/table">
            <a:tbl>
              <a:tblPr firstRow="1" bandRow="1">
                <a:tableStyleId>{9D7B26C5-4107-4FEC-AEDC-1716B250A1EF}</a:tableStyleId>
              </a:tblPr>
              <a:tblGrid>
                <a:gridCol w="2081537"/>
                <a:gridCol w="5109464"/>
                <a:gridCol w="1452997"/>
              </a:tblGrid>
              <a:tr h="485135">
                <a:tc>
                  <a:txBody>
                    <a:bodyPr/>
                    <a:lstStyle/>
                    <a:p>
                      <a:pPr algn="ctr"/>
                      <a:r>
                        <a:rPr lang="en-GB" b="1" dirty="0" smtClean="0"/>
                        <a:t>Level</a:t>
                      </a:r>
                      <a:endParaRPr lang="en-GB" b="1" dirty="0"/>
                    </a:p>
                  </a:txBody>
                  <a:tcPr/>
                </a:tc>
                <a:tc>
                  <a:txBody>
                    <a:bodyPr/>
                    <a:lstStyle/>
                    <a:p>
                      <a:pPr algn="ctr"/>
                      <a:r>
                        <a:rPr lang="en-GB" b="1" dirty="0" smtClean="0"/>
                        <a:t>Description</a:t>
                      </a:r>
                      <a:endParaRPr lang="en-GB" b="1" dirty="0"/>
                    </a:p>
                  </a:txBody>
                  <a:tcPr/>
                </a:tc>
                <a:tc>
                  <a:txBody>
                    <a:bodyPr/>
                    <a:lstStyle/>
                    <a:p>
                      <a:pPr algn="ctr"/>
                      <a:r>
                        <a:rPr lang="en-GB" b="1" dirty="0" err="1" smtClean="0"/>
                        <a:t>Egs</a:t>
                      </a:r>
                      <a:endParaRPr lang="en-GB" b="1" dirty="0"/>
                    </a:p>
                  </a:txBody>
                  <a:tcPr/>
                </a:tc>
              </a:tr>
              <a:tr h="1292761">
                <a:tc>
                  <a:txBody>
                    <a:bodyPr/>
                    <a:lstStyle/>
                    <a:p>
                      <a:pPr algn="ctr"/>
                      <a:endParaRPr lang="en-GB" b="1" dirty="0" smtClean="0">
                        <a:solidFill>
                          <a:srgbClr val="FF0000"/>
                        </a:solidFill>
                      </a:endParaRPr>
                    </a:p>
                    <a:p>
                      <a:pPr algn="ctr"/>
                      <a:r>
                        <a:rPr lang="en-GB" b="1" dirty="0" smtClean="0">
                          <a:solidFill>
                            <a:srgbClr val="FF0000"/>
                          </a:solidFill>
                        </a:rPr>
                        <a:t>EXCELLENCE</a:t>
                      </a:r>
                      <a:endParaRPr lang="en-GB" b="1" dirty="0">
                        <a:solidFill>
                          <a:srgbClr val="FF0000"/>
                        </a:solidFill>
                      </a:endParaRPr>
                    </a:p>
                  </a:txBody>
                  <a:tcPr/>
                </a:tc>
                <a:tc>
                  <a:txBody>
                    <a:bodyPr/>
                    <a:lstStyle/>
                    <a:p>
                      <a:pPr algn="l">
                        <a:buFont typeface="Arial" pitchFamily="34" charset="0"/>
                        <a:buChar char="•"/>
                      </a:pPr>
                      <a:r>
                        <a:rPr lang="en-GB" b="1" dirty="0" smtClean="0"/>
                        <a:t>Elite – National / International </a:t>
                      </a:r>
                    </a:p>
                    <a:p>
                      <a:pPr algn="l">
                        <a:buFont typeface="Arial" pitchFamily="34" charset="0"/>
                        <a:buChar char="•"/>
                      </a:pPr>
                      <a:r>
                        <a:rPr lang="en-GB" b="1" dirty="0" smtClean="0"/>
                        <a:t>Specialist</a:t>
                      </a:r>
                      <a:r>
                        <a:rPr lang="en-GB" b="1" baseline="0" dirty="0" smtClean="0"/>
                        <a:t> coaching</a:t>
                      </a:r>
                    </a:p>
                    <a:p>
                      <a:pPr algn="l">
                        <a:buFont typeface="Arial" pitchFamily="34" charset="0"/>
                        <a:buChar char="•"/>
                      </a:pPr>
                      <a:r>
                        <a:rPr lang="en-GB" b="1" baseline="0" dirty="0" smtClean="0"/>
                        <a:t>Sport Science support</a:t>
                      </a:r>
                    </a:p>
                    <a:p>
                      <a:pPr algn="l">
                        <a:buFont typeface="Arial" pitchFamily="34" charset="0"/>
                        <a:buChar char="•"/>
                      </a:pPr>
                      <a:r>
                        <a:rPr lang="en-GB" b="1" baseline="0" dirty="0" smtClean="0"/>
                        <a:t>Committed performers - professionals</a:t>
                      </a:r>
                      <a:endParaRPr lang="en-GB" b="1" dirty="0"/>
                    </a:p>
                  </a:txBody>
                  <a:tcPr/>
                </a:tc>
                <a:tc>
                  <a:txBody>
                    <a:bodyPr/>
                    <a:lstStyle/>
                    <a:p>
                      <a:pPr algn="l"/>
                      <a:endParaRPr lang="en-GB" b="1" dirty="0"/>
                    </a:p>
                  </a:txBody>
                  <a:tcPr/>
                </a:tc>
              </a:tr>
              <a:tr h="1292761">
                <a:tc>
                  <a:txBody>
                    <a:bodyPr/>
                    <a:lstStyle/>
                    <a:p>
                      <a:pPr algn="ctr"/>
                      <a:endParaRPr lang="en-GB" b="1" dirty="0" smtClean="0">
                        <a:solidFill>
                          <a:srgbClr val="FF0000"/>
                        </a:solidFill>
                      </a:endParaRPr>
                    </a:p>
                    <a:p>
                      <a:pPr algn="ctr"/>
                      <a:r>
                        <a:rPr lang="en-GB" b="1" dirty="0" smtClean="0">
                          <a:solidFill>
                            <a:srgbClr val="FF0000"/>
                          </a:solidFill>
                        </a:rPr>
                        <a:t>PERFORMANCE</a:t>
                      </a:r>
                      <a:endParaRPr lang="en-GB" b="1" dirty="0">
                        <a:solidFill>
                          <a:srgbClr val="FF0000"/>
                        </a:solidFill>
                      </a:endParaRPr>
                    </a:p>
                  </a:txBody>
                  <a:tcPr/>
                </a:tc>
                <a:tc>
                  <a:txBody>
                    <a:bodyPr/>
                    <a:lstStyle/>
                    <a:p>
                      <a:pPr algn="l">
                        <a:buFont typeface="Arial" pitchFamily="34" charset="0"/>
                        <a:buChar char="•"/>
                      </a:pPr>
                      <a:r>
                        <a:rPr lang="en-GB" b="1" dirty="0" smtClean="0"/>
                        <a:t>Serious club or school representation</a:t>
                      </a:r>
                    </a:p>
                    <a:p>
                      <a:pPr algn="l">
                        <a:buFont typeface="Arial" pitchFamily="34" charset="0"/>
                        <a:buChar char="•"/>
                      </a:pPr>
                      <a:r>
                        <a:rPr lang="en-GB" b="1" dirty="0" smtClean="0"/>
                        <a:t>Focus = winning &amp; competition</a:t>
                      </a:r>
                    </a:p>
                    <a:p>
                      <a:pPr algn="l">
                        <a:buFont typeface="Arial" pitchFamily="34" charset="0"/>
                        <a:buChar char="•"/>
                      </a:pPr>
                      <a:r>
                        <a:rPr lang="en-GB" b="1" dirty="0" smtClean="0"/>
                        <a:t>Skill, competent, training, coaching,</a:t>
                      </a:r>
                      <a:r>
                        <a:rPr lang="en-GB" b="1" baseline="0" dirty="0" smtClean="0"/>
                        <a:t> committed</a:t>
                      </a:r>
                    </a:p>
                    <a:p>
                      <a:pPr algn="l">
                        <a:buFont typeface="Arial" pitchFamily="34" charset="0"/>
                        <a:buChar char="•"/>
                      </a:pPr>
                      <a:r>
                        <a:rPr lang="en-GB" b="1" baseline="0" dirty="0" smtClean="0"/>
                        <a:t>District or county or regional</a:t>
                      </a:r>
                      <a:endParaRPr lang="en-GB" b="1" dirty="0"/>
                    </a:p>
                  </a:txBody>
                  <a:tcPr/>
                </a:tc>
                <a:tc>
                  <a:txBody>
                    <a:bodyPr/>
                    <a:lstStyle/>
                    <a:p>
                      <a:pPr algn="l"/>
                      <a:endParaRPr lang="en-GB" b="1"/>
                    </a:p>
                  </a:txBody>
                  <a:tcPr/>
                </a:tc>
              </a:tr>
              <a:tr h="1292761">
                <a:tc>
                  <a:txBody>
                    <a:bodyPr/>
                    <a:lstStyle/>
                    <a:p>
                      <a:pPr algn="ctr"/>
                      <a:endParaRPr lang="en-GB" b="1" dirty="0" smtClean="0">
                        <a:solidFill>
                          <a:srgbClr val="FF0000"/>
                        </a:solidFill>
                      </a:endParaRPr>
                    </a:p>
                    <a:p>
                      <a:pPr algn="ctr"/>
                      <a:r>
                        <a:rPr lang="en-GB" b="1" dirty="0" smtClean="0">
                          <a:solidFill>
                            <a:srgbClr val="FF0000"/>
                          </a:solidFill>
                        </a:rPr>
                        <a:t>PARTICIPATION</a:t>
                      </a:r>
                      <a:endParaRPr lang="en-GB" b="1" dirty="0">
                        <a:solidFill>
                          <a:srgbClr val="FF0000"/>
                        </a:solidFill>
                      </a:endParaRPr>
                    </a:p>
                  </a:txBody>
                  <a:tcPr/>
                </a:tc>
                <a:tc>
                  <a:txBody>
                    <a:bodyPr/>
                    <a:lstStyle/>
                    <a:p>
                      <a:pPr algn="l">
                        <a:buFont typeface="Arial" pitchFamily="34" charset="0"/>
                        <a:buChar char="•"/>
                      </a:pPr>
                      <a:r>
                        <a:rPr lang="en-GB" b="1" dirty="0" smtClean="0"/>
                        <a:t>School</a:t>
                      </a:r>
                      <a:r>
                        <a:rPr lang="en-GB" b="1" baseline="0" dirty="0" smtClean="0"/>
                        <a:t> or club participation</a:t>
                      </a:r>
                    </a:p>
                    <a:p>
                      <a:pPr algn="l">
                        <a:buFont typeface="Arial" pitchFamily="34" charset="0"/>
                        <a:buChar char="•"/>
                      </a:pPr>
                      <a:r>
                        <a:rPr lang="en-GB" b="1" dirty="0" smtClean="0"/>
                        <a:t>Focus = Non-comp, extra-curricular, FUN, health</a:t>
                      </a:r>
                    </a:p>
                    <a:p>
                      <a:pPr algn="l">
                        <a:buFont typeface="Arial" pitchFamily="34" charset="0"/>
                        <a:buChar char="•"/>
                      </a:pPr>
                      <a:r>
                        <a:rPr lang="en-GB" b="1" dirty="0" smtClean="0"/>
                        <a:t>Recreational </a:t>
                      </a:r>
                      <a:endParaRPr lang="en-GB" b="1" dirty="0"/>
                    </a:p>
                  </a:txBody>
                  <a:tcPr/>
                </a:tc>
                <a:tc>
                  <a:txBody>
                    <a:bodyPr/>
                    <a:lstStyle/>
                    <a:p>
                      <a:pPr algn="l"/>
                      <a:endParaRPr lang="en-GB" b="1"/>
                    </a:p>
                  </a:txBody>
                  <a:tcPr/>
                </a:tc>
              </a:tr>
              <a:tr h="994432">
                <a:tc>
                  <a:txBody>
                    <a:bodyPr/>
                    <a:lstStyle/>
                    <a:p>
                      <a:pPr algn="ctr"/>
                      <a:endParaRPr lang="en-GB" b="1" dirty="0" smtClean="0">
                        <a:solidFill>
                          <a:srgbClr val="FF0000"/>
                        </a:solidFill>
                      </a:endParaRPr>
                    </a:p>
                    <a:p>
                      <a:pPr algn="ctr"/>
                      <a:r>
                        <a:rPr lang="en-GB" b="1" dirty="0" smtClean="0">
                          <a:solidFill>
                            <a:srgbClr val="FF0000"/>
                          </a:solidFill>
                        </a:rPr>
                        <a:t>FOUNDATION</a:t>
                      </a:r>
                      <a:endParaRPr lang="en-GB" b="1" dirty="0">
                        <a:solidFill>
                          <a:srgbClr val="FF0000"/>
                        </a:solidFill>
                      </a:endParaRPr>
                    </a:p>
                  </a:txBody>
                  <a:tcPr/>
                </a:tc>
                <a:tc>
                  <a:txBody>
                    <a:bodyPr/>
                    <a:lstStyle/>
                    <a:p>
                      <a:pPr algn="l">
                        <a:buFont typeface="Arial" pitchFamily="34" charset="0"/>
                        <a:buChar char="•"/>
                      </a:pPr>
                      <a:r>
                        <a:rPr lang="en-GB" b="1" dirty="0" smtClean="0"/>
                        <a:t>Introduction to sport</a:t>
                      </a:r>
                    </a:p>
                    <a:p>
                      <a:pPr algn="l">
                        <a:buFont typeface="Arial" pitchFamily="34" charset="0"/>
                        <a:buChar char="•"/>
                      </a:pPr>
                      <a:r>
                        <a:rPr lang="en-GB" b="1" dirty="0" smtClean="0"/>
                        <a:t>Learning basic skills</a:t>
                      </a:r>
                    </a:p>
                    <a:p>
                      <a:pPr algn="l">
                        <a:buFont typeface="Arial" pitchFamily="34" charset="0"/>
                        <a:buChar char="•"/>
                      </a:pPr>
                      <a:r>
                        <a:rPr lang="en-GB" b="1" dirty="0" smtClean="0"/>
                        <a:t>Positive</a:t>
                      </a:r>
                      <a:r>
                        <a:rPr lang="en-GB" b="1" baseline="0" dirty="0" smtClean="0"/>
                        <a:t> attitudes towards physical activity</a:t>
                      </a:r>
                      <a:endParaRPr lang="en-GB" b="1" dirty="0"/>
                    </a:p>
                  </a:txBody>
                  <a:tcPr/>
                </a:tc>
                <a:tc>
                  <a:txBody>
                    <a:bodyPr/>
                    <a:lstStyle/>
                    <a:p>
                      <a:pPr algn="l"/>
                      <a:endParaRPr lang="en-GB" b="1" dirty="0"/>
                    </a:p>
                  </a:txBody>
                  <a:tcPr/>
                </a:tc>
              </a:tr>
            </a:tbl>
          </a:graphicData>
        </a:graphic>
      </p:graphicFrame>
      <p:sp>
        <p:nvSpPr>
          <p:cNvPr id="5" name="Rectangular Callout 4"/>
          <p:cNvSpPr/>
          <p:nvPr/>
        </p:nvSpPr>
        <p:spPr>
          <a:xfrm>
            <a:off x="4751512" y="0"/>
            <a:ext cx="4392488" cy="2304256"/>
          </a:xfrm>
          <a:prstGeom prst="wedgeRectCallout">
            <a:avLst>
              <a:gd name="adj1" fmla="val -19232"/>
              <a:gd name="adj2" fmla="val 47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lumOff val="5000"/>
                  </a:schemeClr>
                </a:solidFill>
              </a:rPr>
              <a:t>Where would you put yourself on the Sports development pyramid?</a:t>
            </a:r>
          </a:p>
          <a:p>
            <a:pPr algn="ctr"/>
            <a:r>
              <a:rPr lang="en-GB" sz="2800" b="1" dirty="0" smtClean="0">
                <a:solidFill>
                  <a:schemeClr val="tx1">
                    <a:lumMod val="95000"/>
                    <a:lumOff val="5000"/>
                  </a:schemeClr>
                </a:solidFill>
              </a:rPr>
              <a:t>Ensure that you use this information in your EPIP</a:t>
            </a:r>
            <a:endParaRPr lang="en-GB" sz="2800" b="1" dirty="0">
              <a:solidFill>
                <a:schemeClr val="tx1">
                  <a:lumMod val="95000"/>
                  <a:lumOff val="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1707</TotalTime>
  <Words>1318</Words>
  <Application>Microsoft Office PowerPoint</Application>
  <PresentationFormat>On-screen Show (4:3)</PresentationFormat>
  <Paragraphs>249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Technic</vt:lpstr>
      <vt:lpstr>Mass participation and sporting excellence</vt:lpstr>
      <vt:lpstr>Objective of the session</vt:lpstr>
      <vt:lpstr>The approach to sports in the UK</vt:lpstr>
      <vt:lpstr>Approach to sports in the UK</vt:lpstr>
      <vt:lpstr>Mark Scheme</vt:lpstr>
      <vt:lpstr>Q1 Can you explain the change in attitude of the government over recent years towards sport? Read the extract on page 241/256</vt:lpstr>
      <vt:lpstr>Do we support the bottom?</vt:lpstr>
      <vt:lpstr>SPORTS DEVELOPMENT PYRAMID</vt:lpstr>
      <vt:lpstr>SPORTS DEVELOPMENT PYRAMID</vt:lpstr>
      <vt:lpstr>PowerPoint Presentation</vt:lpstr>
      <vt:lpstr>DCMS</vt:lpstr>
      <vt:lpstr>  </vt:lpstr>
      <vt:lpstr>Where do these people get funding from?</vt:lpstr>
      <vt:lpstr>Group work</vt:lpstr>
      <vt:lpstr>UK sports funded from the Lottery </vt:lpstr>
      <vt:lpstr>UK Sports  Institutes for Sport</vt:lpstr>
      <vt:lpstr>UK Sports Talent identification</vt:lpstr>
      <vt:lpstr>Home Countries  Sports England</vt:lpstr>
      <vt:lpstr>Government initiatives </vt:lpstr>
      <vt:lpstr>National Governing Bodies</vt:lpstr>
      <vt:lpstr>British Olympic Association</vt:lpstr>
      <vt:lpstr>IOC</vt:lpstr>
      <vt:lpstr>New professional approach to Sport in the UK</vt:lpstr>
      <vt:lpstr>PowerPoint Presentation</vt:lpstr>
      <vt:lpstr>Department Culture Media Sport</vt:lpstr>
      <vt:lpstr>FUNDING - + / -</vt:lpstr>
      <vt:lpstr>What is Mass Participation and what are the benefits? </vt:lpstr>
      <vt:lpstr>What is Sporting Excellence? </vt:lpstr>
      <vt:lpstr>Funding</vt:lpstr>
      <vt:lpstr>Where do these people get funding from?</vt:lpstr>
      <vt:lpstr>Homework</vt:lpstr>
      <vt:lpstr>National Governing Bodies</vt:lpstr>
      <vt:lpstr>PowerPoint Presentation</vt:lpstr>
      <vt:lpstr>END</vt:lpstr>
      <vt:lpstr>PowerPoint Presentation</vt:lpstr>
      <vt:lpstr>PowerPoint Presentation</vt:lpstr>
      <vt:lpstr>SCHOOL Tom is a 15 who is taking part in the compulsory part of physical education and is taking GCSE P.E.  Tom plays for the school team at football and has recently started a CSLA award.  Tom was selected by the school to go for trials for the county team, however, he didn’t get in because he was rubbish.  (kidding) .  Tom parents have recently been looking into scholarships at different sports colleges but Tom is keen to stay at his current school.</vt:lpstr>
      <vt:lpstr>Sports Coaching Lauren is 17 and has been injured for the last two years in her sport of gymnastics.  However, Lauren has been coaching the junior group at her local club.  Lauren has been approached by her coach to take her coaching badges at gymnastics.  Lauren spend a lot of time doing college work so can’t commit, however, the coach has suggested taking advantage of the distance learning to get her award.  If Lauren takes the badges she might be able to get funding from the National governing bodies.</vt:lpstr>
      <vt:lpstr>Sports England Callum is a P.E teacher in a  new school in Crawley.  Callum is very keen on setting up new activities like orienteering and Lacrosse.  The school have said they have no money for new activates due to the recent financial climate, however, he might try sports England.</vt:lpstr>
      <vt:lpstr>UK Sports  Ryan has just been selected for the England common wealth games at hammer.  This was a surprise to Ryan as he has never thrown the hammer.  Ryan must now prepare for his trip and needs funds to go to Delhi for the games.  Ryan is considered to be one of the best hopes of a medal in 2012 as is expected to finish on the podium.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Participation and Sporting Excellence in the UK</dc:title>
  <dc:creator>student</dc:creator>
  <cp:lastModifiedBy>USER</cp:lastModifiedBy>
  <cp:revision>114</cp:revision>
  <dcterms:created xsi:type="dcterms:W3CDTF">2009-03-05T13:55:30Z</dcterms:created>
  <dcterms:modified xsi:type="dcterms:W3CDTF">2013-06-21T11:47:10Z</dcterms:modified>
</cp:coreProperties>
</file>