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78" r:id="rId2"/>
    <p:sldId id="297" r:id="rId3"/>
    <p:sldId id="279" r:id="rId4"/>
    <p:sldId id="282" r:id="rId5"/>
    <p:sldId id="283" r:id="rId6"/>
    <p:sldId id="286" r:id="rId7"/>
    <p:sldId id="288" r:id="rId8"/>
    <p:sldId id="289" r:id="rId9"/>
    <p:sldId id="290" r:id="rId10"/>
    <p:sldId id="298" r:id="rId11"/>
    <p:sldId id="299" r:id="rId12"/>
    <p:sldId id="300" r:id="rId13"/>
    <p:sldId id="301" r:id="rId14"/>
    <p:sldId id="302" r:id="rId15"/>
    <p:sldId id="295" r:id="rId16"/>
    <p:sldId id="29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6" d="100"/>
          <a:sy n="66" d="100"/>
        </p:scale>
        <p:origin x="-6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4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2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51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8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34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4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6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12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172FE-B14A-4801-864B-DAF34C05DE37}" type="slidenum">
              <a:rPr lang="en-GB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47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CA14D-6717-482A-B3F4-4D1C27EF1BE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2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5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5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0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7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0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8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6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3E808B-E1BE-8849-96B8-793108075FD5}" type="datetimeFigureOut">
              <a:rPr lang="en-US" smtClean="0">
                <a:solidFill>
                  <a:prstClr val="black"/>
                </a:solidFill>
              </a:rPr>
              <a:pPr/>
              <a:t>3/27/2017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F33083-2ADA-9C45-834C-993BB2BE04A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0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bsXUJITa4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Kk5V_lb4Uo&amp;feature=relate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 smtClean="0"/>
              <a:t>Philosophy </a:t>
            </a:r>
            <a:r>
              <a:rPr lang="en-US" dirty="0" smtClean="0"/>
              <a:t>and </a:t>
            </a:r>
            <a:r>
              <a:rPr lang="en-US" dirty="0" err="1" smtClean="0"/>
              <a:t>organisation</a:t>
            </a:r>
            <a:endParaRPr lang="en-US" dirty="0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THE OLYMPIC GAMES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3166588" cy="79425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Values of the Olympics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628801"/>
            <a:ext cx="2230486" cy="4162400"/>
          </a:xfrm>
        </p:spPr>
        <p:txBody>
          <a:bodyPr>
            <a:normAutofit fontScale="77500" lnSpcReduction="20000"/>
          </a:bodyPr>
          <a:lstStyle/>
          <a:p>
            <a:r>
              <a:rPr lang="en-GB" sz="4000" b="1" dirty="0" smtClean="0"/>
              <a:t>F</a:t>
            </a:r>
            <a:r>
              <a:rPr lang="en-GB" dirty="0" smtClean="0"/>
              <a:t>RIENDISHIP</a:t>
            </a:r>
          </a:p>
          <a:p>
            <a:r>
              <a:rPr lang="en-GB" sz="3600" b="1" dirty="0" err="1" smtClean="0"/>
              <a:t>R</a:t>
            </a:r>
            <a:r>
              <a:rPr lang="en-GB" sz="1900" dirty="0" err="1" smtClean="0"/>
              <a:t>eS</a:t>
            </a:r>
            <a:r>
              <a:rPr lang="en-GB" dirty="0" err="1" smtClean="0"/>
              <a:t>PECT</a:t>
            </a:r>
            <a:endParaRPr lang="en-GB" dirty="0" smtClean="0"/>
          </a:p>
          <a:p>
            <a:r>
              <a:rPr lang="en-GB" sz="3600" b="1" dirty="0" smtClean="0"/>
              <a:t>E</a:t>
            </a:r>
            <a:r>
              <a:rPr lang="en-GB" dirty="0" smtClean="0"/>
              <a:t>xcellence</a:t>
            </a:r>
          </a:p>
          <a:p>
            <a:r>
              <a:rPr lang="en-GB" sz="3600" b="1" dirty="0" smtClean="0"/>
              <a:t>CO</a:t>
            </a:r>
            <a:r>
              <a:rPr lang="en-GB" dirty="0" smtClean="0"/>
              <a:t>URAGE</a:t>
            </a:r>
          </a:p>
          <a:p>
            <a:r>
              <a:rPr lang="en-GB" sz="3200" b="1" dirty="0" smtClean="0"/>
              <a:t>D</a:t>
            </a:r>
            <a:r>
              <a:rPr lang="en-GB" dirty="0" smtClean="0"/>
              <a:t>ETERMINATION</a:t>
            </a:r>
          </a:p>
          <a:p>
            <a:r>
              <a:rPr lang="en-GB" sz="4000" b="1" dirty="0" smtClean="0"/>
              <a:t>I</a:t>
            </a:r>
            <a:r>
              <a:rPr lang="en-GB" dirty="0" smtClean="0"/>
              <a:t>NSPIRATION</a:t>
            </a:r>
          </a:p>
          <a:p>
            <a:r>
              <a:rPr lang="en-GB" sz="4200" b="1" dirty="0" smtClean="0"/>
              <a:t>E</a:t>
            </a:r>
            <a:r>
              <a:rPr lang="en-GB" dirty="0" smtClean="0"/>
              <a:t>quality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2129138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00973" y="755620"/>
            <a:ext cx="1475283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FRECODIE!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15259" y="3212976"/>
            <a:ext cx="212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FOR EXAMPLE?</a:t>
            </a: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>
            <a:off x="2904575" y="3109610"/>
            <a:ext cx="97210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760132" y="341041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Creating friends from one athlete to another at an elite level, can be seen by others and mirrored.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8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3814660" cy="79425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British Olympic</a:t>
            </a:r>
            <a:br>
              <a:rPr lang="en-GB" dirty="0" smtClean="0"/>
            </a:br>
            <a:r>
              <a:rPr lang="en-GB" dirty="0" smtClean="0"/>
              <a:t>association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6672"/>
            <a:ext cx="2554971" cy="2146176"/>
          </a:xfrm>
        </p:spPr>
      </p:pic>
      <p:sp>
        <p:nvSpPr>
          <p:cNvPr id="6" name="TextBox 5"/>
          <p:cNvSpPr txBox="1"/>
          <p:nvPr/>
        </p:nvSpPr>
        <p:spPr>
          <a:xfrm>
            <a:off x="467544" y="1340768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Key facts</a:t>
            </a:r>
          </a:p>
          <a:p>
            <a:r>
              <a:rPr lang="en-GB" b="1" dirty="0" smtClean="0"/>
              <a:t>Formed in 1905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Responsible for team GB participation in Olympic games.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GB" dirty="0"/>
              <a:t>F</a:t>
            </a:r>
            <a:r>
              <a:rPr lang="en-GB" dirty="0" smtClean="0"/>
              <a:t>or supporting for team GB before and during Olympic games. WIN/SUM.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elect team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Responsible for Olympic bids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Responsible for the promotion of the Olympics movement throughout the 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Help to educate the public about the Olympics</a:t>
            </a:r>
          </a:p>
        </p:txBody>
      </p:sp>
      <p:sp>
        <p:nvSpPr>
          <p:cNvPr id="7" name="TextBox 6"/>
          <p:cNvSpPr txBox="1"/>
          <p:nvPr/>
        </p:nvSpPr>
        <p:spPr>
          <a:xfrm rot="283816">
            <a:off x="6011844" y="3349658"/>
            <a:ext cx="2736304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dirty="0" smtClean="0"/>
              <a:t>Interesting fact: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one of five countries to have been represented at each Olympics since 1896.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Has no government ties, completely dependent on commercial sponsorship.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73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536504" cy="1224136"/>
          </a:xfrm>
        </p:spPr>
        <p:txBody>
          <a:bodyPr/>
          <a:lstStyle/>
          <a:p>
            <a:r>
              <a:rPr lang="en-GB" dirty="0" smtClean="0"/>
              <a:t>International Olympic Committee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203848" cy="2204864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78">
            <a:off x="4211960" y="1988840"/>
            <a:ext cx="4752566" cy="356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700808"/>
            <a:ext cx="23042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Owns the rights to the Olympic symbol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World governing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Members are appointed to the IOC.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Responsible for the selection of the host cities for the winter and summer Olympics.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3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364">
            <a:off x="5669178" y="869099"/>
            <a:ext cx="3033419" cy="2023267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33379"/>
            <a:ext cx="3578515" cy="238567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348880"/>
            <a:ext cx="31683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Originated as a sports competition involving second world war veterans, injured in the line of duty.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1960 Rome was the first Olympic style games for disabled athletes.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1976 Toronto other disabled groups were added.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95">
            <a:off x="4430752" y="385253"/>
            <a:ext cx="4526740" cy="27963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49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Until recently the modern games were strictly for amateurs.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You had to be a gentleman by birth.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Olympics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0834" name="Picture 2" descr="C:\Users\Hannah\Pictures\College images\abraha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49080"/>
            <a:ext cx="2736304" cy="2113929"/>
          </a:xfrm>
          <a:prstGeom prst="rect">
            <a:avLst/>
          </a:prstGeom>
          <a:noFill/>
        </p:spPr>
      </p:pic>
      <p:pic>
        <p:nvPicPr>
          <p:cNvPr id="120835" name="Picture 3" descr="C:\Users\Hannah\Pictures\College images\lid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05064"/>
            <a:ext cx="1905000" cy="2228850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4860032" y="692696"/>
            <a:ext cx="3960440" cy="2088232"/>
          </a:xfrm>
          <a:prstGeom prst="wedgeRoundRectCallout">
            <a:avLst>
              <a:gd name="adj1" fmla="val 22726"/>
              <a:gd name="adj2" fmla="val 10329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</a:rPr>
              <a:t>“</a:t>
            </a:r>
            <a:r>
              <a:rPr lang="en-GB" sz="2400" b="1" spc="-150" dirty="0" smtClean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Taking part is much more important than winning old boy.  You have to maintain fair play”.</a:t>
            </a:r>
            <a:endParaRPr lang="en-GB" sz="2400" b="1" spc="-150" dirty="0">
              <a:ln w="50800"/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71600" y="2060848"/>
            <a:ext cx="2988840" cy="1656184"/>
          </a:xfrm>
          <a:prstGeom prst="wedgeRoundRectCallout">
            <a:avLst>
              <a:gd name="adj1" fmla="val -26653"/>
              <a:gd name="adj2" fmla="val 9457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ln w="50800"/>
                <a:solidFill>
                  <a:schemeClr val="bg1"/>
                </a:solidFill>
              </a:rPr>
              <a:t>“Fair play! All I’ve done is practice and tried to be the best I can, how is this an unfair advantage?”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563888" y="3501008"/>
            <a:ext cx="2988840" cy="1656184"/>
          </a:xfrm>
          <a:prstGeom prst="wedgeRoundRectCallout">
            <a:avLst>
              <a:gd name="adj1" fmla="val 81230"/>
              <a:gd name="adj2" fmla="val 3065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ln w="50800"/>
                <a:solidFill>
                  <a:schemeClr val="bg1"/>
                </a:solidFill>
              </a:rPr>
              <a:t>“Well for one thing you have employed a coach. You either have it or not  old chap”.</a:t>
            </a:r>
            <a:endParaRPr lang="en-GB" b="1" dirty="0">
              <a:ln w="50800"/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6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772816"/>
            <a:ext cx="8229600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Even though you may not got a direct question on amateurism this gives you an excellent understanding of the reasons for change. </a:t>
            </a:r>
            <a:endParaRPr lang="en-GB" dirty="0" smtClean="0"/>
          </a:p>
          <a:p>
            <a:r>
              <a:rPr lang="en-GB" dirty="0" smtClean="0"/>
              <a:t>Having an example will support your point.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3338" cy="1596177"/>
          </a:xfrm>
        </p:spPr>
        <p:txBody>
          <a:bodyPr>
            <a:normAutofit/>
          </a:bodyPr>
          <a:lstStyle/>
          <a:p>
            <a:r>
              <a:rPr lang="en-GB" dirty="0" smtClean="0"/>
              <a:t>Amateurism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81138" y="3848051"/>
            <a:ext cx="3738934" cy="1569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GB" sz="2000" cap="all" dirty="0">
                <a:solidFill>
                  <a:prstClr val="black"/>
                </a:solidFill>
              </a:rPr>
              <a:t>What happened to the two cyclists who tried to compete in the 1896 </a:t>
            </a:r>
            <a:r>
              <a:rPr lang="en-GB" sz="2000" cap="all" dirty="0" smtClean="0">
                <a:solidFill>
                  <a:prstClr val="black"/>
                </a:solidFill>
              </a:rPr>
              <a:t>Olympics?</a:t>
            </a:r>
            <a:endParaRPr lang="en-GB" sz="2000" cap="all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6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0"/>
            <a:ext cx="4859098" cy="277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Arrow 3"/>
          <p:cNvSpPr/>
          <p:nvPr/>
        </p:nvSpPr>
        <p:spPr>
          <a:xfrm rot="5400000">
            <a:off x="791580" y="3332043"/>
            <a:ext cx="2376264" cy="18722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1038"/>
            <a:ext cx="4322825" cy="287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773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www.youtube.com/watch?v=TbsXUJITa40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3" name="Group 14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55483717"/>
              </p:ext>
            </p:extLst>
          </p:nvPr>
        </p:nvGraphicFramePr>
        <p:xfrm>
          <a:off x="323528" y="764704"/>
          <a:ext cx="8229600" cy="3096319"/>
        </p:xfrm>
        <a:graphic>
          <a:graphicData uri="http://schemas.openxmlformats.org/drawingml/2006/table">
            <a:tbl>
              <a:tblPr/>
              <a:tblGrid>
                <a:gridCol w="6881813"/>
                <a:gridCol w="695325"/>
                <a:gridCol w="652462"/>
              </a:tblGrid>
              <a:tr h="881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The vision of Baron Pierre de Coubertin in establishing the modern Olympic Games on 1896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The principles, aims and philosophy of the Olympic Games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578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The British Olympic association and the International Olympic Committee – two bodies that are central to Olympic organisation and administration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640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11268" name="Picture 2" descr="Robert Dover's Cotswold Olimpick Games - 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-243408"/>
            <a:ext cx="50006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 rot="21281748">
            <a:off x="421398" y="1109028"/>
            <a:ext cx="2952328" cy="3812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1600" dirty="0" smtClean="0"/>
              <a:t>You will not be asked direct closed questions on the Ancient, Robert Dover or Penny Brookes’ Much Wenlock games.</a:t>
            </a:r>
          </a:p>
          <a:p>
            <a:endParaRPr lang="en-GB" sz="1600" dirty="0" smtClean="0"/>
          </a:p>
          <a:p>
            <a:r>
              <a:rPr lang="en-GB" sz="1600" dirty="0" smtClean="0"/>
              <a:t>However, you may be asked a question that tests your knowledge of the background of the games.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3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0825" y="1412875"/>
            <a:ext cx="3601095" cy="51847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400" dirty="0" smtClean="0"/>
              <a:t>Doctor in Much Wenlock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 dirty="0" smtClean="0"/>
              <a:t>Founded MW Games – 1880 (still annually)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 dirty="0" smtClean="0"/>
              <a:t>To promote moral, physical and intellectual improvement in townspeople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400" dirty="0" smtClean="0"/>
              <a:t>Opening ceremony, athletics, football and traditional country sports (quoits)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86800" cy="7921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7030A0"/>
                </a:solidFill>
              </a:rPr>
              <a:t>William Penny Brookes – Much Wenlock Games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7019925" y="1844675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6516688" y="2133600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pic>
        <p:nvPicPr>
          <p:cNvPr id="9222" name="Picture 10" descr="William Penny Broo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6618">
            <a:off x="6627338" y="1057727"/>
            <a:ext cx="22621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83" y="4552950"/>
            <a:ext cx="21336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05993"/>
            <a:ext cx="2746648" cy="1944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Observed games like cricket, football, athletics, and traditional country sports</a:t>
            </a:r>
          </a:p>
        </p:txBody>
      </p:sp>
      <p:pic>
        <p:nvPicPr>
          <p:cNvPr id="14340" name="Picture 2" descr="rdg_shin_kicking_09_bs_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6394" y="332656"/>
            <a:ext cx="25584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456">
            <a:off x="5276501" y="3316191"/>
            <a:ext cx="3517900" cy="277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2959241"/>
            <a:ext cx="187220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Considered games to be the vehicle for promoting courage and manly young men who could take leading roles in society.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1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9512" y="3060599"/>
            <a:ext cx="2448272" cy="36031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President of the IOC visited Dr Brookes grave and stated, “he was the true father of the modern Olympics</a:t>
            </a: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3742652" cy="159617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Penny Brookes died age 86 four months before the 1896 Olympics</a:t>
            </a:r>
            <a:endParaRPr lang="en-GB" dirty="0"/>
          </a:p>
        </p:txBody>
      </p:sp>
      <p:pic>
        <p:nvPicPr>
          <p:cNvPr id="5" name="Picture 10" descr="William Penny Brook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5322" y="422379"/>
            <a:ext cx="1691477" cy="23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4192141" cy="299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241457" cy="595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20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hlinkClick r:id="rId3" tooltip="History of olympics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46138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6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9552" y="172244"/>
            <a:ext cx="7704856" cy="88049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ahoma" charset="0"/>
                <a:ea typeface="Times New Roman" pitchFamily="18" charset="0"/>
                <a:cs typeface="Arial" charset="0"/>
              </a:rPr>
              <a:t>The principles, aims and philosophy of the Olympic </a:t>
            </a:r>
            <a:r>
              <a:rPr lang="en-GB" dirty="0" smtClean="0">
                <a:solidFill>
                  <a:schemeClr val="tx1"/>
                </a:solidFill>
                <a:latin typeface="Tahoma" charset="0"/>
                <a:ea typeface="Times New Roman" pitchFamily="18" charset="0"/>
                <a:cs typeface="Arial" charset="0"/>
              </a:rPr>
              <a:t>Games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</a:b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rot="179587">
            <a:off x="5148064" y="1004339"/>
            <a:ext cx="3744416" cy="313932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To promote the development of the physical and moral qualities that are the basis of sport.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To spread the Olympic principles throughout the world, creating international goodwill.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To bring together athletes from around the world.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/>
              <a:t>To educate young people through sport in a spirit if better understanding.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37" y="4725144"/>
            <a:ext cx="3968751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374">
            <a:off x="218040" y="857095"/>
            <a:ext cx="3605918" cy="251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729">
            <a:off x="198214" y="3929808"/>
            <a:ext cx="3707904" cy="247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0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594</Words>
  <Application>Microsoft Office PowerPoint</Application>
  <PresentationFormat>On-screen Show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Droplet</vt:lpstr>
      <vt:lpstr>THE OLYMPIC GAMES</vt:lpstr>
      <vt:lpstr> </vt:lpstr>
      <vt:lpstr>PowerPoint Presentation</vt:lpstr>
      <vt:lpstr>PowerPoint Presentation</vt:lpstr>
      <vt:lpstr>William Penny Brookes – Much Wenlock Games</vt:lpstr>
      <vt:lpstr>PowerPoint Presentation</vt:lpstr>
      <vt:lpstr>Penny Brookes died age 86 four months before the 1896 Olympics</vt:lpstr>
      <vt:lpstr>PowerPoint Presentation</vt:lpstr>
      <vt:lpstr> </vt:lpstr>
      <vt:lpstr>Values of the Olympics</vt:lpstr>
      <vt:lpstr>British Olympic association</vt:lpstr>
      <vt:lpstr>International Olympic Committee</vt:lpstr>
      <vt:lpstr>PowerPoint Presentation</vt:lpstr>
      <vt:lpstr>PowerPoint Presentation</vt:lpstr>
      <vt:lpstr>Olympics</vt:lpstr>
      <vt:lpstr>Amateurism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OLYMPIC GAMES</dc:title>
  <dc:creator>USER</dc:creator>
  <cp:lastModifiedBy>D.Ashleighmorris</cp:lastModifiedBy>
  <cp:revision>13</cp:revision>
  <dcterms:created xsi:type="dcterms:W3CDTF">2014-03-11T11:47:21Z</dcterms:created>
  <dcterms:modified xsi:type="dcterms:W3CDTF">2017-03-27T10:32:52Z</dcterms:modified>
</cp:coreProperties>
</file>