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1" r:id="rId16"/>
    <p:sldId id="281" r:id="rId17"/>
    <p:sldId id="262" r:id="rId18"/>
    <p:sldId id="263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00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6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5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5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6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3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 defTabSz="457200"/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582635F0-8C30-8048-A71E-2EE869FDD561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kathwalker-illustration.co.uk/folios/k_kids/running-boy-1_h.jpg&amp;imgrefurl=http://taylortot918.blogspot.com/&amp;h=400&amp;w=491&amp;sz=16&amp;hl=en&amp;start=6&amp;tbnid=CjrPVAvaWLqVDM:&amp;tbnh=106&amp;tbnw=130&amp;prev=/images?q%3DRUNNING%26svnum%3D10%26hl%3Den%26lr%3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980728"/>
            <a:ext cx="7315200" cy="1440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5400" dirty="0"/>
              <a:t>Control of Pulmonary ventilation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211677" cy="36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773338" cy="72008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950" y="1557338"/>
            <a:ext cx="4464050" cy="51847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Chemoreceptors are sensory receptors that are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sensitive to chemical changes in the muscles, aorta and carotid arteries</a:t>
            </a:r>
            <a:endParaRPr lang="en-GB" altLang="en-US" b="1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Chemoreceptors </a:t>
            </a:r>
            <a:r>
              <a:rPr lang="en-GB" altLang="en-US" b="1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inform the RCC that lactic acid and CO2 levels have </a:t>
            </a:r>
            <a:r>
              <a:rPr lang="en-GB" altLang="en-US" b="1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increased</a:t>
            </a:r>
            <a:endParaRPr lang="en-GB" altLang="en-US" b="1" dirty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Chemoreceptors also </a:t>
            </a:r>
            <a: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inform the RCC that O2 and pH levels (acidity) have</a:t>
            </a:r>
            <a:r>
              <a:rPr lang="en-GB" altLang="en-US" b="1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decreased</a:t>
            </a:r>
            <a:r>
              <a:rPr lang="en-GB" altLang="en-US" dirty="0" smtClean="0">
                <a:ea typeface="+mn-ea"/>
              </a:rPr>
              <a:t>. 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08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Baroreceptors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6056" y="1556792"/>
            <a:ext cx="3960440" cy="43920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Baroreceptors are sensitive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sensory receptors that stretch within the lungs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Baroreceptors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inform the RCC about the state of lung inflation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b="1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They are also known as </a:t>
            </a:r>
            <a:r>
              <a:rPr lang="en-GB" altLang="en-US" b="1" dirty="0" smtClean="0">
                <a:solidFill>
                  <a:srgbClr val="D9253E"/>
                </a:solidFill>
                <a:ea typeface="+mn-ea"/>
              </a:rPr>
              <a:t>stretch receptors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during exercise</a:t>
            </a:r>
            <a:endParaRPr lang="en-GB" altLang="en-US" dirty="0" smtClean="0">
              <a:ea typeface="+mn-ea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4950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77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Thermoreceptors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53166" y="1618227"/>
            <a:ext cx="4464050" cy="4835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71500" indent="0" eaLnBrk="1" hangingPunct="1">
              <a:buFont typeface="Wingdings 2" pitchFamily="18" charset="2"/>
              <a:buNone/>
            </a:pPr>
            <a:r>
              <a:rPr lang="en-US" altLang="en-US" sz="3600" dirty="0" err="1" smtClean="0">
                <a:ea typeface="ヒラギノ角ゴ ProN W3" pitchFamily="2" charset="-128"/>
              </a:rPr>
              <a:t>Thermoreceptorsend</a:t>
            </a:r>
            <a:r>
              <a:rPr lang="en-US" altLang="en-US" sz="3600" dirty="0" smtClean="0">
                <a:ea typeface="ヒラギノ角ゴ ProN W3" pitchFamily="2" charset="-128"/>
              </a:rPr>
              <a:t> </a:t>
            </a:r>
            <a:r>
              <a:rPr lang="en-US" altLang="en-US" sz="3600" dirty="0" smtClean="0">
                <a:ea typeface="ヒラギノ角ゴ ProN W3" pitchFamily="2" charset="-128"/>
              </a:rPr>
              <a:t>information to the RCC about the </a:t>
            </a:r>
            <a:r>
              <a:rPr lang="en-US" altLang="en-US" sz="3600" b="1" dirty="0" smtClean="0">
                <a:solidFill>
                  <a:srgbClr val="FE4940"/>
                </a:solidFill>
                <a:ea typeface="ヒラギノ角ゴ ProN W3" pitchFamily="2" charset="-128"/>
              </a:rPr>
              <a:t>increase in blood temperature</a:t>
            </a:r>
          </a:p>
        </p:txBody>
      </p:sp>
      <p:pic>
        <p:nvPicPr>
          <p:cNvPr id="25603" name="Picture 1" descr="1008f94587cce5f6bc3fc40b66464ca1_browse-thermometer-clip-art-clipart-of-a-thermometer_830-32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6793">
            <a:off x="1253415" y="1353637"/>
            <a:ext cx="1355725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44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Expiratory Centre – Exercise Only!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628775"/>
            <a:ext cx="8713787" cy="4968875"/>
          </a:xfrm>
          <a:prstGeom prst="rect">
            <a:avLst/>
          </a:prstGeom>
        </p:spPr>
        <p:txBody>
          <a:bodyPr/>
          <a:lstStyle/>
          <a:p>
            <a:pPr marL="119062" indent="0">
              <a:buFont typeface="Wingdings 2" charset="0"/>
              <a:buNone/>
              <a:defRPr/>
            </a:pPr>
            <a:r>
              <a:rPr lang="en-US" dirty="0" smtClean="0">
                <a:ea typeface="ＭＳ Ｐゴシック" charset="0"/>
              </a:rPr>
              <a:t>The Expiratory Centre is </a:t>
            </a:r>
            <a:r>
              <a:rPr lang="en-US" b="1" dirty="0" smtClean="0">
                <a:solidFill>
                  <a:srgbClr val="3792AA"/>
                </a:solidFill>
                <a:ea typeface="ＭＳ Ｐゴシック" charset="0"/>
              </a:rPr>
              <a:t>inactive during rest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</a:endParaRPr>
          </a:p>
          <a:p>
            <a:pPr marL="119062" indent="0">
              <a:buFont typeface="Wingdings 2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BUT when exercising helps stimulate</a:t>
            </a:r>
            <a:r>
              <a:rPr lang="en-US" dirty="0" smtClean="0">
                <a:ea typeface="ＭＳ Ｐゴシック" charset="0"/>
              </a:rPr>
              <a:t>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Sternocleidomastoid,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Pectoralis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 Major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Scalanes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for inspiration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Rectus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abdominus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obliques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for expiration</a:t>
            </a:r>
            <a:endParaRPr lang="en-US" b="1" dirty="0">
              <a:solidFill>
                <a:schemeClr val="accent4">
                  <a:lumMod val="75000"/>
                </a:scheme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Stretching the 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0" y="1773238"/>
            <a:ext cx="3960440" cy="489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Baroreceptors inform the RCC about the state of lung inflation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b="1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As soon as the lung tissue stretch becomes excessive, the EC stimulates additional muscles to contract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b="1" dirty="0">
              <a:solidFill>
                <a:srgbClr val="479249"/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rgbClr val="479249"/>
                </a:solidFill>
                <a:ea typeface="+mn-ea"/>
              </a:rPr>
              <a:t>This creates forced expiration</a:t>
            </a:r>
            <a:endParaRPr lang="en-GB" altLang="en-US" dirty="0" smtClean="0">
              <a:solidFill>
                <a:srgbClr val="479249"/>
              </a:solidFill>
              <a:ea typeface="+mn-ea"/>
            </a:endParaRPr>
          </a:p>
        </p:txBody>
      </p:sp>
      <p:pic>
        <p:nvPicPr>
          <p:cNvPr id="26627" name="Picture 1" descr="BreatheIn-BreatheOut_fea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9" t="928" r="8179" b="928"/>
          <a:stretch>
            <a:fillRect/>
          </a:stretch>
        </p:blipFill>
        <p:spPr bwMode="auto">
          <a:xfrm rot="21372127">
            <a:off x="609370" y="2021713"/>
            <a:ext cx="3312491" cy="43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20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-744897"/>
            <a:ext cx="5786478" cy="9174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1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3338" cy="801919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Task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557338"/>
            <a:ext cx="4392612" cy="4843462"/>
          </a:xfrm>
          <a:prstGeom prst="rect">
            <a:avLst/>
          </a:prstGeom>
        </p:spPr>
        <p:txBody>
          <a:bodyPr/>
          <a:lstStyle/>
          <a:p>
            <a:pPr marL="117475" indent="0">
              <a:buFont typeface="Wingdings 2" pitchFamily="18" charset="2"/>
              <a:buNone/>
            </a:pPr>
            <a:r>
              <a:rPr lang="en-GB" altLang="en-US" sz="2400" b="1" dirty="0" smtClean="0"/>
              <a:t>Describe what changes happen to breathing rate regulation for a runner</a:t>
            </a:r>
            <a:r>
              <a:rPr lang="en-GB" altLang="en-US" sz="2400" b="1" dirty="0" smtClean="0"/>
              <a:t>…</a:t>
            </a:r>
            <a:endParaRPr lang="en-GB" altLang="en-US" sz="2400" b="1" dirty="0" smtClean="0"/>
          </a:p>
          <a:p>
            <a:pPr marL="117475" indent="0"/>
            <a:r>
              <a:rPr lang="en-GB" altLang="en-US" sz="2400" b="1" dirty="0" smtClean="0">
                <a:solidFill>
                  <a:srgbClr val="D9253E"/>
                </a:solidFill>
              </a:rPr>
              <a:t>As they rest before the start of the </a:t>
            </a:r>
            <a:r>
              <a:rPr lang="en-GB" altLang="en-US" sz="2400" b="1" dirty="0" smtClean="0">
                <a:solidFill>
                  <a:srgbClr val="D9253E"/>
                </a:solidFill>
              </a:rPr>
              <a:t>race</a:t>
            </a:r>
            <a:endParaRPr lang="en-GB" altLang="en-US" sz="2400" b="1" dirty="0" smtClean="0"/>
          </a:p>
          <a:p>
            <a:pPr marL="117475" indent="0"/>
            <a:r>
              <a:rPr lang="en-GB" altLang="en-US" sz="2400" b="1" dirty="0" smtClean="0">
                <a:solidFill>
                  <a:srgbClr val="3792AA"/>
                </a:solidFill>
              </a:rPr>
              <a:t>As they start to run in the event itself</a:t>
            </a:r>
          </a:p>
        </p:txBody>
      </p:sp>
      <p:pic>
        <p:nvPicPr>
          <p:cNvPr id="27651" name="Picture 3" descr="Usain+Bolt+Olympics+Day+9+Athletics+WvITD1BzgO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741"/>
          <a:stretch>
            <a:fillRect/>
          </a:stretch>
        </p:blipFill>
        <p:spPr bwMode="auto">
          <a:xfrm rot="397102">
            <a:off x="5119700" y="1152474"/>
            <a:ext cx="3251653" cy="46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75" y="690563"/>
            <a:ext cx="8858250" cy="2952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/>
              <a:t>Earlier in exercise, TV (depth of breathing) is increased – which is better for alveolar ventilation (O2 getting to alveoli</a:t>
            </a:r>
            <a:r>
              <a:rPr lang="en-GB" dirty="0" smtClean="0"/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/>
              <a:t>Later in exercise, BR increases more – by as much as 30-40 breaths per min. TV probably decreases and makes breathing more shallow. </a:t>
            </a:r>
          </a:p>
        </p:txBody>
      </p:sp>
      <p:pic>
        <p:nvPicPr>
          <p:cNvPr id="34819" name="Picture 5" descr="running-boy-1_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19500"/>
            <a:ext cx="30241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714750" y="3929063"/>
            <a:ext cx="50403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/>
            <a:r>
              <a:rPr lang="en-GB" altLang="en-US" sz="2800">
                <a:solidFill>
                  <a:prstClr val="black"/>
                </a:solidFill>
                <a:latin typeface="Calibri" pitchFamily="34" charset="0"/>
              </a:rPr>
              <a:t>CONTROLLING BREATHING </a:t>
            </a:r>
            <a:r>
              <a:rPr lang="en-GB" altLang="en-US" sz="2000">
                <a:solidFill>
                  <a:prstClr val="black"/>
                </a:solidFill>
                <a:latin typeface="Calibri" pitchFamily="34" charset="0"/>
              </a:rPr>
              <a:t>IS IMPORTANT IN PERFORMANCE</a:t>
            </a:r>
          </a:p>
          <a:p>
            <a:pPr algn="ctr" defTabSz="457200" eaLnBrk="1" hangingPunct="1">
              <a:buFontTx/>
              <a:buChar char="•"/>
            </a:pPr>
            <a:endParaRPr lang="en-GB" altLang="en-US" sz="2800">
              <a:solidFill>
                <a:prstClr val="black"/>
              </a:solidFill>
              <a:latin typeface="Calibri" pitchFamily="34" charset="0"/>
            </a:endParaRPr>
          </a:p>
          <a:p>
            <a:pPr algn="ctr" defTabSz="457200" eaLnBrk="1" hangingPunct="1">
              <a:buFontTx/>
              <a:buChar char="•"/>
            </a:pPr>
            <a:r>
              <a:rPr lang="en-GB" altLang="en-US" sz="2800">
                <a:solidFill>
                  <a:prstClr val="black"/>
                </a:solidFill>
                <a:latin typeface="Calibri" pitchFamily="34" charset="0"/>
              </a:rPr>
              <a:t>Slower deeper breaths provide better ALVEOLAR VENTILATION.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3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0" y="2286000"/>
            <a:ext cx="40005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Summary of cardio-respiratory control</a:t>
            </a:r>
            <a:endParaRPr lang="en-GB" dirty="0"/>
          </a:p>
        </p:txBody>
      </p:sp>
      <p:pic>
        <p:nvPicPr>
          <p:cNvPr id="3584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50720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4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</p:spPr>
        <p:txBody>
          <a:bodyPr/>
          <a:lstStyle/>
          <a:p>
            <a:r>
              <a:rPr lang="en-GB" b="1" dirty="0" smtClean="0"/>
              <a:t>Neural Control of Breathing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844825"/>
            <a:ext cx="7315200" cy="72008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Complete a diagram of the Neural control of breathing.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608729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</a:rPr>
              <a:t>During exercise the mechanics of breathing allow for greater volumes of air to be </a:t>
            </a:r>
            <a:r>
              <a:rPr lang="en-GB" sz="2400" b="1" dirty="0">
                <a:solidFill>
                  <a:prstClr val="black"/>
                </a:solidFill>
              </a:rPr>
              <a:t>inhaled </a:t>
            </a:r>
            <a:r>
              <a:rPr lang="en-GB" sz="2400" dirty="0">
                <a:solidFill>
                  <a:prstClr val="black"/>
                </a:solidFill>
              </a:rPr>
              <a:t>per breath.</a:t>
            </a:r>
          </a:p>
          <a:p>
            <a:pPr defTabSz="457200"/>
            <a:endParaRPr lang="en-GB" sz="2400" dirty="0">
              <a:solidFill>
                <a:prstClr val="black"/>
              </a:solidFill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</a:rPr>
              <a:t>Describe</a:t>
            </a:r>
            <a:r>
              <a:rPr lang="en-GB" sz="2400" dirty="0">
                <a:solidFill>
                  <a:prstClr val="black"/>
                </a:solidFill>
              </a:rPr>
              <a:t> how the mechanisms of </a:t>
            </a:r>
            <a:r>
              <a:rPr lang="en-GB" sz="2400" b="1" dirty="0">
                <a:solidFill>
                  <a:prstClr val="black"/>
                </a:solidFill>
              </a:rPr>
              <a:t>neural control cause changes </a:t>
            </a:r>
            <a:r>
              <a:rPr lang="en-GB" sz="2400" dirty="0">
                <a:solidFill>
                  <a:prstClr val="black"/>
                </a:solidFill>
              </a:rPr>
              <a:t>to the mechanics of breathing during exercise.</a:t>
            </a:r>
          </a:p>
        </p:txBody>
      </p:sp>
    </p:spTree>
    <p:extLst>
      <p:ext uri="{BB962C8B-B14F-4D97-AF65-F5344CB8AC3E}">
        <p14:creationId xmlns:p14="http://schemas.microsoft.com/office/powerpoint/2010/main" val="31194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568166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rgbClr val="0070C0"/>
                </a:solidFill>
              </a:rPr>
              <a:t>Control of breathing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3888432" cy="48245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/>
              <a:t>What happens to O2 levels when we exercise? </a:t>
            </a:r>
          </a:p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b="1" dirty="0" smtClean="0"/>
              <a:t>What happens to CO2 levels when we exercise? </a:t>
            </a:r>
          </a:p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b="1" dirty="0" smtClean="0"/>
              <a:t>How does the body respond to these changes?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805">
            <a:off x="4709587" y="1261105"/>
            <a:ext cx="4082890" cy="4104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4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12777"/>
            <a:ext cx="7315200" cy="4896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Neural control - sub max 3</a:t>
            </a:r>
            <a:endParaRPr lang="en-GB" dirty="0"/>
          </a:p>
          <a:p>
            <a:r>
              <a:rPr lang="en-GB" dirty="0" smtClean="0"/>
              <a:t>1(chemo</a:t>
            </a:r>
            <a:r>
              <a:rPr lang="en-GB" dirty="0"/>
              <a:t>.)</a:t>
            </a:r>
            <a:br>
              <a:rPr lang="en-GB" dirty="0"/>
            </a:br>
            <a:r>
              <a:rPr lang="en-GB" dirty="0"/>
              <a:t>Chemoreceptors detect </a:t>
            </a:r>
            <a:r>
              <a:rPr lang="en-GB" u="sng" dirty="0"/>
              <a:t>decrease</a:t>
            </a:r>
            <a:r>
              <a:rPr lang="en-GB" dirty="0"/>
              <a:t> in O2 or ppO2 or pH </a:t>
            </a:r>
            <a:r>
              <a:rPr lang="en-GB" b="1" dirty="0"/>
              <a:t>or</a:t>
            </a:r>
            <a:r>
              <a:rPr lang="en-GB" dirty="0"/>
              <a:t> </a:t>
            </a:r>
            <a:r>
              <a:rPr lang="en-GB" u="sng" dirty="0"/>
              <a:t>increase</a:t>
            </a:r>
            <a:r>
              <a:rPr lang="en-GB" dirty="0"/>
              <a:t> in CO2 or ppCO2 or carbonic acid or acidity or lactic acid</a:t>
            </a:r>
          </a:p>
          <a:p>
            <a:r>
              <a:rPr lang="en-GB" i="1" dirty="0"/>
              <a:t>Accept concentration for ppO2</a:t>
            </a:r>
            <a:endParaRPr lang="en-GB" dirty="0"/>
          </a:p>
          <a:p>
            <a:r>
              <a:rPr lang="en-GB" dirty="0" smtClean="0"/>
              <a:t>2(</a:t>
            </a:r>
            <a:r>
              <a:rPr lang="en-GB" dirty="0" err="1" smtClean="0"/>
              <a:t>prioprio</a:t>
            </a:r>
            <a:r>
              <a:rPr lang="en-GB" dirty="0"/>
              <a:t>.)</a:t>
            </a:r>
            <a:br>
              <a:rPr lang="en-GB" dirty="0"/>
            </a:br>
            <a:r>
              <a:rPr lang="en-GB" dirty="0"/>
              <a:t>Proprioceptors detect movement or motor activity</a:t>
            </a:r>
          </a:p>
          <a:p>
            <a:r>
              <a:rPr lang="en-GB" i="1" dirty="0"/>
              <a:t>Do not accept detect activity</a:t>
            </a:r>
            <a:endParaRPr lang="en-GB" dirty="0"/>
          </a:p>
          <a:p>
            <a:r>
              <a:rPr lang="en-GB" dirty="0" smtClean="0"/>
              <a:t>3(</a:t>
            </a:r>
            <a:r>
              <a:rPr lang="en-GB" dirty="0" err="1" smtClean="0"/>
              <a:t>baro</a:t>
            </a:r>
            <a:r>
              <a:rPr lang="en-GB" dirty="0"/>
              <a:t>.)</a:t>
            </a:r>
            <a:br>
              <a:rPr lang="en-GB" dirty="0"/>
            </a:br>
            <a:r>
              <a:rPr lang="en-GB" dirty="0"/>
              <a:t>Baroreceptors detect </a:t>
            </a:r>
            <a:r>
              <a:rPr lang="en-GB" u="sng" dirty="0"/>
              <a:t>increase</a:t>
            </a:r>
            <a:r>
              <a:rPr lang="en-GB" dirty="0"/>
              <a:t> in pressure</a:t>
            </a:r>
          </a:p>
          <a:p>
            <a:r>
              <a:rPr lang="en-GB" dirty="0" smtClean="0"/>
              <a:t>4(thermo</a:t>
            </a:r>
            <a:r>
              <a:rPr lang="en-GB" dirty="0"/>
              <a:t>.)</a:t>
            </a:r>
            <a:br>
              <a:rPr lang="en-GB" dirty="0"/>
            </a:br>
            <a:r>
              <a:rPr lang="en-GB" dirty="0" err="1"/>
              <a:t>Thermoreceptors</a:t>
            </a:r>
            <a:r>
              <a:rPr lang="en-GB" dirty="0"/>
              <a:t> or temperature receptors detect </a:t>
            </a:r>
            <a:r>
              <a:rPr lang="en-GB" u="sng" dirty="0"/>
              <a:t>increase</a:t>
            </a:r>
            <a:r>
              <a:rPr lang="en-GB" dirty="0"/>
              <a:t> in </a:t>
            </a:r>
            <a:r>
              <a:rPr lang="en-GB" u="sng" dirty="0"/>
              <a:t>blood</a:t>
            </a:r>
            <a:r>
              <a:rPr lang="en-GB" dirty="0"/>
              <a:t> temperature</a:t>
            </a:r>
          </a:p>
          <a:p>
            <a:r>
              <a:rPr lang="en-GB" dirty="0" smtClean="0"/>
              <a:t>5(RCC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Messages are sent to the respiratory control centre (RCC) or to the inspiratory </a:t>
            </a:r>
          </a:p>
        </p:txBody>
      </p:sp>
    </p:spTree>
    <p:extLst>
      <p:ext uri="{BB962C8B-B14F-4D97-AF65-F5344CB8AC3E}">
        <p14:creationId xmlns:p14="http://schemas.microsoft.com/office/powerpoint/2010/main" val="19990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315200" cy="511256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/>
              <a:t>(nerve stimulation)</a:t>
            </a:r>
            <a:br>
              <a:rPr lang="en-GB" dirty="0"/>
            </a:br>
            <a:r>
              <a:rPr lang="en-GB" dirty="0"/>
              <a:t>Increased stimulation of external </a:t>
            </a:r>
            <a:r>
              <a:rPr lang="en-GB" dirty="0" err="1"/>
              <a:t>intercostals</a:t>
            </a:r>
            <a:r>
              <a:rPr lang="en-GB" dirty="0"/>
              <a:t> (EIM) via intercostal nerve or diaphragm via phrenic </a:t>
            </a:r>
            <a:r>
              <a:rPr lang="en-GB" dirty="0" smtClean="0"/>
              <a:t>nerve</a:t>
            </a:r>
          </a:p>
          <a:p>
            <a:r>
              <a:rPr lang="en-GB" u="sng" dirty="0"/>
              <a:t>External</a:t>
            </a:r>
            <a:r>
              <a:rPr lang="en-GB" dirty="0"/>
              <a:t> intercostal muscles (EIM) </a:t>
            </a:r>
            <a:r>
              <a:rPr lang="en-GB" b="1" dirty="0"/>
              <a:t>or</a:t>
            </a:r>
            <a:r>
              <a:rPr lang="en-GB" dirty="0"/>
              <a:t> </a:t>
            </a:r>
            <a:r>
              <a:rPr lang="en-GB" dirty="0" err="1"/>
              <a:t>diaohraam</a:t>
            </a:r>
            <a:r>
              <a:rPr lang="en-GB" dirty="0"/>
              <a:t> contract </a:t>
            </a:r>
            <a:r>
              <a:rPr lang="en-GB" b="1" dirty="0"/>
              <a:t>harder</a:t>
            </a:r>
            <a:r>
              <a:rPr lang="en-GB" dirty="0"/>
              <a:t> or </a:t>
            </a:r>
            <a:r>
              <a:rPr lang="en-GB" b="1" dirty="0"/>
              <a:t>more</a:t>
            </a:r>
            <a:r>
              <a:rPr lang="en-GB" dirty="0"/>
              <a:t> (than at rest)</a:t>
            </a:r>
          </a:p>
          <a:p>
            <a:r>
              <a:rPr lang="en-GB" b="1" i="1" dirty="0"/>
              <a:t>Accept diaphragm flattens </a:t>
            </a:r>
            <a:r>
              <a:rPr lang="en-GB" b="1" i="1" u="sng" dirty="0"/>
              <a:t>more</a:t>
            </a:r>
            <a:r>
              <a:rPr lang="en-GB" b="1" i="1" dirty="0"/>
              <a:t> than at rest</a:t>
            </a:r>
            <a:endParaRPr lang="en-GB" b="1" dirty="0"/>
          </a:p>
          <a:p>
            <a:r>
              <a:rPr lang="en-GB" dirty="0"/>
              <a:t>(volume and pressure)</a:t>
            </a:r>
            <a:br>
              <a:rPr lang="en-GB" dirty="0"/>
            </a:br>
            <a:r>
              <a:rPr lang="en-GB" dirty="0"/>
              <a:t>Ribs move up and out </a:t>
            </a:r>
            <a:r>
              <a:rPr lang="en-GB" b="1" dirty="0"/>
              <a:t>more</a:t>
            </a:r>
            <a:r>
              <a:rPr lang="en-GB" dirty="0"/>
              <a:t> than at rest / volume or area of thoracic cavity </a:t>
            </a:r>
            <a:r>
              <a:rPr lang="en-GB" u="sng" dirty="0"/>
              <a:t>increases</a:t>
            </a:r>
            <a:r>
              <a:rPr lang="en-GB" dirty="0"/>
              <a:t> </a:t>
            </a:r>
            <a:r>
              <a:rPr lang="en-GB" b="1" dirty="0"/>
              <a:t>more</a:t>
            </a:r>
            <a:r>
              <a:rPr lang="en-GB" dirty="0"/>
              <a:t> than at rest / pressure in thoracic cavity </a:t>
            </a:r>
            <a:r>
              <a:rPr lang="en-GB" u="sng" dirty="0"/>
              <a:t>decreases</a:t>
            </a:r>
            <a:r>
              <a:rPr lang="en-GB" dirty="0"/>
              <a:t> </a:t>
            </a:r>
            <a:r>
              <a:rPr lang="en-GB" b="1" dirty="0"/>
              <a:t>more</a:t>
            </a:r>
            <a:r>
              <a:rPr lang="en-GB" dirty="0"/>
              <a:t> (than at rest</a:t>
            </a:r>
            <a:r>
              <a:rPr lang="en-GB" dirty="0" smtClean="0"/>
              <a:t>)</a:t>
            </a:r>
          </a:p>
          <a:p>
            <a:r>
              <a:rPr lang="en-GB" dirty="0"/>
              <a:t>Stretch receptors (in the lungs) stimulate the expiratory </a:t>
            </a:r>
            <a:r>
              <a:rPr lang="en-GB" dirty="0" smtClean="0"/>
              <a:t>centre</a:t>
            </a:r>
          </a:p>
          <a:p>
            <a:r>
              <a:rPr lang="en-GB" dirty="0"/>
              <a:t>(air out)</a:t>
            </a:r>
            <a:br>
              <a:rPr lang="en-GB" dirty="0"/>
            </a:br>
            <a:r>
              <a:rPr lang="en-GB" b="1" dirty="0"/>
              <a:t>More</a:t>
            </a:r>
            <a:r>
              <a:rPr lang="en-GB" dirty="0"/>
              <a:t> </a:t>
            </a:r>
            <a:r>
              <a:rPr lang="en-GB" u="sng" dirty="0"/>
              <a:t>air</a:t>
            </a:r>
            <a:r>
              <a:rPr lang="en-GB" dirty="0"/>
              <a:t> out of lungs / </a:t>
            </a:r>
            <a:r>
              <a:rPr lang="en-GB" u="sng" dirty="0"/>
              <a:t>increased</a:t>
            </a:r>
            <a:r>
              <a:rPr lang="en-GB" dirty="0"/>
              <a:t> </a:t>
            </a:r>
            <a:r>
              <a:rPr lang="en-GB" b="1" dirty="0"/>
              <a:t>rate</a:t>
            </a:r>
            <a:r>
              <a:rPr lang="en-GB" dirty="0"/>
              <a:t> of breathing (from rest)</a:t>
            </a:r>
          </a:p>
        </p:txBody>
      </p:sp>
    </p:spTree>
    <p:extLst>
      <p:ext uri="{BB962C8B-B14F-4D97-AF65-F5344CB8AC3E}">
        <p14:creationId xmlns:p14="http://schemas.microsoft.com/office/powerpoint/2010/main" val="30374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650" y="106078"/>
            <a:ext cx="7773338" cy="15961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Respitory</a:t>
            </a:r>
            <a: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Regulation </a:t>
            </a:r>
            <a:b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During Physical Activity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1" y="1774825"/>
            <a:ext cx="3898776" cy="4625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latin typeface="+mj-lt"/>
                <a:ea typeface="+mn-ea"/>
              </a:rPr>
              <a:t>Breathing rate and depth are adjusted to meet the demands of the body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latin typeface="+mj-lt"/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This is controlled by the respiratory control centre (RCC)</a:t>
            </a:r>
          </a:p>
        </p:txBody>
      </p:sp>
      <p:pic>
        <p:nvPicPr>
          <p:cNvPr id="16387" name="Picture 1" descr="shortness-of-breath-during-exercise_2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6" t="1340"/>
          <a:stretch>
            <a:fillRect/>
          </a:stretch>
        </p:blipFill>
        <p:spPr bwMode="auto">
          <a:xfrm>
            <a:off x="4716463" y="1700213"/>
            <a:ext cx="43275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64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3338" cy="864096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Respiratory Control Centre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79388" y="1628775"/>
            <a:ext cx="4032250" cy="5113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The medulla oblongata in the brain contains the </a:t>
            </a: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Respiratory Control Centre </a:t>
            </a:r>
            <a:r>
              <a:rPr lang="en-GB" altLang="en-US" dirty="0" smtClean="0">
                <a:ea typeface="+mn-ea"/>
              </a:rPr>
              <a:t>(RCC).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The RCC is responsible for regulating breathing rate and depth</a:t>
            </a:r>
            <a:endParaRPr lang="en-GB" altLang="en-US" b="1" dirty="0">
              <a:solidFill>
                <a:schemeClr val="accent1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b="1" dirty="0" smtClean="0">
              <a:solidFill>
                <a:schemeClr val="accent1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17411" name="Picture 1" descr="medulla-oblong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630488"/>
            <a:ext cx="5080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4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3338" cy="8662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RCC and Different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640763" cy="4968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/>
              <a:t>The RCC consists of two different centres and controls 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rate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D9253E"/>
                </a:solidFill>
              </a:rPr>
              <a:t>depth</a:t>
            </a:r>
            <a:r>
              <a:rPr lang="en-GB" sz="2800" dirty="0" smtClean="0"/>
              <a:t> of breathing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sz="2800" dirty="0" smtClean="0"/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Inspiratory Centre (IC) </a:t>
            </a:r>
            <a:r>
              <a:rPr lang="en-GB" sz="2800" dirty="0" smtClean="0"/>
              <a:t>stimulates inspiratory muscles to contract at rest and during exercise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GB" sz="2800" dirty="0" smtClean="0">
              <a:ea typeface="ＭＳ Ｐゴシック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GB" sz="2800" dirty="0" smtClean="0">
                <a:ea typeface="ＭＳ Ｐゴシック" charset="0"/>
              </a:rPr>
              <a:t>The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Expiratory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Centre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(EC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) </a:t>
            </a:r>
            <a:r>
              <a:rPr lang="en-GB" sz="2800" dirty="0">
                <a:ea typeface="ＭＳ Ｐゴシック" charset="0"/>
              </a:rPr>
              <a:t>stimulates </a:t>
            </a:r>
            <a:r>
              <a:rPr lang="en-GB" sz="2800" dirty="0" smtClean="0">
                <a:ea typeface="ＭＳ Ｐゴシック" charset="0"/>
              </a:rPr>
              <a:t>additional expiratory </a:t>
            </a:r>
            <a:r>
              <a:rPr lang="en-GB" sz="2800" dirty="0">
                <a:ea typeface="ＭＳ Ｐゴシック" charset="0"/>
              </a:rPr>
              <a:t>muscles to contract </a:t>
            </a:r>
            <a:r>
              <a:rPr lang="en-GB" sz="2800" dirty="0" smtClean="0">
                <a:ea typeface="ＭＳ Ｐゴシック" charset="0"/>
              </a:rPr>
              <a:t>during </a:t>
            </a:r>
            <a:r>
              <a:rPr lang="en-GB" sz="2800" dirty="0">
                <a:ea typeface="ＭＳ Ｐゴシック" charset="0"/>
              </a:rPr>
              <a:t>exercise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00489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Inspiratory Centre (IC)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4249738" cy="50403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b="1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The IC is responsible for the rhythm of breathing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b="1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solidFill>
                  <a:srgbClr val="000000"/>
                </a:solidFill>
                <a:ea typeface="+mn-ea"/>
              </a:rPr>
              <a:t>This uses the </a:t>
            </a:r>
            <a:r>
              <a:rPr lang="en-GB" altLang="en-US" b="1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intercostal nerve to activate the intercostal muscles </a:t>
            </a:r>
            <a:r>
              <a:rPr lang="en-GB" altLang="en-US" dirty="0" smtClean="0">
                <a:solidFill>
                  <a:srgbClr val="000000"/>
                </a:solidFill>
                <a:ea typeface="+mn-ea"/>
              </a:rPr>
              <a:t>and the </a:t>
            </a: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phrenic nerve to activate the diaphragm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</p:txBody>
      </p:sp>
      <p:pic>
        <p:nvPicPr>
          <p:cNvPr id="19459" name="Picture 1" descr="4299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08125"/>
            <a:ext cx="388778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36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rain-function-to-bre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25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Neural Control Factors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During exercise, the RCC is stimulated by the following sensory receptors: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altLang="en-US" dirty="0" smtClean="0"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Proprioceptors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altLang="en-US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Chemoreceptors</a:t>
            </a:r>
            <a:endParaRPr lang="en-GB" altLang="en-US" b="1" dirty="0" smtClean="0">
              <a:solidFill>
                <a:srgbClr val="D9253E"/>
              </a:solidFill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altLang="en-US" b="1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Baroreceptors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altLang="en-US" b="1" dirty="0">
                <a:solidFill>
                  <a:srgbClr val="D9253E"/>
                </a:solidFill>
                <a:ea typeface="ＭＳ Ｐゴシック" charset="0"/>
              </a:rPr>
              <a:t>Thermoreceptors</a:t>
            </a:r>
            <a:endParaRPr lang="en-GB" altLang="en-US" b="1" dirty="0" smtClean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alt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604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Proprioceptors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863" y="1819275"/>
            <a:ext cx="4114800" cy="4625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altLang="en-US" dirty="0" smtClean="0">
                <a:ea typeface="+mn-ea"/>
              </a:rPr>
              <a:t>Proprioceptors are sensory receptors in muscles, tendons and joints that </a:t>
            </a: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inform the RCC that motor movement has increased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dirty="0" smtClean="0">
              <a:ea typeface="+mn-ea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13170"/>
          <a:stretch>
            <a:fillRect/>
          </a:stretch>
        </p:blipFill>
        <p:spPr bwMode="auto">
          <a:xfrm>
            <a:off x="4284663" y="1647825"/>
            <a:ext cx="46831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3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526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Droplet</vt:lpstr>
      <vt:lpstr>PowerPoint Presentation</vt:lpstr>
      <vt:lpstr>Control of breathing</vt:lpstr>
      <vt:lpstr>Respitory Regulation  During Physical Activity</vt:lpstr>
      <vt:lpstr>Respiratory Control Centre</vt:lpstr>
      <vt:lpstr>RCC and Different Centres</vt:lpstr>
      <vt:lpstr>Inspiratory Centre (IC)</vt:lpstr>
      <vt:lpstr>PowerPoint Presentation</vt:lpstr>
      <vt:lpstr>Neural Control Factors</vt:lpstr>
      <vt:lpstr>Proprioceptors</vt:lpstr>
      <vt:lpstr>Chemoreceptors</vt:lpstr>
      <vt:lpstr>Baroreceptors</vt:lpstr>
      <vt:lpstr>Thermoreceptors</vt:lpstr>
      <vt:lpstr>Expiratory Centre – Exercise Only!</vt:lpstr>
      <vt:lpstr>Stretching the Lungs</vt:lpstr>
      <vt:lpstr>PowerPoint Presentation</vt:lpstr>
      <vt:lpstr>Task</vt:lpstr>
      <vt:lpstr>PowerPoint Presentation</vt:lpstr>
      <vt:lpstr>Summary of cardio-respiratory control</vt:lpstr>
      <vt:lpstr>Neural Control of Breathing</vt:lpstr>
      <vt:lpstr>Answer</vt:lpstr>
      <vt:lpstr>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 2</dc:title>
  <dc:creator>D.Ashleighmorris</dc:creator>
  <cp:lastModifiedBy>D.Ashleighmorris</cp:lastModifiedBy>
  <cp:revision>3</cp:revision>
  <dcterms:created xsi:type="dcterms:W3CDTF">2017-03-06T19:08:38Z</dcterms:created>
  <dcterms:modified xsi:type="dcterms:W3CDTF">2017-03-07T16:57:20Z</dcterms:modified>
</cp:coreProperties>
</file>