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1" r:id="rId4"/>
    <p:sldId id="267" r:id="rId5"/>
    <p:sldId id="263" r:id="rId6"/>
    <p:sldId id="266" r:id="rId7"/>
    <p:sldId id="264" r:id="rId8"/>
    <p:sldId id="265" r:id="rId9"/>
    <p:sldId id="268" r:id="rId10"/>
    <p:sldId id="269" r:id="rId11"/>
    <p:sldId id="280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7"/>
            <a:ext cx="6517482" cy="25092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2"/>
            <a:ext cx="6517482" cy="1371599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177" indent="0" algn="ctr">
              <a:buNone/>
              <a:defRPr sz="2000"/>
            </a:lvl2pPr>
            <a:lvl3pPr marL="914353" indent="0" algn="ctr">
              <a:buNone/>
              <a:defRPr sz="1800"/>
            </a:lvl3pPr>
            <a:lvl4pPr marL="1371530" indent="0" algn="ctr">
              <a:buNone/>
              <a:defRPr sz="1600"/>
            </a:lvl4pPr>
            <a:lvl5pPr marL="1828706" indent="0" algn="ctr">
              <a:buNone/>
              <a:defRPr sz="1600"/>
            </a:lvl5pPr>
            <a:lvl6pPr marL="2285883" indent="0" algn="ctr">
              <a:buNone/>
              <a:defRPr sz="1600"/>
            </a:lvl6pPr>
            <a:lvl7pPr marL="2743060" indent="0" algn="ctr">
              <a:buNone/>
              <a:defRPr sz="1600"/>
            </a:lvl7pPr>
            <a:lvl8pPr marL="3200236" indent="0" algn="ctr">
              <a:buNone/>
              <a:defRPr sz="1600"/>
            </a:lvl8pPr>
            <a:lvl9pPr marL="365741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F89BCB-9AD3-4DE4-9339-DD485CEB71EC}" type="datetimeFigureOut">
              <a:rPr lang="en-US" altLang="en-US">
                <a:solidFill>
                  <a:prstClr val="black"/>
                </a:solidFill>
              </a:rPr>
              <a:pPr/>
              <a:t>1/24/2017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215E3-CDF8-40AF-8AF9-C7FE70A36646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39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9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2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3" indent="0">
              <a:buNone/>
              <a:defRPr sz="1000"/>
            </a:lvl6pPr>
            <a:lvl7pPr marL="2743060" indent="0">
              <a:buNone/>
              <a:defRPr sz="1000"/>
            </a:lvl7pPr>
            <a:lvl8pPr marL="3200236" indent="0">
              <a:buNone/>
              <a:defRPr sz="1000"/>
            </a:lvl8pPr>
            <a:lvl9pPr marL="365741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769E7E-805B-4502-8122-5EB1E26B0530}" type="datetimeFigureOut">
              <a:rPr lang="en-US" altLang="en-US">
                <a:solidFill>
                  <a:prstClr val="black"/>
                </a:solidFill>
              </a:rPr>
              <a:pPr/>
              <a:t>1/24/2017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A2E0E-3CCD-40C3-A6BA-89FF5DA37B96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76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7773339" cy="342724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2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3" indent="0">
              <a:buNone/>
              <a:defRPr sz="1000"/>
            </a:lvl6pPr>
            <a:lvl7pPr marL="2743060" indent="0">
              <a:buNone/>
              <a:defRPr sz="1000"/>
            </a:lvl7pPr>
            <a:lvl8pPr marL="3200236" indent="0">
              <a:buNone/>
              <a:defRPr sz="1000"/>
            </a:lvl8pPr>
            <a:lvl9pPr marL="365741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CCE775-275C-4761-AB26-A70A5FEF7A73}" type="datetimeFigureOut">
              <a:rPr lang="en-US" altLang="en-US">
                <a:solidFill>
                  <a:prstClr val="black"/>
                </a:solidFill>
              </a:rPr>
              <a:pPr/>
              <a:t>1/24/2017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29FB6-0C91-4F43-98F8-A3E744F21447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867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7816" y="887388"/>
            <a:ext cx="546943" cy="584895"/>
          </a:xfrm>
          <a:prstGeom prst="rect">
            <a:avLst/>
          </a:prstGeom>
        </p:spPr>
        <p:txBody>
          <a:bodyPr lIns="91437" tIns="45718" rIns="91437" bIns="45718" anchor="ctr"/>
          <a:lstStyle>
            <a:lvl1pPr>
              <a:defRPr sz="4800" i="1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4800" i="1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4800" i="1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4800" i="1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4800" i="1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i="1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i="1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i="1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i="1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7900">
                <a:solidFill>
                  <a:prstClr val="black"/>
                </a:solidFill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0312" y="3119810"/>
            <a:ext cx="553641" cy="584895"/>
          </a:xfrm>
          <a:prstGeom prst="rect">
            <a:avLst/>
          </a:prstGeom>
        </p:spPr>
        <p:txBody>
          <a:bodyPr lIns="91437" tIns="45718" rIns="91437" bIns="45718" anchor="ctr"/>
          <a:lstStyle>
            <a:lvl1pPr>
              <a:defRPr sz="4800" i="1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4800" i="1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4800" i="1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4800" i="1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4800" i="1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i="1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i="1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i="1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i="1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7900">
                <a:solidFill>
                  <a:prstClr val="black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9"/>
            <a:ext cx="6977064" cy="272991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9478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3" indent="0">
              <a:buNone/>
              <a:defRPr sz="1000"/>
            </a:lvl6pPr>
            <a:lvl7pPr marL="2743060" indent="0">
              <a:buNone/>
              <a:defRPr sz="1000"/>
            </a:lvl7pPr>
            <a:lvl8pPr marL="3200236" indent="0">
              <a:buNone/>
              <a:defRPr sz="1000"/>
            </a:lvl8pPr>
            <a:lvl9pPr marL="365741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2" y="4372798"/>
            <a:ext cx="7773339" cy="142105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3" indent="0">
              <a:buNone/>
              <a:defRPr sz="1000"/>
            </a:lvl6pPr>
            <a:lvl7pPr marL="2743060" indent="0">
              <a:buNone/>
              <a:defRPr sz="1000"/>
            </a:lvl7pPr>
            <a:lvl8pPr marL="3200236" indent="0">
              <a:buNone/>
              <a:defRPr sz="1000"/>
            </a:lvl8pPr>
            <a:lvl9pPr marL="365741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1D269E3E-D9F5-4902-A3D9-E8864C31A8AF}" type="datetimeFigureOut">
              <a:rPr lang="en-US" altLang="en-US">
                <a:solidFill>
                  <a:prstClr val="black"/>
                </a:solidFill>
              </a:rPr>
              <a:pPr/>
              <a:t>1/24/2017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17C2F2C-8488-400D-8307-947FEE5399B8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16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2" y="4662336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3" indent="0">
              <a:buNone/>
              <a:defRPr sz="1000"/>
            </a:lvl6pPr>
            <a:lvl7pPr marL="2743060" indent="0">
              <a:buNone/>
              <a:defRPr sz="1000"/>
            </a:lvl7pPr>
            <a:lvl8pPr marL="3200236" indent="0">
              <a:buNone/>
              <a:defRPr sz="1000"/>
            </a:lvl8pPr>
            <a:lvl9pPr marL="365741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CA5121-712B-48E9-9A28-59F5E7DBA278}" type="datetimeFigureOut">
              <a:rPr lang="en-US" altLang="en-US">
                <a:solidFill>
                  <a:prstClr val="black"/>
                </a:solidFill>
              </a:rPr>
              <a:pPr/>
              <a:t>1/24/2017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4D156-5F39-4042-AA2B-D1EED117A78E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10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5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5" y="2943356"/>
            <a:ext cx="2478696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637E93EF-48E1-4CBC-8482-2F773F6250E5}" type="datetimeFigureOut">
              <a:rPr lang="en-US" altLang="en-US">
                <a:solidFill>
                  <a:prstClr val="black"/>
                </a:solidFill>
              </a:rPr>
              <a:pPr/>
              <a:t>1/24/2017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4E73F2D0-132A-4392-BEEE-F73282C55EFF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255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2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2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2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177" indent="0">
              <a:buNone/>
              <a:defRPr sz="1600"/>
            </a:lvl2pPr>
            <a:lvl3pPr marL="914353" indent="0">
              <a:buNone/>
              <a:defRPr sz="1600"/>
            </a:lvl3pPr>
            <a:lvl4pPr marL="1371530" indent="0">
              <a:buNone/>
              <a:defRPr sz="1600"/>
            </a:lvl4pPr>
            <a:lvl5pPr marL="1828706" indent="0">
              <a:buNone/>
              <a:defRPr sz="1600"/>
            </a:lvl5pPr>
            <a:lvl6pPr marL="2285883" indent="0">
              <a:buNone/>
              <a:defRPr sz="1600"/>
            </a:lvl6pPr>
            <a:lvl7pPr marL="2743060" indent="0">
              <a:buNone/>
              <a:defRPr sz="1600"/>
            </a:lvl7pPr>
            <a:lvl8pPr marL="3200236" indent="0">
              <a:buNone/>
              <a:defRPr sz="1600"/>
            </a:lvl8pPr>
            <a:lvl9pPr marL="3657413" indent="0">
              <a:buNone/>
              <a:defRPr sz="16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2" y="4781082"/>
            <a:ext cx="2472307" cy="101011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177" indent="0">
              <a:buNone/>
              <a:defRPr sz="1600"/>
            </a:lvl2pPr>
            <a:lvl3pPr marL="914353" indent="0">
              <a:buNone/>
              <a:defRPr sz="1600"/>
            </a:lvl3pPr>
            <a:lvl4pPr marL="1371530" indent="0">
              <a:buNone/>
              <a:defRPr sz="1600"/>
            </a:lvl4pPr>
            <a:lvl5pPr marL="1828706" indent="0">
              <a:buNone/>
              <a:defRPr sz="1600"/>
            </a:lvl5pPr>
            <a:lvl6pPr marL="2285883" indent="0">
              <a:buNone/>
              <a:defRPr sz="1600"/>
            </a:lvl6pPr>
            <a:lvl7pPr marL="2743060" indent="0">
              <a:buNone/>
              <a:defRPr sz="1600"/>
            </a:lvl7pPr>
            <a:lvl8pPr marL="3200236" indent="0">
              <a:buNone/>
              <a:defRPr sz="1600"/>
            </a:lvl8pPr>
            <a:lvl9pPr marL="3657413" indent="0">
              <a:buNone/>
              <a:defRPr sz="16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5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5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177" indent="0">
              <a:buNone/>
              <a:defRPr sz="1600"/>
            </a:lvl2pPr>
            <a:lvl3pPr marL="914353" indent="0">
              <a:buNone/>
              <a:defRPr sz="1600"/>
            </a:lvl3pPr>
            <a:lvl4pPr marL="1371530" indent="0">
              <a:buNone/>
              <a:defRPr sz="1600"/>
            </a:lvl4pPr>
            <a:lvl5pPr marL="1828706" indent="0">
              <a:buNone/>
              <a:defRPr sz="1600"/>
            </a:lvl5pPr>
            <a:lvl6pPr marL="2285883" indent="0">
              <a:buNone/>
              <a:defRPr sz="1600"/>
            </a:lvl6pPr>
            <a:lvl7pPr marL="2743060" indent="0">
              <a:buNone/>
              <a:defRPr sz="1600"/>
            </a:lvl7pPr>
            <a:lvl8pPr marL="3200236" indent="0">
              <a:buNone/>
              <a:defRPr sz="1600"/>
            </a:lvl8pPr>
            <a:lvl9pPr marL="3657413" indent="0">
              <a:buNone/>
              <a:defRPr sz="16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80"/>
            <a:ext cx="2478790" cy="1010121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fld id="{738953C1-4A89-4E3F-9BC4-71438BCBF529}" type="datetimeFigureOut">
              <a:rPr lang="en-US" altLang="en-US">
                <a:solidFill>
                  <a:prstClr val="black"/>
                </a:solidFill>
              </a:rPr>
              <a:pPr/>
              <a:t>1/24/2017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42A89BC5-674E-46D1-B9D2-41FF45D24797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987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2" y="2367095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18ACF001-73B7-49EE-A0E6-C91C5A77EAF8}" type="datetimeFigureOut">
              <a:rPr lang="en-US" altLang="en-US">
                <a:solidFill>
                  <a:prstClr val="black"/>
                </a:solidFill>
              </a:rPr>
              <a:pPr/>
              <a:t>1/24/2017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CE8B777-4212-4111-9AEB-6931252DF0A2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404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609603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3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CAFC603-4A69-461F-937C-5D0B30EB08F8}" type="datetimeFigureOut">
              <a:rPr lang="en-US" altLang="en-US">
                <a:solidFill>
                  <a:prstClr val="black"/>
                </a:solidFill>
              </a:rPr>
              <a:pPr/>
              <a:t>1/24/2017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A7645F5-D2E5-40AC-AE11-B939D6AE816D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95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4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41495C2A-1520-406A-84A6-4EDF0ACF235B}" type="datetimeFigureOut">
              <a:rPr lang="en-US" altLang="en-US">
                <a:solidFill>
                  <a:prstClr val="black"/>
                </a:solidFill>
              </a:rPr>
              <a:pPr/>
              <a:t>1/24/2017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A89BEF5-C4FD-4381-89DC-E0F8AE79F15B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78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5"/>
            <a:ext cx="7763814" cy="27368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9"/>
            <a:ext cx="7763814" cy="1368183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1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7FA6B8-2010-4001-BA13-9FD3168B753C}" type="datetimeFigureOut">
              <a:rPr lang="en-US" altLang="en-US">
                <a:solidFill>
                  <a:prstClr val="black"/>
                </a:solidFill>
              </a:rPr>
              <a:pPr/>
              <a:t>1/24/2017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4CEBE-FDE9-45FB-8B97-D0565B1E2425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87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4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4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919518EB-2EA3-4A79-912F-26523541FD31}" type="datetimeFigureOut">
              <a:rPr lang="en-US" altLang="en-US">
                <a:solidFill>
                  <a:prstClr val="black"/>
                </a:solidFill>
              </a:rPr>
              <a:pPr/>
              <a:t>1/24/2017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8698988-81F2-4FD3-A656-9DE4C9C7B58B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30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4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1" y="3051014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D3EC49D6-E3D7-4B3B-A500-0677DA453AF0}" type="datetimeFigureOut">
              <a:rPr lang="en-US" altLang="en-US">
                <a:solidFill>
                  <a:prstClr val="black"/>
                </a:solidFill>
              </a:rPr>
              <a:pPr/>
              <a:t>1/24/2017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196D683-7D29-45A3-A996-325419CC95DB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80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80C6BE-C900-495D-92AF-300543AFBE90}" type="datetimeFigureOut">
              <a:rPr lang="en-US" altLang="en-US">
                <a:solidFill>
                  <a:prstClr val="black"/>
                </a:solidFill>
              </a:rPr>
              <a:pPr/>
              <a:t>1/24/2017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A6894-7823-460E-896B-0551B420C5F9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8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23FF0-6BA0-4BCF-AA45-E2D2BF523701}" type="datetimeFigureOut">
              <a:rPr lang="en-US" altLang="en-US">
                <a:solidFill>
                  <a:prstClr val="black"/>
                </a:solidFill>
              </a:rPr>
              <a:pPr/>
              <a:t>1/24/2017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EE6C0-E3AD-4C54-B46D-F6BDFA6A8DE6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3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2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2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3" indent="0">
              <a:buNone/>
              <a:defRPr sz="1000"/>
            </a:lvl6pPr>
            <a:lvl7pPr marL="2743060" indent="0">
              <a:buNone/>
              <a:defRPr sz="1000"/>
            </a:lvl7pPr>
            <a:lvl8pPr marL="3200236" indent="0">
              <a:buNone/>
              <a:defRPr sz="1000"/>
            </a:lvl8pPr>
            <a:lvl9pPr marL="365741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ADDEFE8A-D0AA-4CFA-A4AE-FE4CCE08A1AC}" type="datetimeFigureOut">
              <a:rPr lang="en-US" altLang="en-US">
                <a:solidFill>
                  <a:prstClr val="black"/>
                </a:solidFill>
              </a:rPr>
              <a:pPr/>
              <a:t>1/24/2017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B1D7DD0-C7B8-49A1-A268-8AE52C670841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8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1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1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4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3" indent="0">
              <a:buNone/>
              <a:defRPr sz="1000"/>
            </a:lvl6pPr>
            <a:lvl7pPr marL="2743060" indent="0">
              <a:buNone/>
              <a:defRPr sz="1000"/>
            </a:lvl7pPr>
            <a:lvl8pPr marL="3200236" indent="0">
              <a:buNone/>
              <a:defRPr sz="1000"/>
            </a:lvl8pPr>
            <a:lvl9pPr marL="365741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9B032A-62B8-480D-853F-FEF4537E334F}" type="datetimeFigureOut">
              <a:rPr lang="en-US" altLang="en-US">
                <a:solidFill>
                  <a:prstClr val="black"/>
                </a:solidFill>
              </a:rPr>
              <a:pPr/>
              <a:t>1/24/2017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47789-4F1E-4532-86EB-9EA333C7ED30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53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B8B8B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54" y="618381"/>
            <a:ext cx="7773293" cy="1596182"/>
          </a:xfrm>
          <a:prstGeom prst="rect">
            <a:avLst/>
          </a:prstGeom>
        </p:spPr>
        <p:txBody>
          <a:bodyPr vert="horz" lIns="64291" tIns="32146" rIns="64291" bIns="3214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54" y="2367484"/>
            <a:ext cx="7773293" cy="3423419"/>
          </a:xfrm>
          <a:prstGeom prst="rect">
            <a:avLst/>
          </a:prstGeom>
        </p:spPr>
        <p:txBody>
          <a:bodyPr vert="horz" lIns="64291" tIns="32146" rIns="64291" bIns="321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8533" y="5883548"/>
            <a:ext cx="2058293" cy="365001"/>
          </a:xfrm>
          <a:prstGeom prst="rect">
            <a:avLst/>
          </a:prstGeom>
        </p:spPr>
        <p:txBody>
          <a:bodyPr vert="horz" wrap="square" lIns="64291" tIns="32146" rIns="64291" bIns="3214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8DCA79-F888-4E83-987D-A73BFE5EF73B}" type="datetimeFigureOut">
              <a:rPr lang="en-US" altLang="en-US" i="1">
                <a:solidFill>
                  <a:prstClr val="black"/>
                </a:solidFill>
                <a:latin typeface="Times" charset="0"/>
                <a:ea typeface="ヒラギノ明朝 ProN W3" charset="-128"/>
                <a:sym typeface="Times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1/24/2017</a:t>
            </a:fld>
            <a:endParaRPr lang="en-US" altLang="en-US" i="1">
              <a:solidFill>
                <a:prstClr val="black"/>
              </a:solidFill>
              <a:latin typeface="Times" charset="0"/>
              <a:ea typeface="ヒラギノ明朝 ProN W3" charset="-128"/>
              <a:sym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53" y="5883548"/>
            <a:ext cx="5005090" cy="365001"/>
          </a:xfrm>
          <a:prstGeom prst="rect">
            <a:avLst/>
          </a:prstGeom>
        </p:spPr>
        <p:txBody>
          <a:bodyPr vert="horz" wrap="square" lIns="64291" tIns="32146" rIns="64291" bIns="3214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i="1">
              <a:solidFill>
                <a:prstClr val="black"/>
              </a:solidFill>
              <a:latin typeface="Times" charset="0"/>
              <a:ea typeface="ヒラギノ明朝 ProN W3" charset="-128"/>
              <a:sym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031" y="5883548"/>
            <a:ext cx="572616" cy="365001"/>
          </a:xfrm>
          <a:prstGeom prst="rect">
            <a:avLst/>
          </a:prstGeom>
        </p:spPr>
        <p:txBody>
          <a:bodyPr vert="horz" wrap="square" lIns="64291" tIns="32146" rIns="64291" bIns="3214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BDEF21-AC33-4949-A0FF-50A3E9AF934A}" type="slidenum">
              <a:rPr lang="en-US" altLang="en-US" i="1">
                <a:solidFill>
                  <a:prstClr val="black"/>
                </a:solidFill>
                <a:latin typeface="Times" charset="0"/>
                <a:ea typeface="ヒラギノ明朝 ProN W3" charset="-128"/>
                <a:sym typeface="Times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i="1">
              <a:solidFill>
                <a:prstClr val="black"/>
              </a:solidFill>
              <a:latin typeface="Times" charset="0"/>
              <a:ea typeface="ヒラギノ明朝 ProN W3" charset="-128"/>
              <a:sym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6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14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14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2pPr>
      <a:lvl3pPr algn="ctr" defTabSz="91414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3pPr>
      <a:lvl4pPr algn="ctr" defTabSz="91414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4pPr>
      <a:lvl5pPr algn="ctr" defTabSz="91414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5pPr>
      <a:lvl6pPr marL="321457" algn="ctr" defTabSz="914145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6pPr>
      <a:lvl7pPr marL="642915" algn="ctr" defTabSz="914145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7pPr>
      <a:lvl8pPr marL="964372" algn="ctr" defTabSz="914145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8pPr>
      <a:lvl9pPr marL="1285829" algn="ctr" defTabSz="914145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9pPr>
    </p:titleStyle>
    <p:bodyStyle>
      <a:lvl1pPr marL="227699" indent="-227699" algn="l" defTabSz="914145" rtl="0" eaLnBrk="0" fontAlgn="base" hangingPunct="0">
        <a:lnSpc>
          <a:spcPct val="120000"/>
        </a:lnSpc>
        <a:spcBef>
          <a:spcPts val="1002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000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685329" indent="-227699" algn="l" defTabSz="914145" rtl="0" eaLnBrk="0" fontAlgn="base" hangingPunct="0">
        <a:lnSpc>
          <a:spcPct val="120000"/>
        </a:lnSpc>
        <a:spcBef>
          <a:spcPts val="501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800" kern="1200" cap="all">
          <a:solidFill>
            <a:schemeClr val="tx1"/>
          </a:solidFill>
          <a:latin typeface="+mn-lt"/>
          <a:ea typeface="+mn-ea"/>
          <a:cs typeface="+mn-cs"/>
        </a:defRPr>
      </a:lvl2pPr>
      <a:lvl3pPr marL="1141844" indent="-227699" algn="l" defTabSz="914145" rtl="0" eaLnBrk="0" fontAlgn="base" hangingPunct="0">
        <a:lnSpc>
          <a:spcPct val="120000"/>
        </a:lnSpc>
        <a:spcBef>
          <a:spcPts val="501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500" kern="1200" cap="all">
          <a:solidFill>
            <a:schemeClr val="tx1"/>
          </a:solidFill>
          <a:latin typeface="+mn-lt"/>
          <a:ea typeface="+mn-ea"/>
          <a:cs typeface="+mn-cs"/>
        </a:defRPr>
      </a:lvl3pPr>
      <a:lvl4pPr marL="1599474" indent="-227699" algn="l" defTabSz="914145" rtl="0" eaLnBrk="0" fontAlgn="base" hangingPunct="0">
        <a:lnSpc>
          <a:spcPct val="120000"/>
        </a:lnSpc>
        <a:spcBef>
          <a:spcPts val="501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300" kern="1200" cap="all">
          <a:solidFill>
            <a:schemeClr val="tx1"/>
          </a:solidFill>
          <a:latin typeface="+mn-lt"/>
          <a:ea typeface="+mn-ea"/>
          <a:cs typeface="+mn-cs"/>
        </a:defRPr>
      </a:lvl4pPr>
      <a:lvl5pPr marL="2057104" indent="-227699" algn="l" defTabSz="914145" rtl="0" eaLnBrk="0" fontAlgn="base" hangingPunct="0">
        <a:lnSpc>
          <a:spcPct val="120000"/>
        </a:lnSpc>
        <a:spcBef>
          <a:spcPts val="501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300" kern="1200" cap="all">
          <a:solidFill>
            <a:schemeClr val="tx1"/>
          </a:solidFill>
          <a:latin typeface="+mn-lt"/>
          <a:ea typeface="+mn-ea"/>
          <a:cs typeface="+mn-cs"/>
        </a:defRPr>
      </a:lvl5pPr>
      <a:lvl6pPr marL="2514471" indent="-228588" algn="l" defTabSz="914353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</a:rPr>
              <a:t>Sports Psychology</a:t>
            </a:r>
          </a:p>
        </p:txBody>
      </p:sp>
    </p:spTree>
    <p:extLst>
      <p:ext uri="{BB962C8B-B14F-4D97-AF65-F5344CB8AC3E}">
        <p14:creationId xmlns:p14="http://schemas.microsoft.com/office/powerpoint/2010/main" val="10213595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Task 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647" y="1774775"/>
            <a:ext cx="8228707" cy="4625578"/>
          </a:xfrm>
          <a:prstGeom prst="rect">
            <a:avLst/>
          </a:prstGeom>
        </p:spPr>
        <p:txBody>
          <a:bodyPr lIns="64291" tIns="32146" rIns="64291" bIns="32146">
            <a:normAutofit fontScale="92500" lnSpcReduction="20000"/>
          </a:bodyPr>
          <a:lstStyle/>
          <a:p>
            <a:pPr marL="151799" indent="0">
              <a:buNone/>
              <a:defRPr/>
            </a:pPr>
            <a:r>
              <a:rPr lang="en-GB" sz="3100" dirty="0"/>
              <a:t>How does….</a:t>
            </a:r>
          </a:p>
          <a:p>
            <a:pPr marL="151799" indent="0">
              <a:buNone/>
              <a:defRPr/>
            </a:pPr>
            <a:endParaRPr lang="en-GB" sz="3100" dirty="0"/>
          </a:p>
          <a:p>
            <a:pPr>
              <a:defRPr/>
            </a:pPr>
            <a:r>
              <a:rPr lang="en-GB" sz="3100" b="1" dirty="0">
                <a:solidFill>
                  <a:srgbClr val="FF0000"/>
                </a:solidFill>
              </a:rPr>
              <a:t>Personality</a:t>
            </a:r>
            <a:endParaRPr lang="en-GB" sz="3100" dirty="0"/>
          </a:p>
          <a:p>
            <a:pPr>
              <a:defRPr/>
            </a:pPr>
            <a:r>
              <a:rPr lang="en-GB" sz="3100" b="1" dirty="0">
                <a:solidFill>
                  <a:srgbClr val="002060"/>
                </a:solidFill>
              </a:rPr>
              <a:t>Phase of Learning </a:t>
            </a:r>
          </a:p>
          <a:p>
            <a:pPr>
              <a:defRPr/>
            </a:pPr>
            <a:r>
              <a:rPr lang="en-GB" sz="3100" b="1" dirty="0">
                <a:solidFill>
                  <a:srgbClr val="0070C0"/>
                </a:solidFill>
              </a:rPr>
              <a:t>Experience</a:t>
            </a:r>
          </a:p>
          <a:p>
            <a:pPr>
              <a:defRPr/>
            </a:pPr>
            <a:r>
              <a:rPr lang="en-GB" sz="3100" b="1" dirty="0">
                <a:solidFill>
                  <a:srgbClr val="7030A0"/>
                </a:solidFill>
              </a:rPr>
              <a:t>Type of Skill</a:t>
            </a:r>
          </a:p>
          <a:p>
            <a:pPr>
              <a:defRPr/>
            </a:pPr>
            <a:endParaRPr lang="en-GB" sz="3100" dirty="0"/>
          </a:p>
          <a:p>
            <a:pPr marL="151799" indent="0">
              <a:buNone/>
              <a:defRPr/>
            </a:pPr>
            <a:r>
              <a:rPr lang="en-GB" sz="3100" dirty="0"/>
              <a:t>….affect Drive Theory?</a:t>
            </a:r>
          </a:p>
        </p:txBody>
      </p:sp>
    </p:spTree>
    <p:extLst>
      <p:ext uri="{BB962C8B-B14F-4D97-AF65-F5344CB8AC3E}">
        <p14:creationId xmlns:p14="http://schemas.microsoft.com/office/powerpoint/2010/main" val="32116493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7773293" cy="1010419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Personality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Extroverts tend to seek situations of high arousal so will perform better in front of an audience</a:t>
            </a:r>
          </a:p>
          <a:p>
            <a:r>
              <a:rPr lang="en-GB" dirty="0" smtClean="0"/>
              <a:t>Introverts will perform less well in a social situation.</a:t>
            </a:r>
          </a:p>
          <a:p>
            <a:endParaRPr lang="en-GB" dirty="0"/>
          </a:p>
          <a:p>
            <a:r>
              <a:rPr lang="en-GB" dirty="0" smtClean="0"/>
              <a:t>High anxiety will struggle in the presence of an audience</a:t>
            </a:r>
          </a:p>
          <a:p>
            <a:r>
              <a:rPr lang="en-GB" dirty="0" smtClean="0"/>
              <a:t>Low anxiety will fair better with an audience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1318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354" y="618381"/>
            <a:ext cx="7773293" cy="93841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Drive Theory and Performance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267891" y="1555998"/>
            <a:ext cx="8708678" cy="5113363"/>
          </a:xfrm>
          <a:prstGeom prst="rect">
            <a:avLst/>
          </a:prstGeom>
        </p:spPr>
        <p:txBody>
          <a:bodyPr lIns="64291" tIns="32146" rIns="64291" bIns="32146">
            <a:normAutofit fontScale="85000" lnSpcReduction="10000"/>
          </a:bodyPr>
          <a:lstStyle/>
          <a:p>
            <a:pPr>
              <a:defRPr/>
            </a:pPr>
            <a:r>
              <a:rPr lang="en-GB" sz="2500" b="1" dirty="0">
                <a:solidFill>
                  <a:schemeClr val="accent2">
                    <a:lumMod val="75000"/>
                  </a:schemeClr>
                </a:solidFill>
              </a:rPr>
              <a:t>High arousal is beneficial at the expert stage </a:t>
            </a:r>
            <a:r>
              <a:rPr lang="en-GB" sz="2500" dirty="0"/>
              <a:t>– autonomous phase.</a:t>
            </a:r>
          </a:p>
          <a:p>
            <a:pPr>
              <a:defRPr/>
            </a:pPr>
            <a:r>
              <a:rPr lang="en-GB" sz="2500" dirty="0"/>
              <a:t>This is because the dominant behaviour would tend towards the correct response, and create </a:t>
            </a:r>
            <a:r>
              <a:rPr lang="en-GB" sz="2500" b="1" dirty="0">
                <a:solidFill>
                  <a:srgbClr val="00B050"/>
                </a:solidFill>
              </a:rPr>
              <a:t>Social Facilitation</a:t>
            </a:r>
            <a:r>
              <a:rPr lang="en-GB" sz="2500" dirty="0"/>
              <a:t>.</a:t>
            </a:r>
          </a:p>
          <a:p>
            <a:pPr>
              <a:defRPr/>
            </a:pPr>
            <a:r>
              <a:rPr lang="en-GB" sz="2500" dirty="0"/>
              <a:t>High arousal also</a:t>
            </a:r>
            <a:r>
              <a:rPr lang="en-GB" sz="25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500" b="1" dirty="0">
                <a:solidFill>
                  <a:schemeClr val="accent2">
                    <a:lumMod val="75000"/>
                  </a:schemeClr>
                </a:solidFill>
              </a:rPr>
              <a:t>increases the performance of simple and ballistic skills</a:t>
            </a:r>
            <a:r>
              <a:rPr lang="en-GB" sz="25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500" dirty="0"/>
              <a:t>(gross skills).</a:t>
            </a:r>
          </a:p>
          <a:p>
            <a:pPr>
              <a:defRPr/>
            </a:pPr>
            <a:endParaRPr lang="en-GB" sz="2500" dirty="0"/>
          </a:p>
          <a:p>
            <a:pPr>
              <a:defRPr/>
            </a:pPr>
            <a:r>
              <a:rPr lang="en-GB" sz="2500" b="1" dirty="0">
                <a:solidFill>
                  <a:srgbClr val="FF0000"/>
                </a:solidFill>
              </a:rPr>
              <a:t>High arousal would be problematic for a novice </a:t>
            </a:r>
            <a:r>
              <a:rPr lang="en-GB" sz="2500" dirty="0"/>
              <a:t>(Cognitive or Associative). </a:t>
            </a:r>
          </a:p>
          <a:p>
            <a:pPr>
              <a:defRPr/>
            </a:pPr>
            <a:r>
              <a:rPr lang="en-GB" sz="2500" dirty="0"/>
              <a:t>The dominant behaviour would be incorrect, and therefore high arousal is likely to cause mistakes and inhibit performance (</a:t>
            </a:r>
            <a:r>
              <a:rPr lang="en-GB" sz="2500" b="1" dirty="0">
                <a:solidFill>
                  <a:srgbClr val="FF0000"/>
                </a:solidFill>
              </a:rPr>
              <a:t>Social inhibition</a:t>
            </a:r>
            <a:r>
              <a:rPr lang="en-GB" sz="2500" dirty="0"/>
              <a:t>).</a:t>
            </a:r>
          </a:p>
          <a:p>
            <a:pPr>
              <a:defRPr/>
            </a:pP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662370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Exam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647" y="1774775"/>
            <a:ext cx="8228707" cy="4625578"/>
          </a:xfrm>
          <a:prstGeom prst="rect">
            <a:avLst/>
          </a:prstGeom>
        </p:spPr>
        <p:txBody>
          <a:bodyPr lIns="64291" tIns="32146" rIns="64291" bIns="32146">
            <a:normAutofit fontScale="77500" lnSpcReduction="20000"/>
          </a:bodyPr>
          <a:lstStyle/>
          <a:p>
            <a:pPr>
              <a:defRPr/>
            </a:pPr>
            <a:r>
              <a:rPr lang="en-GB" sz="3100" dirty="0" err="1"/>
              <a:t>Zajonc</a:t>
            </a:r>
            <a:r>
              <a:rPr lang="en-GB" sz="3100" dirty="0"/>
              <a:t> states that when an audience is present, arousal is raised.</a:t>
            </a:r>
          </a:p>
          <a:p>
            <a:pPr>
              <a:defRPr/>
            </a:pPr>
            <a:endParaRPr lang="en-GB" sz="3100" dirty="0"/>
          </a:p>
          <a:p>
            <a:pPr>
              <a:defRPr/>
            </a:pPr>
            <a:r>
              <a:rPr lang="en-GB" sz="3100" dirty="0"/>
              <a:t>Explain how different levels of arousal affect those performing sport in front of an audience.</a:t>
            </a:r>
          </a:p>
          <a:p>
            <a:pPr>
              <a:defRPr/>
            </a:pPr>
            <a:endParaRPr lang="en-GB" sz="3100" dirty="0"/>
          </a:p>
          <a:p>
            <a:pPr>
              <a:defRPr/>
            </a:pPr>
            <a:r>
              <a:rPr lang="en-GB" sz="3100" dirty="0"/>
              <a:t>Refer to in your answer: type of task involved, ability level of performer, personality of the performer.</a:t>
            </a:r>
          </a:p>
          <a:p>
            <a:pPr marL="119431" indent="0" algn="r">
              <a:buNone/>
              <a:defRPr/>
            </a:pPr>
            <a:r>
              <a:rPr lang="en-GB" sz="3100" dirty="0"/>
              <a:t>[</a:t>
            </a:r>
            <a:r>
              <a:rPr lang="en-GB" sz="3100" b="1" dirty="0"/>
              <a:t>5 Marks</a:t>
            </a:r>
            <a:r>
              <a:rPr lang="en-GB" sz="31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60706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232" y="138410"/>
            <a:ext cx="9146232" cy="7436169"/>
          </a:xfrm>
          <a:prstGeom prst="rect">
            <a:avLst/>
          </a:prstGeom>
        </p:spPr>
        <p:txBody>
          <a:bodyPr lIns="64291" tIns="32146" rIns="64291" bIns="32146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prstClr val="black"/>
                </a:solidFill>
              </a:rPr>
              <a:t>(Different effects of arousal in front of audience) </a:t>
            </a:r>
            <a:endParaRPr lang="en-US" sz="14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prstClr val="black"/>
                </a:solidFill>
              </a:rPr>
              <a:t>5 marks for 5 from: </a:t>
            </a:r>
          </a:p>
          <a:p>
            <a:pPr>
              <a:defRPr/>
            </a:pPr>
            <a:endParaRPr lang="en-US" sz="10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1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1700" b="1" dirty="0">
                <a:solidFill>
                  <a:srgbClr val="7030A0"/>
                </a:solidFill>
              </a:rPr>
              <a:t>(increase in arousal/presence of an audience) leads to likelihood of the dominant response </a:t>
            </a:r>
            <a:r>
              <a:rPr lang="en-GB" sz="1700" b="1" dirty="0">
                <a:solidFill>
                  <a:srgbClr val="7030A0"/>
                </a:solidFill>
              </a:rPr>
              <a:t>(general) </a:t>
            </a:r>
          </a:p>
          <a:p>
            <a:pPr>
              <a:defRPr/>
            </a:pPr>
            <a:endParaRPr lang="en-GB" sz="1700" b="1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en-US" sz="1700" b="1" dirty="0">
                <a:solidFill>
                  <a:srgbClr val="7030A0"/>
                </a:solidFill>
              </a:rPr>
              <a:t>Arousal levels/ presence of an audience can help performance or social facilitation/positive affects or hinder performance or social inhibition/negative affects </a:t>
            </a:r>
            <a:r>
              <a:rPr lang="en-GB" sz="1700" b="1" dirty="0">
                <a:solidFill>
                  <a:srgbClr val="7030A0"/>
                </a:solidFill>
              </a:rPr>
              <a:t>(task) </a:t>
            </a:r>
          </a:p>
          <a:p>
            <a:pPr>
              <a:defRPr/>
            </a:pPr>
            <a:endParaRPr lang="en-GB" sz="14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400" dirty="0">
              <a:solidFill>
                <a:prstClr val="black"/>
              </a:solidFill>
            </a:endParaRPr>
          </a:p>
          <a:p>
            <a:pPr marL="241093" indent="-241093">
              <a:buFont typeface="Arial" pitchFamily="34" charset="0"/>
              <a:buChar char="•"/>
              <a:defRPr/>
            </a:pPr>
            <a:r>
              <a:rPr lang="en-US" sz="1700" dirty="0">
                <a:solidFill>
                  <a:srgbClr val="D99C3F">
                    <a:lumMod val="50000"/>
                  </a:srgbClr>
                </a:solidFill>
              </a:rPr>
              <a:t>If task is gross/dynamic/simple/closed/ballistic then high arousal/presence of audience with </a:t>
            </a:r>
            <a:r>
              <a:rPr lang="en-US" sz="1700" dirty="0" err="1">
                <a:solidFill>
                  <a:srgbClr val="D99C3F">
                    <a:lumMod val="50000"/>
                  </a:srgbClr>
                </a:solidFill>
              </a:rPr>
              <a:t>optimise</a:t>
            </a:r>
            <a:r>
              <a:rPr lang="en-US" sz="1700" dirty="0">
                <a:solidFill>
                  <a:srgbClr val="D99C3F">
                    <a:lumMod val="50000"/>
                  </a:srgbClr>
                </a:solidFill>
              </a:rPr>
              <a:t> performance </a:t>
            </a:r>
            <a:r>
              <a:rPr lang="en-GB" sz="1700" dirty="0">
                <a:solidFill>
                  <a:srgbClr val="D99C3F">
                    <a:lumMod val="50000"/>
                  </a:srgbClr>
                </a:solidFill>
              </a:rPr>
              <a:t>(task) </a:t>
            </a:r>
          </a:p>
          <a:p>
            <a:pPr marL="241093" indent="-241093">
              <a:buFont typeface="Arial" pitchFamily="34" charset="0"/>
              <a:buChar char="•"/>
              <a:defRPr/>
            </a:pPr>
            <a:endParaRPr lang="en-GB" sz="1700" dirty="0">
              <a:solidFill>
                <a:prstClr val="black"/>
              </a:solidFill>
            </a:endParaRPr>
          </a:p>
          <a:p>
            <a:pPr marL="241093" indent="-241093">
              <a:buFont typeface="Arial" pitchFamily="34" charset="0"/>
              <a:buChar char="•"/>
              <a:defRPr/>
            </a:pPr>
            <a:r>
              <a:rPr lang="en-US" sz="1700" dirty="0">
                <a:solidFill>
                  <a:srgbClr val="C00000"/>
                </a:solidFill>
              </a:rPr>
              <a:t>If task is fine/complex/open then low arousal/lack of audience will </a:t>
            </a:r>
            <a:r>
              <a:rPr lang="en-US" sz="1700" dirty="0" err="1">
                <a:solidFill>
                  <a:srgbClr val="C00000"/>
                </a:solidFill>
              </a:rPr>
              <a:t>optimise</a:t>
            </a:r>
            <a:r>
              <a:rPr lang="en-US" sz="1700" dirty="0">
                <a:solidFill>
                  <a:srgbClr val="C00000"/>
                </a:solidFill>
              </a:rPr>
              <a:t> performance/arousal </a:t>
            </a:r>
            <a:r>
              <a:rPr lang="en-GB" sz="1700" dirty="0">
                <a:solidFill>
                  <a:srgbClr val="C00000"/>
                </a:solidFill>
              </a:rPr>
              <a:t>(ability) </a:t>
            </a:r>
          </a:p>
          <a:p>
            <a:pPr marL="241093" indent="-241093">
              <a:buFont typeface="Arial" pitchFamily="34" charset="0"/>
              <a:buChar char="•"/>
              <a:defRPr/>
            </a:pPr>
            <a:endParaRPr lang="en-GB" sz="1700" dirty="0">
              <a:solidFill>
                <a:srgbClr val="C00000"/>
              </a:solidFill>
            </a:endParaRPr>
          </a:p>
          <a:p>
            <a:pPr marL="241093" indent="-241093">
              <a:buFont typeface="Arial" pitchFamily="34" charset="0"/>
              <a:buChar char="•"/>
              <a:defRPr/>
            </a:pPr>
            <a:r>
              <a:rPr lang="en-US" sz="1700" dirty="0">
                <a:solidFill>
                  <a:srgbClr val="C00000"/>
                </a:solidFill>
              </a:rPr>
              <a:t>If weaker players/novices performance then low arousal/lack of audience will </a:t>
            </a:r>
            <a:r>
              <a:rPr lang="en-US" sz="1700" dirty="0" err="1">
                <a:solidFill>
                  <a:srgbClr val="C00000"/>
                </a:solidFill>
              </a:rPr>
              <a:t>optimise</a:t>
            </a:r>
            <a:r>
              <a:rPr lang="en-US" sz="1700" dirty="0">
                <a:solidFill>
                  <a:srgbClr val="C00000"/>
                </a:solidFill>
              </a:rPr>
              <a:t> performance </a:t>
            </a:r>
            <a:r>
              <a:rPr lang="en-GB" sz="1700" dirty="0">
                <a:solidFill>
                  <a:srgbClr val="C00000"/>
                </a:solidFill>
              </a:rPr>
              <a:t>(ability) </a:t>
            </a:r>
          </a:p>
          <a:p>
            <a:pPr marL="241093" indent="-241093">
              <a:buFont typeface="Arial" pitchFamily="34" charset="0"/>
              <a:buChar char="•"/>
              <a:defRPr/>
            </a:pPr>
            <a:endParaRPr lang="en-US" sz="1700" dirty="0">
              <a:solidFill>
                <a:srgbClr val="002060"/>
              </a:solidFill>
            </a:endParaRPr>
          </a:p>
          <a:p>
            <a:pPr marL="241093" indent="-241093">
              <a:buFont typeface="Arial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</a:rPr>
              <a:t>If good performer/well learned/stronger/elite then high arousal/presence of audience will </a:t>
            </a:r>
            <a:r>
              <a:rPr lang="en-US" sz="1700" dirty="0" err="1">
                <a:solidFill>
                  <a:srgbClr val="002060"/>
                </a:solidFill>
              </a:rPr>
              <a:t>optimise</a:t>
            </a:r>
            <a:r>
              <a:rPr lang="en-US" sz="1700" dirty="0">
                <a:solidFill>
                  <a:srgbClr val="002060"/>
                </a:solidFill>
              </a:rPr>
              <a:t> performance </a:t>
            </a:r>
            <a:r>
              <a:rPr lang="en-GB" sz="1700" dirty="0">
                <a:solidFill>
                  <a:srgbClr val="002060"/>
                </a:solidFill>
              </a:rPr>
              <a:t>(personality) </a:t>
            </a:r>
          </a:p>
          <a:p>
            <a:pPr marL="241093" indent="-241093">
              <a:buFont typeface="Arial" pitchFamily="34" charset="0"/>
              <a:buChar char="•"/>
              <a:defRPr/>
            </a:pPr>
            <a:endParaRPr lang="en-GB" sz="1700" dirty="0">
              <a:solidFill>
                <a:srgbClr val="002060"/>
              </a:solidFill>
            </a:endParaRPr>
          </a:p>
          <a:p>
            <a:pPr marL="241093" indent="-241093">
              <a:buFont typeface="Arial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</a:rPr>
              <a:t>Extroverts prefer high arousal/ presence of an audience for optimum performance / higher confidence </a:t>
            </a:r>
            <a:r>
              <a:rPr lang="en-GB" sz="1700" dirty="0">
                <a:solidFill>
                  <a:srgbClr val="002060"/>
                </a:solidFill>
              </a:rPr>
              <a:t>(personality) </a:t>
            </a:r>
          </a:p>
          <a:p>
            <a:pPr marL="241093" indent="-241093">
              <a:buFont typeface="Arial" pitchFamily="34" charset="0"/>
              <a:buChar char="•"/>
              <a:defRPr/>
            </a:pPr>
            <a:endParaRPr lang="en-GB" sz="1700" dirty="0">
              <a:solidFill>
                <a:prstClr val="black"/>
              </a:solidFill>
            </a:endParaRPr>
          </a:p>
          <a:p>
            <a:pPr marL="241093" indent="-241093">
              <a:buFont typeface="Arial" pitchFamily="34" charset="0"/>
              <a:buChar char="•"/>
              <a:defRPr/>
            </a:pPr>
            <a:r>
              <a:rPr lang="en-US" sz="1700" dirty="0">
                <a:solidFill>
                  <a:srgbClr val="002060"/>
                </a:solidFill>
              </a:rPr>
              <a:t>Introverts prefer low arousal/lack of audience for optimum performance / lower confidence </a:t>
            </a:r>
            <a:r>
              <a:rPr lang="en-GB" sz="1700" dirty="0">
                <a:solidFill>
                  <a:srgbClr val="002060"/>
                </a:solidFill>
              </a:rPr>
              <a:t>(attention) </a:t>
            </a:r>
          </a:p>
          <a:p>
            <a:pPr>
              <a:defRPr/>
            </a:pPr>
            <a:endParaRPr lang="en-GB" sz="1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02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Problems, Problems!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457647" y="1774775"/>
            <a:ext cx="8228707" cy="4625578"/>
          </a:xfrm>
          <a:prstGeom prst="rect">
            <a:avLst/>
          </a:prstGeom>
        </p:spPr>
        <p:txBody>
          <a:bodyPr lIns="64291" tIns="32146" rIns="64291" bIns="32146">
            <a:normAutofit fontScale="85000" lnSpcReduction="20000"/>
          </a:bodyPr>
          <a:lstStyle/>
          <a:p>
            <a:pPr>
              <a:defRPr/>
            </a:pPr>
            <a:r>
              <a:rPr lang="en-GB" sz="2200" dirty="0">
                <a:cs typeface="Arial" pitchFamily="34" charset="0"/>
              </a:rPr>
              <a:t>Although </a:t>
            </a:r>
            <a:r>
              <a:rPr lang="en-GB" sz="2200" b="1" dirty="0">
                <a:cs typeface="Arial" pitchFamily="34" charset="0"/>
              </a:rPr>
              <a:t>Martens (1969) </a:t>
            </a:r>
            <a:r>
              <a:rPr lang="en-GB" sz="2200" dirty="0">
                <a:cs typeface="Arial" pitchFamily="34" charset="0"/>
              </a:rPr>
              <a:t>confirmed </a:t>
            </a:r>
            <a:r>
              <a:rPr lang="en-GB" sz="2200" dirty="0" err="1">
                <a:cs typeface="Arial" pitchFamily="34" charset="0"/>
              </a:rPr>
              <a:t>Zajonc’s</a:t>
            </a:r>
            <a:r>
              <a:rPr lang="en-GB" sz="2200" dirty="0">
                <a:cs typeface="Arial" pitchFamily="34" charset="0"/>
              </a:rPr>
              <a:t> predictions, there are also drawbacks to the theory!</a:t>
            </a:r>
          </a:p>
          <a:p>
            <a:pPr>
              <a:defRPr/>
            </a:pPr>
            <a:endParaRPr lang="en-GB" sz="2200" dirty="0">
              <a:cs typeface="Arial" pitchFamily="34" charset="0"/>
            </a:endParaRPr>
          </a:p>
          <a:p>
            <a:pPr>
              <a:defRPr/>
            </a:pPr>
            <a:r>
              <a:rPr lang="en-GB" sz="2200" b="1" dirty="0">
                <a:cs typeface="Arial" pitchFamily="34" charset="0"/>
              </a:rPr>
              <a:t>Landers and </a:t>
            </a:r>
            <a:r>
              <a:rPr lang="en-GB" sz="2200" b="1" dirty="0" err="1">
                <a:cs typeface="Arial" pitchFamily="34" charset="0"/>
              </a:rPr>
              <a:t>McCullage</a:t>
            </a:r>
            <a:r>
              <a:rPr lang="en-GB" sz="2200" b="1" dirty="0">
                <a:cs typeface="Arial" pitchFamily="34" charset="0"/>
              </a:rPr>
              <a:t> (1976) </a:t>
            </a:r>
            <a:r>
              <a:rPr lang="en-GB" sz="2200" dirty="0">
                <a:cs typeface="Arial" pitchFamily="34" charset="0"/>
              </a:rPr>
              <a:t>proposed that skills were learned more effectively by an individual in the presence of others who were also learners </a:t>
            </a:r>
            <a:r>
              <a:rPr lang="en-GB" sz="2200" b="1" dirty="0">
                <a:cs typeface="Arial" pitchFamily="34" charset="0"/>
              </a:rPr>
              <a:t>but of a slightly superior ability.</a:t>
            </a:r>
          </a:p>
          <a:p>
            <a:pPr>
              <a:defRPr/>
            </a:pPr>
            <a:r>
              <a:rPr lang="en-GB" sz="2200" b="1" dirty="0">
                <a:solidFill>
                  <a:srgbClr val="7030A0"/>
                </a:solidFill>
                <a:cs typeface="Arial" pitchFamily="34" charset="0"/>
              </a:rPr>
              <a:t>The learning of motor skills can therefore be enhanced by the presence of co-actors</a:t>
            </a:r>
            <a:r>
              <a:rPr lang="en-GB" sz="2200" b="1" dirty="0">
                <a:cs typeface="Arial" pitchFamily="34" charset="0"/>
              </a:rPr>
              <a:t>, but </a:t>
            </a:r>
            <a:r>
              <a:rPr lang="en-GB" sz="2200" b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the attention of an audience will inhibit learning</a:t>
            </a:r>
            <a:r>
              <a:rPr lang="en-GB" sz="2200" b="1" dirty="0">
                <a:cs typeface="Arial" pitchFamily="34" charset="0"/>
              </a:rPr>
              <a:t>.</a:t>
            </a:r>
          </a:p>
          <a:p>
            <a:pPr>
              <a:defRPr/>
            </a:pPr>
            <a:endParaRPr lang="en-GB" sz="2200" b="1" dirty="0">
              <a:cs typeface="Arial" pitchFamily="34" charset="0"/>
            </a:endParaRPr>
          </a:p>
          <a:p>
            <a:pPr>
              <a:defRPr/>
            </a:pPr>
            <a:r>
              <a:rPr lang="en-GB" sz="2200" b="1" dirty="0">
                <a:solidFill>
                  <a:srgbClr val="FF0000"/>
                </a:solidFill>
                <a:cs typeface="Arial" pitchFamily="34" charset="0"/>
              </a:rPr>
              <a:t>If skill levels can be improved, there is a greater chance that sport will become a permanent part of a person’s lifestyle – BAHL!!!!!</a:t>
            </a:r>
          </a:p>
        </p:txBody>
      </p:sp>
    </p:spTree>
    <p:extLst>
      <p:ext uri="{BB962C8B-B14F-4D97-AF65-F5344CB8AC3E}">
        <p14:creationId xmlns:p14="http://schemas.microsoft.com/office/powerpoint/2010/main" val="19895409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Evaluation Apprehension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457647" y="1774775"/>
            <a:ext cx="8228707" cy="4625578"/>
          </a:xfrm>
          <a:prstGeom prst="rect">
            <a:avLst/>
          </a:prstGeom>
        </p:spPr>
        <p:txBody>
          <a:bodyPr lIns="64291" tIns="32146" rIns="64291" bIns="32146">
            <a:normAutofit fontScale="77500" lnSpcReduction="20000"/>
          </a:bodyPr>
          <a:lstStyle/>
          <a:p>
            <a:pPr>
              <a:defRPr/>
            </a:pPr>
            <a:r>
              <a:rPr lang="en-GB" b="1" dirty="0">
                <a:cs typeface="Arial" charset="0"/>
              </a:rPr>
              <a:t>Cottrell (1968) </a:t>
            </a:r>
            <a:r>
              <a:rPr lang="en-GB" dirty="0">
                <a:cs typeface="Arial" charset="0"/>
              </a:rPr>
              <a:t>proposed that the mere presence of others was not significantly arousing to produce a social facilitation effect.</a:t>
            </a:r>
          </a:p>
          <a:p>
            <a:pPr>
              <a:defRPr/>
            </a:pPr>
            <a:endParaRPr lang="en-GB" dirty="0">
              <a:cs typeface="Arial" charset="0"/>
            </a:endParaRPr>
          </a:p>
          <a:p>
            <a:pPr>
              <a:defRPr/>
            </a:pPr>
            <a:r>
              <a:rPr lang="en-GB" b="1" dirty="0">
                <a:solidFill>
                  <a:srgbClr val="FF0000"/>
                </a:solidFill>
                <a:cs typeface="Arial" charset="0"/>
              </a:rPr>
              <a:t>Increases in arousal were only evident when the performer thought that the audience was judging or evaluating his / her performance</a:t>
            </a:r>
            <a:r>
              <a:rPr lang="en-GB" dirty="0">
                <a:cs typeface="Arial" charset="0"/>
              </a:rPr>
              <a:t>.</a:t>
            </a:r>
          </a:p>
          <a:p>
            <a:pPr>
              <a:defRPr/>
            </a:pPr>
            <a:endParaRPr lang="en-GB" dirty="0">
              <a:cs typeface="Arial" charset="0"/>
            </a:endParaRPr>
          </a:p>
          <a:p>
            <a:pPr>
              <a:defRPr/>
            </a:pPr>
            <a:r>
              <a:rPr lang="en-GB" dirty="0">
                <a:cs typeface="Arial" charset="0"/>
              </a:rPr>
              <a:t>This is called ‘</a:t>
            </a:r>
            <a:r>
              <a:rPr lang="en-GB" b="1" dirty="0">
                <a:solidFill>
                  <a:srgbClr val="FF0000"/>
                </a:solidFill>
                <a:cs typeface="Arial" charset="0"/>
              </a:rPr>
              <a:t>evaluation apprehension</a:t>
            </a:r>
            <a:r>
              <a:rPr lang="en-GB" dirty="0">
                <a:cs typeface="Arial" charset="0"/>
              </a:rPr>
              <a:t>’.</a:t>
            </a:r>
          </a:p>
          <a:p>
            <a:pPr>
              <a:defRPr/>
            </a:pPr>
            <a:endParaRPr lang="en-GB" dirty="0">
              <a:cs typeface="Arial" charset="0"/>
            </a:endParaRPr>
          </a:p>
          <a:p>
            <a:pPr>
              <a:defRPr/>
            </a:pPr>
            <a:r>
              <a:rPr lang="en-GB" b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Evaluation apprehension can inhibit performance when an athlete feels like they are being judged, and become anxious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.</a:t>
            </a:r>
          </a:p>
          <a:p>
            <a:pPr>
              <a:defRPr/>
            </a:pPr>
            <a:endParaRPr lang="en-GB" dirty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  <a:p>
            <a:pPr>
              <a:defRPr/>
            </a:pPr>
            <a:r>
              <a:rPr lang="en-GB" dirty="0">
                <a:cs typeface="Arial" charset="0"/>
              </a:rPr>
              <a:t>However, some athletes may thrive on evaluation to help stimulate arousal levels and thus increase performance. This would be another facilitating effect.</a:t>
            </a:r>
          </a:p>
          <a:p>
            <a:pPr>
              <a:defRPr/>
            </a:pPr>
            <a:endParaRPr lang="en-GB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4070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Home Advantage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647" y="1774775"/>
            <a:ext cx="8228707" cy="4625578"/>
          </a:xfrm>
          <a:prstGeom prst="rect">
            <a:avLst/>
          </a:prstGeom>
        </p:spPr>
        <p:txBody>
          <a:bodyPr lIns="64291" tIns="32146" rIns="64291" bIns="32146">
            <a:normAutofit lnSpcReduction="10000"/>
          </a:bodyPr>
          <a:lstStyle/>
          <a:p>
            <a:pPr>
              <a:defRPr/>
            </a:pPr>
            <a:endParaRPr lang="en-GB" sz="2500" dirty="0"/>
          </a:p>
          <a:p>
            <a:pPr>
              <a:defRPr/>
            </a:pPr>
            <a:r>
              <a:rPr lang="en-GB" sz="2500" dirty="0"/>
              <a:t>Large supportive home crowds are believed to provide the home team with an advantage.</a:t>
            </a:r>
          </a:p>
          <a:p>
            <a:pPr>
              <a:defRPr/>
            </a:pPr>
            <a:endParaRPr lang="en-GB" sz="2500" dirty="0"/>
          </a:p>
          <a:p>
            <a:pPr>
              <a:defRPr/>
            </a:pPr>
            <a:r>
              <a:rPr lang="en-GB" sz="2500" dirty="0"/>
              <a:t>This is known as the </a:t>
            </a:r>
            <a:r>
              <a:rPr lang="en-GB" sz="2500" b="1" dirty="0">
                <a:solidFill>
                  <a:schemeClr val="accent6">
                    <a:lumMod val="50000"/>
                  </a:schemeClr>
                </a:solidFill>
              </a:rPr>
              <a:t>home advantage effect</a:t>
            </a:r>
            <a:r>
              <a:rPr lang="en-GB" sz="2500" dirty="0"/>
              <a:t>. </a:t>
            </a:r>
          </a:p>
          <a:p>
            <a:pPr>
              <a:defRPr/>
            </a:pPr>
            <a:endParaRPr lang="en-GB" sz="2500" dirty="0"/>
          </a:p>
          <a:p>
            <a:pPr>
              <a:defRPr/>
            </a:pPr>
            <a:r>
              <a:rPr lang="en-GB" sz="2500" dirty="0"/>
              <a:t>This effect is a very powerful and it appears to become stronger as the size of the audience increases.</a:t>
            </a:r>
          </a:p>
        </p:txBody>
      </p:sp>
    </p:spTree>
    <p:extLst>
      <p:ext uri="{BB962C8B-B14F-4D97-AF65-F5344CB8AC3E}">
        <p14:creationId xmlns:p14="http://schemas.microsoft.com/office/powerpoint/2010/main" val="12065737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Proximity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647" y="1774775"/>
            <a:ext cx="8228707" cy="4625578"/>
          </a:xfrm>
          <a:prstGeom prst="rect">
            <a:avLst/>
          </a:prstGeom>
        </p:spPr>
        <p:txBody>
          <a:bodyPr lIns="64291" tIns="32146" rIns="64291" bIns="32146">
            <a:normAutofit fontScale="77500" lnSpcReduction="20000"/>
          </a:bodyPr>
          <a:lstStyle/>
          <a:p>
            <a:pPr>
              <a:defRPr/>
            </a:pPr>
            <a:r>
              <a:rPr lang="en-GB" dirty="0"/>
              <a:t>Schwartz (1975) proposed that location of the audience in relation to the performance was an important factor in social facilitation.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b="1" dirty="0">
                <a:solidFill>
                  <a:srgbClr val="C00000"/>
                </a:solidFill>
              </a:rPr>
              <a:t>Performers appear to experience the effects more intensely the closer the audience gets.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This phenomenon is more evident in indoor sports such as basketball and ice hockey.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The proximity of the audience can have either a facilitating or inhibitory influence</a:t>
            </a:r>
            <a:r>
              <a:rPr lang="en-GB" b="1" dirty="0">
                <a:solidFill>
                  <a:srgbClr val="0070C0"/>
                </a:solidFill>
              </a:rPr>
              <a:t>.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The outcome is dependent on the </a:t>
            </a:r>
            <a:r>
              <a:rPr lang="en-GB" dirty="0">
                <a:solidFill>
                  <a:srgbClr val="7030A0"/>
                </a:solidFill>
              </a:rPr>
              <a:t>type of skill learnt</a:t>
            </a:r>
            <a:r>
              <a:rPr lang="en-GB" dirty="0"/>
              <a:t>, </a:t>
            </a:r>
            <a:r>
              <a:rPr lang="en-GB" dirty="0">
                <a:solidFill>
                  <a:srgbClr val="C00000"/>
                </a:solidFill>
              </a:rPr>
              <a:t>the personality of the performer</a:t>
            </a:r>
            <a:r>
              <a:rPr lang="en-GB" dirty="0"/>
              <a:t>,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stage of learning </a:t>
            </a:r>
            <a:r>
              <a:rPr lang="en-GB" dirty="0">
                <a:solidFill>
                  <a:srgbClr val="0070C0"/>
                </a:solidFill>
              </a:rPr>
              <a:t>and experience level of the athlete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70113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Exam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71041" y="2365252"/>
            <a:ext cx="8215313" cy="3173387"/>
          </a:xfrm>
          <a:prstGeom prst="rect">
            <a:avLst/>
          </a:prstGeom>
        </p:spPr>
        <p:txBody>
          <a:bodyPr lIns="64291" tIns="32146" rIns="64291" bIns="32146"/>
          <a:lstStyle/>
          <a:p>
            <a:pPr>
              <a:defRPr/>
            </a:pPr>
            <a:r>
              <a:rPr lang="en-GB" dirty="0" smtClean="0"/>
              <a:t>Explain the causes and effects of evaluation apprehension on sports performance and lifestyle behaviours.</a:t>
            </a:r>
          </a:p>
          <a:p>
            <a:pPr>
              <a:defRPr/>
            </a:pPr>
            <a:endParaRPr lang="en-GB" dirty="0"/>
          </a:p>
          <a:p>
            <a:pPr marL="119431" indent="0" algn="r">
              <a:buNone/>
              <a:defRPr/>
            </a:pPr>
            <a:r>
              <a:rPr lang="en-GB" dirty="0" smtClean="0"/>
              <a:t>[</a:t>
            </a:r>
            <a:r>
              <a:rPr lang="en-GB" b="1" dirty="0" smtClean="0"/>
              <a:t>6 Marks</a:t>
            </a:r>
            <a:r>
              <a:rPr lang="en-GB" dirty="0" smtClean="0"/>
              <a:t>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48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Task A</a:t>
            </a:r>
            <a:endParaRPr lang="en-GB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457647" y="1774775"/>
            <a:ext cx="8228707" cy="4625578"/>
          </a:xfrm>
          <a:prstGeom prst="rect">
            <a:avLst/>
          </a:prstGeom>
        </p:spPr>
        <p:txBody>
          <a:bodyPr lIns="64291" tIns="32146" rIns="64291" bIns="32146"/>
          <a:lstStyle/>
          <a:p>
            <a:endParaRPr lang="en-GB" altLang="en-US" smtClean="0"/>
          </a:p>
          <a:p>
            <a:r>
              <a:rPr lang="en-GB" altLang="en-US" smtClean="0"/>
              <a:t>Define social facilitation and its relationship with arousal.</a:t>
            </a:r>
          </a:p>
          <a:p>
            <a:endParaRPr lang="en-GB" altLang="en-US" smtClean="0"/>
          </a:p>
          <a:p>
            <a:r>
              <a:rPr lang="en-GB" altLang="en-US" smtClean="0"/>
              <a:t>Define social inhibition and its relationship with arousal.</a:t>
            </a:r>
          </a:p>
        </p:txBody>
      </p:sp>
    </p:spTree>
    <p:extLst>
      <p:ext uri="{BB962C8B-B14F-4D97-AF65-F5344CB8AC3E}">
        <p14:creationId xmlns:p14="http://schemas.microsoft.com/office/powerpoint/2010/main" val="42826590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mtClean="0"/>
              <a:t>Strategies to Combat Effects of Social Inhibition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73076" y="1707803"/>
            <a:ext cx="7742039" cy="5434831"/>
          </a:xfrm>
          <a:prstGeom prst="rect">
            <a:avLst/>
          </a:prstGeom>
        </p:spPr>
        <p:txBody>
          <a:bodyPr lIns="64291" tIns="32146" rIns="64291" bIns="32146"/>
          <a:lstStyle/>
          <a:p>
            <a:pPr marL="119431" indent="0">
              <a:buNone/>
              <a:defRPr/>
            </a:pPr>
            <a:endParaRPr lang="en-GB" sz="2500" dirty="0"/>
          </a:p>
          <a:p>
            <a:pPr>
              <a:defRPr/>
            </a:pPr>
            <a:r>
              <a:rPr lang="en-GB" sz="2500" dirty="0"/>
              <a:t>Selective attention</a:t>
            </a:r>
          </a:p>
          <a:p>
            <a:pPr>
              <a:defRPr/>
            </a:pPr>
            <a:r>
              <a:rPr lang="en-GB" sz="2500" dirty="0"/>
              <a:t>Mental rehearsal</a:t>
            </a:r>
          </a:p>
          <a:p>
            <a:pPr>
              <a:defRPr/>
            </a:pPr>
            <a:r>
              <a:rPr lang="en-GB" sz="2500" dirty="0"/>
              <a:t>Positive self-talk</a:t>
            </a:r>
          </a:p>
          <a:p>
            <a:pPr>
              <a:defRPr/>
            </a:pPr>
            <a:r>
              <a:rPr lang="en-GB" sz="2500" dirty="0"/>
              <a:t>Practice with an audience</a:t>
            </a:r>
          </a:p>
          <a:p>
            <a:pPr>
              <a:defRPr/>
            </a:pPr>
            <a:r>
              <a:rPr lang="en-GB" sz="2500" dirty="0"/>
              <a:t>Grooved skills</a:t>
            </a:r>
          </a:p>
          <a:p>
            <a:pPr>
              <a:defRPr/>
            </a:pPr>
            <a:r>
              <a:rPr lang="en-GB" sz="2500" dirty="0"/>
              <a:t>Confidence-building strategies</a:t>
            </a:r>
          </a:p>
          <a:p>
            <a:pPr>
              <a:defRPr/>
            </a:pPr>
            <a:r>
              <a:rPr lang="en-GB" sz="2500" dirty="0"/>
              <a:t>Positive reinforcement</a:t>
            </a:r>
          </a:p>
          <a:p>
            <a:pPr>
              <a:defRPr/>
            </a:pPr>
            <a:endParaRPr lang="en-GB" sz="2500" dirty="0"/>
          </a:p>
          <a:p>
            <a:pPr>
              <a:defRPr/>
            </a:pP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2183212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Social Facilitation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647" y="1774775"/>
            <a:ext cx="8228707" cy="4625578"/>
          </a:xfrm>
          <a:prstGeom prst="rect">
            <a:avLst/>
          </a:prstGeom>
        </p:spPr>
        <p:txBody>
          <a:bodyPr lIns="64291" tIns="32146" rIns="64291" bIns="32146"/>
          <a:lstStyle/>
          <a:p>
            <a:endParaRPr lang="en-GB" altLang="en-US" sz="2800" dirty="0"/>
          </a:p>
          <a:p>
            <a:r>
              <a:rPr lang="en-GB" altLang="en-US" sz="2800" dirty="0"/>
              <a:t>Most sports or physical activities take place in the company of other people; these are known as </a:t>
            </a:r>
            <a:r>
              <a:rPr lang="en-GB" altLang="en-US" sz="2800" dirty="0">
                <a:solidFill>
                  <a:srgbClr val="0070C0"/>
                </a:solidFill>
              </a:rPr>
              <a:t>spectators</a:t>
            </a:r>
            <a:r>
              <a:rPr lang="en-GB" altLang="en-US" sz="2800" dirty="0"/>
              <a:t> or </a:t>
            </a:r>
            <a:r>
              <a:rPr lang="en-GB" altLang="en-US" sz="2800" dirty="0">
                <a:solidFill>
                  <a:srgbClr val="FF0000"/>
                </a:solidFill>
              </a:rPr>
              <a:t>co-actors</a:t>
            </a:r>
            <a:r>
              <a:rPr lang="en-GB" altLang="en-US" sz="2800" dirty="0"/>
              <a:t>. </a:t>
            </a:r>
          </a:p>
          <a:p>
            <a:endParaRPr lang="en-GB" altLang="en-US" sz="2800" dirty="0"/>
          </a:p>
          <a:p>
            <a:r>
              <a:rPr lang="en-GB" altLang="en-US" sz="2800" dirty="0"/>
              <a:t>The presence of others influences the actions and performance of an individual.</a:t>
            </a:r>
          </a:p>
        </p:txBody>
      </p:sp>
    </p:spTree>
    <p:extLst>
      <p:ext uri="{BB962C8B-B14F-4D97-AF65-F5344CB8AC3E}">
        <p14:creationId xmlns:p14="http://schemas.microsoft.com/office/powerpoint/2010/main" val="29529826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Zajonc’s</a:t>
            </a:r>
            <a:r>
              <a:rPr lang="en-GB" dirty="0" smtClean="0"/>
              <a:t>  Drive Theory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2242468" y="5910338"/>
            <a:ext cx="4405684" cy="20203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4291" tIns="32146" rIns="64291" bIns="32146"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ight Arrow 4"/>
          <p:cNvSpPr/>
          <p:nvPr/>
        </p:nvSpPr>
        <p:spPr bwMode="auto">
          <a:xfrm rot="16200000">
            <a:off x="40184" y="3808512"/>
            <a:ext cx="3949154" cy="15180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64291" tIns="32146" rIns="64291" bIns="32146"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2242468" y="1909838"/>
            <a:ext cx="4102075" cy="3898924"/>
          </a:xfrm>
          <a:prstGeom prst="straightConnector1">
            <a:avLst/>
          </a:prstGeom>
          <a:ln>
            <a:solidFill>
              <a:srgbClr val="92D05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2344043" y="6314406"/>
            <a:ext cx="4000500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algn="l" eaLnBrk="0" hangingPunct="0">
              <a:buClr>
                <a:schemeClr val="accent1"/>
              </a:buClr>
              <a:buSzPct val="80000"/>
              <a:buFont typeface="Wingdings 2" pitchFamily="18" charset="2"/>
              <a:buChar char=""/>
              <a:defRPr sz="46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"/>
              <a:defRPr sz="40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itchFamily="34" charset="0"/>
              <a:buChar char="▪"/>
              <a:defRPr sz="3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itchFamily="34" charset="0"/>
              <a:buChar char="▪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latin typeface="Arial" pitchFamily="34" charset="0"/>
                <a:ea typeface="ヒラギノ明朝 ProN W3" charset="-128"/>
                <a:cs typeface="Arial" pitchFamily="34" charset="0"/>
              </a:rPr>
              <a:t>Arousal</a:t>
            </a:r>
          </a:p>
        </p:txBody>
      </p:sp>
      <p:sp>
        <p:nvSpPr>
          <p:cNvPr id="18439" name="TextBox 9"/>
          <p:cNvSpPr txBox="1">
            <a:spLocks noChangeArrowheads="1"/>
          </p:cNvSpPr>
          <p:nvPr/>
        </p:nvSpPr>
        <p:spPr bwMode="auto">
          <a:xfrm rot="-5400000">
            <a:off x="376722" y="3723739"/>
            <a:ext cx="2176611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algn="l" eaLnBrk="0" hangingPunct="0">
              <a:buClr>
                <a:schemeClr val="accent1"/>
              </a:buClr>
              <a:buSzPct val="80000"/>
              <a:buFont typeface="Wingdings 2" pitchFamily="18" charset="2"/>
              <a:buChar char=""/>
              <a:defRPr sz="46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"/>
              <a:defRPr sz="40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itchFamily="34" charset="0"/>
              <a:buChar char="▪"/>
              <a:defRPr sz="3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itchFamily="34" charset="0"/>
              <a:buChar char="▪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latin typeface="Arial" pitchFamily="34" charset="0"/>
                <a:ea typeface="ヒラギノ明朝 ProN W3" charset="-128"/>
                <a:cs typeface="Arial" pitchFamily="34" charset="0"/>
              </a:rPr>
              <a:t>Performance</a:t>
            </a:r>
          </a:p>
        </p:txBody>
      </p:sp>
      <p:sp>
        <p:nvSpPr>
          <p:cNvPr id="18440" name="TextBox 10"/>
          <p:cNvSpPr txBox="1">
            <a:spLocks noChangeArrowheads="1"/>
          </p:cNvSpPr>
          <p:nvPr/>
        </p:nvSpPr>
        <p:spPr bwMode="auto">
          <a:xfrm>
            <a:off x="1381870" y="6112371"/>
            <a:ext cx="708794" cy="281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algn="l" eaLnBrk="0" hangingPunct="0">
              <a:buClr>
                <a:schemeClr val="accent1"/>
              </a:buClr>
              <a:buSzPct val="80000"/>
              <a:buFont typeface="Wingdings 2" pitchFamily="18" charset="2"/>
              <a:buChar char=""/>
              <a:defRPr sz="46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"/>
              <a:defRPr sz="40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itchFamily="34" charset="0"/>
              <a:buChar char="▪"/>
              <a:defRPr sz="3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itchFamily="34" charset="0"/>
              <a:buChar char="▪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en-GB" altLang="en-US" sz="1400" b="1">
                <a:solidFill>
                  <a:srgbClr val="000000"/>
                </a:solidFill>
                <a:latin typeface="Arial" pitchFamily="34" charset="0"/>
                <a:ea typeface="ヒラギノ明朝 ProN W3" charset="-128"/>
                <a:cs typeface="Arial" pitchFamily="34" charset="0"/>
              </a:rPr>
              <a:t>LOW</a:t>
            </a:r>
          </a:p>
        </p:txBody>
      </p:sp>
      <p:sp>
        <p:nvSpPr>
          <p:cNvPr id="18441" name="TextBox 11"/>
          <p:cNvSpPr txBox="1">
            <a:spLocks noChangeArrowheads="1"/>
          </p:cNvSpPr>
          <p:nvPr/>
        </p:nvSpPr>
        <p:spPr bwMode="auto">
          <a:xfrm>
            <a:off x="6394773" y="6162601"/>
            <a:ext cx="708794" cy="281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algn="l" eaLnBrk="0" hangingPunct="0">
              <a:buClr>
                <a:schemeClr val="accent1"/>
              </a:buClr>
              <a:buSzPct val="80000"/>
              <a:buFont typeface="Wingdings 2" pitchFamily="18" charset="2"/>
              <a:buChar char=""/>
              <a:defRPr sz="46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"/>
              <a:defRPr sz="40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itchFamily="34" charset="0"/>
              <a:buChar char="▪"/>
              <a:defRPr sz="3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itchFamily="34" charset="0"/>
              <a:buChar char="▪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en-GB" altLang="en-US" sz="1400" b="1">
                <a:solidFill>
                  <a:srgbClr val="000000"/>
                </a:solidFill>
                <a:latin typeface="Arial" pitchFamily="34" charset="0"/>
                <a:ea typeface="ヒラギノ明朝 ProN W3" charset="-128"/>
                <a:cs typeface="Arial" pitchFamily="34" charset="0"/>
              </a:rPr>
              <a:t>HIGH</a:t>
            </a:r>
          </a:p>
        </p:txBody>
      </p:sp>
      <p:sp>
        <p:nvSpPr>
          <p:cNvPr id="18442" name="TextBox 12"/>
          <p:cNvSpPr txBox="1">
            <a:spLocks noChangeArrowheads="1"/>
          </p:cNvSpPr>
          <p:nvPr/>
        </p:nvSpPr>
        <p:spPr bwMode="auto">
          <a:xfrm>
            <a:off x="1179835" y="1606228"/>
            <a:ext cx="708794" cy="281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algn="l" eaLnBrk="0" hangingPunct="0">
              <a:buClr>
                <a:schemeClr val="accent1"/>
              </a:buClr>
              <a:buSzPct val="80000"/>
              <a:buFont typeface="Wingdings 2" pitchFamily="18" charset="2"/>
              <a:buChar char=""/>
              <a:defRPr sz="46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"/>
              <a:defRPr sz="40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itchFamily="34" charset="0"/>
              <a:buChar char="▪"/>
              <a:defRPr sz="3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itchFamily="34" charset="0"/>
              <a:buChar char="▪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en-GB" altLang="en-US" sz="1400" b="1">
                <a:solidFill>
                  <a:srgbClr val="000000"/>
                </a:solidFill>
                <a:latin typeface="Arial" pitchFamily="34" charset="0"/>
                <a:ea typeface="ヒラギノ明朝 ProN W3" charset="-128"/>
                <a:cs typeface="Arial" pitchFamily="34" charset="0"/>
              </a:rPr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14801616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Arousal and Performance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457647" y="1774775"/>
            <a:ext cx="8228707" cy="4625578"/>
          </a:xfrm>
          <a:prstGeom prst="rect">
            <a:avLst/>
          </a:prstGeom>
        </p:spPr>
        <p:txBody>
          <a:bodyPr lIns="64291" tIns="32146" rIns="64291" bIns="32146">
            <a:normAutofit fontScale="92500" lnSpcReduction="10000"/>
          </a:bodyPr>
          <a:lstStyle/>
          <a:p>
            <a:endParaRPr lang="en-GB" altLang="en-US" sz="3100"/>
          </a:p>
          <a:p>
            <a:r>
              <a:rPr lang="en-GB" altLang="en-US" sz="3100"/>
              <a:t>When arousal (stimulated by an audience) is </a:t>
            </a:r>
            <a:r>
              <a:rPr lang="en-GB" altLang="en-US" sz="3100">
                <a:solidFill>
                  <a:srgbClr val="FF0000"/>
                </a:solidFill>
              </a:rPr>
              <a:t>positive</a:t>
            </a:r>
            <a:r>
              <a:rPr lang="en-GB" altLang="en-US" sz="3100"/>
              <a:t>, and performance is enhanced, this is called </a:t>
            </a:r>
            <a:r>
              <a:rPr lang="en-GB" altLang="en-US" sz="3100" b="1">
                <a:solidFill>
                  <a:srgbClr val="FF0000"/>
                </a:solidFill>
              </a:rPr>
              <a:t>Social Facilitation</a:t>
            </a:r>
            <a:r>
              <a:rPr lang="en-GB" altLang="en-US" sz="3100"/>
              <a:t>.</a:t>
            </a:r>
          </a:p>
          <a:p>
            <a:endParaRPr lang="en-GB" altLang="en-US" sz="3100"/>
          </a:p>
          <a:p>
            <a:r>
              <a:rPr lang="en-GB" altLang="en-US" sz="3100"/>
              <a:t>When arousal (stimulated by an audience) is </a:t>
            </a:r>
            <a:r>
              <a:rPr lang="en-GB" altLang="en-US" sz="3100">
                <a:solidFill>
                  <a:srgbClr val="00B050"/>
                </a:solidFill>
              </a:rPr>
              <a:t>negative</a:t>
            </a:r>
            <a:r>
              <a:rPr lang="en-GB" altLang="en-US" sz="3100"/>
              <a:t>, and performance declines, this is called </a:t>
            </a:r>
            <a:r>
              <a:rPr lang="en-GB" altLang="en-US" sz="3100" b="1">
                <a:solidFill>
                  <a:srgbClr val="00B050"/>
                </a:solidFill>
              </a:rPr>
              <a:t>Social Inhibition</a:t>
            </a:r>
            <a:r>
              <a:rPr lang="en-GB" altLang="en-US" sz="31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3069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683568" y="1196752"/>
            <a:ext cx="3816424" cy="462557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64291" tIns="32146" rIns="64291" bIns="32146">
            <a:normAutofit lnSpcReduction="10000"/>
          </a:bodyPr>
          <a:lstStyle/>
          <a:p>
            <a:endParaRPr lang="en-GB" altLang="en-US" dirty="0" smtClean="0"/>
          </a:p>
          <a:p>
            <a:r>
              <a:rPr lang="en-GB" altLang="en-US" dirty="0" smtClean="0"/>
              <a:t>How does </a:t>
            </a:r>
            <a:r>
              <a:rPr lang="en-GB" altLang="en-US" dirty="0" err="1" smtClean="0"/>
              <a:t>Zajonc</a:t>
            </a:r>
            <a:r>
              <a:rPr lang="en-GB" altLang="en-US" dirty="0" smtClean="0"/>
              <a:t> suggest that this theory relates to an audience?</a:t>
            </a:r>
          </a:p>
          <a:p>
            <a:pPr marL="0" indent="0">
              <a:buNone/>
            </a:pPr>
            <a:endParaRPr lang="en-GB" altLang="en-US" dirty="0" smtClean="0"/>
          </a:p>
          <a:p>
            <a:r>
              <a:rPr lang="en-GB" altLang="en-US" dirty="0" err="1" smtClean="0"/>
              <a:t>Zajonc</a:t>
            </a:r>
            <a:r>
              <a:rPr lang="en-GB" altLang="en-US" dirty="0" smtClean="0"/>
              <a:t> also suggests that drive theory causes a dominant response to occur. What do you think this may mean, and where would this happen on the diagram?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9314">
            <a:off x="5403649" y="1124606"/>
            <a:ext cx="3320576" cy="24904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809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323529" y="1124744"/>
            <a:ext cx="3960440" cy="462557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64291" tIns="32146" rIns="64291" bIns="32146">
            <a:normAutofit fontScale="92500" lnSpcReduction="10000"/>
          </a:bodyPr>
          <a:lstStyle/>
          <a:p>
            <a:endParaRPr lang="en-GB" altLang="en-US" dirty="0" smtClean="0"/>
          </a:p>
          <a:p>
            <a:r>
              <a:rPr lang="en-GB" altLang="en-US" dirty="0" smtClean="0"/>
              <a:t>What is meant by a passive other?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What are the two categories of passive others, and how may they affect arousal levels?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How does this affect social facilitation or social inhibition?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7513">
            <a:off x="5030688" y="575983"/>
            <a:ext cx="3682380" cy="240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79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69658" y="3226478"/>
            <a:ext cx="3544144" cy="584295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>
            <a:spAutoFit/>
          </a:bodyPr>
          <a:lstStyle/>
          <a:p>
            <a:pPr>
              <a:defRPr/>
            </a:pPr>
            <a:r>
              <a:rPr lang="en-GB" sz="17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Mere Presence of Others (Passive)</a:t>
            </a:r>
          </a:p>
        </p:txBody>
      </p:sp>
      <p:sp>
        <p:nvSpPr>
          <p:cNvPr id="819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Different Types of Audience 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Zajonc</a:t>
            </a:r>
            <a:r>
              <a:rPr lang="en-GB" dirty="0" smtClean="0"/>
              <a:t>, 1965)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1460" y="3327739"/>
            <a:ext cx="3341621" cy="324608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>
            <a:spAutoFit/>
          </a:bodyPr>
          <a:lstStyle/>
          <a:p>
            <a:pPr>
              <a:defRPr/>
            </a:pPr>
            <a:r>
              <a:rPr lang="en-GB" sz="17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Interactive Others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9658" y="4441613"/>
            <a:ext cx="1569549" cy="1623040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>
            <a:spAutoFit/>
          </a:bodyPr>
          <a:lstStyle/>
          <a:p>
            <a:pPr>
              <a:defRPr/>
            </a:pPr>
            <a:r>
              <a:rPr lang="en-GB" sz="17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Audience, a passive, possibly silent, but interested group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44253" y="4441612"/>
            <a:ext cx="1569549" cy="1367027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>
            <a:spAutoFit/>
          </a:bodyPr>
          <a:lstStyle/>
          <a:p>
            <a:pPr>
              <a:defRPr/>
            </a:pPr>
            <a:r>
              <a:rPr lang="en-GB" sz="17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Co-Actors, non-threatening fellow performers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82090" y="4593504"/>
            <a:ext cx="1468288" cy="1103667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>
            <a:spAutoFit/>
          </a:bodyPr>
          <a:lstStyle/>
          <a:p>
            <a:pPr>
              <a:defRPr/>
            </a:pPr>
            <a:r>
              <a:rPr lang="en-GB" sz="17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Co-Active competitors e.g. Opponents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04793" y="4593504"/>
            <a:ext cx="1468288" cy="1103667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>
            <a:spAutoFit/>
          </a:bodyPr>
          <a:lstStyle/>
          <a:p>
            <a:pPr>
              <a:defRPr/>
            </a:pPr>
            <a:endParaRPr lang="en-GB" sz="17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GB" sz="17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Emotive Supporters</a:t>
            </a:r>
          </a:p>
          <a:p>
            <a:pPr>
              <a:defRPr/>
            </a:pPr>
            <a:endParaRPr lang="en-GB" sz="1700" b="1" dirty="0">
              <a:solidFill>
                <a:prstClr val="black"/>
              </a:solidFill>
            </a:endParaRPr>
          </a:p>
        </p:txBody>
      </p:sp>
      <p:sp>
        <p:nvSpPr>
          <p:cNvPr id="17430" name="Down Arrow 20"/>
          <p:cNvSpPr>
            <a:spLocks noChangeArrowheads="1"/>
          </p:cNvSpPr>
          <p:nvPr/>
        </p:nvSpPr>
        <p:spPr bwMode="auto">
          <a:xfrm>
            <a:off x="1078260" y="3884414"/>
            <a:ext cx="303609" cy="506760"/>
          </a:xfrm>
          <a:prstGeom prst="downArrow">
            <a:avLst>
              <a:gd name="adj1" fmla="val 50000"/>
              <a:gd name="adj2" fmla="val 50074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>
            <a:lvl1pPr algn="l" eaLnBrk="0" hangingPunct="0">
              <a:buClr>
                <a:schemeClr val="accent1"/>
              </a:buClr>
              <a:buSzPct val="80000"/>
              <a:buFont typeface="Wingdings 2" pitchFamily="18" charset="2"/>
              <a:buChar char=""/>
              <a:defRPr sz="46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"/>
              <a:defRPr sz="40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itchFamily="34" charset="0"/>
              <a:buChar char="▪"/>
              <a:defRPr sz="3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itchFamily="34" charset="0"/>
              <a:buChar char="▪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endParaRPr lang="en-GB" altLang="en-US" sz="3400">
              <a:solidFill>
                <a:srgbClr val="000000"/>
              </a:solidFill>
              <a:latin typeface="Times" charset="0"/>
              <a:ea typeface="ヒラギノ明朝 ProN W3" charset="-128"/>
            </a:endParaRPr>
          </a:p>
        </p:txBody>
      </p:sp>
      <p:sp>
        <p:nvSpPr>
          <p:cNvPr id="17431" name="Down Arrow 21"/>
          <p:cNvSpPr>
            <a:spLocks noChangeArrowheads="1"/>
          </p:cNvSpPr>
          <p:nvPr/>
        </p:nvSpPr>
        <p:spPr bwMode="auto">
          <a:xfrm>
            <a:off x="2952378" y="3884414"/>
            <a:ext cx="303609" cy="506760"/>
          </a:xfrm>
          <a:prstGeom prst="downArrow">
            <a:avLst>
              <a:gd name="adj1" fmla="val 50000"/>
              <a:gd name="adj2" fmla="val 50074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>
            <a:lvl1pPr algn="l" eaLnBrk="0" hangingPunct="0">
              <a:buClr>
                <a:schemeClr val="accent1"/>
              </a:buClr>
              <a:buSzPct val="80000"/>
              <a:buFont typeface="Wingdings 2" pitchFamily="18" charset="2"/>
              <a:buChar char=""/>
              <a:defRPr sz="46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"/>
              <a:defRPr sz="40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itchFamily="34" charset="0"/>
              <a:buChar char="▪"/>
              <a:defRPr sz="3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itchFamily="34" charset="0"/>
              <a:buChar char="▪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endParaRPr lang="en-GB" altLang="en-US" sz="3400">
              <a:solidFill>
                <a:srgbClr val="000000"/>
              </a:solidFill>
              <a:latin typeface="Times" charset="0"/>
              <a:ea typeface="ヒラギノ明朝 ProN W3" charset="-128"/>
            </a:endParaRPr>
          </a:p>
        </p:txBody>
      </p:sp>
      <p:sp>
        <p:nvSpPr>
          <p:cNvPr id="17432" name="Down Arrow 22"/>
          <p:cNvSpPr>
            <a:spLocks noChangeArrowheads="1"/>
          </p:cNvSpPr>
          <p:nvPr/>
        </p:nvSpPr>
        <p:spPr bwMode="auto">
          <a:xfrm>
            <a:off x="5989588" y="3935760"/>
            <a:ext cx="303609" cy="505644"/>
          </a:xfrm>
          <a:prstGeom prst="downArrow">
            <a:avLst>
              <a:gd name="adj1" fmla="val 50000"/>
              <a:gd name="adj2" fmla="val 49963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>
            <a:lvl1pPr algn="l" eaLnBrk="0" hangingPunct="0">
              <a:buClr>
                <a:schemeClr val="accent1"/>
              </a:buClr>
              <a:buSzPct val="80000"/>
              <a:buFont typeface="Wingdings 2" pitchFamily="18" charset="2"/>
              <a:buChar char=""/>
              <a:defRPr sz="46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"/>
              <a:defRPr sz="40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itchFamily="34" charset="0"/>
              <a:buChar char="▪"/>
              <a:defRPr sz="3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itchFamily="34" charset="0"/>
              <a:buChar char="▪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endParaRPr lang="en-GB" altLang="en-US" sz="3400">
              <a:solidFill>
                <a:srgbClr val="000000"/>
              </a:solidFill>
              <a:latin typeface="Times" charset="0"/>
              <a:ea typeface="ヒラギノ明朝 ProN W3" charset="-128"/>
            </a:endParaRPr>
          </a:p>
        </p:txBody>
      </p:sp>
      <p:sp>
        <p:nvSpPr>
          <p:cNvPr id="17433" name="Down Arrow 23"/>
          <p:cNvSpPr>
            <a:spLocks noChangeArrowheads="1"/>
          </p:cNvSpPr>
          <p:nvPr/>
        </p:nvSpPr>
        <p:spPr bwMode="auto">
          <a:xfrm>
            <a:off x="7762131" y="3935760"/>
            <a:ext cx="303609" cy="505644"/>
          </a:xfrm>
          <a:prstGeom prst="downArrow">
            <a:avLst>
              <a:gd name="adj1" fmla="val 50000"/>
              <a:gd name="adj2" fmla="val 49963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>
            <a:lvl1pPr algn="l" eaLnBrk="0" hangingPunct="0">
              <a:buClr>
                <a:schemeClr val="accent1"/>
              </a:buClr>
              <a:buSzPct val="80000"/>
              <a:buFont typeface="Wingdings 2" pitchFamily="18" charset="2"/>
              <a:buChar char=""/>
              <a:defRPr sz="46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"/>
              <a:defRPr sz="40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itchFamily="34" charset="0"/>
              <a:buChar char="▪"/>
              <a:defRPr sz="3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itchFamily="34" charset="0"/>
              <a:buChar char="▪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endParaRPr lang="en-GB" altLang="en-US" sz="3400">
              <a:solidFill>
                <a:srgbClr val="000000"/>
              </a:solidFill>
              <a:latin typeface="Times" charset="0"/>
              <a:ea typeface="ヒラギノ明朝 ProN W3" charset="-128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142009" y="2315023"/>
            <a:ext cx="4657948" cy="353943"/>
            <a:chOff x="3046413" y="3292475"/>
            <a:chExt cx="6624637" cy="503385"/>
          </a:xfrm>
        </p:grpSpPr>
        <p:sp>
          <p:nvSpPr>
            <p:cNvPr id="11" name="TextBox 10"/>
            <p:cNvSpPr txBox="1"/>
            <p:nvPr/>
          </p:nvSpPr>
          <p:spPr>
            <a:xfrm>
              <a:off x="4989513" y="3292475"/>
              <a:ext cx="2736850" cy="50338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GB" sz="17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Present Others</a:t>
              </a:r>
            </a:p>
          </p:txBody>
        </p:sp>
        <p:sp>
          <p:nvSpPr>
            <p:cNvPr id="16413" name="Right Arrow 24"/>
            <p:cNvSpPr>
              <a:spLocks noChangeArrowheads="1"/>
            </p:cNvSpPr>
            <p:nvPr/>
          </p:nvSpPr>
          <p:spPr bwMode="auto">
            <a:xfrm>
              <a:off x="8015288" y="3436938"/>
              <a:ext cx="1655762" cy="287337"/>
            </a:xfrm>
            <a:prstGeom prst="rightArrow">
              <a:avLst>
                <a:gd name="adj1" fmla="val 50000"/>
                <a:gd name="adj2" fmla="val 50101"/>
              </a:avLst>
            </a:prstGeom>
            <a:solidFill>
              <a:srgbClr val="000000"/>
            </a:solidFill>
            <a:ln w="254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l" eaLnBrk="0" hangingPunct="0">
                <a:buClr>
                  <a:schemeClr val="accent1"/>
                </a:buClr>
                <a:buSzPct val="80000"/>
                <a:buFont typeface="Wingdings 2" pitchFamily="18" charset="2"/>
                <a:buChar char=""/>
                <a:defRPr sz="4600">
                  <a:solidFill>
                    <a:schemeClr val="tx1"/>
                  </a:solidFill>
                  <a:latin typeface="Corbel" pitchFamily="34" charset="0"/>
                  <a:ea typeface="MS PGothic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"/>
                <a:defRPr sz="4000">
                  <a:solidFill>
                    <a:schemeClr val="tx1"/>
                  </a:solidFill>
                  <a:latin typeface="Corbel" pitchFamily="34" charset="0"/>
                  <a:ea typeface="MS PGothic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E66C7D"/>
                </a:buClr>
                <a:buFont typeface="Arial" pitchFamily="34" charset="0"/>
                <a:buChar char="▪"/>
                <a:defRPr sz="3400">
                  <a:solidFill>
                    <a:schemeClr val="tx1"/>
                  </a:solidFill>
                  <a:latin typeface="Corbel" pitchFamily="34" charset="0"/>
                  <a:ea typeface="MS PGothic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6BB76D"/>
                </a:buClr>
                <a:buFont typeface="Arial" pitchFamily="34" charset="0"/>
                <a:buChar char="▪"/>
                <a:defRPr sz="2800">
                  <a:solidFill>
                    <a:schemeClr val="tx1"/>
                  </a:solidFill>
                  <a:latin typeface="Corbel" pitchFamily="34" charset="0"/>
                  <a:ea typeface="MS PGothic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E88651"/>
                </a:buClr>
                <a:buFont typeface="Wingdings 3" pitchFamily="18" charset="2"/>
                <a:buChar char=""/>
                <a:defRPr sz="2800">
                  <a:solidFill>
                    <a:schemeClr val="tx1"/>
                  </a:solidFill>
                  <a:latin typeface="Corbe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800">
                  <a:solidFill>
                    <a:schemeClr val="tx1"/>
                  </a:solidFill>
                  <a:latin typeface="Corbe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800">
                  <a:solidFill>
                    <a:schemeClr val="tx1"/>
                  </a:solidFill>
                  <a:latin typeface="Corbe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800">
                  <a:solidFill>
                    <a:schemeClr val="tx1"/>
                  </a:solidFill>
                  <a:latin typeface="Corbe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800">
                  <a:solidFill>
                    <a:schemeClr val="tx1"/>
                  </a:solidFill>
                  <a:latin typeface="Corbel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buClrTx/>
                <a:buSzTx/>
                <a:buFontTx/>
                <a:buNone/>
              </a:pPr>
              <a:endParaRPr lang="en-GB" altLang="en-US" sz="3400">
                <a:solidFill>
                  <a:srgbClr val="000000"/>
                </a:solidFill>
                <a:latin typeface="Times" charset="0"/>
                <a:ea typeface="ヒラギノ明朝 ProN W3" charset="-128"/>
              </a:endParaRPr>
            </a:p>
          </p:txBody>
        </p:sp>
        <p:sp>
          <p:nvSpPr>
            <p:cNvPr id="16414" name="Right Arrow 25"/>
            <p:cNvSpPr>
              <a:spLocks noChangeArrowheads="1"/>
            </p:cNvSpPr>
            <p:nvPr/>
          </p:nvSpPr>
          <p:spPr bwMode="auto">
            <a:xfrm rot="10800000">
              <a:off x="3046413" y="3436938"/>
              <a:ext cx="1655762" cy="287337"/>
            </a:xfrm>
            <a:prstGeom prst="rightArrow">
              <a:avLst>
                <a:gd name="adj1" fmla="val 50000"/>
                <a:gd name="adj2" fmla="val 50101"/>
              </a:avLst>
            </a:prstGeom>
            <a:solidFill>
              <a:srgbClr val="000000"/>
            </a:solidFill>
            <a:ln w="254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l" eaLnBrk="0" hangingPunct="0">
                <a:buClr>
                  <a:schemeClr val="accent1"/>
                </a:buClr>
                <a:buSzPct val="80000"/>
                <a:buFont typeface="Wingdings 2" pitchFamily="18" charset="2"/>
                <a:buChar char=""/>
                <a:defRPr sz="4600">
                  <a:solidFill>
                    <a:schemeClr val="tx1"/>
                  </a:solidFill>
                  <a:latin typeface="Corbel" pitchFamily="34" charset="0"/>
                  <a:ea typeface="MS PGothic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"/>
                <a:defRPr sz="4000">
                  <a:solidFill>
                    <a:schemeClr val="tx1"/>
                  </a:solidFill>
                  <a:latin typeface="Corbel" pitchFamily="34" charset="0"/>
                  <a:ea typeface="MS PGothic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E66C7D"/>
                </a:buClr>
                <a:buFont typeface="Arial" pitchFamily="34" charset="0"/>
                <a:buChar char="▪"/>
                <a:defRPr sz="3400">
                  <a:solidFill>
                    <a:schemeClr val="tx1"/>
                  </a:solidFill>
                  <a:latin typeface="Corbel" pitchFamily="34" charset="0"/>
                  <a:ea typeface="MS PGothic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6BB76D"/>
                </a:buClr>
                <a:buFont typeface="Arial" pitchFamily="34" charset="0"/>
                <a:buChar char="▪"/>
                <a:defRPr sz="2800">
                  <a:solidFill>
                    <a:schemeClr val="tx1"/>
                  </a:solidFill>
                  <a:latin typeface="Corbel" pitchFamily="34" charset="0"/>
                  <a:ea typeface="MS PGothic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E88651"/>
                </a:buClr>
                <a:buFont typeface="Wingdings 3" pitchFamily="18" charset="2"/>
                <a:buChar char=""/>
                <a:defRPr sz="2800">
                  <a:solidFill>
                    <a:schemeClr val="tx1"/>
                  </a:solidFill>
                  <a:latin typeface="Corbe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800">
                  <a:solidFill>
                    <a:schemeClr val="tx1"/>
                  </a:solidFill>
                  <a:latin typeface="Corbe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800">
                  <a:solidFill>
                    <a:schemeClr val="tx1"/>
                  </a:solidFill>
                  <a:latin typeface="Corbe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800">
                  <a:solidFill>
                    <a:schemeClr val="tx1"/>
                  </a:solidFill>
                  <a:latin typeface="Corbe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8651"/>
                </a:buClr>
                <a:buFont typeface="Wingdings 3" pitchFamily="18" charset="2"/>
                <a:buChar char=""/>
                <a:defRPr sz="2800">
                  <a:solidFill>
                    <a:schemeClr val="tx1"/>
                  </a:solidFill>
                  <a:latin typeface="Corbel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buClrTx/>
                <a:buSzTx/>
                <a:buFontTx/>
                <a:buNone/>
              </a:pPr>
              <a:endParaRPr lang="en-GB" altLang="en-US" sz="3400">
                <a:solidFill>
                  <a:srgbClr val="000000"/>
                </a:solidFill>
                <a:latin typeface="Times" charset="0"/>
                <a:ea typeface="ヒラギノ明朝 ProN W3" charset="-128"/>
              </a:endParaRPr>
            </a:p>
          </p:txBody>
        </p:sp>
      </p:grpSp>
      <p:sp>
        <p:nvSpPr>
          <p:cNvPr id="17436" name="Down Arrow 26"/>
          <p:cNvSpPr>
            <a:spLocks noChangeArrowheads="1"/>
          </p:cNvSpPr>
          <p:nvPr/>
        </p:nvSpPr>
        <p:spPr bwMode="auto">
          <a:xfrm>
            <a:off x="6901533" y="2669977"/>
            <a:ext cx="303609" cy="505644"/>
          </a:xfrm>
          <a:prstGeom prst="downArrow">
            <a:avLst>
              <a:gd name="adj1" fmla="val 50000"/>
              <a:gd name="adj2" fmla="val 49963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>
            <a:lvl1pPr algn="l" eaLnBrk="0" hangingPunct="0">
              <a:buClr>
                <a:schemeClr val="accent1"/>
              </a:buClr>
              <a:buSzPct val="80000"/>
              <a:buFont typeface="Wingdings 2" pitchFamily="18" charset="2"/>
              <a:buChar char=""/>
              <a:defRPr sz="46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"/>
              <a:defRPr sz="40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itchFamily="34" charset="0"/>
              <a:buChar char="▪"/>
              <a:defRPr sz="3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itchFamily="34" charset="0"/>
              <a:buChar char="▪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endParaRPr lang="en-GB" altLang="en-US" sz="3400">
              <a:solidFill>
                <a:srgbClr val="000000"/>
              </a:solidFill>
              <a:latin typeface="Times" charset="0"/>
              <a:ea typeface="ヒラギノ明朝 ProN W3" charset="-128"/>
            </a:endParaRPr>
          </a:p>
        </p:txBody>
      </p:sp>
      <p:sp>
        <p:nvSpPr>
          <p:cNvPr id="17437" name="Down Arrow 27"/>
          <p:cNvSpPr>
            <a:spLocks noChangeArrowheads="1"/>
          </p:cNvSpPr>
          <p:nvPr/>
        </p:nvSpPr>
        <p:spPr bwMode="auto">
          <a:xfrm>
            <a:off x="1736824" y="2669977"/>
            <a:ext cx="303609" cy="505644"/>
          </a:xfrm>
          <a:prstGeom prst="downArrow">
            <a:avLst>
              <a:gd name="adj1" fmla="val 50000"/>
              <a:gd name="adj2" fmla="val 49963"/>
            </a:avLst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>
            <a:lvl1pPr algn="l" eaLnBrk="0" hangingPunct="0">
              <a:buClr>
                <a:schemeClr val="accent1"/>
              </a:buClr>
              <a:buSzPct val="80000"/>
              <a:buFont typeface="Wingdings 2" pitchFamily="18" charset="2"/>
              <a:buChar char=""/>
              <a:defRPr sz="46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"/>
              <a:defRPr sz="40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E66C7D"/>
              </a:buClr>
              <a:buFont typeface="Arial" pitchFamily="34" charset="0"/>
              <a:buChar char="▪"/>
              <a:defRPr sz="34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6BB76D"/>
              </a:buClr>
              <a:buFont typeface="Arial" pitchFamily="34" charset="0"/>
              <a:buChar char="▪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800">
                <a:solidFill>
                  <a:schemeClr val="tx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endParaRPr lang="en-GB" altLang="en-US" sz="3400">
              <a:solidFill>
                <a:srgbClr val="000000"/>
              </a:solidFill>
              <a:latin typeface="Times" charset="0"/>
              <a:ea typeface="ヒラギノ明朝 ProN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235644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0" grpId="0" animBg="1"/>
      <p:bldP spid="17431" grpId="0" animBg="1"/>
      <p:bldP spid="17432" grpId="0" animBg="1"/>
      <p:bldP spid="17433" grpId="0" animBg="1"/>
      <p:bldP spid="17436" grpId="0" animBg="1"/>
      <p:bldP spid="174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3293" cy="159618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Drive Theory of </a:t>
            </a:r>
            <a:br>
              <a:rPr lang="en-GB" dirty="0" smtClean="0"/>
            </a:br>
            <a:r>
              <a:rPr lang="en-GB" dirty="0" smtClean="0"/>
              <a:t>Social Facilitation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647" y="1774775"/>
            <a:ext cx="8228707" cy="4625578"/>
          </a:xfrm>
          <a:prstGeom prst="rect">
            <a:avLst/>
          </a:prstGeom>
        </p:spPr>
        <p:txBody>
          <a:bodyPr lIns="64291" tIns="32146" rIns="64291" bIns="32146">
            <a:normAutofit fontScale="77500" lnSpcReduction="20000"/>
          </a:bodyPr>
          <a:lstStyle/>
          <a:p>
            <a:r>
              <a:rPr lang="en-GB" altLang="en-US" sz="2200" dirty="0"/>
              <a:t>Our main interest lies with the </a:t>
            </a:r>
            <a:r>
              <a:rPr lang="en-GB" altLang="en-US" sz="2200" b="1" dirty="0"/>
              <a:t>Passive Others</a:t>
            </a:r>
            <a:r>
              <a:rPr lang="en-GB" altLang="en-US" sz="2200" dirty="0"/>
              <a:t>.</a:t>
            </a:r>
          </a:p>
          <a:p>
            <a:endParaRPr lang="en-GB" altLang="en-US" sz="2200" dirty="0"/>
          </a:p>
          <a:p>
            <a:r>
              <a:rPr lang="en-GB" altLang="en-US" sz="2200" dirty="0"/>
              <a:t>The mere presence of others is sufficient to increase the arousal level of a performer.</a:t>
            </a:r>
          </a:p>
          <a:p>
            <a:endParaRPr lang="en-GB" altLang="en-US" sz="2200" dirty="0"/>
          </a:p>
          <a:p>
            <a:r>
              <a:rPr lang="en-GB" altLang="en-US" sz="2200" dirty="0" err="1"/>
              <a:t>Zajonc</a:t>
            </a:r>
            <a:r>
              <a:rPr lang="en-GB" altLang="en-US" sz="2200" dirty="0"/>
              <a:t> used </a:t>
            </a:r>
            <a:r>
              <a:rPr lang="en-GB" altLang="en-US" sz="2200" b="1" dirty="0"/>
              <a:t>Drive Theory </a:t>
            </a:r>
            <a:r>
              <a:rPr lang="en-GB" altLang="en-US" sz="2200" dirty="0"/>
              <a:t>to predict the effect of others on performance.</a:t>
            </a:r>
          </a:p>
          <a:p>
            <a:endParaRPr lang="en-GB" altLang="en-US" sz="2200" dirty="0"/>
          </a:p>
          <a:p>
            <a:r>
              <a:rPr lang="en-GB" altLang="en-US" sz="2200" dirty="0"/>
              <a:t>He stated that the presence of others is arousing, and this arousal enhances the production of </a:t>
            </a:r>
            <a:r>
              <a:rPr lang="en-GB" altLang="en-US" sz="2200" b="1" dirty="0"/>
              <a:t>dominant responses</a:t>
            </a:r>
            <a:r>
              <a:rPr lang="en-GB" altLang="en-US" sz="2200" dirty="0"/>
              <a:t>.</a:t>
            </a:r>
          </a:p>
          <a:p>
            <a:endParaRPr lang="en-GB" altLang="en-US" sz="2200" dirty="0"/>
          </a:p>
          <a:p>
            <a:r>
              <a:rPr lang="en-GB" altLang="en-US" sz="2200" b="1" dirty="0"/>
              <a:t>Dominant responses are learned behaviours</a:t>
            </a:r>
            <a:r>
              <a:rPr lang="en-GB" altLang="en-US" sz="2200" dirty="0"/>
              <a:t> – actions we have already rehearsed.</a:t>
            </a:r>
          </a:p>
        </p:txBody>
      </p:sp>
    </p:spTree>
    <p:extLst>
      <p:ext uri="{BB962C8B-B14F-4D97-AF65-F5344CB8AC3E}">
        <p14:creationId xmlns:p14="http://schemas.microsoft.com/office/powerpoint/2010/main" val="26589900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1044</Words>
  <Application>Microsoft Office PowerPoint</Application>
  <PresentationFormat>On-screen Show (4:3)</PresentationFormat>
  <Paragraphs>147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Droplet</vt:lpstr>
      <vt:lpstr>Sports Psychology</vt:lpstr>
      <vt:lpstr>Task A</vt:lpstr>
      <vt:lpstr>Social Facilitation</vt:lpstr>
      <vt:lpstr>Zajonc’s  Drive Theory</vt:lpstr>
      <vt:lpstr>Arousal and Performance</vt:lpstr>
      <vt:lpstr>PowerPoint Presentation</vt:lpstr>
      <vt:lpstr>PowerPoint Presentation</vt:lpstr>
      <vt:lpstr>Different Types of Audience  (Zajonc, 1965)</vt:lpstr>
      <vt:lpstr>Drive Theory of  Social Facilitation</vt:lpstr>
      <vt:lpstr>Task D</vt:lpstr>
      <vt:lpstr>Personality </vt:lpstr>
      <vt:lpstr>Drive Theory and Performance</vt:lpstr>
      <vt:lpstr>Exam Question</vt:lpstr>
      <vt:lpstr>PowerPoint Presentation</vt:lpstr>
      <vt:lpstr>Problems, Problems!</vt:lpstr>
      <vt:lpstr>Evaluation Apprehension</vt:lpstr>
      <vt:lpstr>Home Advantage Effect</vt:lpstr>
      <vt:lpstr>Proximity Effect</vt:lpstr>
      <vt:lpstr>Exam Question</vt:lpstr>
      <vt:lpstr>Strategies to Combat Effects of Social Inhibition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Psychology</dc:title>
  <dc:creator>D.Ashleighmorris</dc:creator>
  <cp:lastModifiedBy>D.Ashleighmorris</cp:lastModifiedBy>
  <cp:revision>5</cp:revision>
  <dcterms:created xsi:type="dcterms:W3CDTF">2017-01-24T12:22:43Z</dcterms:created>
  <dcterms:modified xsi:type="dcterms:W3CDTF">2017-01-24T13:43:18Z</dcterms:modified>
</cp:coreProperties>
</file>