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5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4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6DA04B-D566-4D27-9B2C-D178F1DFF5A7}" type="datetimeFigureOut">
              <a:rPr lang="en-GB" smtClean="0"/>
              <a:t>12/06/2013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F24CC-CCBD-4AAC-AC3F-A4C7FB54F8C0}" type="slidenum">
              <a:rPr lang="en-GB" smtClean="0"/>
              <a:t>‹#›</a:t>
            </a:fld>
            <a:endParaRPr lang="en-GB"/>
          </a:p>
        </p:txBody>
      </p:sp>
    </p:spTree>
    <p:extLst>
      <p:ext uri="{BB962C8B-B14F-4D97-AF65-F5344CB8AC3E}">
        <p14:creationId xmlns:p14="http://schemas.microsoft.com/office/powerpoint/2010/main" val="182182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6DA04B-D566-4D27-9B2C-D178F1DFF5A7}" type="datetimeFigureOut">
              <a:rPr lang="en-GB" smtClean="0"/>
              <a:t>12/06/2013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F24CC-CCBD-4AAC-AC3F-A4C7FB54F8C0}" type="slidenum">
              <a:rPr lang="en-GB" smtClean="0"/>
              <a:t>‹#›</a:t>
            </a:fld>
            <a:endParaRPr lang="en-GB"/>
          </a:p>
        </p:txBody>
      </p:sp>
    </p:spTree>
    <p:extLst>
      <p:ext uri="{BB962C8B-B14F-4D97-AF65-F5344CB8AC3E}">
        <p14:creationId xmlns:p14="http://schemas.microsoft.com/office/powerpoint/2010/main" val="137280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6DA04B-D566-4D27-9B2C-D178F1DFF5A7}" type="datetimeFigureOut">
              <a:rPr lang="en-GB" smtClean="0"/>
              <a:t>12/06/2013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F24CC-CCBD-4AAC-AC3F-A4C7FB54F8C0}" type="slidenum">
              <a:rPr lang="en-GB" smtClean="0"/>
              <a:t>‹#›</a:t>
            </a:fld>
            <a:endParaRPr lang="en-GB"/>
          </a:p>
        </p:txBody>
      </p:sp>
    </p:spTree>
    <p:extLst>
      <p:ext uri="{BB962C8B-B14F-4D97-AF65-F5344CB8AC3E}">
        <p14:creationId xmlns:p14="http://schemas.microsoft.com/office/powerpoint/2010/main" val="964070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en-GB">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GB">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D67D956A-05FF-4529-9D51-EC3090D7FA9D}" type="slidenum">
              <a:rPr lang="en-GB" smtClean="0"/>
              <a:pPr>
                <a:defRPr/>
              </a:pPr>
              <a:t>‹#›</a:t>
            </a:fld>
            <a:endParaRPr lang="en-GB"/>
          </a:p>
        </p:txBody>
      </p:sp>
    </p:spTree>
    <p:extLst>
      <p:ext uri="{BB962C8B-B14F-4D97-AF65-F5344CB8AC3E}">
        <p14:creationId xmlns:p14="http://schemas.microsoft.com/office/powerpoint/2010/main" val="383889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endParaRPr lang="en-GB">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pPr>
              <a:defRPr/>
            </a:pPr>
            <a:fld id="{E6C1674C-D1CA-4890-ACD8-279092037D63}" type="slidenum">
              <a:rPr lang="en-GB" smtClean="0">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4139905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pPr>
              <a:defRPr/>
            </a:pPr>
            <a:endParaRPr lang="en-GB">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pPr>
              <a:defRPr/>
            </a:pPr>
            <a:fld id="{6CFBB672-6079-40E3-B3D3-66938D2399CD}" type="slidenum">
              <a:rPr lang="en-GB" smtClean="0">
                <a:solidFill>
                  <a:prstClr val="white"/>
                </a:solidFill>
              </a:rPr>
              <a:pPr>
                <a:defRPr/>
              </a:pPr>
              <a:t>‹#›</a:t>
            </a:fld>
            <a:endParaRPr lang="en-GB">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24177580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endParaRPr lang="en-GB">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GB">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pPr>
              <a:defRPr/>
            </a:pPr>
            <a:fld id="{A8411212-FCDE-4794-A2C9-9434FE95DDC9}" type="slidenum">
              <a:rPr lang="en-GB" smtClean="0">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104482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endParaRPr lang="en-GB">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GB">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420914F3-18B7-4416-9101-20508DD4FCB2}" type="slidenum">
              <a:rPr lang="en-GB" smtClean="0">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8617340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GB">
              <a:solidFill>
                <a:prstClr val="white"/>
              </a:solidFill>
            </a:endParaRPr>
          </a:p>
        </p:txBody>
      </p:sp>
      <p:sp>
        <p:nvSpPr>
          <p:cNvPr id="4" name="Footer Placeholder 3"/>
          <p:cNvSpPr>
            <a:spLocks noGrp="1"/>
          </p:cNvSpPr>
          <p:nvPr>
            <p:ph type="ftr" sz="quarter" idx="11"/>
          </p:nvPr>
        </p:nvSpPr>
        <p:spPr/>
        <p:txBody>
          <a:bodyPr/>
          <a:lstStyle/>
          <a:p>
            <a:pPr>
              <a:defRPr/>
            </a:pPr>
            <a:endParaRPr lang="en-GB">
              <a:solidFill>
                <a:prstClr val="white"/>
              </a:solidFill>
            </a:endParaRPr>
          </a:p>
        </p:txBody>
      </p:sp>
      <p:sp>
        <p:nvSpPr>
          <p:cNvPr id="5" name="Slide Number Placeholder 4"/>
          <p:cNvSpPr>
            <a:spLocks noGrp="1"/>
          </p:cNvSpPr>
          <p:nvPr>
            <p:ph type="sldNum" sz="quarter" idx="12"/>
          </p:nvPr>
        </p:nvSpPr>
        <p:spPr/>
        <p:txBody>
          <a:bodyPr/>
          <a:lstStyle/>
          <a:p>
            <a:pPr>
              <a:defRPr/>
            </a:pPr>
            <a:fld id="{E743F976-4C4A-4370-8702-62870FE3A808}" type="slidenum">
              <a:rPr lang="en-GB" smtClean="0">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4148456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endParaRPr lang="en-GB">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GB">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pPr>
              <a:defRPr/>
            </a:pPr>
            <a:fld id="{0CD21078-1E94-460A-843D-0B3D2B61C446}" type="slidenum">
              <a:rPr lang="en-GB" smtClean="0">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824496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endParaRPr lang="en-GB">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GB">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72F81E1D-E2E0-4963-9673-FE0B0FD2C1BA}" type="slidenum">
              <a:rPr lang="en-GB" smtClean="0">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7870321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6DA04B-D566-4D27-9B2C-D178F1DFF5A7}" type="datetimeFigureOut">
              <a:rPr lang="en-GB" smtClean="0"/>
              <a:t>12/06/2013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F24CC-CCBD-4AAC-AC3F-A4C7FB54F8C0}" type="slidenum">
              <a:rPr lang="en-GB" smtClean="0"/>
              <a:t>‹#›</a:t>
            </a:fld>
            <a:endParaRPr lang="en-GB"/>
          </a:p>
        </p:txBody>
      </p:sp>
    </p:spTree>
    <p:extLst>
      <p:ext uri="{BB962C8B-B14F-4D97-AF65-F5344CB8AC3E}">
        <p14:creationId xmlns:p14="http://schemas.microsoft.com/office/powerpoint/2010/main" val="1443551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endParaRPr lang="en-GB">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GB">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BC55AB9A-842E-494F-B33E-C834D24D0F65}" type="slidenum">
              <a:rPr lang="en-GB" smtClean="0">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18195035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pPr>
              <a:defRPr/>
            </a:pPr>
            <a:fld id="{A4C4676C-7AF0-4821-92CC-3E88BE9F3AEA}" type="slidenum">
              <a:rPr lang="en-GB" smtClean="0">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503763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pPr>
              <a:defRPr/>
            </a:pPr>
            <a:fld id="{7D5079C8-EA75-44C6-B346-7ACDBBF6DE2D}" type="slidenum">
              <a:rPr lang="en-GB" smtClean="0">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514207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endParaRPr lang="en-GB"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GB">
              <a:solidFill>
                <a:prstClr val="white"/>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a:solidFill>
                <a:prstClr val="white"/>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8372D74-65C2-4740-92B2-835050D3CF74}"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187569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endParaRPr lang="en-GB">
              <a:solidFill>
                <a:prstClr val="white"/>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en-GB">
              <a:solidFill>
                <a:prstClr val="white"/>
              </a:solidFill>
            </a:endParaRPr>
          </a:p>
        </p:txBody>
      </p:sp>
      <p:sp>
        <p:nvSpPr>
          <p:cNvPr id="8" name="Rectangle 9"/>
          <p:cNvSpPr>
            <a:spLocks noGrp="1" noChangeArrowheads="1"/>
          </p:cNvSpPr>
          <p:nvPr>
            <p:ph type="sldNum" sz="quarter" idx="12"/>
          </p:nvPr>
        </p:nvSpPr>
        <p:spPr>
          <a:ln/>
        </p:spPr>
        <p:txBody>
          <a:bodyPr/>
          <a:lstStyle>
            <a:lvl1pPr>
              <a:defRPr/>
            </a:lvl1pPr>
          </a:lstStyle>
          <a:p>
            <a:pPr>
              <a:defRPr/>
            </a:pPr>
            <a:fld id="{3C03AB33-2FF8-4D5D-9A2D-8988334E45F9}"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42132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DA04B-D566-4D27-9B2C-D178F1DFF5A7}" type="datetimeFigureOut">
              <a:rPr lang="en-GB" smtClean="0"/>
              <a:t>12/06/2013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F24CC-CCBD-4AAC-AC3F-A4C7FB54F8C0}" type="slidenum">
              <a:rPr lang="en-GB" smtClean="0"/>
              <a:t>‹#›</a:t>
            </a:fld>
            <a:endParaRPr lang="en-GB"/>
          </a:p>
        </p:txBody>
      </p:sp>
    </p:spTree>
    <p:extLst>
      <p:ext uri="{BB962C8B-B14F-4D97-AF65-F5344CB8AC3E}">
        <p14:creationId xmlns:p14="http://schemas.microsoft.com/office/powerpoint/2010/main" val="391444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6DA04B-D566-4D27-9B2C-D178F1DFF5A7}" type="datetimeFigureOut">
              <a:rPr lang="en-GB" smtClean="0"/>
              <a:t>12/06/2013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0F24CC-CCBD-4AAC-AC3F-A4C7FB54F8C0}" type="slidenum">
              <a:rPr lang="en-GB" smtClean="0"/>
              <a:t>‹#›</a:t>
            </a:fld>
            <a:endParaRPr lang="en-GB"/>
          </a:p>
        </p:txBody>
      </p:sp>
    </p:spTree>
    <p:extLst>
      <p:ext uri="{BB962C8B-B14F-4D97-AF65-F5344CB8AC3E}">
        <p14:creationId xmlns:p14="http://schemas.microsoft.com/office/powerpoint/2010/main" val="212014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6DA04B-D566-4D27-9B2C-D178F1DFF5A7}" type="datetimeFigureOut">
              <a:rPr lang="en-GB" smtClean="0"/>
              <a:t>12/06/2013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0F24CC-CCBD-4AAC-AC3F-A4C7FB54F8C0}" type="slidenum">
              <a:rPr lang="en-GB" smtClean="0"/>
              <a:t>‹#›</a:t>
            </a:fld>
            <a:endParaRPr lang="en-GB"/>
          </a:p>
        </p:txBody>
      </p:sp>
    </p:spTree>
    <p:extLst>
      <p:ext uri="{BB962C8B-B14F-4D97-AF65-F5344CB8AC3E}">
        <p14:creationId xmlns:p14="http://schemas.microsoft.com/office/powerpoint/2010/main" val="417227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6DA04B-D566-4D27-9B2C-D178F1DFF5A7}" type="datetimeFigureOut">
              <a:rPr lang="en-GB" smtClean="0"/>
              <a:t>12/06/2013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0F24CC-CCBD-4AAC-AC3F-A4C7FB54F8C0}" type="slidenum">
              <a:rPr lang="en-GB" smtClean="0"/>
              <a:t>‹#›</a:t>
            </a:fld>
            <a:endParaRPr lang="en-GB"/>
          </a:p>
        </p:txBody>
      </p:sp>
    </p:spTree>
    <p:extLst>
      <p:ext uri="{BB962C8B-B14F-4D97-AF65-F5344CB8AC3E}">
        <p14:creationId xmlns:p14="http://schemas.microsoft.com/office/powerpoint/2010/main" val="33071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DA04B-D566-4D27-9B2C-D178F1DFF5A7}" type="datetimeFigureOut">
              <a:rPr lang="en-GB" smtClean="0"/>
              <a:t>12/06/2013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0F24CC-CCBD-4AAC-AC3F-A4C7FB54F8C0}" type="slidenum">
              <a:rPr lang="en-GB" smtClean="0"/>
              <a:t>‹#›</a:t>
            </a:fld>
            <a:endParaRPr lang="en-GB"/>
          </a:p>
        </p:txBody>
      </p:sp>
    </p:spTree>
    <p:extLst>
      <p:ext uri="{BB962C8B-B14F-4D97-AF65-F5344CB8AC3E}">
        <p14:creationId xmlns:p14="http://schemas.microsoft.com/office/powerpoint/2010/main" val="147516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DA04B-D566-4D27-9B2C-D178F1DFF5A7}" type="datetimeFigureOut">
              <a:rPr lang="en-GB" smtClean="0"/>
              <a:t>12/06/2013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0F24CC-CCBD-4AAC-AC3F-A4C7FB54F8C0}" type="slidenum">
              <a:rPr lang="en-GB" smtClean="0"/>
              <a:t>‹#›</a:t>
            </a:fld>
            <a:endParaRPr lang="en-GB"/>
          </a:p>
        </p:txBody>
      </p:sp>
    </p:spTree>
    <p:extLst>
      <p:ext uri="{BB962C8B-B14F-4D97-AF65-F5344CB8AC3E}">
        <p14:creationId xmlns:p14="http://schemas.microsoft.com/office/powerpoint/2010/main" val="204313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DA04B-D566-4D27-9B2C-D178F1DFF5A7}" type="datetimeFigureOut">
              <a:rPr lang="en-GB" smtClean="0"/>
              <a:t>12/06/2013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0F24CC-CCBD-4AAC-AC3F-A4C7FB54F8C0}" type="slidenum">
              <a:rPr lang="en-GB" smtClean="0"/>
              <a:t>‹#›</a:t>
            </a:fld>
            <a:endParaRPr lang="en-GB"/>
          </a:p>
        </p:txBody>
      </p:sp>
    </p:spTree>
    <p:extLst>
      <p:ext uri="{BB962C8B-B14F-4D97-AF65-F5344CB8AC3E}">
        <p14:creationId xmlns:p14="http://schemas.microsoft.com/office/powerpoint/2010/main" val="2590100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DA04B-D566-4D27-9B2C-D178F1DFF5A7}" type="datetimeFigureOut">
              <a:rPr lang="en-GB" smtClean="0"/>
              <a:t>12/06/2013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F24CC-CCBD-4AAC-AC3F-A4C7FB54F8C0}" type="slidenum">
              <a:rPr lang="en-GB" smtClean="0"/>
              <a:t>‹#›</a:t>
            </a:fld>
            <a:endParaRPr lang="en-GB"/>
          </a:p>
        </p:txBody>
      </p:sp>
    </p:spTree>
    <p:extLst>
      <p:ext uri="{BB962C8B-B14F-4D97-AF65-F5344CB8AC3E}">
        <p14:creationId xmlns:p14="http://schemas.microsoft.com/office/powerpoint/2010/main" val="1448124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fontAlgn="base">
              <a:spcBef>
                <a:spcPct val="0"/>
              </a:spcBef>
              <a:spcAft>
                <a:spcPct val="0"/>
              </a:spcAft>
              <a:defRPr/>
            </a:pPr>
            <a:endParaRPr lang="en-GB">
              <a:solidFill>
                <a:prstClr val="white"/>
              </a:solidFill>
              <a:latin typeface="Tahoma" pitchFamily="34" charset="0"/>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fontAlgn="base">
              <a:spcBef>
                <a:spcPct val="0"/>
              </a:spcBef>
              <a:spcAft>
                <a:spcPct val="0"/>
              </a:spcAft>
              <a:defRPr/>
            </a:pPr>
            <a:endParaRPr lang="en-GB">
              <a:solidFill>
                <a:prstClr val="white"/>
              </a:solidFill>
              <a:latin typeface="Tahoma" pitchFamily="34" charset="0"/>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fontAlgn="base">
              <a:spcBef>
                <a:spcPct val="0"/>
              </a:spcBef>
              <a:spcAft>
                <a:spcPct val="0"/>
              </a:spcAft>
              <a:defRPr/>
            </a:pPr>
            <a:fld id="{8119E474-F280-4225-A8E3-BAD73BE4E92A}" type="slidenum">
              <a:rPr lang="en-GB" smtClean="0">
                <a:solidFill>
                  <a:prstClr val="white"/>
                </a:solidFill>
                <a:latin typeface="Tahoma" pitchFamily="34" charset="0"/>
              </a:rPr>
              <a:pPr fontAlgn="base">
                <a:spcBef>
                  <a:spcPct val="0"/>
                </a:spcBef>
                <a:spcAft>
                  <a:spcPct val="0"/>
                </a:spcAft>
                <a:defRPr/>
              </a:pPr>
              <a:t>‹#›</a:t>
            </a:fld>
            <a:endParaRPr lang="en-GB">
              <a:solidFill>
                <a:prstClr val="white"/>
              </a:solidFill>
              <a:latin typeface="Tahoma" pitchFamily="34" charset="0"/>
            </a:endParaRPr>
          </a:p>
        </p:txBody>
      </p:sp>
    </p:spTree>
    <p:extLst>
      <p:ext uri="{BB962C8B-B14F-4D97-AF65-F5344CB8AC3E}">
        <p14:creationId xmlns:p14="http://schemas.microsoft.com/office/powerpoint/2010/main" val="13724512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cKk5V_lb4Uo&amp;feature=related" TargetMode="Externa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bbc.co.uk/london/content/articles/2007/09/20/olympics_adidas_launch_video_feature.shtml" TargetMode="External"/><Relationship Id="rId7" Type="http://schemas.openxmlformats.org/officeDocument/2006/relationships/image" Target="../media/image24.jpeg"/><Relationship Id="rId2" Type="http://schemas.openxmlformats.org/officeDocument/2006/relationships/slideLayout" Target="../slideLayouts/slideLayout13.xml"/><Relationship Id="rId1" Type="http://schemas.openxmlformats.org/officeDocument/2006/relationships/tags" Target="../tags/tag2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9.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GB" smtClean="0"/>
              <a:t>THE OLYMPIC GAMES</a:t>
            </a:r>
          </a:p>
        </p:txBody>
      </p:sp>
      <p:sp>
        <p:nvSpPr>
          <p:cNvPr id="2051" name="Rectangle 3"/>
          <p:cNvSpPr>
            <a:spLocks noGrp="1" noChangeArrowheads="1"/>
          </p:cNvSpPr>
          <p:nvPr>
            <p:ph type="subTitle" idx="1"/>
          </p:nvPr>
        </p:nvSpPr>
        <p:spPr/>
        <p:txBody>
          <a:bodyPr/>
          <a:lstStyle/>
          <a:p>
            <a:pPr eaLnBrk="1" hangingPunct="1">
              <a:defRPr/>
            </a:pPr>
            <a:endParaRPr lang="en-US" smtClean="0"/>
          </a:p>
        </p:txBody>
      </p:sp>
    </p:spTree>
    <p:custDataLst>
      <p:tags r:id="rId1"/>
    </p:custDataLst>
    <p:extLst>
      <p:ext uri="{BB962C8B-B14F-4D97-AF65-F5344CB8AC3E}">
        <p14:creationId xmlns:p14="http://schemas.microsoft.com/office/powerpoint/2010/main" val="1013648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school gentleman</a:t>
            </a:r>
            <a:endParaRPr lang="en-GB" dirty="0"/>
          </a:p>
        </p:txBody>
      </p:sp>
      <p:sp>
        <p:nvSpPr>
          <p:cNvPr id="3" name="Content Placeholder 2"/>
          <p:cNvSpPr>
            <a:spLocks noGrp="1"/>
          </p:cNvSpPr>
          <p:nvPr>
            <p:ph idx="1"/>
          </p:nvPr>
        </p:nvSpPr>
        <p:spPr/>
        <p:txBody>
          <a:bodyPr/>
          <a:lstStyle/>
          <a:p>
            <a:r>
              <a:rPr lang="en-GB" dirty="0" smtClean="0"/>
              <a:t>Considered games to be the vehicle for promoting courage and manly young men who could take leading roles in society.</a:t>
            </a:r>
            <a:endParaRPr lang="en-GB" dirty="0"/>
          </a:p>
        </p:txBody>
      </p:sp>
      <p:pic>
        <p:nvPicPr>
          <p:cNvPr id="119810" name="Picture 2" descr="C:\Users\Hannah\Pictures\College images\public school.jpg"/>
          <p:cNvPicPr>
            <a:picLocks noChangeAspect="1" noChangeArrowheads="1"/>
          </p:cNvPicPr>
          <p:nvPr/>
        </p:nvPicPr>
        <p:blipFill>
          <a:blip r:embed="rId3" cstate="print"/>
          <a:srcRect/>
          <a:stretch>
            <a:fillRect/>
          </a:stretch>
        </p:blipFill>
        <p:spPr bwMode="auto">
          <a:xfrm>
            <a:off x="4139952" y="3645024"/>
            <a:ext cx="4557104" cy="2838425"/>
          </a:xfrm>
          <a:prstGeom prst="rect">
            <a:avLst/>
          </a:prstGeom>
          <a:noFill/>
        </p:spPr>
      </p:pic>
    </p:spTree>
    <p:custDataLst>
      <p:tags r:id="rId1"/>
    </p:custDataLst>
    <p:extLst>
      <p:ext uri="{BB962C8B-B14F-4D97-AF65-F5344CB8AC3E}">
        <p14:creationId xmlns:p14="http://schemas.microsoft.com/office/powerpoint/2010/main" val="1740160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Penny Brookes died age 86 four months before the 1896 Olympics</a:t>
            </a:r>
            <a:endParaRPr lang="en-GB" dirty="0"/>
          </a:p>
        </p:txBody>
      </p:sp>
      <p:sp>
        <p:nvSpPr>
          <p:cNvPr id="3" name="Content Placeholder 2"/>
          <p:cNvSpPr>
            <a:spLocks noGrp="1"/>
          </p:cNvSpPr>
          <p:nvPr>
            <p:ph idx="1"/>
          </p:nvPr>
        </p:nvSpPr>
        <p:spPr/>
        <p:txBody>
          <a:bodyPr/>
          <a:lstStyle/>
          <a:p>
            <a:r>
              <a:rPr lang="en-GB" dirty="0" smtClean="0"/>
              <a:t>De Coubertin and Brookes discussed the idea of an international competition which should encourage:</a:t>
            </a:r>
          </a:p>
          <a:p>
            <a:r>
              <a:rPr lang="en-GB" sz="3200" b="1" dirty="0" smtClean="0"/>
              <a:t>Moral </a:t>
            </a:r>
          </a:p>
          <a:p>
            <a:r>
              <a:rPr lang="en-GB" sz="3200" b="1" dirty="0" smtClean="0"/>
              <a:t>Physical </a:t>
            </a:r>
          </a:p>
          <a:p>
            <a:r>
              <a:rPr lang="en-GB" sz="3200" b="1" dirty="0" smtClean="0"/>
              <a:t>Intellectual improvement.</a:t>
            </a:r>
          </a:p>
          <a:p>
            <a:r>
              <a:rPr lang="en-GB" sz="3200" b="1" dirty="0" smtClean="0"/>
              <a:t>Following similar characteristics of public schools.</a:t>
            </a:r>
          </a:p>
        </p:txBody>
      </p:sp>
      <p:pic>
        <p:nvPicPr>
          <p:cNvPr id="5" name="Picture 10" descr="William Penny Brookes"/>
          <p:cNvPicPr>
            <a:picLocks noChangeAspect="1" noChangeArrowheads="1"/>
          </p:cNvPicPr>
          <p:nvPr/>
        </p:nvPicPr>
        <p:blipFill>
          <a:blip r:embed="rId3" cstate="print"/>
          <a:srcRect/>
          <a:stretch>
            <a:fillRect/>
          </a:stretch>
        </p:blipFill>
        <p:spPr bwMode="auto">
          <a:xfrm>
            <a:off x="7452523" y="2492896"/>
            <a:ext cx="1691477" cy="236925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2694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to="" calcmode="lin" valueType="num">
                                      <p:cBhvr>
                                        <p:cTn id="32"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hlinkClick r:id="rId3" tooltip="History of olympics"/>
          </p:cNvPr>
          <p:cNvPicPr>
            <a:picLocks noChangeAspect="1" noChangeArrowheads="1"/>
          </p:cNvPicPr>
          <p:nvPr/>
        </p:nvPicPr>
        <p:blipFill>
          <a:blip r:embed="rId4" cstate="print"/>
          <a:srcRect/>
          <a:stretch>
            <a:fillRect/>
          </a:stretch>
        </p:blipFill>
        <p:spPr bwMode="auto">
          <a:xfrm>
            <a:off x="0" y="846138"/>
            <a:ext cx="9144000" cy="52260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77022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solidFill>
                  <a:schemeClr val="tx1"/>
                </a:solidFill>
                <a:latin typeface="Times New Roman" pitchFamily="18" charset="0"/>
                <a:ea typeface="Times New Roman" pitchFamily="18" charset="0"/>
                <a:cs typeface="Arial" charset="0"/>
              </a:rPr>
              <a:t/>
            </a:r>
            <a:br>
              <a:rPr lang="en-GB" dirty="0" smtClean="0">
                <a:solidFill>
                  <a:schemeClr val="tx1"/>
                </a:solidFill>
                <a:latin typeface="Times New Roman" pitchFamily="18" charset="0"/>
                <a:ea typeface="Times New Roman" pitchFamily="18" charset="0"/>
                <a:cs typeface="Arial" charset="0"/>
              </a:rPr>
            </a:br>
            <a:endParaRPr lang="en-GB" dirty="0"/>
          </a:p>
        </p:txBody>
      </p:sp>
      <p:sp>
        <p:nvSpPr>
          <p:cNvPr id="3" name="Content Placeholder 2"/>
          <p:cNvSpPr>
            <a:spLocks noGrp="1"/>
          </p:cNvSpPr>
          <p:nvPr>
            <p:ph idx="1"/>
          </p:nvPr>
        </p:nvSpPr>
        <p:spPr/>
        <p:txBody>
          <a:bodyPr/>
          <a:lstStyle/>
          <a:p>
            <a:pPr algn="ctr"/>
            <a:r>
              <a:rPr lang="en-GB" b="1" dirty="0" smtClean="0">
                <a:solidFill>
                  <a:schemeClr val="tx1"/>
                </a:solidFill>
                <a:latin typeface="Tahoma" charset="0"/>
                <a:ea typeface="Times New Roman" pitchFamily="18" charset="0"/>
                <a:cs typeface="Arial" charset="0"/>
              </a:rPr>
              <a:t>The principles, aims and philosophy of the Olympic Games</a:t>
            </a:r>
            <a:endParaRPr lang="en-GB" b="1" dirty="0"/>
          </a:p>
        </p:txBody>
      </p:sp>
    </p:spTree>
    <p:custDataLst>
      <p:tags r:id="rId1"/>
    </p:custDataLst>
    <p:extLst>
      <p:ext uri="{BB962C8B-B14F-4D97-AF65-F5344CB8AC3E}">
        <p14:creationId xmlns:p14="http://schemas.microsoft.com/office/powerpoint/2010/main" val="202215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GB" b="1" dirty="0" smtClean="0"/>
              <a:t>Aims of the Olympic Games</a:t>
            </a:r>
          </a:p>
        </p:txBody>
      </p:sp>
      <p:sp>
        <p:nvSpPr>
          <p:cNvPr id="4099" name="Rectangle 3"/>
          <p:cNvSpPr>
            <a:spLocks noGrp="1" noChangeArrowheads="1"/>
          </p:cNvSpPr>
          <p:nvPr>
            <p:ph idx="1"/>
          </p:nvPr>
        </p:nvSpPr>
        <p:spPr>
          <a:xfrm>
            <a:off x="395288" y="1844675"/>
            <a:ext cx="8229600" cy="4495800"/>
          </a:xfrm>
        </p:spPr>
        <p:txBody>
          <a:bodyPr>
            <a:normAutofit/>
          </a:bodyPr>
          <a:lstStyle/>
          <a:p>
            <a:pPr eaLnBrk="1" hangingPunct="1">
              <a:buNone/>
              <a:defRPr/>
            </a:pPr>
            <a:r>
              <a:rPr lang="en-US" sz="2800" b="1" dirty="0" smtClean="0"/>
              <a:t>“Why did I restore the Olympic Games? To ennoble and strengthen sports, to ensure their independence and duration, and thus to enable them better to fulfill thee educational incumbent upon them in the modern world.  For the glorification of the individual athlete, whose muscular activity is necessary for the community, and whose prowess is necessary for the maintenance of the general spirit of competition”.</a:t>
            </a:r>
          </a:p>
          <a:p>
            <a:pPr eaLnBrk="1" hangingPunct="1">
              <a:buNone/>
              <a:defRPr/>
            </a:pPr>
            <a:endParaRPr lang="en-GB" sz="2800" b="1" dirty="0" smtClean="0"/>
          </a:p>
        </p:txBody>
      </p:sp>
    </p:spTree>
    <p:custDataLst>
      <p:tags r:id="rId1"/>
    </p:custDataLst>
    <p:extLst>
      <p:ext uri="{BB962C8B-B14F-4D97-AF65-F5344CB8AC3E}">
        <p14:creationId xmlns:p14="http://schemas.microsoft.com/office/powerpoint/2010/main" val="128336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defRPr/>
            </a:pPr>
            <a:r>
              <a:rPr lang="en-GB" dirty="0" smtClean="0"/>
              <a:t>Philosophy of the Olympic Games</a:t>
            </a:r>
          </a:p>
        </p:txBody>
      </p:sp>
      <p:sp>
        <p:nvSpPr>
          <p:cNvPr id="31747" name="Rectangle 3"/>
          <p:cNvSpPr>
            <a:spLocks noGrp="1" noChangeArrowheads="1"/>
          </p:cNvSpPr>
          <p:nvPr>
            <p:ph idx="1"/>
          </p:nvPr>
        </p:nvSpPr>
        <p:spPr/>
        <p:txBody>
          <a:bodyPr/>
          <a:lstStyle/>
          <a:p>
            <a:pPr eaLnBrk="1" hangingPunct="1">
              <a:defRPr/>
            </a:pPr>
            <a:r>
              <a:rPr lang="en-GB" dirty="0" smtClean="0"/>
              <a:t>Balance body and mind</a:t>
            </a:r>
          </a:p>
          <a:p>
            <a:pPr eaLnBrk="1" hangingPunct="1">
              <a:defRPr/>
            </a:pPr>
            <a:r>
              <a:rPr lang="en-GB" dirty="0" smtClean="0"/>
              <a:t>Effort</a:t>
            </a:r>
          </a:p>
          <a:p>
            <a:pPr eaLnBrk="1" hangingPunct="1">
              <a:defRPr/>
            </a:pPr>
            <a:r>
              <a:rPr lang="en-GB" dirty="0" smtClean="0"/>
              <a:t>Role modelling to educate and inspire others through sport</a:t>
            </a:r>
          </a:p>
          <a:p>
            <a:pPr eaLnBrk="1" hangingPunct="1">
              <a:defRPr/>
            </a:pPr>
            <a:r>
              <a:rPr lang="en-GB" dirty="0" smtClean="0"/>
              <a:t>Tolerance, generosity, unity, friendship, respect and non-discrimination</a:t>
            </a:r>
          </a:p>
          <a:p>
            <a:pPr eaLnBrk="1" hangingPunct="1">
              <a:defRPr/>
            </a:pPr>
            <a:r>
              <a:rPr lang="en-GB" dirty="0" smtClean="0"/>
              <a:t>To build peace</a:t>
            </a:r>
          </a:p>
        </p:txBody>
      </p:sp>
      <p:pic>
        <p:nvPicPr>
          <p:cNvPr id="22532" name="Picture 4" descr="C:\Users\Hannah\Pictures\College images\olympic rings.bmp"/>
          <p:cNvPicPr>
            <a:picLocks noChangeAspect="1" noChangeArrowheads="1"/>
          </p:cNvPicPr>
          <p:nvPr/>
        </p:nvPicPr>
        <p:blipFill>
          <a:blip r:embed="rId3" cstate="print"/>
          <a:srcRect/>
          <a:stretch>
            <a:fillRect/>
          </a:stretch>
        </p:blipFill>
        <p:spPr bwMode="auto">
          <a:xfrm>
            <a:off x="467544" y="1667445"/>
            <a:ext cx="7939583" cy="3897437"/>
          </a:xfrm>
          <a:prstGeom prst="rect">
            <a:avLst/>
          </a:prstGeom>
          <a:noFill/>
        </p:spPr>
      </p:pic>
      <p:sp>
        <p:nvSpPr>
          <p:cNvPr id="5" name="Rounded Rectangular Callout 4"/>
          <p:cNvSpPr/>
          <p:nvPr/>
        </p:nvSpPr>
        <p:spPr>
          <a:xfrm rot="10800000" flipH="1" flipV="1">
            <a:off x="2051720" y="2132856"/>
            <a:ext cx="4608512" cy="2267672"/>
          </a:xfrm>
          <a:prstGeom prst="wedgeRoundRectCallout">
            <a:avLst>
              <a:gd name="adj1" fmla="val -16308"/>
              <a:gd name="adj2" fmla="val -30880"/>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800" dirty="0">
                <a:ln w="28575">
                  <a:solidFill>
                    <a:srgbClr val="4D4D4D">
                      <a:lumMod val="50000"/>
                    </a:srgbClr>
                  </a:solidFill>
                </a:ln>
                <a:solidFill>
                  <a:srgbClr val="000000"/>
                </a:solidFill>
              </a:rPr>
              <a:t>Olympic Motto</a:t>
            </a:r>
          </a:p>
          <a:p>
            <a:pPr algn="ctr" fontAlgn="base">
              <a:spcBef>
                <a:spcPct val="0"/>
              </a:spcBef>
              <a:spcAft>
                <a:spcPct val="0"/>
              </a:spcAft>
            </a:pPr>
            <a:r>
              <a:rPr lang="en-GB" sz="2800" dirty="0">
                <a:ln w="28575">
                  <a:solidFill>
                    <a:srgbClr val="4D4D4D">
                      <a:lumMod val="50000"/>
                    </a:srgbClr>
                  </a:solidFill>
                </a:ln>
                <a:solidFill>
                  <a:srgbClr val="000000"/>
                </a:solidFill>
              </a:rPr>
              <a:t>Citius Altius Fortius</a:t>
            </a:r>
          </a:p>
          <a:p>
            <a:pPr algn="ctr" fontAlgn="base">
              <a:spcBef>
                <a:spcPct val="0"/>
              </a:spcBef>
              <a:spcAft>
                <a:spcPct val="0"/>
              </a:spcAft>
            </a:pPr>
            <a:endParaRPr lang="en-GB" sz="2800" dirty="0">
              <a:ln w="28575">
                <a:solidFill>
                  <a:srgbClr val="4D4D4D">
                    <a:lumMod val="50000"/>
                  </a:srgbClr>
                </a:solidFill>
              </a:ln>
              <a:solidFill>
                <a:srgbClr val="000000"/>
              </a:solidFill>
            </a:endParaRPr>
          </a:p>
          <a:p>
            <a:pPr algn="ctr" fontAlgn="base">
              <a:spcBef>
                <a:spcPct val="0"/>
              </a:spcBef>
              <a:spcAft>
                <a:spcPct val="0"/>
              </a:spcAft>
            </a:pPr>
            <a:endParaRPr lang="en-GB" sz="2800" dirty="0">
              <a:ln w="28575">
                <a:solidFill>
                  <a:srgbClr val="4D4D4D">
                    <a:lumMod val="50000"/>
                  </a:srgbClr>
                </a:solidFill>
              </a:ln>
              <a:solidFill>
                <a:srgbClr val="000000"/>
              </a:solidFill>
            </a:endParaRPr>
          </a:p>
        </p:txBody>
      </p:sp>
      <p:sp>
        <p:nvSpPr>
          <p:cNvPr id="2" name="Rounded Rectangular Callout 1"/>
          <p:cNvSpPr/>
          <p:nvPr/>
        </p:nvSpPr>
        <p:spPr>
          <a:xfrm>
            <a:off x="2195736" y="4546426"/>
            <a:ext cx="4680520" cy="1008112"/>
          </a:xfrm>
          <a:prstGeom prst="wedgeRoundRectCallout">
            <a:avLst>
              <a:gd name="adj1" fmla="val -21391"/>
              <a:gd name="adj2" fmla="val 352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800" b="1" dirty="0">
                <a:solidFill>
                  <a:prstClr val="black"/>
                </a:solidFill>
              </a:rPr>
              <a:t>Swifter Higher Stronger</a:t>
            </a:r>
            <a:endParaRPr lang="en-GB" sz="2800" b="1" dirty="0">
              <a:solidFill>
                <a:prstClr val="black"/>
              </a:solidFill>
            </a:endParaRPr>
          </a:p>
        </p:txBody>
      </p:sp>
    </p:spTree>
    <p:custDataLst>
      <p:tags r:id="rId1"/>
    </p:custDataLst>
    <p:extLst>
      <p:ext uri="{BB962C8B-B14F-4D97-AF65-F5344CB8AC3E}">
        <p14:creationId xmlns:p14="http://schemas.microsoft.com/office/powerpoint/2010/main" val="246536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to="" calcmode="lin" valueType="num">
                                      <p:cBhvr>
                                        <p:cTn id="7" dur="1" fill="hold"/>
                                        <p:tgtEl>
                                          <p:spTgt spid="2253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GB" sz="4000" dirty="0" smtClean="0"/>
              <a:t>What are the 6 aims of the Olympic Games? </a:t>
            </a:r>
          </a:p>
        </p:txBody>
      </p:sp>
      <p:sp>
        <p:nvSpPr>
          <p:cNvPr id="25603" name="Rectangle 3"/>
          <p:cNvSpPr>
            <a:spLocks noGrp="1" noChangeArrowheads="1"/>
          </p:cNvSpPr>
          <p:nvPr>
            <p:ph idx="1"/>
          </p:nvPr>
        </p:nvSpPr>
        <p:spPr>
          <a:xfrm>
            <a:off x="1619250" y="2420938"/>
            <a:ext cx="6994525" cy="3675062"/>
          </a:xfrm>
        </p:spPr>
        <p:txBody>
          <a:bodyPr/>
          <a:lstStyle/>
          <a:p>
            <a:pPr eaLnBrk="1" hangingPunct="1">
              <a:defRPr/>
            </a:pPr>
            <a:r>
              <a:rPr lang="en-GB" dirty="0" smtClean="0"/>
              <a:t>Personal Excellence</a:t>
            </a:r>
          </a:p>
          <a:p>
            <a:pPr eaLnBrk="1" hangingPunct="1">
              <a:defRPr/>
            </a:pPr>
            <a:r>
              <a:rPr lang="en-GB" dirty="0" smtClean="0"/>
              <a:t>Mass Participation</a:t>
            </a:r>
          </a:p>
          <a:p>
            <a:pPr eaLnBrk="1" hangingPunct="1">
              <a:defRPr/>
            </a:pPr>
            <a:r>
              <a:rPr lang="en-GB" dirty="0" smtClean="0"/>
              <a:t>Sport as Education</a:t>
            </a:r>
          </a:p>
          <a:p>
            <a:pPr eaLnBrk="1" hangingPunct="1">
              <a:defRPr/>
            </a:pPr>
            <a:r>
              <a:rPr lang="en-GB" dirty="0" smtClean="0"/>
              <a:t>Fair Play</a:t>
            </a:r>
          </a:p>
          <a:p>
            <a:pPr eaLnBrk="1" hangingPunct="1">
              <a:defRPr/>
            </a:pPr>
            <a:r>
              <a:rPr lang="en-GB" dirty="0" smtClean="0"/>
              <a:t>Cultural Exchange</a:t>
            </a:r>
          </a:p>
          <a:p>
            <a:pPr eaLnBrk="1" hangingPunct="1">
              <a:defRPr/>
            </a:pPr>
            <a:r>
              <a:rPr lang="en-GB" dirty="0" smtClean="0"/>
              <a:t>International Understanding</a:t>
            </a:r>
          </a:p>
        </p:txBody>
      </p:sp>
    </p:spTree>
    <p:custDataLst>
      <p:tags r:id="rId1"/>
    </p:custDataLst>
    <p:extLst>
      <p:ext uri="{BB962C8B-B14F-4D97-AF65-F5344CB8AC3E}">
        <p14:creationId xmlns:p14="http://schemas.microsoft.com/office/powerpoint/2010/main" val="2930403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around amateurism</a:t>
            </a:r>
            <a:endParaRPr lang="en-GB" dirty="0"/>
          </a:p>
        </p:txBody>
      </p:sp>
      <p:sp>
        <p:nvSpPr>
          <p:cNvPr id="3" name="Content Placeholder 2"/>
          <p:cNvSpPr>
            <a:spLocks noGrp="1"/>
          </p:cNvSpPr>
          <p:nvPr>
            <p:ph idx="1"/>
          </p:nvPr>
        </p:nvSpPr>
        <p:spPr/>
        <p:txBody>
          <a:bodyPr/>
          <a:lstStyle/>
          <a:p>
            <a:r>
              <a:rPr lang="en-GB" dirty="0" smtClean="0"/>
              <a:t>De Coubertin was keen on copying the ideal around British Public School</a:t>
            </a:r>
          </a:p>
          <a:p>
            <a:endParaRPr lang="en-GB" dirty="0"/>
          </a:p>
          <a:p>
            <a:r>
              <a:rPr lang="en-GB" dirty="0" smtClean="0"/>
              <a:t>Amateurism </a:t>
            </a:r>
            <a:endParaRPr lang="en-GB" dirty="0"/>
          </a:p>
        </p:txBody>
      </p:sp>
    </p:spTree>
    <p:custDataLst>
      <p:tags r:id="rId1"/>
    </p:custDataLst>
    <p:extLst>
      <p:ext uri="{BB962C8B-B14F-4D97-AF65-F5344CB8AC3E}">
        <p14:creationId xmlns:p14="http://schemas.microsoft.com/office/powerpoint/2010/main" val="1620135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Olympics</a:t>
            </a:r>
            <a:endParaRPr lang="en-GB" dirty="0"/>
          </a:p>
        </p:txBody>
      </p:sp>
      <p:sp>
        <p:nvSpPr>
          <p:cNvPr id="3" name="Content Placeholder 2"/>
          <p:cNvSpPr>
            <a:spLocks noGrp="1"/>
          </p:cNvSpPr>
          <p:nvPr>
            <p:ph idx="1"/>
          </p:nvPr>
        </p:nvSpPr>
        <p:spPr/>
        <p:txBody>
          <a:bodyPr/>
          <a:lstStyle/>
          <a:p>
            <a:r>
              <a:rPr lang="en-GB" dirty="0" smtClean="0"/>
              <a:t>Until recently the modern games were strictly for amateurs.</a:t>
            </a:r>
          </a:p>
          <a:p>
            <a:endParaRPr lang="en-GB" dirty="0" smtClean="0"/>
          </a:p>
          <a:p>
            <a:r>
              <a:rPr lang="en-GB" dirty="0" smtClean="0"/>
              <a:t>You had to be a gentleman by birth.</a:t>
            </a:r>
          </a:p>
          <a:p>
            <a:endParaRPr lang="en-GB" dirty="0"/>
          </a:p>
        </p:txBody>
      </p:sp>
      <p:pic>
        <p:nvPicPr>
          <p:cNvPr id="120834" name="Picture 2" descr="C:\Users\Hannah\Pictures\College images\abrahams.jpg"/>
          <p:cNvPicPr>
            <a:picLocks noChangeAspect="1" noChangeArrowheads="1"/>
          </p:cNvPicPr>
          <p:nvPr/>
        </p:nvPicPr>
        <p:blipFill>
          <a:blip r:embed="rId3" cstate="print"/>
          <a:srcRect/>
          <a:stretch>
            <a:fillRect/>
          </a:stretch>
        </p:blipFill>
        <p:spPr bwMode="auto">
          <a:xfrm>
            <a:off x="755576" y="4149080"/>
            <a:ext cx="2736304" cy="2113929"/>
          </a:xfrm>
          <a:prstGeom prst="rect">
            <a:avLst/>
          </a:prstGeom>
          <a:noFill/>
        </p:spPr>
      </p:pic>
      <p:pic>
        <p:nvPicPr>
          <p:cNvPr id="120835" name="Picture 3" descr="C:\Users\Hannah\Pictures\College images\liddel.jpg"/>
          <p:cNvPicPr>
            <a:picLocks noChangeAspect="1" noChangeArrowheads="1"/>
          </p:cNvPicPr>
          <p:nvPr/>
        </p:nvPicPr>
        <p:blipFill>
          <a:blip r:embed="rId4" cstate="print"/>
          <a:srcRect/>
          <a:stretch>
            <a:fillRect/>
          </a:stretch>
        </p:blipFill>
        <p:spPr bwMode="auto">
          <a:xfrm>
            <a:off x="6372200" y="4005064"/>
            <a:ext cx="1905000" cy="2228850"/>
          </a:xfrm>
          <a:prstGeom prst="rect">
            <a:avLst/>
          </a:prstGeom>
          <a:noFill/>
        </p:spPr>
      </p:pic>
      <p:sp>
        <p:nvSpPr>
          <p:cNvPr id="6" name="Rounded Rectangular Callout 5"/>
          <p:cNvSpPr/>
          <p:nvPr/>
        </p:nvSpPr>
        <p:spPr>
          <a:xfrm>
            <a:off x="4860032" y="1052736"/>
            <a:ext cx="3960440" cy="2304256"/>
          </a:xfrm>
          <a:prstGeom prst="wedgeRoundRectCallout">
            <a:avLst>
              <a:gd name="adj1" fmla="val 22726"/>
              <a:gd name="adj2" fmla="val 10329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en-GB" b="1" dirty="0">
                <a:ln>
                  <a:solidFill>
                    <a:prstClr val="black"/>
                  </a:solidFill>
                </a:ln>
                <a:solidFill>
                  <a:prstClr val="black">
                    <a:shade val="50000"/>
                  </a:prstClr>
                </a:solidFill>
              </a:rPr>
              <a:t>“Taking part is much more important than winning old boy.  You have to maintain fair play”.</a:t>
            </a:r>
            <a:endParaRPr lang="en-GB" b="1" dirty="0">
              <a:ln w="50800"/>
              <a:solidFill>
                <a:prstClr val="black">
                  <a:shade val="50000"/>
                </a:prstClr>
              </a:solidFill>
            </a:endParaRPr>
          </a:p>
        </p:txBody>
      </p:sp>
      <p:sp>
        <p:nvSpPr>
          <p:cNvPr id="7" name="Rounded Rectangular Callout 6"/>
          <p:cNvSpPr/>
          <p:nvPr/>
        </p:nvSpPr>
        <p:spPr>
          <a:xfrm>
            <a:off x="971600" y="2060848"/>
            <a:ext cx="2988840" cy="1656184"/>
          </a:xfrm>
          <a:prstGeom prst="wedgeRoundRectCallout">
            <a:avLst>
              <a:gd name="adj1" fmla="val -26653"/>
              <a:gd name="adj2" fmla="val 94579"/>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en-GB" b="1" dirty="0">
                <a:ln w="50800"/>
                <a:solidFill>
                  <a:prstClr val="black">
                    <a:shade val="50000"/>
                  </a:prstClr>
                </a:solidFill>
              </a:rPr>
              <a:t>“Fair play! </a:t>
            </a:r>
            <a:r>
              <a:rPr lang="en-GB" b="1" dirty="0">
                <a:ln w="50800"/>
                <a:solidFill>
                  <a:prstClr val="black">
                    <a:shade val="50000"/>
                  </a:prstClr>
                </a:solidFill>
              </a:rPr>
              <a:t>A</a:t>
            </a:r>
            <a:r>
              <a:rPr lang="en-GB" b="1" dirty="0">
                <a:ln w="50800"/>
                <a:solidFill>
                  <a:prstClr val="black">
                    <a:shade val="50000"/>
                  </a:prstClr>
                </a:solidFill>
              </a:rPr>
              <a:t>ll I’ve done is practice and tried to be the best I can, how is this an unfair advantage?”</a:t>
            </a:r>
            <a:endParaRPr lang="en-GB" b="1" dirty="0">
              <a:ln w="50800"/>
              <a:solidFill>
                <a:prstClr val="black">
                  <a:shade val="50000"/>
                </a:prstClr>
              </a:solidFill>
            </a:endParaRPr>
          </a:p>
        </p:txBody>
      </p:sp>
      <p:sp>
        <p:nvSpPr>
          <p:cNvPr id="8" name="Rounded Rectangular Callout 7"/>
          <p:cNvSpPr/>
          <p:nvPr/>
        </p:nvSpPr>
        <p:spPr>
          <a:xfrm>
            <a:off x="3563888" y="3501008"/>
            <a:ext cx="2988840" cy="1656184"/>
          </a:xfrm>
          <a:prstGeom prst="wedgeRoundRectCallout">
            <a:avLst>
              <a:gd name="adj1" fmla="val 81230"/>
              <a:gd name="adj2" fmla="val 30650"/>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en-GB" b="1" dirty="0">
                <a:ln w="50800"/>
                <a:solidFill>
                  <a:prstClr val="black">
                    <a:shade val="50000"/>
                  </a:prstClr>
                </a:solidFill>
              </a:rPr>
              <a:t>“Well for one thing you have employed a coach. You either have it or not  old chap”.</a:t>
            </a:r>
            <a:endParaRPr lang="en-GB" b="1" dirty="0">
              <a:ln w="50800"/>
              <a:solidFill>
                <a:prstClr val="black">
                  <a:shade val="50000"/>
                </a:prstClr>
              </a:solidFill>
            </a:endParaRPr>
          </a:p>
        </p:txBody>
      </p:sp>
    </p:spTree>
    <p:custDataLst>
      <p:tags r:id="rId1"/>
    </p:custDataLst>
    <p:extLst>
      <p:ext uri="{BB962C8B-B14F-4D97-AF65-F5344CB8AC3E}">
        <p14:creationId xmlns:p14="http://schemas.microsoft.com/office/powerpoint/2010/main" val="231941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0834"/>
                                        </p:tgtEl>
                                        <p:attrNameLst>
                                          <p:attrName>style.visibility</p:attrName>
                                        </p:attrNameLst>
                                      </p:cBhvr>
                                      <p:to>
                                        <p:strVal val="visible"/>
                                      </p:to>
                                    </p:set>
                                    <p:anim to="" calcmode="lin" valueType="num">
                                      <p:cBhvr>
                                        <p:cTn id="7" dur="1" fill="hold"/>
                                        <p:tgtEl>
                                          <p:spTgt spid="12083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0835"/>
                                        </p:tgtEl>
                                        <p:attrNameLst>
                                          <p:attrName>style.visibility</p:attrName>
                                        </p:attrNameLst>
                                      </p:cBhvr>
                                      <p:to>
                                        <p:strVal val="visible"/>
                                      </p:to>
                                    </p:set>
                                    <p:anim to="" calcmode="lin" valueType="num">
                                      <p:cBhvr>
                                        <p:cTn id="12" dur="1" fill="hold"/>
                                        <p:tgtEl>
                                          <p:spTgt spid="12083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ppt_x"/>
                                          </p:val>
                                        </p:tav>
                                      </p:tavLst>
                                    </p:anim>
                                    <p:anim calcmode="lin" valueType="num">
                                      <p:cBhvr additive="base">
                                        <p:cTn id="22" dur="500"/>
                                        <p:tgtEl>
                                          <p:spTgt spid="6"/>
                                        </p:tgtEl>
                                        <p:attrNameLst>
                                          <p:attrName>ppt_y</p:attrName>
                                        </p:attrNameLst>
                                      </p:cBhvr>
                                      <p:tavLst>
                                        <p:tav tm="0">
                                          <p:val>
                                            <p:strVal val="ppt_y"/>
                                          </p:val>
                                        </p:tav>
                                        <p:tav tm="100000">
                                          <p:val>
                                            <p:strVal val="1+ppt_h/2"/>
                                          </p:val>
                                        </p:tav>
                                      </p:tavLst>
                                    </p:anim>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to="" calcmode="lin" valueType="num">
                                      <p:cBhvr>
                                        <p:cTn id="33"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Amateurism</a:t>
            </a:r>
            <a:endParaRPr lang="en-GB" dirty="0"/>
          </a:p>
        </p:txBody>
      </p:sp>
      <p:sp>
        <p:nvSpPr>
          <p:cNvPr id="3" name="Content Placeholder 2"/>
          <p:cNvSpPr>
            <a:spLocks noGrp="1"/>
          </p:cNvSpPr>
          <p:nvPr>
            <p:ph idx="1"/>
          </p:nvPr>
        </p:nvSpPr>
        <p:spPr>
          <a:xfrm>
            <a:off x="467544" y="1484784"/>
            <a:ext cx="8229600" cy="4572000"/>
          </a:xfrm>
        </p:spPr>
        <p:txBody>
          <a:bodyPr/>
          <a:lstStyle/>
          <a:p>
            <a:r>
              <a:rPr lang="en-GB" dirty="0"/>
              <a:t>Even though you may not got a direct question on amateurism this gives you an excellent understanding of the reasons for change. </a:t>
            </a:r>
            <a:endParaRPr lang="en-GB" dirty="0" smtClean="0"/>
          </a:p>
          <a:p>
            <a:r>
              <a:rPr lang="en-GB" dirty="0" smtClean="0"/>
              <a:t>Having an example will support your point.</a:t>
            </a:r>
          </a:p>
          <a:p>
            <a:endParaRPr lang="en-GB" dirty="0"/>
          </a:p>
          <a:p>
            <a:r>
              <a:rPr lang="en-GB" dirty="0" smtClean="0"/>
              <a:t>What happened to the</a:t>
            </a:r>
          </a:p>
          <a:p>
            <a:r>
              <a:rPr lang="en-GB" dirty="0" smtClean="0"/>
              <a:t> Canadian Longboat?</a:t>
            </a:r>
            <a:endParaRPr lang="en-GB" dirty="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916300"/>
            <a:ext cx="2813298" cy="286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4190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13" name="Group 141"/>
          <p:cNvGraphicFramePr>
            <a:graphicFrameLocks noGrp="1"/>
          </p:cNvGraphicFramePr>
          <p:nvPr>
            <p:ph type="tbl" idx="1"/>
          </p:nvPr>
        </p:nvGraphicFramePr>
        <p:xfrm>
          <a:off x="457200" y="620713"/>
          <a:ext cx="8229600" cy="5545139"/>
        </p:xfrm>
        <a:graphic>
          <a:graphicData uri="http://schemas.openxmlformats.org/drawingml/2006/table">
            <a:tbl>
              <a:tblPr/>
              <a:tblGrid>
                <a:gridCol w="6881813"/>
                <a:gridCol w="695325"/>
                <a:gridCol w="652462"/>
              </a:tblGrid>
              <a:tr h="88106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Tahoma" charset="0"/>
                          <a:ea typeface="Times New Roman" pitchFamily="18" charset="0"/>
                          <a:cs typeface="Arial" charset="0"/>
                        </a:rPr>
                        <a:t>The vision of Baron Pierre de Coubertin in establishing the modern Olympic Games on 1896</a:t>
                      </a: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9475">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Tahoma" charset="0"/>
                          <a:ea typeface="Times New Roman" pitchFamily="18" charset="0"/>
                          <a:cs typeface="Arial" charset="0"/>
                        </a:rPr>
                        <a:t>The principles, aims and philosophy of the Olympic Games</a:t>
                      </a: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Tahoma" charset="0"/>
                          <a:ea typeface="Times New Roman" pitchFamily="18" charset="0"/>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14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Tahoma" charset="0"/>
                          <a:ea typeface="Times New Roman" pitchFamily="18" charset="0"/>
                          <a:cs typeface="Arial" charset="0"/>
                        </a:rPr>
                        <a:t>The British Olympic association and the International Olympic Committee – two bodies that are central to Olympic organisation and administration</a:t>
                      </a: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9475">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Arial" charset="0"/>
                        </a:rPr>
                        <a:t>Commercialisation of the games after 1984</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265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Arial" charset="0"/>
                        </a:rPr>
                        <a:t>London 2012 – opportunity and implication for UK sport and society </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106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Arial" charset="0"/>
                        </a:rPr>
                        <a:t>The Olympics as a vehicle for national building, when sport is used as a political tool, e.g. in China</a:t>
                      </a:r>
                      <a:endParaRPr kumimoji="0" lang="en-GB"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1981066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What is Commercialism?</a:t>
            </a:r>
            <a:endParaRPr lang="en-GB" dirty="0"/>
          </a:p>
        </p:txBody>
      </p:sp>
      <p:sp>
        <p:nvSpPr>
          <p:cNvPr id="3" name="Content Placeholder 2"/>
          <p:cNvSpPr>
            <a:spLocks noGrp="1"/>
          </p:cNvSpPr>
          <p:nvPr>
            <p:ph idx="1"/>
          </p:nvPr>
        </p:nvSpPr>
        <p:spPr>
          <a:xfrm>
            <a:off x="467544" y="4944999"/>
            <a:ext cx="8229600" cy="1008112"/>
          </a:xfrm>
          <a:solidFill>
            <a:schemeClr val="bg2">
              <a:lumMod val="85000"/>
              <a:lumOff val="15000"/>
            </a:schemeClr>
          </a:solidFill>
        </p:spPr>
        <p:txBody>
          <a:bodyPr/>
          <a:lstStyle/>
          <a:p>
            <a:pPr>
              <a:defRPr/>
            </a:pPr>
            <a:r>
              <a:rPr lang="en-GB" dirty="0" smtClean="0"/>
              <a:t>Using the games in a business-related way to make a profit</a:t>
            </a:r>
            <a:endParaRPr lang="en-GB" dirty="0"/>
          </a:p>
        </p:txBody>
      </p:sp>
      <p:sp>
        <p:nvSpPr>
          <p:cNvPr id="36869" name="TextBox 4"/>
          <p:cNvSpPr txBox="1">
            <a:spLocks noChangeArrowheads="1"/>
          </p:cNvSpPr>
          <p:nvPr/>
        </p:nvSpPr>
        <p:spPr bwMode="auto">
          <a:xfrm>
            <a:off x="107504" y="1406524"/>
            <a:ext cx="2357438" cy="1938992"/>
          </a:xfrm>
          <a:prstGeom prst="rect">
            <a:avLst/>
          </a:prstGeom>
          <a:solidFill>
            <a:srgbClr val="7030A0"/>
          </a:solidFill>
          <a:ln w="9525">
            <a:solidFill>
              <a:srgbClr val="7030A0"/>
            </a:solidFill>
            <a:miter lim="800000"/>
            <a:headEnd/>
            <a:tailEnd/>
          </a:ln>
        </p:spPr>
        <p:txBody>
          <a:bodyPr>
            <a:spAutoFit/>
          </a:bodyPr>
          <a:lstStyle/>
          <a:p>
            <a:pPr algn="ctr" fontAlgn="base">
              <a:spcBef>
                <a:spcPct val="0"/>
              </a:spcBef>
              <a:spcAft>
                <a:spcPct val="0"/>
              </a:spcAft>
            </a:pPr>
            <a:r>
              <a:rPr lang="en-GB" sz="2400" b="1" dirty="0">
                <a:solidFill>
                  <a:prstClr val="white"/>
                </a:solidFill>
                <a:latin typeface="Tahoma" pitchFamily="34" charset="0"/>
              </a:rPr>
              <a:t>How many products </a:t>
            </a:r>
            <a:r>
              <a:rPr lang="en-GB" sz="2400" b="1" dirty="0">
                <a:solidFill>
                  <a:prstClr val="white"/>
                </a:solidFill>
                <a:latin typeface="Tahoma" pitchFamily="34" charset="0"/>
              </a:rPr>
              <a:t>can you remember from 2012?</a:t>
            </a:r>
            <a:endParaRPr lang="en-GB" sz="2400" b="1" dirty="0">
              <a:solidFill>
                <a:prstClr val="white"/>
              </a:solidFill>
              <a:latin typeface="Tahoma"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4" y="1406524"/>
            <a:ext cx="8838070" cy="490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0061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500"/>
                                        <p:tgtEl>
                                          <p:spTgt spid="368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fade">
                                      <p:cBhvr>
                                        <p:cTn id="22" dur="5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68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smtClean="0">
                <a:solidFill>
                  <a:srgbClr val="7030A0"/>
                </a:solidFill>
              </a:rPr>
              <a:t>WHEN</a:t>
            </a:r>
            <a:r>
              <a:rPr lang="en-GB" dirty="0" smtClean="0"/>
              <a:t> did commercialism hit the Olympics and </a:t>
            </a:r>
            <a:r>
              <a:rPr lang="en-GB" b="1" dirty="0" smtClean="0">
                <a:solidFill>
                  <a:srgbClr val="7030A0"/>
                </a:solidFill>
              </a:rPr>
              <a:t>WHY</a:t>
            </a:r>
            <a:r>
              <a:rPr lang="en-GB" dirty="0" smtClean="0"/>
              <a:t>? </a:t>
            </a:r>
            <a:endParaRPr lang="en-GB" dirty="0"/>
          </a:p>
        </p:txBody>
      </p:sp>
      <p:sp>
        <p:nvSpPr>
          <p:cNvPr id="3" name="Content Placeholder 2"/>
          <p:cNvSpPr>
            <a:spLocks noGrp="1"/>
          </p:cNvSpPr>
          <p:nvPr>
            <p:ph idx="1"/>
          </p:nvPr>
        </p:nvSpPr>
        <p:spPr>
          <a:xfrm>
            <a:off x="71438" y="2071688"/>
            <a:ext cx="7643812" cy="4495800"/>
          </a:xfrm>
        </p:spPr>
        <p:txBody>
          <a:bodyPr/>
          <a:lstStyle/>
          <a:p>
            <a:pPr>
              <a:buFont typeface="Wingdings" pitchFamily="2" charset="2"/>
              <a:buNone/>
              <a:defRPr/>
            </a:pPr>
            <a:r>
              <a:rPr lang="en-GB" b="1" dirty="0" smtClean="0"/>
              <a:t>LIFE </a:t>
            </a:r>
            <a:r>
              <a:rPr lang="en-GB" b="1" u="sng" dirty="0" smtClean="0"/>
              <a:t>BEFORE</a:t>
            </a:r>
            <a:r>
              <a:rPr lang="en-GB" b="1" dirty="0" smtClean="0"/>
              <a:t> COMMERCIALISM</a:t>
            </a:r>
          </a:p>
          <a:p>
            <a:pPr>
              <a:defRPr/>
            </a:pPr>
            <a:endParaRPr lang="en-GB" b="1" dirty="0" smtClean="0"/>
          </a:p>
          <a:p>
            <a:pPr>
              <a:buFont typeface="Wingdings" pitchFamily="2" charset="2"/>
              <a:buNone/>
              <a:defRPr/>
            </a:pPr>
            <a:r>
              <a:rPr lang="en-GB" b="1" dirty="0" smtClean="0"/>
              <a:t> </a:t>
            </a:r>
            <a:r>
              <a:rPr lang="en-GB" dirty="0" smtClean="0">
                <a:solidFill>
                  <a:srgbClr val="7030A0"/>
                </a:solidFill>
              </a:rPr>
              <a:t>Montreal Olympics (1976) </a:t>
            </a:r>
          </a:p>
          <a:p>
            <a:pPr>
              <a:defRPr/>
            </a:pPr>
            <a:endParaRPr lang="en-GB" dirty="0" smtClean="0"/>
          </a:p>
          <a:p>
            <a:pPr>
              <a:defRPr/>
            </a:pPr>
            <a:r>
              <a:rPr lang="en-GB" dirty="0" smtClean="0"/>
              <a:t>Lost millions and </a:t>
            </a:r>
          </a:p>
          <a:p>
            <a:pPr>
              <a:defRPr/>
            </a:pPr>
            <a:r>
              <a:rPr lang="en-GB" dirty="0" smtClean="0"/>
              <a:t>nearly faced bankruptcy </a:t>
            </a:r>
          </a:p>
          <a:p>
            <a:pPr>
              <a:defRPr/>
            </a:pPr>
            <a:r>
              <a:rPr lang="en-GB" dirty="0" smtClean="0"/>
              <a:t>after hosting the games</a:t>
            </a:r>
          </a:p>
          <a:p>
            <a:pPr>
              <a:defRPr/>
            </a:pPr>
            <a:endParaRPr lang="en-GB" dirty="0" smtClean="0"/>
          </a:p>
          <a:p>
            <a:pPr>
              <a:buFont typeface="Wingdings" pitchFamily="2" charset="2"/>
              <a:buNone/>
              <a:defRPr/>
            </a:pPr>
            <a:endParaRPr lang="en-GB" dirty="0"/>
          </a:p>
        </p:txBody>
      </p:sp>
      <p:pic>
        <p:nvPicPr>
          <p:cNvPr id="38916" name="Picture 2" descr="1976summerolympicslogo"/>
          <p:cNvPicPr>
            <a:picLocks noChangeAspect="1" noChangeArrowheads="1"/>
          </p:cNvPicPr>
          <p:nvPr/>
        </p:nvPicPr>
        <p:blipFill>
          <a:blip r:embed="rId3" cstate="print"/>
          <a:srcRect/>
          <a:stretch>
            <a:fillRect/>
          </a:stretch>
        </p:blipFill>
        <p:spPr bwMode="auto">
          <a:xfrm>
            <a:off x="5357813" y="3143250"/>
            <a:ext cx="3681412" cy="35718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02446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274638"/>
            <a:ext cx="8964612" cy="1209675"/>
          </a:xfrm>
        </p:spPr>
        <p:txBody>
          <a:bodyPr>
            <a:normAutofit fontScale="90000"/>
          </a:bodyPr>
          <a:lstStyle/>
          <a:p>
            <a:pPr eaLnBrk="1" hangingPunct="1">
              <a:defRPr/>
            </a:pPr>
            <a:r>
              <a:rPr lang="en-GB" sz="3600" smtClean="0"/>
              <a:t>How did financial issues and the appeal of MONEY affect ‘amateur’ status?</a:t>
            </a:r>
          </a:p>
        </p:txBody>
      </p:sp>
      <p:sp>
        <p:nvSpPr>
          <p:cNvPr id="12291" name="Rectangle 3"/>
          <p:cNvSpPr>
            <a:spLocks noGrp="1" noChangeArrowheads="1"/>
          </p:cNvSpPr>
          <p:nvPr>
            <p:ph idx="1"/>
          </p:nvPr>
        </p:nvSpPr>
        <p:spPr>
          <a:xfrm>
            <a:off x="611560" y="1412776"/>
            <a:ext cx="8229600" cy="3303810"/>
          </a:xfrm>
        </p:spPr>
        <p:txBody>
          <a:bodyPr>
            <a:normAutofit lnSpcReduction="10000"/>
          </a:bodyPr>
          <a:lstStyle/>
          <a:p>
            <a:pPr eaLnBrk="1" hangingPunct="1">
              <a:lnSpc>
                <a:spcPct val="80000"/>
              </a:lnSpc>
              <a:defRPr/>
            </a:pPr>
            <a:r>
              <a:rPr lang="en-GB" sz="2800" dirty="0" smtClean="0"/>
              <a:t>USA offered athletes scholarships</a:t>
            </a:r>
          </a:p>
          <a:p>
            <a:pPr eaLnBrk="1" hangingPunct="1">
              <a:lnSpc>
                <a:spcPct val="80000"/>
              </a:lnSpc>
              <a:defRPr/>
            </a:pPr>
            <a:r>
              <a:rPr lang="en-GB" sz="2800" dirty="0" smtClean="0"/>
              <a:t>Communist bloc had heavy state funding</a:t>
            </a:r>
          </a:p>
          <a:p>
            <a:pPr eaLnBrk="1" hangingPunct="1">
              <a:lnSpc>
                <a:spcPct val="80000"/>
              </a:lnSpc>
              <a:defRPr/>
            </a:pPr>
            <a:endParaRPr lang="en-GB" sz="2800" dirty="0" smtClean="0"/>
          </a:p>
          <a:p>
            <a:pPr eaLnBrk="1" hangingPunct="1">
              <a:lnSpc>
                <a:spcPct val="80000"/>
              </a:lnSpc>
              <a:defRPr/>
            </a:pPr>
            <a:endParaRPr lang="en-GB" sz="2800" dirty="0"/>
          </a:p>
          <a:p>
            <a:pPr eaLnBrk="1" hangingPunct="1">
              <a:lnSpc>
                <a:spcPct val="80000"/>
              </a:lnSpc>
              <a:defRPr/>
            </a:pPr>
            <a:endParaRPr lang="en-GB" sz="2800" dirty="0" smtClean="0"/>
          </a:p>
          <a:p>
            <a:pPr eaLnBrk="1" hangingPunct="1">
              <a:lnSpc>
                <a:spcPct val="80000"/>
              </a:lnSpc>
              <a:defRPr/>
            </a:pPr>
            <a:r>
              <a:rPr lang="en-GB" sz="2800" dirty="0" smtClean="0"/>
              <a:t>UK struggled to compete on world stage</a:t>
            </a:r>
          </a:p>
          <a:p>
            <a:pPr eaLnBrk="1" hangingPunct="1">
              <a:lnSpc>
                <a:spcPct val="80000"/>
              </a:lnSpc>
              <a:defRPr/>
            </a:pPr>
            <a:endParaRPr lang="en-GB" sz="2800" dirty="0" smtClean="0"/>
          </a:p>
          <a:p>
            <a:pPr eaLnBrk="1" hangingPunct="1">
              <a:lnSpc>
                <a:spcPct val="80000"/>
              </a:lnSpc>
              <a:defRPr/>
            </a:pPr>
            <a:r>
              <a:rPr lang="en-GB" sz="2800" dirty="0" smtClean="0"/>
              <a:t>Professional athletes CAN now participate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7" y="31481"/>
            <a:ext cx="4694855" cy="318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6653" y="34738"/>
            <a:ext cx="2467347" cy="341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085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ppt_x"/>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25"/>
          </a:xfrm>
        </p:spPr>
        <p:txBody>
          <a:bodyPr>
            <a:normAutofit/>
          </a:bodyPr>
          <a:lstStyle/>
          <a:p>
            <a:pPr>
              <a:defRPr/>
            </a:pPr>
            <a:r>
              <a:rPr lang="en-GB" dirty="0" smtClean="0"/>
              <a:t>Peter </a:t>
            </a:r>
            <a:r>
              <a:rPr lang="en-GB" dirty="0" err="1" smtClean="0"/>
              <a:t>Uberoth</a:t>
            </a:r>
            <a:endParaRPr lang="en-GB" dirty="0"/>
          </a:p>
        </p:txBody>
      </p:sp>
      <p:sp>
        <p:nvSpPr>
          <p:cNvPr id="3" name="Content Placeholder 2"/>
          <p:cNvSpPr>
            <a:spLocks noGrp="1"/>
          </p:cNvSpPr>
          <p:nvPr>
            <p:ph idx="1"/>
          </p:nvPr>
        </p:nvSpPr>
        <p:spPr>
          <a:xfrm>
            <a:off x="142875" y="1357313"/>
            <a:ext cx="5214938" cy="5286375"/>
          </a:xfrm>
        </p:spPr>
        <p:txBody>
          <a:bodyPr>
            <a:normAutofit lnSpcReduction="10000"/>
          </a:bodyPr>
          <a:lstStyle/>
          <a:p>
            <a:pPr eaLnBrk="1" hangingPunct="1">
              <a:defRPr/>
            </a:pPr>
            <a:r>
              <a:rPr lang="en-GB" sz="3000" dirty="0" smtClean="0"/>
              <a:t>Appointed by IOC to make games practical and possible financially.</a:t>
            </a:r>
          </a:p>
          <a:p>
            <a:pPr eaLnBrk="1" hangingPunct="1">
              <a:defRPr/>
            </a:pPr>
            <a:endParaRPr lang="en-GB" sz="3000" dirty="0" smtClean="0"/>
          </a:p>
          <a:p>
            <a:pPr eaLnBrk="1" hangingPunct="1">
              <a:defRPr/>
            </a:pPr>
            <a:r>
              <a:rPr lang="en-GB" sz="3000" dirty="0" smtClean="0"/>
              <a:t>Shift TO COMMERCIALISM</a:t>
            </a:r>
          </a:p>
          <a:p>
            <a:pPr eaLnBrk="1" hangingPunct="1">
              <a:defRPr/>
            </a:pPr>
            <a:endParaRPr lang="en-GB" sz="3000" dirty="0" smtClean="0"/>
          </a:p>
          <a:p>
            <a:pPr eaLnBrk="1" hangingPunct="1">
              <a:defRPr/>
            </a:pPr>
            <a:r>
              <a:rPr lang="en-GB" sz="3000" dirty="0" smtClean="0"/>
              <a:t>ALSO – attractive opportunity for ‘SHOP WINDOW’ effect for politicians = a stage</a:t>
            </a:r>
            <a:endParaRPr lang="en-GB" dirty="0"/>
          </a:p>
        </p:txBody>
      </p:sp>
      <p:pic>
        <p:nvPicPr>
          <p:cNvPr id="39940" name="Picture 4" descr="1101831017_400"/>
          <p:cNvPicPr>
            <a:picLocks noChangeAspect="1" noChangeArrowheads="1"/>
          </p:cNvPicPr>
          <p:nvPr/>
        </p:nvPicPr>
        <p:blipFill>
          <a:blip r:embed="rId3" cstate="print"/>
          <a:srcRect/>
          <a:stretch>
            <a:fillRect/>
          </a:stretch>
        </p:blipFill>
        <p:spPr bwMode="auto">
          <a:xfrm>
            <a:off x="5405438" y="1357313"/>
            <a:ext cx="3667125" cy="48244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70161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796925"/>
          </a:xfrm>
        </p:spPr>
        <p:txBody>
          <a:bodyPr>
            <a:normAutofit/>
          </a:bodyPr>
          <a:lstStyle/>
          <a:p>
            <a:pPr eaLnBrk="1" hangingPunct="1">
              <a:defRPr/>
            </a:pPr>
            <a:r>
              <a:rPr lang="en-GB" dirty="0" smtClean="0"/>
              <a:t>What </a:t>
            </a:r>
            <a:r>
              <a:rPr lang="en-GB" dirty="0" err="1" smtClean="0"/>
              <a:t>Uberoth</a:t>
            </a:r>
            <a:r>
              <a:rPr lang="en-GB" dirty="0" smtClean="0"/>
              <a:t> did!</a:t>
            </a:r>
          </a:p>
        </p:txBody>
      </p:sp>
      <p:sp>
        <p:nvSpPr>
          <p:cNvPr id="38915" name="Rectangle 3"/>
          <p:cNvSpPr>
            <a:spLocks noGrp="1" noChangeArrowheads="1"/>
          </p:cNvSpPr>
          <p:nvPr>
            <p:ph idx="1"/>
          </p:nvPr>
        </p:nvSpPr>
        <p:spPr>
          <a:xfrm>
            <a:off x="500063" y="1428750"/>
            <a:ext cx="8229600" cy="4900613"/>
          </a:xfrm>
        </p:spPr>
        <p:txBody>
          <a:bodyPr/>
          <a:lstStyle/>
          <a:p>
            <a:pPr eaLnBrk="1" hangingPunct="1">
              <a:defRPr/>
            </a:pPr>
            <a:r>
              <a:rPr lang="en-GB" dirty="0" err="1" smtClean="0"/>
              <a:t>Uberoth</a:t>
            </a:r>
            <a:r>
              <a:rPr lang="en-GB" dirty="0" smtClean="0"/>
              <a:t> charged huge TV / radio rights </a:t>
            </a:r>
          </a:p>
          <a:p>
            <a:pPr eaLnBrk="1" hangingPunct="1">
              <a:defRPr/>
            </a:pPr>
            <a:endParaRPr lang="en-GB" dirty="0" smtClean="0"/>
          </a:p>
          <a:p>
            <a:pPr eaLnBrk="1" hangingPunct="1">
              <a:defRPr/>
            </a:pPr>
            <a:r>
              <a:rPr lang="en-GB" dirty="0" smtClean="0"/>
              <a:t>TV increasingly popular and larger audiences, SO attractive to sponsors</a:t>
            </a:r>
          </a:p>
          <a:p>
            <a:pPr eaLnBrk="1" hangingPunct="1">
              <a:defRPr/>
            </a:pPr>
            <a:endParaRPr lang="en-GB" dirty="0" smtClean="0"/>
          </a:p>
          <a:p>
            <a:pPr eaLnBrk="1" hangingPunct="1">
              <a:defRPr/>
            </a:pPr>
            <a:r>
              <a:rPr lang="en-GB" sz="2000" dirty="0" smtClean="0"/>
              <a:t>Sydney (2000) 16k journalists and 3.8 billion viewers</a:t>
            </a:r>
          </a:p>
          <a:p>
            <a:pPr eaLnBrk="1" hangingPunct="1">
              <a:defRPr/>
            </a:pPr>
            <a:r>
              <a:rPr lang="en-GB" sz="2000" dirty="0" smtClean="0"/>
              <a:t>Athens (2004) 20k journalists and 4billion viewers</a:t>
            </a:r>
          </a:p>
          <a:p>
            <a:pPr eaLnBrk="1" hangingPunct="1">
              <a:defRPr/>
            </a:pPr>
            <a:endParaRPr lang="en-GB" sz="2000" dirty="0" smtClean="0"/>
          </a:p>
          <a:p>
            <a:pPr eaLnBrk="1" hangingPunct="1">
              <a:defRPr/>
            </a:pPr>
            <a:r>
              <a:rPr lang="en-GB" sz="2800" dirty="0" err="1" smtClean="0"/>
              <a:t>Uberoth</a:t>
            </a:r>
            <a:r>
              <a:rPr lang="en-GB" sz="2800" dirty="0" smtClean="0"/>
              <a:t> persuaded large companies to build facilities and invited sponsors to invest</a:t>
            </a:r>
          </a:p>
          <a:p>
            <a:pPr eaLnBrk="1" hangingPunct="1">
              <a:defRPr/>
            </a:pPr>
            <a:endParaRPr lang="en-GB" sz="2800" dirty="0" smtClean="0"/>
          </a:p>
          <a:p>
            <a:pPr eaLnBrk="1" hangingPunct="1">
              <a:defRPr/>
            </a:pPr>
            <a:endParaRPr lang="en-GB" sz="2000" dirty="0" smtClean="0"/>
          </a:p>
        </p:txBody>
      </p:sp>
    </p:spTree>
    <p:custDataLst>
      <p:tags r:id="rId1"/>
    </p:custDataLst>
    <p:extLst>
      <p:ext uri="{BB962C8B-B14F-4D97-AF65-F5344CB8AC3E}">
        <p14:creationId xmlns:p14="http://schemas.microsoft.com/office/powerpoint/2010/main" val="3697883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50825" y="260350"/>
            <a:ext cx="8893175" cy="1152525"/>
          </a:xfrm>
        </p:spPr>
        <p:txBody>
          <a:bodyPr>
            <a:normAutofit fontScale="90000"/>
          </a:bodyPr>
          <a:lstStyle/>
          <a:p>
            <a:pPr eaLnBrk="1" hangingPunct="1">
              <a:defRPr/>
            </a:pPr>
            <a:r>
              <a:rPr lang="en-GB" sz="4000" smtClean="0"/>
              <a:t>Since LA games – ‘The Olympic Partner’ programme (TOP programme</a:t>
            </a:r>
          </a:p>
        </p:txBody>
      </p:sp>
      <p:sp>
        <p:nvSpPr>
          <p:cNvPr id="39939" name="Rectangle 3"/>
          <p:cNvSpPr>
            <a:spLocks noGrp="1" noChangeArrowheads="1"/>
          </p:cNvSpPr>
          <p:nvPr>
            <p:ph idx="1"/>
          </p:nvPr>
        </p:nvSpPr>
        <p:spPr>
          <a:xfrm>
            <a:off x="457200" y="2133600"/>
            <a:ext cx="8229600" cy="3962400"/>
          </a:xfrm>
        </p:spPr>
        <p:txBody>
          <a:bodyPr/>
          <a:lstStyle/>
          <a:p>
            <a:pPr eaLnBrk="1" hangingPunct="1">
              <a:defRPr/>
            </a:pPr>
            <a:r>
              <a:rPr lang="en-GB" smtClean="0"/>
              <a:t>Multinational companies want to be involved and become appointed companies</a:t>
            </a:r>
          </a:p>
          <a:p>
            <a:pPr eaLnBrk="1" hangingPunct="1">
              <a:defRPr/>
            </a:pPr>
            <a:endParaRPr lang="en-GB" smtClean="0"/>
          </a:p>
          <a:p>
            <a:pPr eaLnBrk="1" hangingPunct="1">
              <a:defRPr/>
            </a:pPr>
            <a:r>
              <a:rPr lang="en-GB" smtClean="0"/>
              <a:t>Official Sponsors</a:t>
            </a:r>
          </a:p>
          <a:p>
            <a:pPr eaLnBrk="1" hangingPunct="1">
              <a:defRPr/>
            </a:pPr>
            <a:r>
              <a:rPr lang="en-GB" smtClean="0"/>
              <a:t>Official Suppliers</a:t>
            </a:r>
          </a:p>
          <a:p>
            <a:pPr eaLnBrk="1" hangingPunct="1">
              <a:defRPr/>
            </a:pPr>
            <a:r>
              <a:rPr lang="en-GB" smtClean="0"/>
              <a:t>Official Licencees</a:t>
            </a:r>
          </a:p>
          <a:p>
            <a:pPr eaLnBrk="1" hangingPunct="1">
              <a:buFont typeface="Wingdings" pitchFamily="2" charset="2"/>
              <a:buNone/>
              <a:defRPr/>
            </a:pPr>
            <a:endParaRPr lang="en-GB" smtClean="0"/>
          </a:p>
        </p:txBody>
      </p:sp>
      <p:pic>
        <p:nvPicPr>
          <p:cNvPr id="44036" name="Picture 4" descr="_930391_olympic_ideal_tp300"/>
          <p:cNvPicPr>
            <a:picLocks noChangeAspect="1" noChangeArrowheads="1"/>
          </p:cNvPicPr>
          <p:nvPr/>
        </p:nvPicPr>
        <p:blipFill>
          <a:blip r:embed="rId3" cstate="print"/>
          <a:srcRect/>
          <a:stretch>
            <a:fillRect/>
          </a:stretch>
        </p:blipFill>
        <p:spPr bwMode="auto">
          <a:xfrm>
            <a:off x="4429125" y="3857625"/>
            <a:ext cx="4533900" cy="21431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98659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642938" y="428625"/>
            <a:ext cx="7931150" cy="3530600"/>
          </a:xfrm>
        </p:spPr>
        <p:txBody>
          <a:bodyPr/>
          <a:lstStyle/>
          <a:p>
            <a:pPr eaLnBrk="1" hangingPunct="1">
              <a:defRPr/>
            </a:pPr>
            <a:r>
              <a:rPr lang="en-GB" dirty="0" smtClean="0"/>
              <a:t>Name some of the TOP companies</a:t>
            </a:r>
          </a:p>
          <a:p>
            <a:pPr eaLnBrk="1" hangingPunct="1">
              <a:defRPr/>
            </a:pPr>
            <a:endParaRPr lang="en-GB" dirty="0" smtClean="0"/>
          </a:p>
          <a:p>
            <a:pPr eaLnBrk="1" hangingPunct="1">
              <a:defRPr/>
            </a:pPr>
            <a:r>
              <a:rPr lang="en-GB" dirty="0" smtClean="0"/>
              <a:t>Who will be sponsors of 2012?</a:t>
            </a:r>
          </a:p>
        </p:txBody>
      </p:sp>
      <p:pic>
        <p:nvPicPr>
          <p:cNvPr id="45059" name="Picture 4" descr="slideshow_658787_atlanta12"/>
          <p:cNvPicPr>
            <a:picLocks noChangeAspect="1" noChangeArrowheads="1"/>
          </p:cNvPicPr>
          <p:nvPr/>
        </p:nvPicPr>
        <p:blipFill>
          <a:blip r:embed="rId3" cstate="print"/>
          <a:srcRect/>
          <a:stretch>
            <a:fillRect/>
          </a:stretch>
        </p:blipFill>
        <p:spPr bwMode="auto">
          <a:xfrm>
            <a:off x="4579938" y="2428875"/>
            <a:ext cx="4206875" cy="4294188"/>
          </a:xfrm>
          <a:prstGeom prst="rect">
            <a:avLst/>
          </a:prstGeom>
          <a:noFill/>
          <a:ln w="9525">
            <a:noFill/>
            <a:miter lim="800000"/>
            <a:headEnd/>
            <a:tailEnd/>
          </a:ln>
        </p:spPr>
      </p:pic>
      <p:pic>
        <p:nvPicPr>
          <p:cNvPr id="45060" name="Picture 6" descr="http://www.bighof.com/images/6891.jpg"/>
          <p:cNvPicPr>
            <a:picLocks noChangeAspect="1" noChangeArrowheads="1"/>
          </p:cNvPicPr>
          <p:nvPr/>
        </p:nvPicPr>
        <p:blipFill>
          <a:blip r:embed="rId4" cstate="print"/>
          <a:srcRect/>
          <a:stretch>
            <a:fillRect/>
          </a:stretch>
        </p:blipFill>
        <p:spPr bwMode="auto">
          <a:xfrm>
            <a:off x="474663" y="2428875"/>
            <a:ext cx="3740150" cy="4286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57823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3" name="Content Placeholder 2"/>
          <p:cNvSpPr>
            <a:spLocks noGrp="1"/>
          </p:cNvSpPr>
          <p:nvPr>
            <p:ph idx="1"/>
          </p:nvPr>
        </p:nvSpPr>
        <p:spPr/>
        <p:txBody>
          <a:bodyPr/>
          <a:lstStyle/>
          <a:p>
            <a:pPr>
              <a:defRPr/>
            </a:pPr>
            <a:r>
              <a:rPr lang="en-GB" dirty="0" smtClean="0">
                <a:hlinkClick r:id="rId3"/>
              </a:rPr>
              <a:t>http://</a:t>
            </a:r>
            <a:endParaRPr lang="en-GB" dirty="0" smtClean="0"/>
          </a:p>
          <a:p>
            <a:pPr>
              <a:defRPr/>
            </a:pPr>
            <a:endParaRPr lang="en-GB" dirty="0"/>
          </a:p>
        </p:txBody>
      </p:sp>
      <p:pic>
        <p:nvPicPr>
          <p:cNvPr id="46084" name="Picture 4" descr="http://www.btplc.com/images/London2012officialpartner.jpg"/>
          <p:cNvPicPr>
            <a:picLocks noChangeAspect="1" noChangeArrowheads="1"/>
          </p:cNvPicPr>
          <p:nvPr/>
        </p:nvPicPr>
        <p:blipFill>
          <a:blip r:embed="rId4" cstate="print"/>
          <a:srcRect/>
          <a:stretch>
            <a:fillRect/>
          </a:stretch>
        </p:blipFill>
        <p:spPr bwMode="auto">
          <a:xfrm>
            <a:off x="714375" y="1143000"/>
            <a:ext cx="2897188" cy="1571625"/>
          </a:xfrm>
          <a:prstGeom prst="rect">
            <a:avLst/>
          </a:prstGeom>
          <a:noFill/>
          <a:ln w="9525">
            <a:noFill/>
            <a:miter lim="800000"/>
            <a:headEnd/>
            <a:tailEnd/>
          </a:ln>
        </p:spPr>
      </p:pic>
      <p:pic>
        <p:nvPicPr>
          <p:cNvPr id="46085" name="Picture 6" descr="http://news.dealchecker.co.uk/Images/6102051650687/Thomas_Cook_Sponsor_London_2012_Olympics_xlarge.jpg"/>
          <p:cNvPicPr>
            <a:picLocks noChangeAspect="1" noChangeArrowheads="1"/>
          </p:cNvPicPr>
          <p:nvPr/>
        </p:nvPicPr>
        <p:blipFill>
          <a:blip r:embed="rId5" cstate="print"/>
          <a:srcRect/>
          <a:stretch>
            <a:fillRect/>
          </a:stretch>
        </p:blipFill>
        <p:spPr bwMode="auto">
          <a:xfrm>
            <a:off x="3214688" y="4000500"/>
            <a:ext cx="2381250" cy="2381250"/>
          </a:xfrm>
          <a:prstGeom prst="rect">
            <a:avLst/>
          </a:prstGeom>
          <a:noFill/>
          <a:ln w="9525">
            <a:noFill/>
            <a:miter lim="800000"/>
            <a:headEnd/>
            <a:tailEnd/>
          </a:ln>
        </p:spPr>
      </p:pic>
      <p:pic>
        <p:nvPicPr>
          <p:cNvPr id="46086" name="Picture 8" descr="http://www.independent.co.uk/multimedia/archive/00062/cadbury_62535t.jpg"/>
          <p:cNvPicPr>
            <a:picLocks noChangeAspect="1" noChangeArrowheads="1"/>
          </p:cNvPicPr>
          <p:nvPr/>
        </p:nvPicPr>
        <p:blipFill>
          <a:blip r:embed="rId6" cstate="print"/>
          <a:srcRect/>
          <a:stretch>
            <a:fillRect/>
          </a:stretch>
        </p:blipFill>
        <p:spPr bwMode="auto">
          <a:xfrm>
            <a:off x="5929313" y="4071938"/>
            <a:ext cx="2857500" cy="1943100"/>
          </a:xfrm>
          <a:prstGeom prst="rect">
            <a:avLst/>
          </a:prstGeom>
          <a:noFill/>
          <a:ln w="9525">
            <a:noFill/>
            <a:miter lim="800000"/>
            <a:headEnd/>
            <a:tailEnd/>
          </a:ln>
        </p:spPr>
      </p:pic>
      <p:pic>
        <p:nvPicPr>
          <p:cNvPr id="46087" name="Picture 10" descr="http://cache1.asset-cache.net/xc/75356929.jpg?v=1&amp;c=IWSAsset&amp;k=2&amp;d=77BFBA49EF878921A343B2C87A49D8F5DE2F186139592E95E01506EA2CEDAB6C2FE1D30D6DBAB674"/>
          <p:cNvPicPr>
            <a:picLocks noChangeAspect="1" noChangeArrowheads="1"/>
          </p:cNvPicPr>
          <p:nvPr/>
        </p:nvPicPr>
        <p:blipFill>
          <a:blip r:embed="rId7" cstate="print"/>
          <a:srcRect/>
          <a:stretch>
            <a:fillRect/>
          </a:stretch>
        </p:blipFill>
        <p:spPr bwMode="auto">
          <a:xfrm>
            <a:off x="4286250" y="785813"/>
            <a:ext cx="4000500" cy="2693987"/>
          </a:xfrm>
          <a:prstGeom prst="rect">
            <a:avLst/>
          </a:prstGeom>
          <a:noFill/>
          <a:ln w="9525">
            <a:noFill/>
            <a:miter lim="800000"/>
            <a:headEnd/>
            <a:tailEnd/>
          </a:ln>
        </p:spPr>
      </p:pic>
      <p:pic>
        <p:nvPicPr>
          <p:cNvPr id="46088" name="Picture 12" descr="http://www.insidethegames.biz/~dontreg/images/stories/adidas_logo%20black.jpg">
            <a:hlinkClick r:id="rId3" tooltip="Adidas announcement"/>
          </p:cNvPr>
          <p:cNvPicPr>
            <a:picLocks noChangeAspect="1" noChangeArrowheads="1"/>
          </p:cNvPicPr>
          <p:nvPr/>
        </p:nvPicPr>
        <p:blipFill>
          <a:blip r:embed="rId8" cstate="print"/>
          <a:srcRect/>
          <a:stretch>
            <a:fillRect/>
          </a:stretch>
        </p:blipFill>
        <p:spPr bwMode="auto">
          <a:xfrm>
            <a:off x="642938" y="3214688"/>
            <a:ext cx="2279650" cy="22796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7750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5750" y="571500"/>
            <a:ext cx="8229600" cy="4495800"/>
          </a:xfrm>
        </p:spPr>
        <p:txBody>
          <a:bodyPr/>
          <a:lstStyle/>
          <a:p>
            <a:pPr>
              <a:buFont typeface="Wingdings" pitchFamily="2" charset="2"/>
              <a:buNone/>
              <a:defRPr/>
            </a:pPr>
            <a:r>
              <a:rPr lang="en-GB" b="1" dirty="0" smtClean="0"/>
              <a:t>LIFE </a:t>
            </a:r>
            <a:r>
              <a:rPr lang="en-GB" b="1" u="sng" dirty="0" smtClean="0"/>
              <a:t>AFTER</a:t>
            </a:r>
            <a:r>
              <a:rPr lang="en-GB" b="1" dirty="0" smtClean="0"/>
              <a:t> COMMERCIALISM</a:t>
            </a:r>
          </a:p>
          <a:p>
            <a:pPr>
              <a:defRPr/>
            </a:pPr>
            <a:endParaRPr lang="en-GB" dirty="0" smtClean="0"/>
          </a:p>
          <a:p>
            <a:pPr>
              <a:buFont typeface="Wingdings" pitchFamily="2" charset="2"/>
              <a:buNone/>
              <a:defRPr/>
            </a:pPr>
            <a:r>
              <a:rPr lang="en-GB" dirty="0" smtClean="0">
                <a:solidFill>
                  <a:srgbClr val="7030A0"/>
                </a:solidFill>
              </a:rPr>
              <a:t>Los Angeles (1984) </a:t>
            </a:r>
            <a:endParaRPr lang="en-GB" dirty="0">
              <a:solidFill>
                <a:srgbClr val="7030A0"/>
              </a:solidFill>
            </a:endParaRPr>
          </a:p>
        </p:txBody>
      </p:sp>
      <p:pic>
        <p:nvPicPr>
          <p:cNvPr id="40963" name="Picture 4" descr="olympics-1984"/>
          <p:cNvPicPr>
            <a:picLocks noChangeAspect="1" noChangeArrowheads="1"/>
          </p:cNvPicPr>
          <p:nvPr/>
        </p:nvPicPr>
        <p:blipFill>
          <a:blip r:embed="rId3" cstate="print"/>
          <a:srcRect/>
          <a:stretch>
            <a:fillRect/>
          </a:stretch>
        </p:blipFill>
        <p:spPr bwMode="auto">
          <a:xfrm>
            <a:off x="4357688" y="1928813"/>
            <a:ext cx="4457700" cy="3643312"/>
          </a:xfrm>
          <a:prstGeom prst="rect">
            <a:avLst/>
          </a:prstGeom>
          <a:noFill/>
          <a:ln w="9525">
            <a:noFill/>
            <a:miter lim="800000"/>
            <a:headEnd/>
            <a:tailEnd/>
          </a:ln>
        </p:spPr>
      </p:pic>
      <p:pic>
        <p:nvPicPr>
          <p:cNvPr id="40964" name="Picture 5" descr="Los-Angeles-1932_22885s"/>
          <p:cNvPicPr>
            <a:picLocks noChangeAspect="1" noChangeArrowheads="1"/>
          </p:cNvPicPr>
          <p:nvPr/>
        </p:nvPicPr>
        <p:blipFill>
          <a:blip r:embed="rId4" cstate="print"/>
          <a:srcRect/>
          <a:stretch>
            <a:fillRect/>
          </a:stretch>
        </p:blipFill>
        <p:spPr bwMode="auto">
          <a:xfrm>
            <a:off x="571500" y="2786063"/>
            <a:ext cx="3357563" cy="33575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94367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14313" y="274638"/>
            <a:ext cx="8715375" cy="1082675"/>
          </a:xfrm>
        </p:spPr>
        <p:txBody>
          <a:bodyPr>
            <a:normAutofit/>
          </a:bodyPr>
          <a:lstStyle/>
          <a:p>
            <a:pPr eaLnBrk="1" hangingPunct="1">
              <a:defRPr/>
            </a:pPr>
            <a:r>
              <a:rPr lang="en-GB" sz="3200" dirty="0" smtClean="0"/>
              <a:t>Evaluate the role of commercialism </a:t>
            </a:r>
            <a:br>
              <a:rPr lang="en-GB" sz="3200" dirty="0" smtClean="0"/>
            </a:br>
            <a:r>
              <a:rPr lang="en-GB" sz="3200" dirty="0" smtClean="0"/>
              <a:t>in the games</a:t>
            </a:r>
            <a:endParaRPr lang="en-US" dirty="0" smtClean="0"/>
          </a:p>
        </p:txBody>
      </p:sp>
      <p:sp>
        <p:nvSpPr>
          <p:cNvPr id="43011" name="Rectangle 3"/>
          <p:cNvSpPr>
            <a:spLocks noGrp="1" noChangeArrowheads="1"/>
          </p:cNvSpPr>
          <p:nvPr>
            <p:ph idx="1"/>
          </p:nvPr>
        </p:nvSpPr>
        <p:spPr>
          <a:xfrm>
            <a:off x="457200" y="1600200"/>
            <a:ext cx="8229600" cy="757238"/>
          </a:xfrm>
        </p:spPr>
        <p:txBody>
          <a:bodyPr/>
          <a:lstStyle/>
          <a:p>
            <a:pPr eaLnBrk="1" hangingPunct="1">
              <a:defRPr/>
            </a:pPr>
            <a:endParaRPr lang="en-GB" dirty="0" smtClean="0"/>
          </a:p>
          <a:p>
            <a:pPr eaLnBrk="1" hangingPunct="1">
              <a:defRPr/>
            </a:pPr>
            <a:endParaRPr lang="en-GB" dirty="0" smtClean="0"/>
          </a:p>
        </p:txBody>
      </p:sp>
      <p:graphicFrame>
        <p:nvGraphicFramePr>
          <p:cNvPr id="12298" name="Object 10"/>
          <p:cNvGraphicFramePr>
            <a:graphicFrameLocks noChangeAspect="1"/>
          </p:cNvGraphicFramePr>
          <p:nvPr/>
        </p:nvGraphicFramePr>
        <p:xfrm>
          <a:off x="500063" y="1500188"/>
          <a:ext cx="8215312" cy="5216525"/>
        </p:xfrm>
        <a:graphic>
          <a:graphicData uri="http://schemas.openxmlformats.org/presentationml/2006/ole">
            <mc:AlternateContent xmlns:mc="http://schemas.openxmlformats.org/markup-compatibility/2006">
              <mc:Choice xmlns:v="urn:schemas-microsoft-com:vml" Requires="v">
                <p:oleObj spid="_x0000_s1026" name="PaperPort Document" r:id="rId4" imgW="6443640" imgH="4578120" progId="">
                  <p:embed/>
                </p:oleObj>
              </mc:Choice>
              <mc:Fallback>
                <p:oleObj name="PaperPort Document" r:id="rId4" imgW="6443640" imgH="45781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1500188"/>
                        <a:ext cx="8215312"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80281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 to="" calcmode="lin" valueType="num">
                                      <p:cBhvr>
                                        <p:cTn id="7" dur="1" fill="hold"/>
                                        <p:tgtEl>
                                          <p:spTgt spid="122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Background</a:t>
            </a:r>
            <a:endParaRPr lang="en-GB" dirty="0"/>
          </a:p>
        </p:txBody>
      </p:sp>
      <p:sp>
        <p:nvSpPr>
          <p:cNvPr id="5" name="Content Placeholder 4"/>
          <p:cNvSpPr>
            <a:spLocks noGrp="1"/>
          </p:cNvSpPr>
          <p:nvPr>
            <p:ph idx="1"/>
          </p:nvPr>
        </p:nvSpPr>
        <p:spPr/>
        <p:txBody>
          <a:bodyPr/>
          <a:lstStyle/>
          <a:p>
            <a:r>
              <a:rPr lang="en-GB" dirty="0" smtClean="0"/>
              <a:t>You will not be asked direct closed questions on the Ancient, Robert Dover or Penny Brookes’ Much Wenlock games.</a:t>
            </a:r>
          </a:p>
          <a:p>
            <a:endParaRPr lang="en-GB" dirty="0" smtClean="0"/>
          </a:p>
          <a:p>
            <a:r>
              <a:rPr lang="en-GB" dirty="0" smtClean="0"/>
              <a:t>However, you may be asked a question that tests your knowledge of the background of the games.</a:t>
            </a:r>
            <a:endParaRPr lang="en-GB" dirty="0"/>
          </a:p>
        </p:txBody>
      </p:sp>
    </p:spTree>
    <p:custDataLst>
      <p:tags r:id="rId1"/>
    </p:custDataLst>
    <p:extLst>
      <p:ext uri="{BB962C8B-B14F-4D97-AF65-F5344CB8AC3E}">
        <p14:creationId xmlns:p14="http://schemas.microsoft.com/office/powerpoint/2010/main" val="3162608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the article on page 319-320</a:t>
            </a:r>
            <a:endParaRPr lang="en-GB" dirty="0"/>
          </a:p>
        </p:txBody>
      </p:sp>
      <p:sp>
        <p:nvSpPr>
          <p:cNvPr id="3" name="Content Placeholder 2"/>
          <p:cNvSpPr>
            <a:spLocks noGrp="1"/>
          </p:cNvSpPr>
          <p:nvPr>
            <p:ph idx="1"/>
          </p:nvPr>
        </p:nvSpPr>
        <p:spPr/>
        <p:txBody>
          <a:bodyPr/>
          <a:lstStyle/>
          <a:p>
            <a:r>
              <a:rPr lang="en-GB" dirty="0" smtClean="0"/>
              <a:t>Write a concluding paragraph that highlights the key issues.</a:t>
            </a:r>
          </a:p>
          <a:p>
            <a:r>
              <a:rPr lang="en-GB" dirty="0" smtClean="0"/>
              <a:t>Then reflect in your groups on the original question.</a:t>
            </a:r>
          </a:p>
          <a:p>
            <a:r>
              <a:rPr lang="en-GB" dirty="0" smtClean="0"/>
              <a:t>Q How has the </a:t>
            </a:r>
            <a:r>
              <a:rPr lang="en-GB" dirty="0"/>
              <a:t>O</a:t>
            </a:r>
            <a:r>
              <a:rPr lang="en-GB" dirty="0" smtClean="0"/>
              <a:t>lympics moved away from the original ideals of Baron De Coubertin. </a:t>
            </a:r>
          </a:p>
          <a:p>
            <a:endParaRPr lang="en-GB" dirty="0"/>
          </a:p>
        </p:txBody>
      </p:sp>
    </p:spTree>
    <p:custDataLst>
      <p:tags r:id="rId1"/>
    </p:custDataLst>
    <p:extLst>
      <p:ext uri="{BB962C8B-B14F-4D97-AF65-F5344CB8AC3E}">
        <p14:creationId xmlns:p14="http://schemas.microsoft.com/office/powerpoint/2010/main" val="979750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8395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1143000"/>
          </a:xfrm>
        </p:spPr>
        <p:txBody>
          <a:bodyPr>
            <a:normAutofit fontScale="90000"/>
          </a:bodyPr>
          <a:lstStyle/>
          <a:p>
            <a:pPr eaLnBrk="1" hangingPunct="1">
              <a:defRPr/>
            </a:pPr>
            <a:r>
              <a:rPr lang="en-GB" sz="3800" dirty="0" smtClean="0">
                <a:solidFill>
                  <a:srgbClr val="7030A0"/>
                </a:solidFill>
              </a:rPr>
              <a:t>Robert Dover – </a:t>
            </a:r>
            <a:r>
              <a:rPr lang="en-GB" sz="3200" dirty="0" smtClean="0">
                <a:solidFill>
                  <a:srgbClr val="7030A0"/>
                </a:solidFill>
              </a:rPr>
              <a:t>Cotswold </a:t>
            </a:r>
            <a:r>
              <a:rPr lang="en-GB" sz="3200" dirty="0" err="1" smtClean="0">
                <a:solidFill>
                  <a:srgbClr val="7030A0"/>
                </a:solidFill>
              </a:rPr>
              <a:t>Olympick</a:t>
            </a:r>
            <a:r>
              <a:rPr lang="en-GB" sz="3200" dirty="0" smtClean="0">
                <a:solidFill>
                  <a:srgbClr val="7030A0"/>
                </a:solidFill>
              </a:rPr>
              <a:t> Games</a:t>
            </a:r>
          </a:p>
        </p:txBody>
      </p:sp>
      <p:sp>
        <p:nvSpPr>
          <p:cNvPr id="16387" name="Rectangle 3"/>
          <p:cNvSpPr>
            <a:spLocks noGrp="1" noChangeArrowheads="1"/>
          </p:cNvSpPr>
          <p:nvPr>
            <p:ph idx="1"/>
          </p:nvPr>
        </p:nvSpPr>
        <p:spPr/>
        <p:txBody>
          <a:bodyPr>
            <a:normAutofit lnSpcReduction="10000"/>
          </a:bodyPr>
          <a:lstStyle/>
          <a:p>
            <a:pPr eaLnBrk="1" hangingPunct="1">
              <a:defRPr/>
            </a:pPr>
            <a:r>
              <a:rPr lang="en-GB" sz="2800" dirty="0" smtClean="0"/>
              <a:t>Founded COTSWOLD GAMES 1600s after interest in Ancient culture</a:t>
            </a:r>
          </a:p>
          <a:p>
            <a:pPr eaLnBrk="1" hangingPunct="1">
              <a:defRPr/>
            </a:pPr>
            <a:endParaRPr lang="en-GB" sz="2800" dirty="0" smtClean="0"/>
          </a:p>
          <a:p>
            <a:pPr eaLnBrk="1" hangingPunct="1">
              <a:defRPr/>
            </a:pPr>
            <a:r>
              <a:rPr lang="en-GB" sz="2800" dirty="0" smtClean="0"/>
              <a:t>Sometimes called Dover Games</a:t>
            </a:r>
          </a:p>
          <a:p>
            <a:pPr eaLnBrk="1" hangingPunct="1">
              <a:defRPr/>
            </a:pPr>
            <a:endParaRPr lang="en-GB" sz="2800" dirty="0" smtClean="0"/>
          </a:p>
          <a:p>
            <a:pPr eaLnBrk="1" hangingPunct="1">
              <a:defRPr/>
            </a:pPr>
            <a:r>
              <a:rPr lang="en-GB" sz="2800" dirty="0" smtClean="0"/>
              <a:t>1852 - games stopped due to rowdiness and dangerous activates</a:t>
            </a:r>
          </a:p>
          <a:p>
            <a:pPr eaLnBrk="1" hangingPunct="1">
              <a:defRPr/>
            </a:pPr>
            <a:endParaRPr lang="en-GB" sz="2800" dirty="0" smtClean="0"/>
          </a:p>
          <a:p>
            <a:pPr eaLnBrk="1" hangingPunct="1">
              <a:defRPr/>
            </a:pPr>
            <a:r>
              <a:rPr lang="en-GB" sz="2800" dirty="0" smtClean="0"/>
              <a:t>1980 – revived and celebrated each June in Chipping </a:t>
            </a:r>
            <a:r>
              <a:rPr lang="en-GB" sz="2800" dirty="0" err="1" smtClean="0"/>
              <a:t>Campden</a:t>
            </a:r>
            <a:r>
              <a:rPr lang="en-GB" sz="2800" dirty="0" smtClean="0"/>
              <a:t> (</a:t>
            </a:r>
            <a:r>
              <a:rPr lang="en-GB" sz="2800" dirty="0" err="1" smtClean="0"/>
              <a:t>Gloc</a:t>
            </a:r>
            <a:r>
              <a:rPr lang="en-GB" sz="2800" dirty="0" smtClean="0"/>
              <a:t>)</a:t>
            </a:r>
          </a:p>
        </p:txBody>
      </p:sp>
    </p:spTree>
    <p:custDataLst>
      <p:tags r:id="rId1"/>
    </p:custDataLst>
    <p:extLst>
      <p:ext uri="{BB962C8B-B14F-4D97-AF65-F5344CB8AC3E}">
        <p14:creationId xmlns:p14="http://schemas.microsoft.com/office/powerpoint/2010/main" val="82344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GB" smtClean="0"/>
          </a:p>
        </p:txBody>
      </p:sp>
      <p:sp>
        <p:nvSpPr>
          <p:cNvPr id="3" name="Content Placeholder 2"/>
          <p:cNvSpPr>
            <a:spLocks noGrp="1"/>
          </p:cNvSpPr>
          <p:nvPr>
            <p:ph idx="1"/>
          </p:nvPr>
        </p:nvSpPr>
        <p:spPr/>
        <p:txBody>
          <a:bodyPr/>
          <a:lstStyle/>
          <a:p>
            <a:pPr eaLnBrk="1" hangingPunct="1">
              <a:defRPr/>
            </a:pPr>
            <a:endParaRPr lang="en-GB" dirty="0" smtClean="0"/>
          </a:p>
        </p:txBody>
      </p:sp>
      <p:pic>
        <p:nvPicPr>
          <p:cNvPr id="11268" name="Picture 2" descr="Robert Dover's Cotswold Olimpick Games - 2009"/>
          <p:cNvPicPr>
            <a:picLocks noChangeAspect="1" noChangeArrowheads="1"/>
          </p:cNvPicPr>
          <p:nvPr/>
        </p:nvPicPr>
        <p:blipFill>
          <a:blip r:embed="rId3" cstate="print"/>
          <a:srcRect/>
          <a:stretch>
            <a:fillRect/>
          </a:stretch>
        </p:blipFill>
        <p:spPr bwMode="auto">
          <a:xfrm>
            <a:off x="1857375" y="-26988"/>
            <a:ext cx="5000625" cy="68849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03791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0825" y="260350"/>
            <a:ext cx="8686800" cy="792163"/>
          </a:xfrm>
        </p:spPr>
        <p:txBody>
          <a:bodyPr>
            <a:normAutofit fontScale="90000"/>
          </a:bodyPr>
          <a:lstStyle/>
          <a:p>
            <a:pPr eaLnBrk="1" hangingPunct="1">
              <a:defRPr/>
            </a:pPr>
            <a:r>
              <a:rPr lang="en-GB" sz="2800" b="1" dirty="0" smtClean="0">
                <a:solidFill>
                  <a:srgbClr val="7030A0"/>
                </a:solidFill>
              </a:rPr>
              <a:t>William Penny Brookes – Much Wenlock Games</a:t>
            </a:r>
          </a:p>
        </p:txBody>
      </p:sp>
      <p:sp>
        <p:nvSpPr>
          <p:cNvPr id="22531" name="Rectangle 3"/>
          <p:cNvSpPr>
            <a:spLocks noGrp="1" noChangeArrowheads="1"/>
          </p:cNvSpPr>
          <p:nvPr>
            <p:ph idx="1"/>
          </p:nvPr>
        </p:nvSpPr>
        <p:spPr>
          <a:xfrm>
            <a:off x="250825" y="1412875"/>
            <a:ext cx="6553200" cy="5184775"/>
          </a:xfrm>
        </p:spPr>
        <p:txBody>
          <a:bodyPr/>
          <a:lstStyle/>
          <a:p>
            <a:pPr eaLnBrk="1" hangingPunct="1">
              <a:lnSpc>
                <a:spcPct val="80000"/>
              </a:lnSpc>
              <a:defRPr/>
            </a:pPr>
            <a:r>
              <a:rPr lang="en-GB" sz="2400" dirty="0" smtClean="0"/>
              <a:t>Doctor in Much Wenlock</a:t>
            </a:r>
          </a:p>
          <a:p>
            <a:pPr eaLnBrk="1" hangingPunct="1">
              <a:lnSpc>
                <a:spcPct val="80000"/>
              </a:lnSpc>
              <a:defRPr/>
            </a:pPr>
            <a:endParaRPr lang="en-GB" sz="2400" dirty="0" smtClean="0"/>
          </a:p>
          <a:p>
            <a:pPr eaLnBrk="1" hangingPunct="1">
              <a:lnSpc>
                <a:spcPct val="80000"/>
              </a:lnSpc>
              <a:defRPr/>
            </a:pPr>
            <a:r>
              <a:rPr lang="en-GB" sz="2400" dirty="0" smtClean="0"/>
              <a:t>Founded MW Games – 1880 (still annually) </a:t>
            </a:r>
          </a:p>
          <a:p>
            <a:pPr eaLnBrk="1" hangingPunct="1">
              <a:lnSpc>
                <a:spcPct val="80000"/>
              </a:lnSpc>
              <a:defRPr/>
            </a:pPr>
            <a:endParaRPr lang="en-GB" sz="2400" dirty="0" smtClean="0"/>
          </a:p>
          <a:p>
            <a:pPr eaLnBrk="1" hangingPunct="1">
              <a:lnSpc>
                <a:spcPct val="80000"/>
              </a:lnSpc>
              <a:defRPr/>
            </a:pPr>
            <a:r>
              <a:rPr lang="en-GB" sz="2400" dirty="0" smtClean="0"/>
              <a:t>To promote moral, physical and intellectual improvement in townspeople</a:t>
            </a:r>
          </a:p>
          <a:p>
            <a:pPr eaLnBrk="1" hangingPunct="1">
              <a:lnSpc>
                <a:spcPct val="80000"/>
              </a:lnSpc>
              <a:defRPr/>
            </a:pPr>
            <a:endParaRPr lang="en-GB" sz="2400" dirty="0" smtClean="0"/>
          </a:p>
          <a:p>
            <a:pPr eaLnBrk="1" hangingPunct="1">
              <a:lnSpc>
                <a:spcPct val="80000"/>
              </a:lnSpc>
              <a:defRPr/>
            </a:pPr>
            <a:r>
              <a:rPr lang="en-GB" sz="2400" dirty="0" smtClean="0"/>
              <a:t>Opening ceremony, athletics, football and traditional country sports (quoits)</a:t>
            </a:r>
          </a:p>
          <a:p>
            <a:pPr eaLnBrk="1" hangingPunct="1">
              <a:lnSpc>
                <a:spcPct val="80000"/>
              </a:lnSpc>
              <a:defRPr/>
            </a:pPr>
            <a:endParaRPr lang="en-GB" sz="2400" dirty="0" smtClean="0"/>
          </a:p>
        </p:txBody>
      </p:sp>
      <p:sp>
        <p:nvSpPr>
          <p:cNvPr id="9220" name="Text Box 7"/>
          <p:cNvSpPr txBox="1">
            <a:spLocks noChangeArrowheads="1"/>
          </p:cNvSpPr>
          <p:nvPr/>
        </p:nvSpPr>
        <p:spPr bwMode="auto">
          <a:xfrm>
            <a:off x="7019925" y="1844675"/>
            <a:ext cx="1728788"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prstClr val="white"/>
              </a:solidFill>
              <a:latin typeface="Tahoma" pitchFamily="34" charset="0"/>
            </a:endParaRPr>
          </a:p>
        </p:txBody>
      </p:sp>
      <p:sp>
        <p:nvSpPr>
          <p:cNvPr id="9221" name="Text Box 9"/>
          <p:cNvSpPr txBox="1">
            <a:spLocks noChangeArrowheads="1"/>
          </p:cNvSpPr>
          <p:nvPr/>
        </p:nvSpPr>
        <p:spPr bwMode="auto">
          <a:xfrm>
            <a:off x="6516688" y="2133600"/>
            <a:ext cx="19431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prstClr val="white"/>
              </a:solidFill>
              <a:latin typeface="Tahoma" pitchFamily="34" charset="0"/>
            </a:endParaRPr>
          </a:p>
        </p:txBody>
      </p:sp>
      <p:pic>
        <p:nvPicPr>
          <p:cNvPr id="9222" name="Picture 10" descr="William Penny Brookes"/>
          <p:cNvPicPr>
            <a:picLocks noChangeAspect="1" noChangeArrowheads="1"/>
          </p:cNvPicPr>
          <p:nvPr/>
        </p:nvPicPr>
        <p:blipFill>
          <a:blip r:embed="rId3" cstate="print"/>
          <a:srcRect/>
          <a:stretch>
            <a:fillRect/>
          </a:stretch>
        </p:blipFill>
        <p:spPr bwMode="auto">
          <a:xfrm>
            <a:off x="6659563" y="1916113"/>
            <a:ext cx="2262187" cy="31686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91909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777875"/>
          </a:xfrm>
        </p:spPr>
        <p:txBody>
          <a:bodyPr>
            <a:normAutofit fontScale="90000"/>
          </a:bodyPr>
          <a:lstStyle/>
          <a:p>
            <a:pPr eaLnBrk="1" hangingPunct="1">
              <a:defRPr/>
            </a:pPr>
            <a:r>
              <a:rPr lang="en-GB" dirty="0" smtClean="0"/>
              <a:t/>
            </a:r>
            <a:br>
              <a:rPr lang="en-GB" dirty="0" smtClean="0"/>
            </a:br>
            <a:endParaRPr lang="en-GB" dirty="0" smtClean="0"/>
          </a:p>
        </p:txBody>
      </p:sp>
      <p:sp>
        <p:nvSpPr>
          <p:cNvPr id="13315" name="Rectangle 3"/>
          <p:cNvSpPr>
            <a:spLocks noGrp="1" noChangeArrowheads="1"/>
          </p:cNvSpPr>
          <p:nvPr>
            <p:ph idx="1"/>
          </p:nvPr>
        </p:nvSpPr>
        <p:spPr>
          <a:xfrm>
            <a:off x="457200" y="836712"/>
            <a:ext cx="8219256" cy="5259288"/>
          </a:xfrm>
        </p:spPr>
        <p:txBody>
          <a:bodyPr>
            <a:normAutofit lnSpcReduction="10000"/>
          </a:bodyPr>
          <a:lstStyle/>
          <a:p>
            <a:pPr eaLnBrk="1" hangingPunct="1">
              <a:defRPr/>
            </a:pPr>
            <a:r>
              <a:rPr lang="en-GB" dirty="0" smtClean="0"/>
              <a:t>Influential, French educator and keen sportsman</a:t>
            </a:r>
            <a:br>
              <a:rPr lang="en-GB" dirty="0" smtClean="0"/>
            </a:br>
            <a:r>
              <a:rPr lang="en-GB" dirty="0" smtClean="0"/>
              <a:t/>
            </a:r>
            <a:br>
              <a:rPr lang="en-GB" dirty="0" smtClean="0"/>
            </a:br>
            <a:r>
              <a:rPr lang="en-GB" dirty="0" smtClean="0"/>
              <a:t>Vision to use sport to educate Young French people and increase international understanding</a:t>
            </a:r>
            <a:br>
              <a:rPr lang="en-GB" dirty="0" smtClean="0"/>
            </a:br>
            <a:r>
              <a:rPr lang="en-GB" dirty="0" smtClean="0"/>
              <a:t/>
            </a:r>
            <a:br>
              <a:rPr lang="en-GB" dirty="0" smtClean="0"/>
            </a:br>
            <a:r>
              <a:rPr lang="en-GB" dirty="0" smtClean="0"/>
              <a:t>De Coubertin was invited to Brookes’ games (Much Wenlock games).</a:t>
            </a:r>
            <a:br>
              <a:rPr lang="en-GB" dirty="0" smtClean="0"/>
            </a:br>
            <a:r>
              <a:rPr lang="en-GB" dirty="0" smtClean="0"/>
              <a:t>While in England De Coubertin visited the games obsessed English public schools.</a:t>
            </a:r>
            <a:endParaRPr lang="en-US" dirty="0" smtClean="0"/>
          </a:p>
        </p:txBody>
      </p:sp>
      <p:pic>
        <p:nvPicPr>
          <p:cNvPr id="6148" name="Picture 4"/>
          <p:cNvPicPr>
            <a:picLocks noChangeAspect="1" noChangeArrowheads="1"/>
          </p:cNvPicPr>
          <p:nvPr/>
        </p:nvPicPr>
        <p:blipFill>
          <a:blip r:embed="rId3" cstate="print"/>
          <a:srcRect/>
          <a:stretch>
            <a:fillRect/>
          </a:stretch>
        </p:blipFill>
        <p:spPr bwMode="auto">
          <a:xfrm>
            <a:off x="5719704" y="332656"/>
            <a:ext cx="3071272" cy="3312368"/>
          </a:xfrm>
          <a:prstGeom prst="rect">
            <a:avLst/>
          </a:prstGeom>
          <a:noFill/>
          <a:ln w="12700">
            <a:noFill/>
            <a:miter lim="800000"/>
            <a:headEnd type="none" w="sm" len="sm"/>
            <a:tailEnd type="none" w="sm" len="sm"/>
          </a:ln>
        </p:spPr>
      </p:pic>
    </p:spTree>
    <p:custDataLst>
      <p:tags r:id="rId1"/>
    </p:custDataLst>
    <p:extLst>
      <p:ext uri="{BB962C8B-B14F-4D97-AF65-F5344CB8AC3E}">
        <p14:creationId xmlns:p14="http://schemas.microsoft.com/office/powerpoint/2010/main" val="428296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to="" calcmode="lin" valueType="num">
                                      <p:cBhvr>
                                        <p:cTn id="7" dur="1" fill="hold"/>
                                        <p:tgtEl>
                                          <p:spTgt spid="1331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6148"/>
                                        </p:tgtEl>
                                        <p:attrNameLst>
                                          <p:attrName>ppt_x</p:attrName>
                                        </p:attrNameLst>
                                      </p:cBhvr>
                                      <p:tavLst>
                                        <p:tav tm="0">
                                          <p:val>
                                            <p:strVal val="ppt_x"/>
                                          </p:val>
                                        </p:tav>
                                        <p:tav tm="100000">
                                          <p:val>
                                            <p:strVal val="ppt_x"/>
                                          </p:val>
                                        </p:tav>
                                      </p:tavLst>
                                    </p:anim>
                                    <p:anim calcmode="lin" valueType="num">
                                      <p:cBhvr additive="base">
                                        <p:cTn id="12" dur="500"/>
                                        <p:tgtEl>
                                          <p:spTgt spid="6148"/>
                                        </p:tgtEl>
                                        <p:attrNameLst>
                                          <p:attrName>ppt_y</p:attrName>
                                        </p:attrNameLst>
                                      </p:cBhvr>
                                      <p:tavLst>
                                        <p:tav tm="0">
                                          <p:val>
                                            <p:strVal val="ppt_y"/>
                                          </p:val>
                                        </p:tav>
                                        <p:tav tm="100000">
                                          <p:val>
                                            <p:strVal val="1+ppt_h/2"/>
                                          </p:val>
                                        </p:tav>
                                      </p:tavLst>
                                    </p:anim>
                                    <p:set>
                                      <p:cBhvr>
                                        <p:cTn id="13" dur="1" fill="hold">
                                          <p:stCondLst>
                                            <p:cond delay="499"/>
                                          </p:stCondLst>
                                        </p:cTn>
                                        <p:tgtEl>
                                          <p:spTgt spid="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GB" dirty="0" smtClean="0"/>
              <a:t>De Coubertin enjoyed the opening ceremony</a:t>
            </a:r>
          </a:p>
        </p:txBody>
      </p:sp>
      <p:sp>
        <p:nvSpPr>
          <p:cNvPr id="3" name="Content Placeholder 2"/>
          <p:cNvSpPr>
            <a:spLocks noGrp="1"/>
          </p:cNvSpPr>
          <p:nvPr>
            <p:ph idx="1"/>
          </p:nvPr>
        </p:nvSpPr>
        <p:spPr/>
        <p:txBody>
          <a:bodyPr/>
          <a:lstStyle/>
          <a:p>
            <a:pPr eaLnBrk="1" hangingPunct="1">
              <a:defRPr/>
            </a:pPr>
            <a:endParaRPr lang="en-GB" smtClean="0"/>
          </a:p>
        </p:txBody>
      </p:sp>
      <p:pic>
        <p:nvPicPr>
          <p:cNvPr id="13316" name="Picture 2" descr="Robert Dover's Cotswold Olimpick Games"/>
          <p:cNvPicPr>
            <a:picLocks noChangeAspect="1" noChangeArrowheads="1"/>
          </p:cNvPicPr>
          <p:nvPr/>
        </p:nvPicPr>
        <p:blipFill>
          <a:blip r:embed="rId3" cstate="print"/>
          <a:srcRect/>
          <a:stretch>
            <a:fillRect/>
          </a:stretch>
        </p:blipFill>
        <p:spPr bwMode="auto">
          <a:xfrm>
            <a:off x="1115616" y="1700808"/>
            <a:ext cx="7172958" cy="472799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51975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GB" smtClean="0"/>
          </a:p>
        </p:txBody>
      </p:sp>
      <p:sp>
        <p:nvSpPr>
          <p:cNvPr id="3" name="Content Placeholder 2"/>
          <p:cNvSpPr>
            <a:spLocks noGrp="1"/>
          </p:cNvSpPr>
          <p:nvPr>
            <p:ph idx="1"/>
          </p:nvPr>
        </p:nvSpPr>
        <p:spPr/>
        <p:txBody>
          <a:bodyPr/>
          <a:lstStyle/>
          <a:p>
            <a:pPr eaLnBrk="1" hangingPunct="1">
              <a:defRPr/>
            </a:pPr>
            <a:r>
              <a:rPr lang="en-GB" dirty="0" smtClean="0"/>
              <a:t>Observed games like cricket, football, athletics, and traditional country sports</a:t>
            </a:r>
          </a:p>
        </p:txBody>
      </p:sp>
      <p:pic>
        <p:nvPicPr>
          <p:cNvPr id="14340" name="Picture 2" descr="rdg_shin_kicking_09_bs_890"/>
          <p:cNvPicPr>
            <a:picLocks noChangeAspect="1" noChangeArrowheads="1"/>
          </p:cNvPicPr>
          <p:nvPr/>
        </p:nvPicPr>
        <p:blipFill>
          <a:blip r:embed="rId3" cstate="print"/>
          <a:srcRect/>
          <a:stretch>
            <a:fillRect/>
          </a:stretch>
        </p:blipFill>
        <p:spPr bwMode="auto">
          <a:xfrm>
            <a:off x="4355976" y="2780928"/>
            <a:ext cx="4038393" cy="3143821"/>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64956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On-screen Show (4:3)</PresentationFormat>
  <Paragraphs>130</Paragraphs>
  <Slides>31</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Office Theme</vt:lpstr>
      <vt:lpstr>Verve</vt:lpstr>
      <vt:lpstr>PaperPort Document</vt:lpstr>
      <vt:lpstr>THE OLYMPIC GAMES</vt:lpstr>
      <vt:lpstr>PowerPoint Presentation</vt:lpstr>
      <vt:lpstr>Background</vt:lpstr>
      <vt:lpstr>Robert Dover – Cotswold Olympick Games</vt:lpstr>
      <vt:lpstr>PowerPoint Presentation</vt:lpstr>
      <vt:lpstr>William Penny Brookes – Much Wenlock Games</vt:lpstr>
      <vt:lpstr> </vt:lpstr>
      <vt:lpstr>De Coubertin enjoyed the opening ceremony</vt:lpstr>
      <vt:lpstr>PowerPoint Presentation</vt:lpstr>
      <vt:lpstr>Public school gentleman</vt:lpstr>
      <vt:lpstr>Penny Brookes died age 86 four months before the 1896 Olympics</vt:lpstr>
      <vt:lpstr>PowerPoint Presentation</vt:lpstr>
      <vt:lpstr> </vt:lpstr>
      <vt:lpstr>Aims of the Olympic Games</vt:lpstr>
      <vt:lpstr>Philosophy of the Olympic Games</vt:lpstr>
      <vt:lpstr>What are the 6 aims of the Olympic Games? </vt:lpstr>
      <vt:lpstr>Issues around amateurism</vt:lpstr>
      <vt:lpstr>Olympics</vt:lpstr>
      <vt:lpstr>Amateurism</vt:lpstr>
      <vt:lpstr>What is Commercialism?</vt:lpstr>
      <vt:lpstr>WHEN did commercialism hit the Olympics and WHY? </vt:lpstr>
      <vt:lpstr>How did financial issues and the appeal of MONEY affect ‘amateur’ status?</vt:lpstr>
      <vt:lpstr>Peter Uberoth</vt:lpstr>
      <vt:lpstr>What Uberoth did!</vt:lpstr>
      <vt:lpstr>Since LA games – ‘The Olympic Partner’ programme (TOP programme</vt:lpstr>
      <vt:lpstr>PowerPoint Presentation</vt:lpstr>
      <vt:lpstr>PowerPoint Presentation</vt:lpstr>
      <vt:lpstr>PowerPoint Presentation</vt:lpstr>
      <vt:lpstr>Evaluate the role of commercialism  in the games</vt:lpstr>
      <vt:lpstr>Read the article on page 319-320</vt:lpstr>
      <vt:lpstr>PowerPoint Presentation</vt:lpstr>
    </vt:vector>
  </TitlesOfParts>
  <Company>BHASVIC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OLYMPIC GAMES</dc:title>
  <dc:creator>USER</dc:creator>
  <cp:lastModifiedBy>USER</cp:lastModifiedBy>
  <cp:revision>1</cp:revision>
  <dcterms:created xsi:type="dcterms:W3CDTF">2013-06-12T11:12:56Z</dcterms:created>
  <dcterms:modified xsi:type="dcterms:W3CDTF">2013-06-12T11:13:38Z</dcterms:modified>
</cp:coreProperties>
</file>