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60" r:id="rId3"/>
    <p:sldId id="262" r:id="rId4"/>
    <p:sldId id="263" r:id="rId5"/>
    <p:sldId id="264" r:id="rId6"/>
    <p:sldId id="265" r:id="rId7"/>
    <p:sldId id="266" r:id="rId8"/>
    <p:sldId id="259" r:id="rId9"/>
    <p:sldId id="267" r:id="rId10"/>
    <p:sldId id="269" r:id="rId11"/>
    <p:sldId id="268" r:id="rId12"/>
    <p:sldId id="271" r:id="rId13"/>
    <p:sldId id="273" r:id="rId14"/>
    <p:sldId id="275" r:id="rId15"/>
    <p:sldId id="274" r:id="rId16"/>
    <p:sldId id="272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83" autoAdjust="0"/>
  </p:normalViewPr>
  <p:slideViewPr>
    <p:cSldViewPr>
      <p:cViewPr varScale="1">
        <p:scale>
          <a:sx n="72" d="100"/>
          <a:sy n="72" d="100"/>
        </p:scale>
        <p:origin x="-6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F104E-5E1C-4F6E-A7B0-ECC9C31421E0}" type="datetimeFigureOut">
              <a:rPr lang="en-GB" smtClean="0"/>
              <a:t>06/03/2013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5BF5C-0012-43F3-BAF3-80D79E28F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45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E6992-C1C0-4B5E-8AE7-8ABC774AF5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6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D453BE-469E-474C-92B2-1FFDC26ECC6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3/6/2013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DEA933-8FDC-4E7E-A730-B61749E20A44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7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40495-9F2E-49AD-A40E-4A0B1570793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3/6/2013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15659-CC27-4C56-8375-9885E505BC61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1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050AC-1C87-464F-AA83-C13EF3C2F3A4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3/6/2013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5EFA6-0C1A-467A-ADDC-54966896C681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2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172FE-B14A-4801-864B-DAF34C05DE37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0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2399F-1DCE-49DF-8FB3-09372CBBED8E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1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5D20C-4A8A-476F-AD6B-1691CAA68779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3/6/2013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9D914-187B-4A9D-A0C4-B06511C3227A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7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DFE65E-5546-4169-8C45-0A3DBC9CCF61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3/6/2013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DA1A7-F280-4BAB-BF7E-AB9BD2974244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0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783E9-7BC5-4C76-B3EA-33380D549A6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3/6/2013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646B7-8073-4B41-814D-1B1D3B9C4902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2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75788-2B8F-4876-B0E1-FBE153A1D3BF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3/6/2013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2426-26CA-47AE-B710-EDD446DFEAB6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4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0B552-4565-4964-B798-48AA75A2D6C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3/6/2013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BFFA4-70AD-4FAC-AAC3-63C157C56C2F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CBB21-8756-4ABA-AC5F-A0F0C41BE72F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3/6/2013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77CB2-1943-4159-BFE4-A20A7D56A0B2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3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59619-8013-407C-9556-E8832A5A36E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3/6/2013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A4012-03BC-441A-816C-70401BA19510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3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FBD15-1C82-4619-95D0-8B2D8A276E87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3/6/2013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0A324-C41E-4FAD-AD4B-7C1889C9F286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1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63817-304E-4FA8-A7E2-9217AAC94633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3/6/2013</a:t>
            </a:fld>
            <a:endParaRPr lang="en-GB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white"/>
                </a:solidFill>
              </a:rPr>
              <a:t>Anatomy and Physiology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white"/>
                </a:solidFill>
              </a:rPr>
              <a:t>Ash Morris AS Physical Education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014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Vascular shunt</a:t>
            </a:r>
            <a:br>
              <a:rPr lang="en-GB" dirty="0" smtClean="0"/>
            </a:br>
            <a:r>
              <a:rPr lang="en-GB" dirty="0" smtClean="0"/>
              <a:t>Anatomy of the arteries veins and capillaries.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Anatomy and Physiology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2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blood_flow_res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9"/>
            <a:ext cx="403244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lood flow during exercise ch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460533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58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 how does this all transfer into an exam question?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5256584" cy="2664296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/>
              <a:t>See page 120 and hand out.</a:t>
            </a:r>
          </a:p>
          <a:p>
            <a:endParaRPr lang="en-GB" dirty="0"/>
          </a:p>
          <a:p>
            <a:r>
              <a:rPr lang="en-GB" dirty="0" smtClean="0"/>
              <a:t>Organs (during exercise)</a:t>
            </a:r>
          </a:p>
          <a:p>
            <a:r>
              <a:rPr lang="en-GB" dirty="0" smtClean="0"/>
              <a:t>There is  vasoconstricts in the arterioles and pre-capillary sphincter. </a:t>
            </a:r>
          </a:p>
          <a:p>
            <a:r>
              <a:rPr lang="en-GB" dirty="0" smtClean="0"/>
              <a:t>These both decrease the distribution of blood flow from the essential organs.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35896" y="4005064"/>
            <a:ext cx="5256584" cy="266429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Muscles (during exercise)</a:t>
            </a:r>
          </a:p>
          <a:p>
            <a:r>
              <a:rPr lang="en-GB" dirty="0" smtClean="0"/>
              <a:t>The arterioles and pre capillary sphincters vasodilate.</a:t>
            </a:r>
          </a:p>
          <a:p>
            <a:r>
              <a:rPr lang="en-GB" dirty="0" smtClean="0"/>
              <a:t>Both increase the blood flow towards the capillaries in the working muscles.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18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315200" cy="1296144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Exam Q Explain the vascular shunt mechanism during exercise.  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Vasodilation </a:t>
            </a: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dirty="0">
                <a:solidFill>
                  <a:schemeClr val="bg1"/>
                </a:solidFill>
              </a:rPr>
              <a:t>arteries/arterioles/blood vessels/leading to working muscles/vascular shunt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Opening/vasodilation of pre capillary sphincters leading to working </a:t>
            </a:r>
            <a:r>
              <a:rPr lang="en-US" dirty="0" smtClean="0">
                <a:solidFill>
                  <a:schemeClr val="bg1"/>
                </a:solidFill>
              </a:rPr>
              <a:t>muscles</a:t>
            </a:r>
          </a:p>
          <a:p>
            <a:pPr lvl="0"/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Vasoconstriction of arteries/arterioles/blood vessels leading to non-essential organs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Closing of pre capillary sphincters leading to non-essential </a:t>
            </a:r>
            <a:r>
              <a:rPr lang="en-US" dirty="0" smtClean="0">
                <a:solidFill>
                  <a:schemeClr val="bg1"/>
                </a:solidFill>
              </a:rPr>
              <a:t>organs</a:t>
            </a:r>
          </a:p>
          <a:p>
            <a:pPr lvl="0"/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315200" cy="1154097"/>
          </a:xfrm>
        </p:spPr>
        <p:txBody>
          <a:bodyPr/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8841"/>
            <a:ext cx="7315200" cy="4320520"/>
          </a:xfrm>
        </p:spPr>
        <p:txBody>
          <a:bodyPr>
            <a:noAutofit/>
          </a:bodyPr>
          <a:lstStyle/>
          <a:p>
            <a:r>
              <a:rPr lang="en-US" sz="2400" b="1" dirty="0"/>
              <a:t>During exercise the body has to respond to an increased demand for oxygen by the working muscles. </a:t>
            </a:r>
            <a:endParaRPr lang="en-US" sz="2400" b="1" dirty="0" smtClean="0"/>
          </a:p>
          <a:p>
            <a:r>
              <a:rPr lang="en-US" sz="2400" b="1" dirty="0" smtClean="0"/>
              <a:t>Figure </a:t>
            </a:r>
            <a:r>
              <a:rPr lang="en-US" sz="2400" b="1" dirty="0"/>
              <a:t>2 shows the distribution of cardiac output during exercise. </a:t>
            </a:r>
            <a:endParaRPr lang="en-US" sz="2400" b="1" dirty="0" smtClean="0"/>
          </a:p>
          <a:p>
            <a:r>
              <a:rPr lang="en-US" sz="2400" b="1" dirty="0" smtClean="0"/>
              <a:t>Describe </a:t>
            </a:r>
            <a:r>
              <a:rPr lang="en-US" sz="2400" b="1" dirty="0"/>
              <a:t>the mechanism that allows for the redistribution of blood flow during exercise and explain how it is controlled</a:t>
            </a:r>
            <a:r>
              <a:rPr lang="en-US" sz="2400" b="1" dirty="0" smtClean="0"/>
              <a:t>.</a:t>
            </a:r>
          </a:p>
          <a:p>
            <a:pPr marL="0" indent="0" algn="r">
              <a:buNone/>
            </a:pPr>
            <a:r>
              <a:rPr lang="en-US" sz="2400" b="1" dirty="0" smtClean="0"/>
              <a:t>(10 marks)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0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the flipping question.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Break it down into the command words and the subject qualifiers.</a:t>
            </a:r>
          </a:p>
          <a:p>
            <a:endParaRPr lang="en-GB" dirty="0"/>
          </a:p>
          <a:p>
            <a:r>
              <a:rPr lang="en-GB" dirty="0" smtClean="0"/>
              <a:t>What is it asking for?</a:t>
            </a:r>
          </a:p>
          <a:p>
            <a:endParaRPr lang="en-GB" dirty="0"/>
          </a:p>
          <a:p>
            <a:r>
              <a:rPr lang="en-GB" dirty="0" smtClean="0"/>
              <a:t>Section  1 we can answer.</a:t>
            </a:r>
          </a:p>
          <a:p>
            <a:r>
              <a:rPr lang="en-GB" dirty="0" smtClean="0"/>
              <a:t>Section 2 Look at page 86 and bullet point on the white boards the answer.  See where you will get ten marks in total.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7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 fontScale="55000" lnSpcReduction="20000"/>
          </a:bodyPr>
          <a:lstStyle/>
          <a:p>
            <a:r>
              <a:rPr lang="en-US" sz="4900" b="1" dirty="0" smtClean="0"/>
              <a:t>Distribution </a:t>
            </a:r>
            <a:r>
              <a:rPr lang="en-US" sz="4900" b="1" dirty="0"/>
              <a:t>of blood flow during exercise </a:t>
            </a:r>
            <a:r>
              <a:rPr lang="en-US" sz="4900" b="1" u="sng" dirty="0" smtClean="0"/>
              <a:t>(</a:t>
            </a:r>
            <a:r>
              <a:rPr lang="en-US" sz="4900" b="1" u="sng" dirty="0"/>
              <a:t>mechanism</a:t>
            </a:r>
            <a:r>
              <a:rPr lang="en-US" sz="4900" dirty="0"/>
              <a:t>) (</a:t>
            </a:r>
            <a:r>
              <a:rPr lang="en-US" sz="4900" dirty="0" err="1"/>
              <a:t>subsub</a:t>
            </a:r>
            <a:r>
              <a:rPr lang="en-US" sz="4900" dirty="0"/>
              <a:t> max 4)</a:t>
            </a:r>
            <a:endParaRPr lang="en-GB" sz="4900" dirty="0"/>
          </a:p>
          <a:p>
            <a:r>
              <a:rPr lang="en-US" sz="4900" dirty="0" smtClean="0"/>
              <a:t>vascular </a:t>
            </a:r>
            <a:r>
              <a:rPr lang="en-US" sz="4900" dirty="0"/>
              <a:t>shunt mechanism</a:t>
            </a:r>
            <a:endParaRPr lang="en-GB" sz="4900" dirty="0"/>
          </a:p>
          <a:p>
            <a:r>
              <a:rPr lang="en-US" sz="4900" dirty="0"/>
              <a:t> </a:t>
            </a:r>
            <a:r>
              <a:rPr lang="en-US" sz="4900" dirty="0" smtClean="0"/>
              <a:t>(</a:t>
            </a:r>
            <a:r>
              <a:rPr lang="en-US" sz="4900" dirty="0"/>
              <a:t>redistributes blood during exercise so that) areas with the greatest need receive more blood/areas with low demand receive less blood through vasodilation of arterioles/blood vessels feeding working muscles</a:t>
            </a:r>
            <a:endParaRPr lang="en-GB" sz="4900" dirty="0"/>
          </a:p>
          <a:p>
            <a:pPr lvl="0"/>
            <a:r>
              <a:rPr lang="en-US" sz="4900" dirty="0"/>
              <a:t>and vasodilation/opening of </a:t>
            </a:r>
            <a:r>
              <a:rPr lang="en-US" sz="4900" dirty="0" err="1"/>
              <a:t>precapillary</a:t>
            </a:r>
            <a:r>
              <a:rPr lang="en-US" sz="4900" dirty="0"/>
              <a:t> sphincters feeding working muscles</a:t>
            </a:r>
            <a:endParaRPr lang="en-GB" sz="4900" dirty="0"/>
          </a:p>
          <a:p>
            <a:pPr lvl="0"/>
            <a:r>
              <a:rPr lang="en-US" sz="4900" dirty="0"/>
              <a:t>through vasoconstriction of arterioles feeding others organs (e.g. liver/kidney/intestines)</a:t>
            </a:r>
            <a:endParaRPr lang="en-GB" sz="4900" dirty="0"/>
          </a:p>
          <a:p>
            <a:pPr lvl="0"/>
            <a:r>
              <a:rPr lang="en-US" sz="4900" dirty="0"/>
              <a:t>and vasoconstriction/closing of </a:t>
            </a:r>
            <a:r>
              <a:rPr lang="en-US" sz="4900" dirty="0" err="1"/>
              <a:t>precapillary</a:t>
            </a:r>
            <a:r>
              <a:rPr lang="en-US" sz="4900" dirty="0"/>
              <a:t> sphincters feeding these organs</a:t>
            </a:r>
            <a:endParaRPr lang="en-GB" sz="4900" dirty="0"/>
          </a:p>
          <a:p>
            <a:endParaRPr lang="en-GB" sz="4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9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15200" cy="1154097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5"/>
            <a:ext cx="7315200" cy="482457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vascular shunt mechanism</a:t>
            </a:r>
            <a:r>
              <a:rPr lang="en-US" dirty="0"/>
              <a:t>) </a:t>
            </a:r>
            <a:r>
              <a:rPr lang="en-US" b="1" u="sng" dirty="0"/>
              <a:t>(control explanation)  </a:t>
            </a:r>
            <a:r>
              <a:rPr lang="en-US" dirty="0"/>
              <a:t>(</a:t>
            </a:r>
            <a:r>
              <a:rPr lang="en-US" dirty="0" err="1"/>
              <a:t>subsubmax</a:t>
            </a:r>
            <a:r>
              <a:rPr lang="en-US" dirty="0"/>
              <a:t> 4)</a:t>
            </a:r>
          </a:p>
          <a:p>
            <a:r>
              <a:rPr lang="en-US" dirty="0"/>
              <a:t>controlled by the vasomotor control </a:t>
            </a:r>
            <a:r>
              <a:rPr lang="en-US" dirty="0" err="1"/>
              <a:t>centre</a:t>
            </a:r>
            <a:r>
              <a:rPr lang="en-US" dirty="0"/>
              <a:t> CCC; </a:t>
            </a:r>
            <a:endParaRPr lang="en-GB" dirty="0"/>
          </a:p>
          <a:p>
            <a:pPr lvl="0"/>
            <a:r>
              <a:rPr lang="en-US" dirty="0"/>
              <a:t>located in the medulla (oblongata) of the brain</a:t>
            </a:r>
            <a:endParaRPr lang="en-GB" dirty="0"/>
          </a:p>
          <a:p>
            <a:pPr lvl="0"/>
            <a:r>
              <a:rPr lang="en-US" dirty="0"/>
              <a:t>VCC responds to changes in blood pressure/muscle/blood chemistry</a:t>
            </a:r>
            <a:endParaRPr lang="en-GB" dirty="0"/>
          </a:p>
          <a:p>
            <a:pPr lvl="0"/>
            <a:r>
              <a:rPr lang="en-US" dirty="0"/>
              <a:t>chemoreceptors detect changes in lactic acid/carbon dioxide/oxygen/pH/ content of blood</a:t>
            </a:r>
            <a:endParaRPr lang="en-GB" dirty="0"/>
          </a:p>
          <a:p>
            <a:pPr lvl="0"/>
            <a:r>
              <a:rPr lang="en-US" dirty="0"/>
              <a:t>chemoreceptors located in muscles/aorta/carotid arteries</a:t>
            </a:r>
            <a:endParaRPr lang="en-GB" dirty="0"/>
          </a:p>
          <a:p>
            <a:pPr lvl="0"/>
            <a:r>
              <a:rPr lang="en-US" dirty="0"/>
              <a:t>baroreceptors detect changes in blood pressure</a:t>
            </a:r>
            <a:endParaRPr lang="en-GB" dirty="0"/>
          </a:p>
          <a:p>
            <a:pPr lvl="0"/>
            <a:r>
              <a:rPr lang="en-US" dirty="0"/>
              <a:t>baroreceptors located in aorta/carotid arteries</a:t>
            </a:r>
            <a:endParaRPr lang="en-GB" dirty="0"/>
          </a:p>
          <a:p>
            <a:pPr lvl="0"/>
            <a:r>
              <a:rPr lang="en-US" dirty="0"/>
              <a:t>VCC uses sympathetic nervous system which acts on the middle layer of smooth muscle in an arteriole/the ring of smooth muscle at the opening of a capillary (</a:t>
            </a:r>
            <a:r>
              <a:rPr lang="en-US" dirty="0" err="1"/>
              <a:t>precapillary</a:t>
            </a:r>
            <a:r>
              <a:rPr lang="en-US" dirty="0"/>
              <a:t> sphincter)/control diameter of arterioles/</a:t>
            </a:r>
            <a:r>
              <a:rPr lang="en-US" dirty="0" err="1"/>
              <a:t>precapillary</a:t>
            </a:r>
            <a:r>
              <a:rPr lang="en-US" dirty="0"/>
              <a:t> sphincters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2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15200" cy="20283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Using the white boards draw the transfer of blood highlighting the affiliation to </a:t>
            </a:r>
            <a:r>
              <a:rPr lang="en-GB" dirty="0" err="1" smtClean="0"/>
              <a:t>Hb</a:t>
            </a:r>
            <a:r>
              <a:rPr lang="en-GB" dirty="0" smtClean="0"/>
              <a:t>.  Give values where appropriate.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Next person add in the affiliation to monoxide (smoke).</a:t>
            </a: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817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12241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Application of </a:t>
            </a:r>
            <a:r>
              <a:rPr lang="en-GB" dirty="0" smtClean="0"/>
              <a:t>understanding.</a:t>
            </a:r>
            <a:br>
              <a:rPr lang="en-GB" dirty="0" smtClean="0"/>
            </a:br>
            <a:r>
              <a:rPr lang="en-GB" dirty="0" smtClean="0"/>
              <a:t>Can you check your answers against someone else in the group.  See if you have the same answer. (speed dating).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1"/>
            <a:ext cx="7315200" cy="4680560"/>
          </a:xfrm>
        </p:spPr>
        <p:txBody>
          <a:bodyPr/>
          <a:lstStyle/>
          <a:p>
            <a:r>
              <a:rPr lang="en-GB" dirty="0" smtClean="0"/>
              <a:t>Can you explain why the blood pressure in the endurance training will plateau at around 140-160?</a:t>
            </a:r>
          </a:p>
          <a:p>
            <a:endParaRPr lang="en-GB" dirty="0"/>
          </a:p>
          <a:p>
            <a:r>
              <a:rPr lang="en-GB" dirty="0" smtClean="0"/>
              <a:t>Can you account for the increase in systolic </a:t>
            </a:r>
            <a:r>
              <a:rPr lang="en-GB" dirty="0" err="1" smtClean="0"/>
              <a:t>Bp</a:t>
            </a:r>
            <a:r>
              <a:rPr lang="en-GB" dirty="0" smtClean="0"/>
              <a:t> in line with exercise intensity?</a:t>
            </a:r>
          </a:p>
          <a:p>
            <a:endParaRPr lang="en-GB" dirty="0"/>
          </a:p>
          <a:p>
            <a:r>
              <a:rPr lang="en-GB" dirty="0" smtClean="0"/>
              <a:t>Why during exercise does the diastolic pressure stay </a:t>
            </a:r>
            <a:r>
              <a:rPr lang="en-GB" dirty="0" err="1" smtClean="0"/>
              <a:t>roughy</a:t>
            </a:r>
            <a:r>
              <a:rPr lang="en-GB" dirty="0" smtClean="0"/>
              <a:t> the same?</a:t>
            </a:r>
          </a:p>
          <a:p>
            <a:endParaRPr lang="en-GB" dirty="0"/>
          </a:p>
          <a:p>
            <a:r>
              <a:rPr lang="en-GB" dirty="0" smtClean="0"/>
              <a:t>Can you explain why localised muscular diastolic pressure may fall?</a:t>
            </a:r>
          </a:p>
          <a:p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5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725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On the white boards outline the process of fainting after an athlete performs exercise and then stops abruptly. (clue, vascular return) 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half" idx="4294967295"/>
          </p:nvPr>
        </p:nvSpPr>
        <p:spPr>
          <a:xfrm>
            <a:off x="251520" y="3068960"/>
            <a:ext cx="4352925" cy="3632473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GB" b="1" dirty="0" smtClean="0"/>
              <a:t>Cause </a:t>
            </a:r>
          </a:p>
          <a:p>
            <a:pPr eaLnBrk="1" hangingPunct="1"/>
            <a:endParaRPr lang="en-GB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GB" dirty="0" smtClean="0">
                <a:solidFill>
                  <a:schemeClr val="bg1"/>
                </a:solidFill>
              </a:rPr>
              <a:t>During exercise – high Q (what is Q)</a:t>
            </a:r>
          </a:p>
          <a:p>
            <a:pPr eaLnBrk="1" hangingPunct="1"/>
            <a:endParaRPr lang="en-GB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GB" dirty="0" smtClean="0">
                <a:solidFill>
                  <a:schemeClr val="bg1"/>
                </a:solidFill>
              </a:rPr>
              <a:t>After and stop – drop in muscle pump and less VR</a:t>
            </a:r>
          </a:p>
          <a:p>
            <a:pPr eaLnBrk="1" hangingPunct="1"/>
            <a:endParaRPr lang="en-GB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GB" dirty="0" smtClean="0">
                <a:solidFill>
                  <a:schemeClr val="bg1"/>
                </a:solidFill>
              </a:rPr>
              <a:t>SO – less SV, Q, BP drops and less flow O2 to brain = dizzy</a:t>
            </a:r>
          </a:p>
        </p:txBody>
      </p:sp>
      <p:sp>
        <p:nvSpPr>
          <p:cNvPr id="56324" name="Content Placeholder 3"/>
          <p:cNvSpPr>
            <a:spLocks noGrp="1"/>
          </p:cNvSpPr>
          <p:nvPr>
            <p:ph sz="half" idx="4294967295"/>
          </p:nvPr>
        </p:nvSpPr>
        <p:spPr>
          <a:xfrm>
            <a:off x="4860032" y="3068960"/>
            <a:ext cx="4038600" cy="3755123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GB" b="1" dirty="0"/>
              <a:t>Solutions</a:t>
            </a:r>
          </a:p>
          <a:p>
            <a:pPr eaLnBrk="1" hangingPunct="1"/>
            <a:endParaRPr lang="en-GB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GB" dirty="0" smtClean="0">
                <a:solidFill>
                  <a:schemeClr val="bg1"/>
                </a:solidFill>
              </a:rPr>
              <a:t>Put head below heart to aid blood flow there</a:t>
            </a:r>
          </a:p>
          <a:p>
            <a:pPr eaLnBrk="1" hangingPunct="1"/>
            <a:endParaRPr lang="en-GB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GB" dirty="0" smtClean="0">
                <a:solidFill>
                  <a:schemeClr val="bg1"/>
                </a:solidFill>
              </a:rPr>
              <a:t>Lie down - restores BP and aids VR. </a:t>
            </a:r>
          </a:p>
          <a:p>
            <a:pPr eaLnBrk="1" hangingPunct="1"/>
            <a:endParaRPr lang="en-GB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GB" dirty="0" smtClean="0">
                <a:solidFill>
                  <a:schemeClr val="bg1"/>
                </a:solidFill>
              </a:rPr>
              <a:t>Active cool down will aid reduction in VR</a:t>
            </a:r>
          </a:p>
          <a:p>
            <a:pPr eaLnBrk="1" hangingPunct="1"/>
            <a:endParaRPr lang="en-GB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8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nimBg="1"/>
      <p:bldP spid="5632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Venule</a:t>
            </a:r>
            <a:r>
              <a:rPr lang="en-GB" dirty="0" smtClean="0"/>
              <a:t> Structure &amp; Function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u="sng" dirty="0" err="1">
                <a:solidFill>
                  <a:srgbClr val="C00000"/>
                </a:solidFill>
              </a:rPr>
              <a:t>Venule</a:t>
            </a:r>
            <a:r>
              <a:rPr lang="en-GB" sz="3600" u="sng" dirty="0">
                <a:solidFill>
                  <a:srgbClr val="C00000"/>
                </a:solidFill>
              </a:rPr>
              <a:t> </a:t>
            </a:r>
            <a:r>
              <a:rPr lang="en-GB" sz="3600" u="sng" dirty="0" smtClean="0">
                <a:solidFill>
                  <a:srgbClr val="C00000"/>
                </a:solidFill>
              </a:rPr>
              <a:t>Structure</a:t>
            </a:r>
            <a:endParaRPr lang="en-GB" sz="3600" u="sng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2924943"/>
            <a:ext cx="4040188" cy="3201219"/>
          </a:xfrm>
          <a:prstGeom prst="rect">
            <a:avLst/>
          </a:prstGeom>
        </p:spPr>
        <p:txBody>
          <a:bodyPr/>
          <a:lstStyle/>
          <a:p>
            <a:r>
              <a:rPr lang="en-GB" dirty="0" err="1">
                <a:latin typeface="Century Gothic" pitchFamily="34" charset="0"/>
                <a:cs typeface="Times New Roman" pitchFamily="18" charset="0"/>
              </a:rPr>
              <a:t>Venules</a:t>
            </a:r>
            <a:r>
              <a:rPr lang="en-GB" dirty="0">
                <a:latin typeface="Century Gothic" pitchFamily="34" charset="0"/>
                <a:cs typeface="Times New Roman" pitchFamily="18" charset="0"/>
              </a:rPr>
              <a:t> are minute vessels that drain blood from capillaries and into veins. Many </a:t>
            </a:r>
            <a:r>
              <a:rPr lang="en-GB" dirty="0" err="1">
                <a:latin typeface="Century Gothic" pitchFamily="34" charset="0"/>
                <a:cs typeface="Times New Roman" pitchFamily="18" charset="0"/>
              </a:rPr>
              <a:t>venules</a:t>
            </a:r>
            <a:r>
              <a:rPr lang="en-GB" dirty="0">
                <a:latin typeface="Century Gothic" pitchFamily="34" charset="0"/>
                <a:cs typeface="Times New Roman" pitchFamily="18" charset="0"/>
              </a:rPr>
              <a:t> unite to form a vein.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u="sng" dirty="0" err="1">
                <a:solidFill>
                  <a:srgbClr val="C00000"/>
                </a:solidFill>
              </a:rPr>
              <a:t>Venule</a:t>
            </a:r>
            <a:r>
              <a:rPr lang="en-GB" sz="3600" u="sng" dirty="0">
                <a:solidFill>
                  <a:srgbClr val="C00000"/>
                </a:solidFill>
              </a:rPr>
              <a:t> Function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5" y="3501007"/>
            <a:ext cx="4041775" cy="262515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Century Gothic" pitchFamily="34" charset="0"/>
                <a:cs typeface="Times New Roman" pitchFamily="18" charset="0"/>
              </a:rPr>
              <a:t>Drains blood from capillaries into veins, for return to the heart</a:t>
            </a:r>
          </a:p>
          <a:p>
            <a:endParaRPr lang="en-GB" dirty="0"/>
          </a:p>
        </p:txBody>
      </p:sp>
      <p:pic>
        <p:nvPicPr>
          <p:cNvPr id="7" name="Picture 2" descr="http://image.shutterstock.com/display_pic_with_logo/230998/230998,1265576888,6/stock-vector-anatomy-of-blood-vessels-from-artery-through-capillaries-to-vein-labeled-461715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7"/>
            <a:ext cx="777686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49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Artery &amp; Vein Composition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 sz="2400" dirty="0" smtClean="0"/>
              <a:t>1 </a:t>
            </a:r>
            <a:r>
              <a:rPr lang="en-GB" sz="2400" dirty="0"/>
              <a:t>- an outer fibrous layer — tunica </a:t>
            </a:r>
            <a:r>
              <a:rPr lang="en-GB" sz="2400" dirty="0" err="1"/>
              <a:t>externa</a:t>
            </a:r>
            <a:endParaRPr lang="en-GB" sz="2400" dirty="0"/>
          </a:p>
          <a:p>
            <a:r>
              <a:rPr lang="en-GB" sz="2400" dirty="0"/>
              <a:t>2 - a thick middle layer — tunica media</a:t>
            </a:r>
          </a:p>
          <a:p>
            <a:r>
              <a:rPr lang="en-GB" sz="2400" dirty="0"/>
              <a:t>3 - a thin lining of cells to the inside — tunica </a:t>
            </a:r>
            <a:r>
              <a:rPr lang="en-GB" sz="2400" dirty="0" err="1"/>
              <a:t>interna</a:t>
            </a:r>
            <a:r>
              <a:rPr lang="en-GB" sz="2400" dirty="0" smtClean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3068419"/>
            <a:ext cx="84296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b="0" dirty="0">
                <a:latin typeface="Arial" pitchFamily="34" charset="0"/>
                <a:cs typeface="Arial" pitchFamily="34" charset="0"/>
              </a:rPr>
              <a:t>The tunica media is comprised of smooth muscle and elastic tissue, which enables the arteries and arterioles to alter their diameter</a:t>
            </a:r>
            <a:r>
              <a:rPr lang="en-GB" b="0" dirty="0" smtClean="0">
                <a:latin typeface="Arial" pitchFamily="34" charset="0"/>
                <a:cs typeface="Arial" pitchFamily="34" charset="0"/>
              </a:rPr>
              <a:t>.</a:t>
            </a:r>
            <a:endParaRPr lang="en-GB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/>
          <a:stretch>
            <a:fillRect/>
          </a:stretch>
        </p:blipFill>
        <p:spPr bwMode="auto">
          <a:xfrm>
            <a:off x="6409678" y="3988712"/>
            <a:ext cx="21780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000625" y="5356225"/>
            <a:ext cx="1428750" cy="2873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072063" y="4572000"/>
            <a:ext cx="2000250" cy="71596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86313" y="3929063"/>
            <a:ext cx="2500312" cy="12858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357688" y="507206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="0"/>
              <a:t>1</a:t>
            </a:r>
            <a:endParaRPr lang="en-GB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357688" y="43576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="0"/>
              <a:t>2</a:t>
            </a:r>
            <a:endParaRPr lang="en-GB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357688" y="371475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="0"/>
              <a:t>3</a:t>
            </a:r>
            <a:endParaRPr lang="en-GB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" r="7106"/>
          <a:stretch>
            <a:fillRect/>
          </a:stretch>
        </p:blipFill>
        <p:spPr bwMode="auto">
          <a:xfrm>
            <a:off x="323528" y="3964782"/>
            <a:ext cx="22145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2643188" y="5357813"/>
            <a:ext cx="1428750" cy="2857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286000" y="4500563"/>
            <a:ext cx="1857375" cy="5715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071688" y="3929063"/>
            <a:ext cx="2143125" cy="10001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543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99592" y="980728"/>
            <a:ext cx="3364992" cy="621792"/>
          </a:xfrm>
        </p:spPr>
        <p:txBody>
          <a:bodyPr>
            <a:noAutofit/>
          </a:bodyPr>
          <a:lstStyle/>
          <a:p>
            <a:pPr algn="ctr"/>
            <a:r>
              <a:rPr lang="en-GB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Artery </a:t>
            </a:r>
            <a:r>
              <a:rPr lang="en-GB" sz="3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n-GB" sz="3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57200" y="2348881"/>
            <a:ext cx="4040188" cy="3777282"/>
          </a:xfrm>
          <a:prstGeom prst="rect">
            <a:avLst/>
          </a:prstGeom>
        </p:spPr>
        <p:txBody>
          <a:bodyPr/>
          <a:lstStyle/>
          <a:p>
            <a:pPr marL="392113"/>
            <a:r>
              <a:rPr lang="en-GB" sz="2800" dirty="0">
                <a:latin typeface="Century Gothic" pitchFamily="34" charset="0"/>
                <a:cs typeface="Times New Roman" pitchFamily="18" charset="0"/>
              </a:rPr>
              <a:t>The artery wall has a thick muscular / elastic layer to expand as the blood surges through, and recoil after.</a:t>
            </a:r>
          </a:p>
          <a:p>
            <a:pPr marL="392113"/>
            <a:endParaRPr lang="en-GB" dirty="0">
              <a:latin typeface="Century Gothic" pitchFamily="34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88024" y="1052736"/>
            <a:ext cx="3362062" cy="621792"/>
          </a:xfrm>
        </p:spPr>
        <p:txBody>
          <a:bodyPr>
            <a:noAutofit/>
          </a:bodyPr>
          <a:lstStyle/>
          <a:p>
            <a:pPr algn="ctr"/>
            <a:r>
              <a:rPr lang="en-GB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Artery Function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4666632" y="2132856"/>
            <a:ext cx="4041775" cy="165618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sz="2800" dirty="0">
                <a:latin typeface="Century Gothic" pitchFamily="34" charset="0"/>
                <a:cs typeface="Times New Roman" pitchFamily="18" charset="0"/>
              </a:rPr>
              <a:t>The blood is under HIGH PRESSURE and HIGH VELOCITY as it has been ejected from the heart.</a:t>
            </a:r>
          </a:p>
          <a:p>
            <a:pPr marL="392113">
              <a:defRPr/>
            </a:pPr>
            <a:endParaRPr lang="en-GB" dirty="0"/>
          </a:p>
          <a:p>
            <a:endParaRPr lang="en-GB" dirty="0"/>
          </a:p>
        </p:txBody>
      </p:sp>
      <p:pic>
        <p:nvPicPr>
          <p:cNvPr id="10" name="Picture 2" descr="http://i.livescience.com/images/060619_artery_anatomy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19" y="4581128"/>
            <a:ext cx="3853632" cy="193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42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15200" cy="1154097"/>
          </a:xfrm>
        </p:spPr>
        <p:txBody>
          <a:bodyPr/>
          <a:lstStyle/>
          <a:p>
            <a:r>
              <a:rPr lang="en-GB" dirty="0" smtClean="0"/>
              <a:t>Arteriole Structure &amp; Function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988841"/>
            <a:ext cx="4040188" cy="4137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2113"/>
            <a:r>
              <a:rPr lang="en-GB" sz="3200" dirty="0">
                <a:latin typeface="Century Gothic" pitchFamily="34" charset="0"/>
                <a:cs typeface="Times New Roman" pitchFamily="18" charset="0"/>
              </a:rPr>
              <a:t>Arterioles are tiny branches of arteries that lead to capillaries. </a:t>
            </a:r>
          </a:p>
          <a:p>
            <a:pPr marL="392113"/>
            <a:endParaRPr lang="en-GB" sz="1600" dirty="0">
              <a:latin typeface="Century Gothic" pitchFamily="34" charset="0"/>
              <a:cs typeface="Times New Roman" pitchFamily="18" charset="0"/>
            </a:endParaRPr>
          </a:p>
          <a:p>
            <a:pPr marL="392113"/>
            <a:endParaRPr lang="en-GB" sz="16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7" name="Picture 4" descr="http://www.sci.sdsu.edu/class/bio590/pictures/lect5/capbe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88843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09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92" y="188640"/>
            <a:ext cx="7315200" cy="1154097"/>
          </a:xfrm>
        </p:spPr>
        <p:txBody>
          <a:bodyPr/>
          <a:lstStyle/>
          <a:p>
            <a:r>
              <a:rPr lang="en-GB" dirty="0" smtClean="0"/>
              <a:t>Capillary Structure &amp; Function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844825"/>
            <a:ext cx="4040188" cy="428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92113"/>
            <a:r>
              <a:rPr lang="en-GB" dirty="0">
                <a:latin typeface="Century Gothic" pitchFamily="34" charset="0"/>
                <a:cs typeface="Times New Roman" pitchFamily="18" charset="0"/>
              </a:rPr>
              <a:t>Capillaries are tiny (extremely narrow) blood vessels – 1 cell thick </a:t>
            </a:r>
          </a:p>
          <a:p>
            <a:pPr marL="392113"/>
            <a:endParaRPr lang="en-GB" dirty="0"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  <a:p>
            <a:pPr marL="392113"/>
            <a:r>
              <a:rPr lang="en-GB" dirty="0">
                <a:latin typeface="Century Gothic" pitchFamily="34" charset="0"/>
                <a:cs typeface="Times New Roman" pitchFamily="18" charset="0"/>
              </a:rPr>
              <a:t>Capillary beds surround organs. </a:t>
            </a:r>
          </a:p>
          <a:p>
            <a:pPr marL="392113"/>
            <a:r>
              <a:rPr lang="en-GB" dirty="0">
                <a:latin typeface="Century Gothic" pitchFamily="34" charset="0"/>
                <a:cs typeface="Times New Roman" pitchFamily="18" charset="0"/>
              </a:rPr>
              <a:t>These capillaries are supplied with blood by arterioles and drained by </a:t>
            </a:r>
            <a:r>
              <a:rPr lang="en-GB" dirty="0" err="1">
                <a:latin typeface="Century Gothic" pitchFamily="34" charset="0"/>
                <a:cs typeface="Times New Roman" pitchFamily="18" charset="0"/>
              </a:rPr>
              <a:t>venules</a:t>
            </a:r>
            <a:r>
              <a:rPr lang="en-GB" dirty="0">
                <a:latin typeface="Century Gothic" pitchFamily="34" charset="0"/>
                <a:cs typeface="Times New Roman" pitchFamily="18" charset="0"/>
              </a:rPr>
              <a:t>. </a:t>
            </a:r>
          </a:p>
          <a:p>
            <a:pPr marL="392113"/>
            <a:endParaRPr lang="en-GB" dirty="0">
              <a:latin typeface="Century Gothic" pitchFamily="34" charset="0"/>
              <a:cs typeface="Times New Roman" pitchFamily="18" charset="0"/>
            </a:endParaRPr>
          </a:p>
          <a:p>
            <a:pPr marL="392113"/>
            <a:r>
              <a:rPr lang="en-GB" dirty="0">
                <a:latin typeface="Century Gothic" pitchFamily="34" charset="0"/>
                <a:cs typeface="Times New Roman" pitchFamily="18" charset="0"/>
              </a:rPr>
              <a:t>Capillary walls are only one cell thick which permits exchanges of material between the contents of the capillary and the surrounding tissue. </a:t>
            </a:r>
            <a:endParaRPr lang="en-GB" sz="2800" dirty="0">
              <a:latin typeface="Century Gothic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5" y="1844825"/>
            <a:ext cx="4041775" cy="428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2113">
              <a:lnSpc>
                <a:spcPct val="80000"/>
              </a:lnSpc>
            </a:pPr>
            <a:r>
              <a:rPr lang="en-GB" dirty="0">
                <a:latin typeface="Century Gothic" pitchFamily="34" charset="0"/>
                <a:cs typeface="Times New Roman" pitchFamily="18" charset="0"/>
              </a:rPr>
              <a:t>Supply gases &amp; nutrients – remove waste</a:t>
            </a:r>
          </a:p>
          <a:p>
            <a:pPr marL="392113">
              <a:lnSpc>
                <a:spcPct val="80000"/>
              </a:lnSpc>
            </a:pPr>
            <a:endParaRPr lang="en-GB" dirty="0">
              <a:latin typeface="Century Gothic" pitchFamily="34" charset="0"/>
              <a:cs typeface="Times New Roman" pitchFamily="18" charset="0"/>
            </a:endParaRPr>
          </a:p>
          <a:p>
            <a:pPr marL="392113">
              <a:lnSpc>
                <a:spcPct val="80000"/>
              </a:lnSpc>
            </a:pPr>
            <a:r>
              <a:rPr lang="en-GB" dirty="0">
                <a:latin typeface="Century Gothic" pitchFamily="34" charset="0"/>
                <a:cs typeface="Times New Roman" pitchFamily="18" charset="0"/>
              </a:rPr>
              <a:t>Diffusion of oxygen, carbon dioxide, water, salts, between the blood and the organs </a:t>
            </a:r>
          </a:p>
          <a:p>
            <a:pPr marL="392113">
              <a:lnSpc>
                <a:spcPct val="80000"/>
              </a:lnSpc>
            </a:pPr>
            <a:endParaRPr lang="en-GB" dirty="0">
              <a:latin typeface="Century Gothic" pitchFamily="34" charset="0"/>
              <a:cs typeface="Times New Roman" pitchFamily="18" charset="0"/>
            </a:endParaRPr>
          </a:p>
          <a:p>
            <a:pPr marL="392113">
              <a:lnSpc>
                <a:spcPct val="80000"/>
              </a:lnSpc>
            </a:pPr>
            <a:r>
              <a:rPr lang="en-GB" dirty="0">
                <a:latin typeface="Century Gothic" pitchFamily="34" charset="0"/>
                <a:cs typeface="Times New Roman" pitchFamily="18" charset="0"/>
              </a:rPr>
              <a:t>BP and BLOOD FLOW here are much less, as the total area of capillaries is immense.</a:t>
            </a:r>
          </a:p>
          <a:p>
            <a:pPr marL="49213" indent="0">
              <a:lnSpc>
                <a:spcPct val="80000"/>
              </a:lnSpc>
              <a:buNone/>
            </a:pPr>
            <a:endParaRPr lang="en-GB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7" name="Picture 2" descr="http://artmiller.medicalillustration.com/imagescooked/19824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08" y="1556792"/>
            <a:ext cx="4176464" cy="459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58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05 -0.12442 L -0.69774 0.62789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2697"/>
            <a:ext cx="7315200" cy="720080"/>
          </a:xfrm>
        </p:spPr>
        <p:txBody>
          <a:bodyPr>
            <a:normAutofit/>
          </a:bodyPr>
          <a:lstStyle/>
          <a:p>
            <a:r>
              <a:rPr lang="en-GB" dirty="0" smtClean="0"/>
              <a:t>Vascular shunting.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92" y="2831609"/>
            <a:ext cx="4263280" cy="371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99592" y="1556792"/>
            <a:ext cx="7315200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What percentage of blood is used in the muscles while we are at rest?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22600" y="2492896"/>
            <a:ext cx="153317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20%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31640" y="3356992"/>
            <a:ext cx="2664296" cy="22322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Have a look at page 85 to discover how this changes when we take part in high intensity exercise.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0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5"/>
            <a:ext cx="7315200" cy="864096"/>
          </a:xfrm>
        </p:spPr>
        <p:txBody>
          <a:bodyPr/>
          <a:lstStyle/>
          <a:p>
            <a:r>
              <a:rPr lang="en-GB" dirty="0" smtClean="0"/>
              <a:t>Chart on page 85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58" y="1674019"/>
            <a:ext cx="5823442" cy="518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1628800"/>
            <a:ext cx="3015952" cy="36640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Don’t panic the blood supply to the brain is maintained.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7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851</Words>
  <Application>Microsoft Office PowerPoint</Application>
  <PresentationFormat>On-screen Show (4:3)</PresentationFormat>
  <Paragraphs>112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1_Perspective</vt:lpstr>
      <vt:lpstr>Vascular shunt Anatomy of the arteries veins and capillaries.</vt:lpstr>
      <vt:lpstr>On the white boards outline the process of fainting after an athlete performs exercise and then stops abruptly. (clue, vascular return) </vt:lpstr>
      <vt:lpstr>Venule Structure &amp; Function</vt:lpstr>
      <vt:lpstr>Artery &amp; Vein Composition</vt:lpstr>
      <vt:lpstr>PowerPoint Presentation</vt:lpstr>
      <vt:lpstr>Arteriole Structure &amp; Function</vt:lpstr>
      <vt:lpstr>Capillary Structure &amp; Function</vt:lpstr>
      <vt:lpstr>Vascular shunting.</vt:lpstr>
      <vt:lpstr>Chart on page 85</vt:lpstr>
      <vt:lpstr>PowerPoint Presentation</vt:lpstr>
      <vt:lpstr>So how does this all transfer into an exam question?</vt:lpstr>
      <vt:lpstr>Exam Q Explain the vascular shunt mechanism during exercise.   4</vt:lpstr>
      <vt:lpstr>Exam Question</vt:lpstr>
      <vt:lpstr>Reading the flipping question.</vt:lpstr>
      <vt:lpstr>Mark Scheme</vt:lpstr>
      <vt:lpstr>PowerPoint Presentation</vt:lpstr>
      <vt:lpstr>Using the white boards draw the transfer of blood highlighting the affiliation to Hb.  Give values where appropriate.</vt:lpstr>
      <vt:lpstr>Application of understanding. Can you check your answers against someone else in the group.  See if you have the same answer. (speed dating).</vt:lpstr>
    </vt:vector>
  </TitlesOfParts>
  <Company>BHASVIC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shunt Anatomy of the arteries veins and capillaries.</dc:title>
  <dc:creator>USER</dc:creator>
  <cp:lastModifiedBy>USER</cp:lastModifiedBy>
  <cp:revision>9</cp:revision>
  <dcterms:created xsi:type="dcterms:W3CDTF">2013-02-25T10:19:09Z</dcterms:created>
  <dcterms:modified xsi:type="dcterms:W3CDTF">2013-03-06T07:32:01Z</dcterms:modified>
</cp:coreProperties>
</file>