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3" r:id="rId2"/>
    <p:sldId id="283" r:id="rId3"/>
    <p:sldId id="284" r:id="rId4"/>
    <p:sldId id="274" r:id="rId5"/>
    <p:sldId id="287" r:id="rId6"/>
    <p:sldId id="288" r:id="rId7"/>
    <p:sldId id="289" r:id="rId8"/>
    <p:sldId id="290" r:id="rId9"/>
    <p:sldId id="275" r:id="rId10"/>
    <p:sldId id="291" r:id="rId11"/>
    <p:sldId id="292" r:id="rId12"/>
    <p:sldId id="293" r:id="rId13"/>
    <p:sldId id="276" r:id="rId14"/>
    <p:sldId id="285" r:id="rId15"/>
    <p:sldId id="27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>
    <p:restoredLeft sz="26236" autoAdjust="0"/>
    <p:restoredTop sz="94709" autoAdjust="0"/>
  </p:normalViewPr>
  <p:slideViewPr>
    <p:cSldViewPr>
      <p:cViewPr varScale="1">
        <p:scale>
          <a:sx n="68" d="100"/>
          <a:sy n="68" d="100"/>
        </p:scale>
        <p:origin x="-73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Sheet1!$D$1</c:f>
              <c:strCache>
                <c:ptCount val="1"/>
                <c:pt idx="0">
                  <c:v>increase in mitochondria</c:v>
                </c:pt>
              </c:strCache>
            </c:strRef>
          </c:tx>
          <c:cat>
            <c:numRef>
              <c:f>Sheet1!$A$2:$A$6</c:f>
              <c:numCache>
                <c:formatCode>General</c:formatCode>
                <c:ptCount val="5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80</c:v>
                </c:pt>
                <c:pt idx="4">
                  <c:v>120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9334016"/>
        <c:axId val="145236736"/>
      </c:lineChart>
      <c:catAx>
        <c:axId val="139334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5236736"/>
        <c:crosses val="autoZero"/>
        <c:auto val="1"/>
        <c:lblAlgn val="ctr"/>
        <c:lblOffset val="100"/>
        <c:noMultiLvlLbl val="0"/>
      </c:catAx>
      <c:valAx>
        <c:axId val="1452367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93340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38884-C878-4F5F-A96B-876B2DE8803F}" type="datetimeFigureOut">
              <a:rPr lang="en-GB" smtClean="0"/>
              <a:pPr/>
              <a:t>01/12/2016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369DEE5-80B7-421E-83A7-889C31687F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38884-C878-4F5F-A96B-876B2DE8803F}" type="datetimeFigureOut">
              <a:rPr lang="en-GB" smtClean="0"/>
              <a:pPr/>
              <a:t>01/12/2016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9DEE5-80B7-421E-83A7-889C31687F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38884-C878-4F5F-A96B-876B2DE8803F}" type="datetimeFigureOut">
              <a:rPr lang="en-GB" smtClean="0"/>
              <a:pPr/>
              <a:t>01/12/2016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9DEE5-80B7-421E-83A7-889C31687F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38884-C878-4F5F-A96B-876B2DE8803F}" type="datetimeFigureOut">
              <a:rPr lang="en-GB" smtClean="0"/>
              <a:pPr/>
              <a:t>01/12/2016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9DEE5-80B7-421E-83A7-889C31687F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38884-C878-4F5F-A96B-876B2DE8803F}" type="datetimeFigureOut">
              <a:rPr lang="en-GB" smtClean="0"/>
              <a:pPr/>
              <a:t>01/12/2016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369DEE5-80B7-421E-83A7-889C31687FF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38884-C878-4F5F-A96B-876B2DE8803F}" type="datetimeFigureOut">
              <a:rPr lang="en-GB" smtClean="0"/>
              <a:pPr/>
              <a:t>01/12/2016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9DEE5-80B7-421E-83A7-889C31687F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38884-C878-4F5F-A96B-876B2DE8803F}" type="datetimeFigureOut">
              <a:rPr lang="en-GB" smtClean="0"/>
              <a:pPr/>
              <a:t>01/12/2016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9DEE5-80B7-421E-83A7-889C31687F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38884-C878-4F5F-A96B-876B2DE8803F}" type="datetimeFigureOut">
              <a:rPr lang="en-GB" smtClean="0"/>
              <a:pPr/>
              <a:t>01/12/2016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9DEE5-80B7-421E-83A7-889C31687F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38884-C878-4F5F-A96B-876B2DE8803F}" type="datetimeFigureOut">
              <a:rPr lang="en-GB" smtClean="0"/>
              <a:pPr/>
              <a:t>01/12/2016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9DEE5-80B7-421E-83A7-889C31687F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38884-C878-4F5F-A96B-876B2DE8803F}" type="datetimeFigureOut">
              <a:rPr lang="en-GB" smtClean="0"/>
              <a:pPr/>
              <a:t>01/12/2016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9DEE5-80B7-421E-83A7-889C31687FF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38884-C878-4F5F-A96B-876B2DE8803F}" type="datetimeFigureOut">
              <a:rPr lang="en-GB" smtClean="0"/>
              <a:pPr/>
              <a:t>01/12/2016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369DEE5-80B7-421E-83A7-889C31687FF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E8B38884-C878-4F5F-A96B-876B2DE8803F}" type="datetimeFigureOut">
              <a:rPr lang="en-GB" smtClean="0"/>
              <a:pPr/>
              <a:t>01/12/2016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369DEE5-80B7-421E-83A7-889C31687FF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dirty="0" smtClean="0"/>
              <a:t>Exercise Physiology</a:t>
            </a:r>
            <a:endParaRPr lang="en-US" sz="8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0966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147248" cy="539978"/>
          </a:xfrm>
        </p:spPr>
        <p:txBody>
          <a:bodyPr>
            <a:normAutofit/>
          </a:bodyPr>
          <a:lstStyle/>
          <a:p>
            <a:r>
              <a:rPr lang="en-GB" sz="2400" dirty="0" smtClean="0"/>
              <a:t>Adaptations and impact of performance </a:t>
            </a:r>
            <a:endParaRPr lang="en-GB" sz="2400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457200" y="1752601"/>
            <a:ext cx="2746648" cy="313932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Increase mechanism of breathing efficiency, increase maximal lung volume,</a:t>
            </a:r>
          </a:p>
          <a:p>
            <a:r>
              <a:rPr lang="en-GB" dirty="0" smtClean="0"/>
              <a:t>Decrease respiratory fatigue.</a:t>
            </a:r>
          </a:p>
          <a:p>
            <a:r>
              <a:rPr lang="en-GB" dirty="0" smtClean="0"/>
              <a:t>Increase gas exchange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95536" y="980728"/>
            <a:ext cx="3960440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en-GB" sz="2400" cap="all" spc="-60" dirty="0">
                <a:solidFill>
                  <a:srgbClr val="D1282E"/>
                </a:solidFill>
                <a:latin typeface="Arial Black"/>
                <a:ea typeface="+mj-ea"/>
                <a:cs typeface="+mj-cs"/>
              </a:rPr>
              <a:t>Therefore</a:t>
            </a:r>
            <a:r>
              <a:rPr lang="en-GB" sz="3600" cap="all" spc="-60" dirty="0">
                <a:solidFill>
                  <a:srgbClr val="D1282E"/>
                </a:solidFill>
                <a:latin typeface="Arial Black"/>
                <a:ea typeface="+mj-ea"/>
                <a:cs typeface="+mj-cs"/>
              </a:rPr>
              <a:t> </a:t>
            </a:r>
            <a:endParaRPr lang="en-GB" sz="3600" cap="all" spc="-60" dirty="0">
              <a:solidFill>
                <a:srgbClr val="D1282E"/>
              </a:solidFill>
              <a:latin typeface="Arial Black"/>
              <a:ea typeface="+mj-ea"/>
              <a:cs typeface="+mj-cs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915816" y="4814396"/>
            <a:ext cx="1800200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932040" y="2184648"/>
            <a:ext cx="2746648" cy="32778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Decrease frequency of breathing,</a:t>
            </a:r>
          </a:p>
          <a:p>
            <a:r>
              <a:rPr lang="en-GB" dirty="0" smtClean="0"/>
              <a:t>Reduce respiratory fatigue,</a:t>
            </a:r>
          </a:p>
          <a:p>
            <a:r>
              <a:rPr lang="en-GB" dirty="0" smtClean="0"/>
              <a:t>Makes it easier to perform exercise aerobically,</a:t>
            </a:r>
          </a:p>
          <a:p>
            <a:r>
              <a:rPr lang="en-GB" dirty="0" smtClean="0"/>
              <a:t>Delays the onset of blood lactate acid.</a:t>
            </a:r>
          </a:p>
        </p:txBody>
      </p:sp>
    </p:spTree>
    <p:extLst>
      <p:ext uri="{BB962C8B-B14F-4D97-AF65-F5344CB8AC3E}">
        <p14:creationId xmlns:p14="http://schemas.microsoft.com/office/powerpoint/2010/main" val="4148793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611560" y="260648"/>
            <a:ext cx="7620000" cy="1244352"/>
          </a:xfrm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Identify the main </a:t>
            </a:r>
            <a:r>
              <a:rPr lang="en-GB" b="1" dirty="0" smtClean="0">
                <a:solidFill>
                  <a:srgbClr val="FF0000"/>
                </a:solidFill>
              </a:rPr>
              <a:t>adaptations using the main headings.</a:t>
            </a:r>
            <a:endParaRPr lang="en-GB" b="1" dirty="0" smtClean="0">
              <a:solidFill>
                <a:srgbClr val="FF0000"/>
              </a:solidFill>
            </a:endParaRPr>
          </a:p>
          <a:p>
            <a:endParaRPr lang="en-GB" dirty="0"/>
          </a:p>
          <a:p>
            <a:r>
              <a:rPr lang="en-GB" sz="1600" dirty="0" smtClean="0"/>
              <a:t>RESPIRATORY SYSTEM  CARDIO/ VASCULAR SYSTEM  MUSCULO-SKELETAL SYSTEM</a:t>
            </a:r>
            <a:endParaRPr lang="en-GB" sz="1600" dirty="0"/>
          </a:p>
        </p:txBody>
      </p:sp>
      <p:sp>
        <p:nvSpPr>
          <p:cNvPr id="5" name="Oval 4"/>
          <p:cNvSpPr/>
          <p:nvPr/>
        </p:nvSpPr>
        <p:spPr>
          <a:xfrm>
            <a:off x="3304705" y="3237693"/>
            <a:ext cx="2376264" cy="122413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Aerobic training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adaptation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Up Arrow 6"/>
          <p:cNvSpPr/>
          <p:nvPr/>
        </p:nvSpPr>
        <p:spPr>
          <a:xfrm rot="18082425">
            <a:off x="2656041" y="2621120"/>
            <a:ext cx="648072" cy="9361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323528" y="1700808"/>
            <a:ext cx="2376264" cy="153189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Respiratory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adaptations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Up Arrow 8"/>
          <p:cNvSpPr/>
          <p:nvPr/>
        </p:nvSpPr>
        <p:spPr>
          <a:xfrm rot="11099873">
            <a:off x="764800" y="3173317"/>
            <a:ext cx="648072" cy="9361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6012160" y="1626529"/>
            <a:ext cx="2376264" cy="153189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CV adaptations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Up Arrow 10"/>
          <p:cNvSpPr/>
          <p:nvPr/>
        </p:nvSpPr>
        <p:spPr>
          <a:xfrm rot="2925875">
            <a:off x="5605620" y="2621120"/>
            <a:ext cx="648072" cy="9361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Up Arrow 11"/>
          <p:cNvSpPr/>
          <p:nvPr/>
        </p:nvSpPr>
        <p:spPr>
          <a:xfrm rot="11002596">
            <a:off x="4139952" y="4271709"/>
            <a:ext cx="648072" cy="9361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3304705" y="5226086"/>
            <a:ext cx="2376264" cy="153189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 muscle skeletal adaptations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179512" y="4135872"/>
            <a:ext cx="2376264" cy="153189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Structure/ function/ therefore, therefore,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513955" y="3973815"/>
            <a:ext cx="2376264" cy="153189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Structure/ function/ therefore, therefore,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Up Arrow 15"/>
          <p:cNvSpPr/>
          <p:nvPr/>
        </p:nvSpPr>
        <p:spPr>
          <a:xfrm rot="10267887">
            <a:off x="7270656" y="3098117"/>
            <a:ext cx="648072" cy="96307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Up Arrow 16"/>
          <p:cNvSpPr/>
          <p:nvPr/>
        </p:nvSpPr>
        <p:spPr>
          <a:xfrm rot="21302186">
            <a:off x="3963209" y="2418756"/>
            <a:ext cx="648072" cy="9361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3099113" y="1522025"/>
            <a:ext cx="2376264" cy="153189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Metabolic function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81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683994"/>
          </a:xfrm>
        </p:spPr>
        <p:txBody>
          <a:bodyPr/>
          <a:lstStyle/>
          <a:p>
            <a:r>
              <a:rPr lang="en-GB" dirty="0" smtClean="0"/>
              <a:t>Analyse data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9255647"/>
              </p:ext>
            </p:extLst>
          </p:nvPr>
        </p:nvGraphicFramePr>
        <p:xfrm>
          <a:off x="539552" y="1052736"/>
          <a:ext cx="7620000" cy="3692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9512" y="5622614"/>
            <a:ext cx="352839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Write a short answer showing how endurance training can benefit performance.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500217" y="4727115"/>
            <a:ext cx="244827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Weeks of training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202941" y="4727115"/>
            <a:ext cx="3528392" cy="175432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A 120% increase in Mitochondria.</a:t>
            </a:r>
          </a:p>
          <a:p>
            <a:r>
              <a:rPr lang="en-GB" dirty="0" smtClean="0"/>
              <a:t>Increase in ability to transport 02</a:t>
            </a:r>
          </a:p>
          <a:p>
            <a:r>
              <a:rPr lang="en-GB" dirty="0" smtClean="0"/>
              <a:t>Increase in efficiency of aerobic capacity, therefore, delay onset of blood lactate acid.</a:t>
            </a:r>
          </a:p>
        </p:txBody>
      </p:sp>
    </p:spTree>
    <p:extLst>
      <p:ext uri="{BB962C8B-B14F-4D97-AF65-F5344CB8AC3E}">
        <p14:creationId xmlns:p14="http://schemas.microsoft.com/office/powerpoint/2010/main" val="370736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20 Mark Work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Jim is 17 years old, and has a fairly sedentary lifestyle.</a:t>
            </a:r>
          </a:p>
          <a:p>
            <a:endParaRPr lang="en-GB" dirty="0"/>
          </a:p>
          <a:p>
            <a:r>
              <a:rPr lang="en-GB" dirty="0" smtClean="0"/>
              <a:t>Plan a programme of aerobic training for Jim to increase his ability to sustain an active and healthy lifestyle.</a:t>
            </a:r>
          </a:p>
          <a:p>
            <a:endParaRPr lang="en-GB" dirty="0"/>
          </a:p>
          <a:p>
            <a:r>
              <a:rPr lang="en-GB" dirty="0" smtClean="0"/>
              <a:t>Within your planning, you must relate to the principles of training.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543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366846"/>
              </p:ext>
            </p:extLst>
          </p:nvPr>
        </p:nvGraphicFramePr>
        <p:xfrm>
          <a:off x="0" y="0"/>
          <a:ext cx="9144000" cy="685800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19672"/>
                <a:gridCol w="7524328"/>
              </a:tblGrid>
              <a:tr h="640822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Day</a:t>
                      </a:r>
                      <a:endParaRPr lang="en-US" sz="1700" dirty="0"/>
                    </a:p>
                  </a:txBody>
                  <a:tcPr marL="64294" marR="64294" marT="32147" marB="32147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Specific Activity Created (FITT application!)</a:t>
                      </a:r>
                      <a:endParaRPr lang="en-US" sz="1700" dirty="0"/>
                    </a:p>
                  </a:txBody>
                  <a:tcPr marL="64294" marR="64294" marT="32147" marB="32147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3436"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/>
                        <a:t>Monday</a:t>
                      </a:r>
                      <a:endParaRPr lang="en-US" sz="1700" b="1" dirty="0"/>
                    </a:p>
                  </a:txBody>
                  <a:tcPr marL="64294" marR="64294" marT="32147" marB="32147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marL="64294" marR="64294" marT="32147" marB="32147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3436"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/>
                        <a:t>Tuesday</a:t>
                      </a:r>
                      <a:endParaRPr lang="en-US" sz="1700" b="1" dirty="0"/>
                    </a:p>
                  </a:txBody>
                  <a:tcPr marL="64294" marR="64294" marT="32147" marB="32147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marL="64294" marR="64294" marT="32147" marB="32147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3436"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/>
                        <a:t>Wednesday</a:t>
                      </a:r>
                      <a:endParaRPr lang="en-US" sz="1700" b="1" dirty="0"/>
                    </a:p>
                  </a:txBody>
                  <a:tcPr marL="64294" marR="64294" marT="32147" marB="32147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marL="64294" marR="64294" marT="32147" marB="32147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3436"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/>
                        <a:t>Thursday</a:t>
                      </a:r>
                      <a:endParaRPr lang="en-US" sz="1700" b="1" dirty="0"/>
                    </a:p>
                  </a:txBody>
                  <a:tcPr marL="64294" marR="64294" marT="32147" marB="32147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/>
                    </a:p>
                  </a:txBody>
                  <a:tcPr marL="64294" marR="64294" marT="32147" marB="32147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3436"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/>
                        <a:t>Friday</a:t>
                      </a:r>
                      <a:endParaRPr lang="en-US" sz="1700" b="1" dirty="0"/>
                    </a:p>
                  </a:txBody>
                  <a:tcPr marL="64294" marR="64294" marT="32147" marB="32147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marL="64294" marR="64294" marT="32147" marB="32147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602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Writing Your Plan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2708920"/>
            <a:ext cx="8568952" cy="3960440"/>
          </a:xfrm>
        </p:spPr>
        <p:txBody>
          <a:bodyPr>
            <a:normAutofit/>
          </a:bodyPr>
          <a:lstStyle/>
          <a:p>
            <a:r>
              <a:rPr lang="en-GB" dirty="0" smtClean="0"/>
              <a:t>When writing the plan, </a:t>
            </a:r>
            <a:r>
              <a:rPr lang="en-GB" b="1" dirty="0" smtClean="0">
                <a:solidFill>
                  <a:srgbClr val="C00000"/>
                </a:solidFill>
              </a:rPr>
              <a:t>outline the principle of training </a:t>
            </a:r>
            <a:r>
              <a:rPr lang="en-GB" dirty="0" smtClean="0"/>
              <a:t>you wish to discuss first, </a:t>
            </a:r>
            <a:r>
              <a:rPr lang="en-GB" b="1" dirty="0" smtClean="0">
                <a:solidFill>
                  <a:srgbClr val="7030A0"/>
                </a:solidFill>
              </a:rPr>
              <a:t>then provide examples </a:t>
            </a:r>
            <a:r>
              <a:rPr lang="en-GB" dirty="0" smtClean="0"/>
              <a:t>to support </a:t>
            </a: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</a:rPr>
              <a:t>along with critical argument / justification</a:t>
            </a:r>
            <a:r>
              <a:rPr lang="en-GB" dirty="0" smtClean="0"/>
              <a:t>. E.g.</a:t>
            </a:r>
          </a:p>
          <a:p>
            <a:endParaRPr lang="en-GB" dirty="0"/>
          </a:p>
          <a:p>
            <a:r>
              <a:rPr lang="en-GB" b="1" i="1" dirty="0" smtClean="0">
                <a:solidFill>
                  <a:srgbClr val="C00000"/>
                </a:solidFill>
              </a:rPr>
              <a:t>Frequency</a:t>
            </a:r>
            <a:r>
              <a:rPr lang="en-GB" i="1" dirty="0" smtClean="0"/>
              <a:t> is an important principle of training. </a:t>
            </a:r>
            <a:r>
              <a:rPr lang="en-GB" b="1" i="1" dirty="0" smtClean="0">
                <a:solidFill>
                  <a:srgbClr val="C00000"/>
                </a:solidFill>
              </a:rPr>
              <a:t>Frequency is</a:t>
            </a:r>
            <a:r>
              <a:rPr lang="en-GB" i="1" dirty="0" smtClean="0"/>
              <a:t>….., and when applied to aerobic capacity would require at least three training sessions per week in order to develop a balanced, active, healthy lifestyle. </a:t>
            </a:r>
            <a:r>
              <a:rPr lang="en-GB" b="1" i="1" dirty="0" smtClean="0">
                <a:solidFill>
                  <a:srgbClr val="7030A0"/>
                </a:solidFill>
              </a:rPr>
              <a:t>For example, three continuous training sessions of thirty minutes of jogging would increase Jim’s aerobic capacity</a:t>
            </a:r>
            <a:r>
              <a:rPr lang="en-GB" i="1" dirty="0" smtClean="0"/>
              <a:t>. </a:t>
            </a:r>
            <a:r>
              <a:rPr lang="en-GB" b="1" i="1" dirty="0" smtClean="0">
                <a:solidFill>
                  <a:schemeClr val="accent3">
                    <a:lumMod val="50000"/>
                  </a:schemeClr>
                </a:solidFill>
              </a:rPr>
              <a:t>However, due to Jim’s sedentary lifestyle more than three sessions per week initially may provide problems such as injury because….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319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>
                <a:latin typeface="Chalkboard" charset="0"/>
                <a:ea typeface="ヒラギノ角ゴ ProN W3" charset="0"/>
                <a:cs typeface="ヒラギノ角ゴ ProN W3" charset="0"/>
              </a:rPr>
              <a:t>Linking to Energy Systems Work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idx="1"/>
          </p:nvPr>
        </p:nvSpPr>
        <p:spPr>
          <a:xfrm>
            <a:off x="251520" y="1700808"/>
            <a:ext cx="8496944" cy="3816423"/>
          </a:xfrm>
        </p:spPr>
        <p:txBody>
          <a:bodyPr/>
          <a:lstStyle/>
          <a:p>
            <a:pPr marL="627288"/>
            <a:endParaRPr lang="en-US" dirty="0" smtClean="0">
              <a:ea typeface="ヒラギノ角ゴ ProN W3" charset="0"/>
              <a:cs typeface="ヒラギノ角ゴ ProN W3" charset="0"/>
            </a:endParaRPr>
          </a:p>
          <a:p>
            <a:pPr marL="627288">
              <a:buBlip>
                <a:blip r:embed="rId2"/>
              </a:buBlip>
            </a:pPr>
            <a:r>
              <a:rPr lang="en-US" dirty="0" smtClean="0">
                <a:ea typeface="ヒラギノ角ゴ ProN W3" charset="0"/>
                <a:cs typeface="ヒラギノ角ゴ ProN W3" charset="0"/>
              </a:rPr>
              <a:t>The </a:t>
            </a:r>
            <a:r>
              <a:rPr lang="en-US" dirty="0">
                <a:ea typeface="ヒラギノ角ゴ ProN W3" charset="0"/>
                <a:cs typeface="ヒラギノ角ゴ ProN W3" charset="0"/>
              </a:rPr>
              <a:t>energy used to re-</a:t>
            </a:r>
            <a:r>
              <a:rPr lang="en-US" dirty="0" err="1">
                <a:ea typeface="ヒラギノ角ゴ ProN W3" charset="0"/>
                <a:cs typeface="ヒラギノ角ゴ ProN W3" charset="0"/>
              </a:rPr>
              <a:t>synthesise</a:t>
            </a:r>
            <a:r>
              <a:rPr lang="en-US" dirty="0">
                <a:ea typeface="ヒラギノ角ゴ ProN W3" charset="0"/>
                <a:cs typeface="ヒラギノ角ゴ ProN W3" charset="0"/>
              </a:rPr>
              <a:t> ATP during aerobic training comes from the aerobic system</a:t>
            </a:r>
            <a:r>
              <a:rPr lang="en-US" dirty="0" smtClean="0">
                <a:ea typeface="ヒラギノ角ゴ ProN W3" charset="0"/>
                <a:cs typeface="ヒラギノ角ゴ ProN W3" charset="0"/>
              </a:rPr>
              <a:t>.</a:t>
            </a:r>
          </a:p>
          <a:p>
            <a:pPr marL="627288">
              <a:buBlip>
                <a:blip r:embed="rId2"/>
              </a:buBlip>
            </a:pPr>
            <a:endParaRPr lang="en-US" dirty="0">
              <a:ea typeface="ヒラギノ角ゴ ProN W3" charset="0"/>
              <a:cs typeface="ヒラギノ角ゴ ProN W3" charset="0"/>
            </a:endParaRPr>
          </a:p>
          <a:p>
            <a:pPr marL="627288">
              <a:buBlip>
                <a:blip r:embed="rId2"/>
              </a:buBlip>
            </a:pPr>
            <a:r>
              <a:rPr lang="en-US" dirty="0">
                <a:ea typeface="ヒラギノ角ゴ ProN W3" charset="0"/>
                <a:cs typeface="ヒラギノ角ゴ ProN W3" charset="0"/>
              </a:rPr>
              <a:t> Aerobic work is fuelled by FFA</a:t>
            </a:r>
            <a:r>
              <a:rPr lang="ja-JP" altLang="en-US" dirty="0">
                <a:ea typeface="ヒラギノ角ゴ ProN W3" charset="0"/>
                <a:cs typeface="ヒラギノ角ゴ ProN W3" charset="0"/>
              </a:rPr>
              <a:t>’</a:t>
            </a:r>
            <a:r>
              <a:rPr lang="en-US" dirty="0">
                <a:ea typeface="ヒラギノ角ゴ ProN W3" charset="0"/>
                <a:cs typeface="ヒラギノ角ゴ ProN W3" charset="0"/>
              </a:rPr>
              <a:t>s, but this varies due to</a:t>
            </a:r>
            <a:r>
              <a:rPr lang="en-US" dirty="0" smtClean="0">
                <a:ea typeface="ヒラギノ角ゴ ProN W3" charset="0"/>
                <a:cs typeface="ヒラギノ角ゴ ProN W3" charset="0"/>
              </a:rPr>
              <a:t>:</a:t>
            </a:r>
          </a:p>
          <a:p>
            <a:pPr marL="627288">
              <a:buBlip>
                <a:blip r:embed="rId2"/>
              </a:buBlip>
            </a:pPr>
            <a:endParaRPr lang="en-US" dirty="0">
              <a:ea typeface="ヒラギノ角ゴ ProN W3" charset="0"/>
              <a:cs typeface="ヒラギノ角ゴ ProN W3" charset="0"/>
            </a:endParaRPr>
          </a:p>
          <a:p>
            <a:pPr marL="695868" indent="-342900"/>
            <a:r>
              <a:rPr lang="en-US" dirty="0">
                <a:solidFill>
                  <a:schemeClr val="accent5">
                    <a:lumMod val="50000"/>
                  </a:schemeClr>
                </a:solidFill>
                <a:ea typeface="ヒラギノ角ゴ ProN W3" charset="0"/>
                <a:cs typeface="ヒラギノ角ゴ ProN W3" charset="0"/>
              </a:rPr>
              <a:t>duration and intensity of the activity undertaken</a:t>
            </a:r>
          </a:p>
          <a:p>
            <a:pPr marL="695868" indent="-342900"/>
            <a:r>
              <a:rPr lang="en-US" dirty="0">
                <a:solidFill>
                  <a:schemeClr val="accent4">
                    <a:lumMod val="50000"/>
                  </a:schemeClr>
                </a:solidFill>
                <a:ea typeface="ヒラギノ角ゴ ProN W3" charset="0"/>
                <a:cs typeface="ヒラギノ角ゴ ProN W3" charset="0"/>
              </a:rPr>
              <a:t>availability of glycogen and FFA</a:t>
            </a:r>
            <a:r>
              <a:rPr lang="ja-JP" altLang="en-US" dirty="0">
                <a:solidFill>
                  <a:schemeClr val="accent4">
                    <a:lumMod val="50000"/>
                  </a:schemeClr>
                </a:solidFill>
                <a:ea typeface="ヒラギノ角ゴ ProN W3" charset="0"/>
                <a:cs typeface="ヒラギノ角ゴ ProN W3" charset="0"/>
              </a:rPr>
              <a:t>’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ea typeface="ヒラギノ角ゴ ProN W3" charset="0"/>
                <a:cs typeface="ヒラギノ角ゴ ProN W3" charset="0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1439788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halkboard" charset="0"/>
                <a:ea typeface="ヒラギノ角ゴ ProN W3" charset="0"/>
                <a:cs typeface="ヒラギノ角ゴ ProN W3" charset="0"/>
              </a:rPr>
              <a:t>Aerobic System Fuels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>
          <a:xfrm>
            <a:off x="179512" y="1700808"/>
            <a:ext cx="8424936" cy="3921886"/>
          </a:xfrm>
        </p:spPr>
        <p:txBody>
          <a:bodyPr>
            <a:normAutofit fontScale="85000" lnSpcReduction="20000"/>
          </a:bodyPr>
          <a:lstStyle/>
          <a:p>
            <a:pPr marL="627288">
              <a:buBlip>
                <a:blip r:embed="rId2"/>
              </a:buBlip>
            </a:pPr>
            <a:r>
              <a:rPr lang="en-US" sz="2000" dirty="0">
                <a:solidFill>
                  <a:schemeClr val="accent5">
                    <a:lumMod val="50000"/>
                  </a:schemeClr>
                </a:solidFill>
                <a:ea typeface="ヒラギノ角ゴ ProN W3" charset="0"/>
                <a:cs typeface="ヒラギノ角ゴ ProN W3" charset="0"/>
              </a:rPr>
              <a:t>Glycogen / Glucose for first 20-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ea typeface="ヒラギノ角ゴ ProN W3" charset="0"/>
                <a:cs typeface="ヒラギノ角ゴ ProN W3" charset="0"/>
              </a:rPr>
              <a:t>40mins</a:t>
            </a:r>
          </a:p>
          <a:p>
            <a:pPr marL="627288">
              <a:buBlip>
                <a:blip r:embed="rId2"/>
              </a:buBlip>
            </a:pPr>
            <a:endParaRPr lang="en-US" sz="2000" dirty="0">
              <a:solidFill>
                <a:schemeClr val="accent5">
                  <a:lumMod val="50000"/>
                </a:schemeClr>
              </a:solidFill>
              <a:ea typeface="ヒラギノ角ゴ ProN W3" charset="0"/>
              <a:cs typeface="ヒラギノ角ゴ ProN W3" charset="0"/>
            </a:endParaRPr>
          </a:p>
          <a:p>
            <a:pPr marL="627288">
              <a:buBlip>
                <a:blip r:embed="rId2"/>
              </a:buBlip>
            </a:pPr>
            <a:r>
              <a:rPr lang="en-US" sz="2000" dirty="0">
                <a:ea typeface="ヒラギノ角ゴ ProN W3" charset="0"/>
                <a:cs typeface="ヒラギノ角ゴ ProN W3" charset="0"/>
              </a:rPr>
              <a:t>During mild - more severe exercise, </a:t>
            </a:r>
            <a:r>
              <a:rPr lang="en-US" sz="2000" dirty="0" smtClean="0">
                <a:ea typeface="ヒラギノ角ゴ ProN W3" charset="0"/>
                <a:cs typeface="ヒラギノ角ゴ ProN W3" charset="0"/>
              </a:rPr>
              <a:t>glycogen </a:t>
            </a:r>
            <a:r>
              <a:rPr lang="en-US" sz="2000" dirty="0">
                <a:ea typeface="ヒラギノ角ゴ ProN W3" charset="0"/>
                <a:cs typeface="ヒラギノ角ゴ ProN W3" charset="0"/>
              </a:rPr>
              <a:t>stores will be </a:t>
            </a:r>
            <a:r>
              <a:rPr lang="en-US" sz="2000" dirty="0" smtClean="0">
                <a:ea typeface="ヒラギノ角ゴ ProN W3" charset="0"/>
                <a:cs typeface="ヒラギノ角ゴ ProN W3" charset="0"/>
              </a:rPr>
              <a:t>used</a:t>
            </a:r>
          </a:p>
          <a:p>
            <a:pPr marL="627288">
              <a:buBlip>
                <a:blip r:embed="rId2"/>
              </a:buBlip>
            </a:pPr>
            <a:endParaRPr lang="en-US" sz="2000" dirty="0">
              <a:ea typeface="ヒラギノ角ゴ ProN W3" charset="0"/>
              <a:cs typeface="ヒラギノ角ゴ ProN W3" charset="0"/>
            </a:endParaRPr>
          </a:p>
          <a:p>
            <a:pPr marL="627288">
              <a:buBlip>
                <a:blip r:embed="rId2"/>
              </a:buBlip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ea typeface="ヒラギノ角ゴ ProN W3" charset="0"/>
                <a:cs typeface="ヒラギノ角ゴ ProN W3" charset="0"/>
              </a:rPr>
              <a:t>After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ea typeface="ヒラギノ角ゴ ProN W3" charset="0"/>
                <a:cs typeface="ヒラギノ角ゴ ProN W3" charset="0"/>
              </a:rPr>
              <a:t>25mins - 40mins, FFA</a:t>
            </a:r>
            <a:r>
              <a:rPr lang="ja-JP" altLang="en-US" sz="2000" dirty="0">
                <a:solidFill>
                  <a:schemeClr val="accent1">
                    <a:lumMod val="50000"/>
                  </a:schemeClr>
                </a:solidFill>
                <a:ea typeface="ヒラギノ角ゴ ProN W3" charset="0"/>
                <a:cs typeface="ヒラギノ角ゴ ProN W3" charset="0"/>
              </a:rPr>
              <a:t>’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ea typeface="ヒラギノ角ゴ ProN W3" charset="0"/>
                <a:cs typeface="ヒラギノ角ゴ ProN W3" charset="0"/>
              </a:rPr>
              <a:t>s will be used alongside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ea typeface="ヒラギノ角ゴ ProN W3" charset="0"/>
                <a:cs typeface="ヒラギノ角ゴ ProN W3" charset="0"/>
              </a:rPr>
              <a:t>glycogen</a:t>
            </a:r>
          </a:p>
          <a:p>
            <a:pPr marL="627288">
              <a:buBlip>
                <a:blip r:embed="rId2"/>
              </a:buBlip>
            </a:pPr>
            <a:endParaRPr lang="en-US" sz="2000" dirty="0">
              <a:solidFill>
                <a:schemeClr val="accent1">
                  <a:lumMod val="50000"/>
                </a:schemeClr>
              </a:solidFill>
              <a:ea typeface="ヒラギノ角ゴ ProN W3" charset="0"/>
              <a:cs typeface="ヒラギノ角ゴ ProN W3" charset="0"/>
            </a:endParaRPr>
          </a:p>
          <a:p>
            <a:pPr marL="627288">
              <a:buBlip>
                <a:blip r:embed="rId2"/>
              </a:buBlip>
            </a:pPr>
            <a:r>
              <a:rPr lang="en-US" sz="2000" dirty="0">
                <a:ea typeface="ヒラギノ角ゴ ProN W3" charset="0"/>
                <a:cs typeface="ヒラギノ角ゴ ProN W3" charset="0"/>
              </a:rPr>
              <a:t>As duration increases, glycogen gets depleted and more FFA</a:t>
            </a:r>
            <a:r>
              <a:rPr lang="ja-JP" altLang="en-US" sz="2000" dirty="0">
                <a:ea typeface="ヒラギノ角ゴ ProN W3" charset="0"/>
                <a:cs typeface="ヒラギノ角ゴ ProN W3" charset="0"/>
              </a:rPr>
              <a:t>’</a:t>
            </a:r>
            <a:r>
              <a:rPr lang="en-US" sz="2000" dirty="0">
                <a:ea typeface="ヒラギノ角ゴ ProN W3" charset="0"/>
                <a:cs typeface="ヒラギノ角ゴ ProN W3" charset="0"/>
              </a:rPr>
              <a:t>s are </a:t>
            </a:r>
            <a:r>
              <a:rPr lang="en-US" sz="2000" dirty="0" smtClean="0">
                <a:ea typeface="ヒラギノ角ゴ ProN W3" charset="0"/>
                <a:cs typeface="ヒラギノ角ゴ ProN W3" charset="0"/>
              </a:rPr>
              <a:t>used</a:t>
            </a:r>
          </a:p>
          <a:p>
            <a:pPr marL="627288">
              <a:buBlip>
                <a:blip r:embed="rId2"/>
              </a:buBlip>
            </a:pPr>
            <a:r>
              <a:rPr lang="en-US" sz="2000" dirty="0" smtClean="0">
                <a:ea typeface="ヒラギノ角ゴ ProN W3" charset="0"/>
                <a:cs typeface="ヒラギノ角ゴ ProN W3" charset="0"/>
              </a:rPr>
              <a:t> </a:t>
            </a:r>
            <a:endParaRPr lang="en-US" sz="2000" dirty="0">
              <a:ea typeface="ヒラギノ角ゴ ProN W3" charset="0"/>
              <a:cs typeface="ヒラギノ角ゴ ProN W3" charset="0"/>
            </a:endParaRPr>
          </a:p>
          <a:p>
            <a:pPr marL="627288">
              <a:buBlip>
                <a:blip r:embed="rId2"/>
              </a:buBlip>
            </a:pPr>
            <a:r>
              <a:rPr lang="en-US" sz="2000" dirty="0">
                <a:solidFill>
                  <a:srgbClr val="86CD4D"/>
                </a:solidFill>
                <a:ea typeface="ヒラギノ角ゴ ProN W3" charset="0"/>
                <a:cs typeface="ヒラギノ角ゴ ProN W3" charset="0"/>
              </a:rPr>
              <a:t>After all glycogen depleted (2rs), FFA</a:t>
            </a:r>
            <a:r>
              <a:rPr lang="ja-JP" altLang="en-US" sz="2000" dirty="0">
                <a:solidFill>
                  <a:srgbClr val="86CD4D"/>
                </a:solidFill>
                <a:ea typeface="ヒラギノ角ゴ ProN W3" charset="0"/>
                <a:cs typeface="ヒラギノ角ゴ ProN W3" charset="0"/>
              </a:rPr>
              <a:t>’</a:t>
            </a:r>
            <a:r>
              <a:rPr lang="en-US" sz="2000" dirty="0">
                <a:solidFill>
                  <a:srgbClr val="86CD4D"/>
                </a:solidFill>
                <a:ea typeface="ヒラギノ角ゴ ProN W3" charset="0"/>
                <a:cs typeface="ヒラギノ角ゴ ProN W3" charset="0"/>
              </a:rPr>
              <a:t>s main fuel </a:t>
            </a:r>
            <a:r>
              <a:rPr lang="en-US" sz="2000" dirty="0" smtClean="0">
                <a:solidFill>
                  <a:srgbClr val="86CD4D"/>
                </a:solidFill>
                <a:ea typeface="ヒラギノ角ゴ ProN W3" charset="0"/>
                <a:cs typeface="ヒラギノ角ゴ ProN W3" charset="0"/>
              </a:rPr>
              <a:t>source</a:t>
            </a:r>
          </a:p>
          <a:p>
            <a:pPr marL="627288">
              <a:buBlip>
                <a:blip r:embed="rId2"/>
              </a:buBlip>
            </a:pPr>
            <a:endParaRPr lang="en-US" sz="2000" dirty="0">
              <a:solidFill>
                <a:srgbClr val="86CD4D"/>
              </a:solidFill>
              <a:ea typeface="ヒラギノ角ゴ ProN W3" charset="0"/>
              <a:cs typeface="ヒラギノ角ゴ ProN W3" charset="0"/>
            </a:endParaRPr>
          </a:p>
          <a:p>
            <a:pPr marL="627288">
              <a:buBlip>
                <a:blip r:embed="rId2"/>
              </a:buBlip>
            </a:pPr>
            <a:r>
              <a:rPr lang="en-US" sz="2000" dirty="0">
                <a:solidFill>
                  <a:srgbClr val="FE4940"/>
                </a:solidFill>
                <a:ea typeface="ヒラギノ角ゴ ProN W3" charset="0"/>
                <a:cs typeface="ヒラギノ角ゴ ProN W3" charset="0"/>
              </a:rPr>
              <a:t>If intensity increases at any time, the lactic acid system is used which causes rise in OBLA.</a:t>
            </a:r>
          </a:p>
        </p:txBody>
      </p:sp>
    </p:spTree>
    <p:extLst>
      <p:ext uri="{BB962C8B-B14F-4D97-AF65-F5344CB8AC3E}">
        <p14:creationId xmlns:p14="http://schemas.microsoft.com/office/powerpoint/2010/main" val="3576533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6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6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Aerobic Adaptations </a:t>
            </a:r>
            <a:br>
              <a:rPr lang="en-GB" dirty="0" smtClean="0"/>
            </a:br>
            <a:r>
              <a:rPr lang="en-GB" dirty="0" smtClean="0"/>
              <a:t>Presentation Task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 pairs, you will be given one of the body systems or a specific area to analyse:</a:t>
            </a:r>
          </a:p>
          <a:p>
            <a:endParaRPr lang="en-GB" dirty="0"/>
          </a:p>
          <a:p>
            <a:r>
              <a:rPr lang="en-GB" dirty="0" smtClean="0"/>
              <a:t>Respiratory System</a:t>
            </a:r>
          </a:p>
          <a:p>
            <a:r>
              <a:rPr lang="en-GB" dirty="0" smtClean="0"/>
              <a:t>Cardiovascular System</a:t>
            </a:r>
          </a:p>
          <a:p>
            <a:r>
              <a:rPr lang="en-GB" dirty="0" smtClean="0"/>
              <a:t>Vascular System</a:t>
            </a:r>
          </a:p>
          <a:p>
            <a:r>
              <a:rPr lang="en-GB" dirty="0" smtClean="0"/>
              <a:t>Muscular System</a:t>
            </a:r>
          </a:p>
          <a:p>
            <a:r>
              <a:rPr lang="en-GB" dirty="0" smtClean="0"/>
              <a:t>Connective Tissue</a:t>
            </a:r>
          </a:p>
          <a:p>
            <a:r>
              <a:rPr lang="en-GB" dirty="0" smtClean="0"/>
              <a:t>Healthy Lifestyle Areas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94023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61198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Exam Q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764704"/>
            <a:ext cx="8352928" cy="5544616"/>
          </a:xfrm>
        </p:spPr>
        <p:txBody>
          <a:bodyPr>
            <a:normAutofit/>
          </a:bodyPr>
          <a:lstStyle/>
          <a:p>
            <a:r>
              <a:rPr lang="en-GB" dirty="0" smtClean="0"/>
              <a:t>Discuss the effect of levels of aerobic fitness, availability of 02 and food fuels on the efficiency of the aerobic system.</a:t>
            </a:r>
          </a:p>
          <a:p>
            <a:endParaRPr lang="en-GB" dirty="0"/>
          </a:p>
          <a:p>
            <a:r>
              <a:rPr lang="en-GB" dirty="0" smtClean="0"/>
              <a:t>Three section:</a:t>
            </a:r>
          </a:p>
          <a:p>
            <a:r>
              <a:rPr lang="en-GB" dirty="0"/>
              <a:t>L</a:t>
            </a:r>
            <a:r>
              <a:rPr lang="en-GB" i="1" dirty="0"/>
              <a:t>evels of aerobic fitness</a:t>
            </a:r>
            <a:endParaRPr lang="en-GB" dirty="0"/>
          </a:p>
          <a:p>
            <a:r>
              <a:rPr lang="en-GB" dirty="0"/>
              <a:t>The higher the aerobic fitness of the performer</a:t>
            </a:r>
          </a:p>
          <a:p>
            <a:pPr lvl="0"/>
            <a:r>
              <a:rPr lang="en-GB" dirty="0"/>
              <a:t>The higher the intensity of exercise they can perform using the aerobic system</a:t>
            </a:r>
          </a:p>
          <a:p>
            <a:pPr lvl="0"/>
            <a:r>
              <a:rPr lang="en-GB" dirty="0"/>
              <a:t>This means that can exercise for longer periods of time</a:t>
            </a:r>
          </a:p>
          <a:p>
            <a:pPr lvl="0"/>
            <a:r>
              <a:rPr lang="en-GB" dirty="0"/>
              <a:t>Because they can performer at a higher percentage of their VO2 max before reaching OBLA</a:t>
            </a:r>
          </a:p>
          <a:p>
            <a:r>
              <a:rPr lang="en-GB" dirty="0"/>
              <a:t>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3733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Section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i="1" dirty="0"/>
              <a:t>Availability of oxygen </a:t>
            </a:r>
            <a:endParaRPr lang="en-GB" dirty="0"/>
          </a:p>
          <a:p>
            <a:r>
              <a:rPr lang="en-GB" dirty="0"/>
              <a:t>The higher the aerobic fitness of the performer</a:t>
            </a:r>
          </a:p>
          <a:p>
            <a:pPr lvl="0"/>
            <a:r>
              <a:rPr lang="en-GB" dirty="0"/>
              <a:t>The greater the efficiency of the respiratory system – larger lungs</a:t>
            </a:r>
          </a:p>
          <a:p>
            <a:pPr lvl="0"/>
            <a:r>
              <a:rPr lang="en-GB" dirty="0"/>
              <a:t>The greater the efficiency of the cardiovascular system – larger heart</a:t>
            </a:r>
          </a:p>
          <a:p>
            <a:pPr lvl="0"/>
            <a:r>
              <a:rPr lang="en-GB" dirty="0"/>
              <a:t>Therefore the greater the supply of oxygen to the working muscles</a:t>
            </a:r>
          </a:p>
          <a:p>
            <a:pPr lvl="0"/>
            <a:r>
              <a:rPr lang="en-GB" dirty="0"/>
              <a:t>The more efficient the removal of waste products from the body</a:t>
            </a:r>
          </a:p>
          <a:p>
            <a:pPr lvl="0"/>
            <a:r>
              <a:rPr lang="en-GB" dirty="0"/>
              <a:t>Therefore the more efficient their aerobic energy system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3568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Section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i="1" dirty="0"/>
              <a:t>Availability of food fuels</a:t>
            </a:r>
            <a:endParaRPr lang="en-GB" dirty="0"/>
          </a:p>
          <a:p>
            <a:pPr lvl="0"/>
            <a:r>
              <a:rPr lang="en-GB" dirty="0"/>
              <a:t>Glycogen is the major fuels for the first 20 minutes of exercise</a:t>
            </a:r>
          </a:p>
          <a:p>
            <a:pPr lvl="0"/>
            <a:r>
              <a:rPr lang="en-GB" dirty="0"/>
              <a:t>Because oxygen supplies are limited</a:t>
            </a:r>
          </a:p>
          <a:p>
            <a:pPr lvl="0"/>
            <a:r>
              <a:rPr lang="en-GB" dirty="0"/>
              <a:t>Fats are a major fuel after 20 minutes of exercise</a:t>
            </a:r>
          </a:p>
          <a:p>
            <a:pPr lvl="0"/>
            <a:r>
              <a:rPr lang="en-GB" dirty="0"/>
              <a:t>The greater stored of glycogen in the muscle/liver the longer the performer can work aerobically</a:t>
            </a:r>
          </a:p>
          <a:p>
            <a:pPr lvl="0"/>
            <a:r>
              <a:rPr lang="en-GB" dirty="0"/>
              <a:t>When glycogen stored are depleted fats can be used to aerobic energy production </a:t>
            </a:r>
          </a:p>
          <a:p>
            <a:pPr lvl="0"/>
            <a:r>
              <a:rPr lang="en-GB" dirty="0"/>
              <a:t>The fitter the performer the earlier they can start to use fats during sub maximal exercise</a:t>
            </a:r>
          </a:p>
          <a:p>
            <a:pPr lvl="0"/>
            <a:r>
              <a:rPr lang="en-GB" dirty="0"/>
              <a:t>Fat requires 15% more oxygen for its breakdown</a:t>
            </a:r>
          </a:p>
          <a:p>
            <a:pPr lvl="0"/>
            <a:r>
              <a:rPr lang="en-GB" dirty="0"/>
              <a:t>And means the athlete can only work at lower intensities</a:t>
            </a:r>
          </a:p>
          <a:p>
            <a:pPr lvl="0"/>
            <a:r>
              <a:rPr lang="en-GB" dirty="0"/>
              <a:t>Once OBLA has been reached the body has insufficient oxygen available to burn fats</a:t>
            </a:r>
          </a:p>
          <a:p>
            <a:pPr lvl="0"/>
            <a:r>
              <a:rPr lang="en-GB" dirty="0"/>
              <a:t>Only carbohydrates can be broken down anaerobically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8391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61198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Exam q  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7620000" cy="5289451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GB" dirty="0"/>
              <a:t>Describe how an athlete would make use of the principles of training when designing a training programme aimed at delaying </a:t>
            </a:r>
            <a:r>
              <a:rPr lang="en-GB" dirty="0" smtClean="0"/>
              <a:t>OBLA.</a:t>
            </a:r>
            <a:endParaRPr lang="en-GB" dirty="0"/>
          </a:p>
          <a:p>
            <a:pPr lvl="0"/>
            <a:r>
              <a:rPr lang="en-GB" b="0" dirty="0"/>
              <a:t>(Overload): Body must be put under stress/ made to work harder/ longer/ more frequently than usual.</a:t>
            </a:r>
          </a:p>
          <a:p>
            <a:pPr lvl="0"/>
            <a:r>
              <a:rPr lang="en-GB" b="0" dirty="0"/>
              <a:t>(Frequency) – At least three times a week</a:t>
            </a:r>
          </a:p>
          <a:p>
            <a:pPr lvl="0"/>
            <a:r>
              <a:rPr lang="en-GB" b="0" dirty="0"/>
              <a:t>(Intensity) – 50% - 75% of VO2 max</a:t>
            </a:r>
          </a:p>
          <a:p>
            <a:pPr lvl="0"/>
            <a:r>
              <a:rPr lang="en-GB" b="0" dirty="0"/>
              <a:t>(Time) At least 20 minutes</a:t>
            </a:r>
          </a:p>
          <a:p>
            <a:pPr lvl="0"/>
            <a:r>
              <a:rPr lang="en-GB" b="0" dirty="0"/>
              <a:t>Type) aerobic and anaerobic training , training interval Fartlek, circuit</a:t>
            </a:r>
          </a:p>
          <a:p>
            <a:pPr lvl="0"/>
            <a:r>
              <a:rPr lang="en-GB" b="0" dirty="0"/>
              <a:t>(Progression) – as the body adapts  - further increases in frequency/ intensity and time must follow to ensure improvements</a:t>
            </a:r>
          </a:p>
          <a:p>
            <a:pPr lvl="0"/>
            <a:r>
              <a:rPr lang="en-GB" b="0" dirty="0"/>
              <a:t>(Specificity) – Training should be relevant/ specific to the sport</a:t>
            </a:r>
          </a:p>
          <a:p>
            <a:pPr lvl="0"/>
            <a:r>
              <a:rPr lang="en-GB" b="0" dirty="0"/>
              <a:t>(Reversibility) – Athlete must train consistently to avoid deterioration in performance</a:t>
            </a:r>
          </a:p>
          <a:p>
            <a:pPr lvl="0"/>
            <a:r>
              <a:rPr lang="en-GB" b="0" dirty="0"/>
              <a:t>(Moderation) – The need for realistic targets that do not put too much stress on the body too soon </a:t>
            </a:r>
          </a:p>
          <a:p>
            <a:pPr lvl="0"/>
            <a:r>
              <a:rPr lang="en-GB" b="0" dirty="0"/>
              <a:t>(Variance) – Varied training session to avoid boredom and maintain interests</a:t>
            </a:r>
          </a:p>
          <a:p>
            <a:pPr lvl="0"/>
            <a:r>
              <a:rPr lang="en-GB" b="0" dirty="0"/>
              <a:t>Warm up/ Cool down) Avoid injury and minimise the risk of muscle Sore ness DOMS.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34345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53997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adaptations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908720"/>
            <a:ext cx="8640959" cy="1224136"/>
          </a:xfrm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Identify the main </a:t>
            </a:r>
            <a:r>
              <a:rPr lang="en-GB" b="1" dirty="0" smtClean="0">
                <a:solidFill>
                  <a:srgbClr val="FF0000"/>
                </a:solidFill>
              </a:rPr>
              <a:t>adaptations using the main headings.</a:t>
            </a:r>
            <a:endParaRPr lang="en-GB" b="1" dirty="0" smtClean="0">
              <a:solidFill>
                <a:srgbClr val="FF0000"/>
              </a:solidFill>
            </a:endParaRPr>
          </a:p>
          <a:p>
            <a:endParaRPr lang="en-GB" dirty="0"/>
          </a:p>
          <a:p>
            <a:r>
              <a:rPr lang="en-GB" sz="1600" dirty="0" smtClean="0"/>
              <a:t>RESPIRATORY SYSTEM  CARDIO/ VASCULAR SYSTEM  MUSCULO-SKELETAL SYSTEM</a:t>
            </a:r>
            <a:endParaRPr lang="en-GB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2532559"/>
            <a:ext cx="2160240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STRUCTURE</a:t>
            </a:r>
            <a:endParaRPr lang="en-GB" dirty="0"/>
          </a:p>
        </p:txBody>
      </p:sp>
      <p:sp>
        <p:nvSpPr>
          <p:cNvPr id="7" name="Down Arrow 6"/>
          <p:cNvSpPr/>
          <p:nvPr/>
        </p:nvSpPr>
        <p:spPr>
          <a:xfrm>
            <a:off x="1066492" y="3119211"/>
            <a:ext cx="57606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23528" y="3789148"/>
            <a:ext cx="2160240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9" name="Down Arrow 8"/>
          <p:cNvSpPr/>
          <p:nvPr/>
        </p:nvSpPr>
        <p:spPr>
          <a:xfrm>
            <a:off x="1115616" y="4220211"/>
            <a:ext cx="57606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323528" y="5067755"/>
            <a:ext cx="2160240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1" name="Down Arrow 10"/>
          <p:cNvSpPr/>
          <p:nvPr/>
        </p:nvSpPr>
        <p:spPr>
          <a:xfrm>
            <a:off x="1193812" y="5643819"/>
            <a:ext cx="57606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Down Arrow 11"/>
          <p:cNvSpPr/>
          <p:nvPr/>
        </p:nvSpPr>
        <p:spPr>
          <a:xfrm>
            <a:off x="4130860" y="2801427"/>
            <a:ext cx="57606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3095836" y="3586040"/>
            <a:ext cx="3152652" cy="43088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STRONGER RESPIRATORY MUSCLES  (INTER-COSTAL) (DIAPHGAM) </a:t>
            </a:r>
            <a:endParaRPr lang="en-GB" sz="1100" dirty="0"/>
          </a:p>
        </p:txBody>
      </p:sp>
      <p:sp>
        <p:nvSpPr>
          <p:cNvPr id="14" name="Down Arrow 13"/>
          <p:cNvSpPr/>
          <p:nvPr/>
        </p:nvSpPr>
        <p:spPr>
          <a:xfrm>
            <a:off x="4130860" y="4158480"/>
            <a:ext cx="57606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3412809" y="4873479"/>
            <a:ext cx="2160240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THEREFORE</a:t>
            </a:r>
          </a:p>
          <a:p>
            <a:r>
              <a:rPr lang="en-GB" dirty="0" smtClean="0"/>
              <a:t>Functional effect</a:t>
            </a:r>
            <a:endParaRPr lang="en-GB" dirty="0"/>
          </a:p>
        </p:txBody>
      </p:sp>
      <p:sp>
        <p:nvSpPr>
          <p:cNvPr id="16" name="Down Arrow 15"/>
          <p:cNvSpPr/>
          <p:nvPr/>
        </p:nvSpPr>
        <p:spPr>
          <a:xfrm rot="16200000">
            <a:off x="5662411" y="4743719"/>
            <a:ext cx="57606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3484030" y="2347893"/>
            <a:ext cx="2160240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STRUCTURE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6588224" y="3212976"/>
            <a:ext cx="2232248" cy="20313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Increase mechanism of breathing efficiency, increase maximal lung volume,</a:t>
            </a:r>
          </a:p>
          <a:p>
            <a:r>
              <a:rPr lang="en-GB" dirty="0" smtClean="0"/>
              <a:t>Decrease respiratory fatigue.</a:t>
            </a:r>
            <a:endParaRPr lang="en-GB" dirty="0"/>
          </a:p>
        </p:txBody>
      </p:sp>
      <p:sp>
        <p:nvSpPr>
          <p:cNvPr id="19" name="Down Arrow 18"/>
          <p:cNvSpPr/>
          <p:nvPr/>
        </p:nvSpPr>
        <p:spPr>
          <a:xfrm>
            <a:off x="7272300" y="5355787"/>
            <a:ext cx="57606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8593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701</TotalTime>
  <Words>979</Words>
  <Application>Microsoft Office PowerPoint</Application>
  <PresentationFormat>On-screen Show (4:3)</PresentationFormat>
  <Paragraphs>129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Essential</vt:lpstr>
      <vt:lpstr>Exercise Physiology</vt:lpstr>
      <vt:lpstr>Linking to Energy Systems Work</vt:lpstr>
      <vt:lpstr>Aerobic System Fuels</vt:lpstr>
      <vt:lpstr>Aerobic Adaptations  Presentation Task</vt:lpstr>
      <vt:lpstr>Exam Q</vt:lpstr>
      <vt:lpstr>Section 2</vt:lpstr>
      <vt:lpstr>Section 3</vt:lpstr>
      <vt:lpstr>Exam q   2</vt:lpstr>
      <vt:lpstr>adaptations</vt:lpstr>
      <vt:lpstr>Adaptations and impact of performance </vt:lpstr>
      <vt:lpstr>PowerPoint Presentation</vt:lpstr>
      <vt:lpstr>Analyse data</vt:lpstr>
      <vt:lpstr>20 Mark Work</vt:lpstr>
      <vt:lpstr>PowerPoint Presentation</vt:lpstr>
      <vt:lpstr>Writing Your Plan</vt:lpstr>
    </vt:vector>
  </TitlesOfParts>
  <Company>Sussex Downs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Physiology</dc:title>
  <dc:creator>rseaman</dc:creator>
  <cp:lastModifiedBy>D.Ashleighmorris</cp:lastModifiedBy>
  <cp:revision>90</cp:revision>
  <dcterms:created xsi:type="dcterms:W3CDTF">2010-10-28T12:10:50Z</dcterms:created>
  <dcterms:modified xsi:type="dcterms:W3CDTF">2016-12-01T14:05:00Z</dcterms:modified>
</cp:coreProperties>
</file>