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handoutMasterIdLst>
    <p:handoutMasterId r:id="rId21"/>
  </p:handoutMasterIdLst>
  <p:sldIdLst>
    <p:sldId id="268" r:id="rId2"/>
    <p:sldId id="25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80" r:id="rId14"/>
    <p:sldId id="279" r:id="rId15"/>
    <p:sldId id="281" r:id="rId16"/>
    <p:sldId id="282" r:id="rId17"/>
    <p:sldId id="283" r:id="rId18"/>
    <p:sldId id="284" r:id="rId19"/>
    <p:sldId id="285" r:id="rId2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Objects="1">
      <p:cViewPr varScale="1">
        <p:scale>
          <a:sx n="125" d="100"/>
          <a:sy n="125" d="100"/>
        </p:scale>
        <p:origin x="-85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handoutMaster" Target="handoutMasters/handoutMaster1.xml"/><Relationship Id="rId22" Type="http://schemas.openxmlformats.org/officeDocument/2006/relationships/printerSettings" Target="printerSettings/printerSettings1.bin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 of Kcals</c:v>
                </c:pt>
              </c:strCache>
            </c:strRef>
          </c:tx>
          <c:dLbls>
            <c:txPr>
              <a:bodyPr/>
              <a:lstStyle/>
              <a:p>
                <a:pPr>
                  <a:defRPr sz="1400">
                    <a:latin typeface="Dyslexie regular"/>
                    <a:cs typeface="Dyslexie regular"/>
                  </a:defRPr>
                </a:pPr>
                <a:endParaRPr lang="en-US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Fats</c:v>
                </c:pt>
                <c:pt idx="1">
                  <c:v>CHO's</c:v>
                </c:pt>
                <c:pt idx="2">
                  <c:v>Protein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30.0</c:v>
                </c:pt>
                <c:pt idx="1">
                  <c:v>55.0</c:v>
                </c:pt>
                <c:pt idx="2">
                  <c:v>15.0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  <c:holeSize val="50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B3CE6CC-656F-4341-BDDD-FBD240DACAE7}" type="datetimeFigureOut">
              <a:rPr lang="en-US" smtClean="0"/>
              <a:pPr/>
              <a:t>30/10/16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4E38BC-23DF-4F14-865E-C82D1E92898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1063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GB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7422-F9C9-C648-AD5F-ECCD5FEA1EDD}" type="datetimeFigureOut">
              <a:rPr lang="en-US" smtClean="0"/>
              <a:pPr/>
              <a:t>30/10/16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ECD0-7157-3849-9A68-5A50D1A1D2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7422-F9C9-C648-AD5F-ECCD5FEA1EDD}" type="datetimeFigureOut">
              <a:rPr lang="en-US" smtClean="0"/>
              <a:pPr/>
              <a:t>30/10/16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ECD0-7157-3849-9A68-5A50D1A1D2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7422-F9C9-C648-AD5F-ECCD5FEA1EDD}" type="datetimeFigureOut">
              <a:rPr lang="en-US" smtClean="0"/>
              <a:pPr/>
              <a:t>30/10/16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ECD0-7157-3849-9A68-5A50D1A1D2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7422-F9C9-C648-AD5F-ECCD5FEA1EDD}" type="datetimeFigureOut">
              <a:rPr lang="en-US" smtClean="0"/>
              <a:pPr/>
              <a:t>30/10/16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ECD0-7157-3849-9A68-5A50D1A1D2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7422-F9C9-C648-AD5F-ECCD5FEA1EDD}" type="datetimeFigureOut">
              <a:rPr lang="en-US" smtClean="0"/>
              <a:pPr/>
              <a:t>30/10/16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ECD0-7157-3849-9A68-5A50D1A1D2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7422-F9C9-C648-AD5F-ECCD5FEA1EDD}" type="datetimeFigureOut">
              <a:rPr lang="en-US" smtClean="0"/>
              <a:pPr/>
              <a:t>30/10/16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ECD0-7157-3849-9A68-5A50D1A1D2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7422-F9C9-C648-AD5F-ECCD5FEA1EDD}" type="datetimeFigureOut">
              <a:rPr lang="en-US" smtClean="0"/>
              <a:pPr/>
              <a:t>30/10/16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ECD0-7157-3849-9A68-5A50D1A1D2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7422-F9C9-C648-AD5F-ECCD5FEA1EDD}" type="datetimeFigureOut">
              <a:rPr lang="en-US" smtClean="0"/>
              <a:pPr/>
              <a:t>30/10/16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ECD0-7157-3849-9A68-5A50D1A1D2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7422-F9C9-C648-AD5F-ECCD5FEA1EDD}" type="datetimeFigureOut">
              <a:rPr lang="en-US" smtClean="0"/>
              <a:pPr/>
              <a:t>30/10/16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ECD0-7157-3849-9A68-5A50D1A1D2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GB" smtClean="0"/>
              <a:t>Click to edit Master text styles</a:t>
            </a:r>
          </a:p>
          <a:p>
            <a:pPr lvl="1" eaLnBrk="1" latinLnBrk="0" hangingPunct="1"/>
            <a:r>
              <a:rPr lang="en-GB" smtClean="0"/>
              <a:t>Second level</a:t>
            </a:r>
          </a:p>
          <a:p>
            <a:pPr lvl="2" eaLnBrk="1" latinLnBrk="0" hangingPunct="1"/>
            <a:r>
              <a:rPr lang="en-GB" smtClean="0"/>
              <a:t>Third level</a:t>
            </a:r>
          </a:p>
          <a:p>
            <a:pPr lvl="3" eaLnBrk="1" latinLnBrk="0" hangingPunct="1"/>
            <a:r>
              <a:rPr lang="en-GB" smtClean="0"/>
              <a:t>Fourth level</a:t>
            </a:r>
          </a:p>
          <a:p>
            <a:pPr lvl="4" eaLnBrk="1" latinLnBrk="0" hangingPunct="1"/>
            <a:r>
              <a:rPr lang="en-GB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EF7422-F9C9-C648-AD5F-ECCD5FEA1EDD}" type="datetimeFigureOut">
              <a:rPr lang="en-US" smtClean="0"/>
              <a:pPr/>
              <a:t>30/10/16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68ECD0-7157-3849-9A68-5A50D1A1D28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GB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B8EF7422-F9C9-C648-AD5F-ECCD5FEA1EDD}" type="datetimeFigureOut">
              <a:rPr lang="en-US" smtClean="0"/>
              <a:pPr/>
              <a:t>30/10/16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0168ECD0-7157-3849-9A68-5A50D1A1D28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GB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GB" smtClean="0"/>
              <a:t>Click to edit Master text styles</a:t>
            </a:r>
          </a:p>
          <a:p>
            <a:pPr lvl="1" eaLnBrk="1" latinLnBrk="0" hangingPunct="1"/>
            <a:r>
              <a:rPr kumimoji="0" lang="en-GB" smtClean="0"/>
              <a:t>Second level</a:t>
            </a:r>
          </a:p>
          <a:p>
            <a:pPr lvl="2" eaLnBrk="1" latinLnBrk="0" hangingPunct="1"/>
            <a:r>
              <a:rPr kumimoji="0" lang="en-GB" smtClean="0"/>
              <a:t>Third level</a:t>
            </a:r>
          </a:p>
          <a:p>
            <a:pPr lvl="3" eaLnBrk="1" latinLnBrk="0" hangingPunct="1"/>
            <a:r>
              <a:rPr kumimoji="0" lang="en-GB" smtClean="0"/>
              <a:t>Fourth level</a:t>
            </a:r>
          </a:p>
          <a:p>
            <a:pPr lvl="4" eaLnBrk="1" latinLnBrk="0" hangingPunct="1"/>
            <a:r>
              <a:rPr kumimoji="0" lang="en-GB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8EF7422-F9C9-C648-AD5F-ECCD5FEA1EDD}" type="datetimeFigureOut">
              <a:rPr lang="en-US" smtClean="0"/>
              <a:pPr/>
              <a:t>30/10/16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0168ECD0-7157-3849-9A68-5A50D1A1D28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jp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chart" Target="../charts/char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Dyslexie regular"/>
                <a:cs typeface="Dyslexie regular"/>
              </a:rPr>
              <a:t>Exercise Physiology</a:t>
            </a:r>
            <a:endParaRPr lang="en-US" dirty="0">
              <a:latin typeface="Dyslexie regular"/>
              <a:cs typeface="Dyslexie regular"/>
            </a:endParaRPr>
          </a:p>
        </p:txBody>
      </p:sp>
      <p:pic>
        <p:nvPicPr>
          <p:cNvPr id="3" name="Picture 2" descr="bike-food-820x54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704" y="1288428"/>
            <a:ext cx="9151704" cy="6104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4800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Dyslexie regular"/>
                <a:cs typeface="Dyslexie regular"/>
              </a:rPr>
              <a:t>Vitamins and Minerals</a:t>
            </a:r>
            <a:endParaRPr lang="en-US" dirty="0">
              <a:latin typeface="Dyslexie regular"/>
              <a:cs typeface="Dyslexie regula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8568952" cy="4968552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en-US" sz="3600" dirty="0" smtClean="0">
                <a:latin typeface="Dyslexie regular"/>
                <a:cs typeface="Dyslexie regular"/>
              </a:rPr>
              <a:t>Vitamins and minerals are </a:t>
            </a:r>
            <a:r>
              <a:rPr lang="en-US" sz="3600" dirty="0" smtClean="0">
                <a:solidFill>
                  <a:schemeClr val="accent4">
                    <a:lumMod val="75000"/>
                  </a:schemeClr>
                </a:solidFill>
                <a:latin typeface="Dyslexie regular"/>
                <a:cs typeface="Dyslexie regular"/>
              </a:rPr>
              <a:t>essential organic and inorganic nutrients required for healthy body function</a:t>
            </a:r>
          </a:p>
          <a:p>
            <a:pPr marL="118872" indent="0">
              <a:buNone/>
            </a:pPr>
            <a:endParaRPr lang="en-US" sz="3600" dirty="0" smtClean="0">
              <a:latin typeface="Dyslexie regular"/>
              <a:cs typeface="Dyslexie regular"/>
            </a:endParaRPr>
          </a:p>
          <a:p>
            <a:pPr marL="118872" indent="0">
              <a:buNone/>
            </a:pPr>
            <a:r>
              <a:rPr lang="en-US" sz="3600" dirty="0" smtClean="0">
                <a:latin typeface="Dyslexie regular"/>
                <a:cs typeface="Dyslexie regular"/>
              </a:rPr>
              <a:t>They are both required in 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latin typeface="Dyslexie regular"/>
                <a:cs typeface="Dyslexie regular"/>
              </a:rPr>
              <a:t>small quantities </a:t>
            </a:r>
            <a:r>
              <a:rPr lang="en-US" sz="3600" dirty="0" smtClean="0">
                <a:latin typeface="Dyslexie regular"/>
                <a:cs typeface="Dyslexie regular"/>
              </a:rPr>
              <a:t>– known as </a:t>
            </a:r>
            <a:r>
              <a:rPr lang="en-US" sz="3600" dirty="0" smtClean="0">
                <a:solidFill>
                  <a:schemeClr val="accent3">
                    <a:lumMod val="75000"/>
                  </a:schemeClr>
                </a:solidFill>
                <a:latin typeface="Dyslexie regular"/>
                <a:cs typeface="Dyslexie regular"/>
              </a:rPr>
              <a:t>micronutrients</a:t>
            </a:r>
            <a:endParaRPr lang="en-US" sz="3600" dirty="0">
              <a:solidFill>
                <a:schemeClr val="accent3">
                  <a:lumMod val="75000"/>
                </a:schemeClr>
              </a:solidFill>
              <a:latin typeface="Dyslexie regular"/>
              <a:cs typeface="Dyslexi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7042091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Dyslexie regular"/>
                <a:cs typeface="Dyslexie regular"/>
              </a:rPr>
              <a:t>Minerals</a:t>
            </a:r>
            <a:endParaRPr lang="en-US" dirty="0">
              <a:latin typeface="Dyslexie regular"/>
              <a:cs typeface="Dyslexie regula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4618856" cy="4968552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en-US" sz="2400" dirty="0" smtClean="0">
                <a:latin typeface="Dyslexie regular"/>
                <a:cs typeface="Dyslexie regular"/>
              </a:rPr>
              <a:t>Necessary for:</a:t>
            </a:r>
          </a:p>
          <a:p>
            <a:pPr marL="118872" indent="0">
              <a:buNone/>
            </a:pPr>
            <a:endParaRPr lang="en-US" sz="2400" dirty="0">
              <a:solidFill>
                <a:schemeClr val="accent3">
                  <a:lumMod val="75000"/>
                </a:schemeClr>
              </a:solidFill>
              <a:latin typeface="Dyslexie regular"/>
              <a:cs typeface="Dyslexie regular"/>
            </a:endParaRPr>
          </a:p>
          <a:p>
            <a:pPr marL="118872" indent="0">
              <a:buNone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Dyslexie regular"/>
                <a:cs typeface="Dyslexie regular"/>
              </a:rPr>
              <a:t>Bone and Tooth health</a:t>
            </a:r>
          </a:p>
          <a:p>
            <a:pPr marL="118872" indent="0">
              <a:buNone/>
            </a:pPr>
            <a:endParaRPr lang="en-US" sz="2400" dirty="0">
              <a:solidFill>
                <a:schemeClr val="accent3">
                  <a:lumMod val="75000"/>
                </a:schemeClr>
              </a:solidFill>
              <a:latin typeface="Dyslexie regular"/>
              <a:cs typeface="Dyslexie regular"/>
            </a:endParaRPr>
          </a:p>
          <a:p>
            <a:pPr marL="118872" indent="0">
              <a:buNone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Dyslexie regular"/>
                <a:cs typeface="Dyslexie regular"/>
              </a:rPr>
              <a:t>Controlling body fluids</a:t>
            </a:r>
          </a:p>
          <a:p>
            <a:pPr marL="118872" indent="0">
              <a:buNone/>
            </a:pPr>
            <a:endParaRPr lang="en-US" sz="2400" dirty="0">
              <a:solidFill>
                <a:schemeClr val="accent3">
                  <a:lumMod val="75000"/>
                </a:schemeClr>
              </a:solidFill>
              <a:latin typeface="Dyslexie regular"/>
              <a:cs typeface="Dyslexie regular"/>
            </a:endParaRPr>
          </a:p>
          <a:p>
            <a:pPr marL="118872" indent="0">
              <a:buNone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Dyslexie regular"/>
                <a:cs typeface="Dyslexie regular"/>
              </a:rPr>
              <a:t>Enzyme formation</a:t>
            </a:r>
          </a:p>
          <a:p>
            <a:pPr marL="118872" indent="0">
              <a:buNone/>
            </a:pPr>
            <a:endParaRPr lang="en-US" sz="2400" dirty="0">
              <a:solidFill>
                <a:schemeClr val="accent3">
                  <a:lumMod val="75000"/>
                </a:schemeClr>
              </a:solidFill>
              <a:latin typeface="Dyslexie regular"/>
              <a:cs typeface="Dyslexie regular"/>
            </a:endParaRPr>
          </a:p>
          <a:p>
            <a:pPr marL="118872" indent="0">
              <a:buNone/>
            </a:pP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Dyslexie regular"/>
                <a:cs typeface="Dyslexie regular"/>
              </a:rPr>
              <a:t>Breaking down food to release energy</a:t>
            </a:r>
          </a:p>
          <a:p>
            <a:pPr marL="118872" indent="0">
              <a:buNone/>
            </a:pPr>
            <a:endParaRPr lang="en-US" sz="2400" dirty="0">
              <a:solidFill>
                <a:srgbClr val="660066"/>
              </a:solidFill>
              <a:latin typeface="Dyslexie regular"/>
              <a:cs typeface="Dyslexie regular"/>
            </a:endParaRPr>
          </a:p>
          <a:p>
            <a:pPr marL="118872" indent="0">
              <a:buNone/>
            </a:pPr>
            <a:r>
              <a:rPr lang="en-US" sz="2400" dirty="0" smtClean="0">
                <a:solidFill>
                  <a:srgbClr val="660066"/>
                </a:solidFill>
                <a:latin typeface="Dyslexie regular"/>
                <a:cs typeface="Dyslexie regular"/>
              </a:rPr>
              <a:t>Normal nerve function</a:t>
            </a:r>
          </a:p>
          <a:p>
            <a:pPr marL="118872" indent="0">
              <a:buNone/>
            </a:pPr>
            <a:endParaRPr lang="en-US" sz="2400" dirty="0">
              <a:solidFill>
                <a:schemeClr val="accent3">
                  <a:lumMod val="75000"/>
                </a:schemeClr>
              </a:solidFill>
              <a:latin typeface="Dyslexie regular"/>
              <a:cs typeface="Dyslexie regular"/>
            </a:endParaRPr>
          </a:p>
          <a:p>
            <a:pPr marL="118872" indent="0">
              <a:buNone/>
            </a:pPr>
            <a:endParaRPr lang="en-US" sz="2400" dirty="0" smtClean="0">
              <a:solidFill>
                <a:schemeClr val="accent3">
                  <a:lumMod val="75000"/>
                </a:schemeClr>
              </a:solidFill>
              <a:latin typeface="Dyslexie regular"/>
              <a:cs typeface="Dyslexie regular"/>
            </a:endParaRPr>
          </a:p>
          <a:p>
            <a:pPr marL="118872" indent="0">
              <a:buNone/>
            </a:pPr>
            <a:endParaRPr lang="en-US" sz="2400" dirty="0" smtClean="0">
              <a:solidFill>
                <a:schemeClr val="accent3">
                  <a:lumMod val="75000"/>
                </a:schemeClr>
              </a:solidFill>
              <a:latin typeface="Dyslexie regular"/>
              <a:cs typeface="Dyslexie regular"/>
            </a:endParaRPr>
          </a:p>
          <a:p>
            <a:pPr marL="118872" indent="0">
              <a:buNone/>
            </a:pPr>
            <a:endParaRPr lang="en-US" sz="2400" dirty="0" smtClean="0">
              <a:solidFill>
                <a:schemeClr val="accent3">
                  <a:lumMod val="75000"/>
                </a:schemeClr>
              </a:solidFill>
              <a:latin typeface="Dyslexie regular"/>
              <a:cs typeface="Dyslexie regular"/>
            </a:endParaRPr>
          </a:p>
          <a:p>
            <a:pPr marL="118872" indent="0">
              <a:buNone/>
            </a:pPr>
            <a:endParaRPr lang="en-US" sz="2400" dirty="0">
              <a:solidFill>
                <a:schemeClr val="accent3">
                  <a:lumMod val="75000"/>
                </a:schemeClr>
              </a:solidFill>
              <a:latin typeface="Dyslexie regular"/>
              <a:cs typeface="Dyslexie regular"/>
            </a:endParaRPr>
          </a:p>
          <a:p>
            <a:pPr marL="118872" indent="0">
              <a:buNone/>
            </a:pPr>
            <a:endParaRPr lang="en-US" sz="2400" dirty="0" smtClean="0">
              <a:solidFill>
                <a:schemeClr val="accent3">
                  <a:lumMod val="75000"/>
                </a:schemeClr>
              </a:solidFill>
              <a:latin typeface="Dyslexie regular"/>
              <a:cs typeface="Dyslexie regular"/>
            </a:endParaRPr>
          </a:p>
          <a:p>
            <a:pPr marL="118872" indent="0">
              <a:buNone/>
            </a:pPr>
            <a:endParaRPr lang="en-US" sz="2400" dirty="0">
              <a:solidFill>
                <a:schemeClr val="accent3">
                  <a:lumMod val="75000"/>
                </a:schemeClr>
              </a:solidFill>
              <a:latin typeface="Dyslexie regular"/>
              <a:cs typeface="Dyslexie regular"/>
            </a:endParaRPr>
          </a:p>
          <a:p>
            <a:pPr marL="118872" indent="0">
              <a:buNone/>
            </a:pPr>
            <a:endParaRPr lang="en-US" sz="2400" dirty="0">
              <a:solidFill>
                <a:schemeClr val="accent3">
                  <a:lumMod val="75000"/>
                </a:schemeClr>
              </a:solidFill>
              <a:latin typeface="Dyslexie regular"/>
              <a:cs typeface="Dyslexie regular"/>
            </a:endParaRPr>
          </a:p>
        </p:txBody>
      </p:sp>
      <p:pic>
        <p:nvPicPr>
          <p:cNvPr id="4" name="Picture 3" descr="word-cloud-diet-nutrition-related-including-minerals-to-nutrients-included-fruits-vegetables-healthy-eating-concept-39859233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5" r="9259"/>
          <a:stretch/>
        </p:blipFill>
        <p:spPr>
          <a:xfrm>
            <a:off x="4942384" y="1556792"/>
            <a:ext cx="4049351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87585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Dyslexie regular"/>
                <a:cs typeface="Dyslexie regular"/>
              </a:rPr>
              <a:t>Key Minerals</a:t>
            </a:r>
            <a:endParaRPr lang="en-US" dirty="0">
              <a:latin typeface="Dyslexie regular"/>
              <a:cs typeface="Dyslexie regular"/>
            </a:endParaRPr>
          </a:p>
        </p:txBody>
      </p:sp>
      <p:pic>
        <p:nvPicPr>
          <p:cNvPr id="5" name="Picture 4" descr="foods-rich-in-calcium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1264">
            <a:off x="-121688" y="1700808"/>
            <a:ext cx="4871369" cy="3242940"/>
          </a:xfrm>
          <a:prstGeom prst="rect">
            <a:avLst/>
          </a:prstGeom>
        </p:spPr>
      </p:pic>
      <p:pic>
        <p:nvPicPr>
          <p:cNvPr id="6" name="Picture 5" descr="Hrana_bogata_zeljezom_-1Foods-rich-in-ir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713">
            <a:off x="4948521" y="2033541"/>
            <a:ext cx="4059428" cy="2694590"/>
          </a:xfrm>
          <a:prstGeom prst="rect">
            <a:avLst/>
          </a:prstGeom>
        </p:spPr>
      </p:pic>
      <p:pic>
        <p:nvPicPr>
          <p:cNvPr id="7" name="Picture 6" descr="SEEDS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31" t="16800" r="4872" b="5867"/>
          <a:stretch/>
        </p:blipFill>
        <p:spPr>
          <a:xfrm>
            <a:off x="2627784" y="4752217"/>
            <a:ext cx="4024352" cy="20840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6231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Dyslexie regular"/>
                <a:cs typeface="Dyslexie regular"/>
              </a:rPr>
              <a:t>Vitamins</a:t>
            </a:r>
            <a:endParaRPr lang="en-US" dirty="0">
              <a:latin typeface="Dyslexie regular"/>
              <a:cs typeface="Dyslexie regula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700808"/>
            <a:ext cx="4104456" cy="4968552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en-US" sz="2200" dirty="0" smtClean="0">
                <a:latin typeface="Dyslexie regular"/>
                <a:cs typeface="Dyslexie regular"/>
              </a:rPr>
              <a:t>Two main types:</a:t>
            </a:r>
          </a:p>
          <a:p>
            <a:pPr marL="118872" indent="0">
              <a:buNone/>
            </a:pPr>
            <a:endParaRPr lang="en-US" sz="2200" dirty="0" smtClean="0">
              <a:latin typeface="Dyslexie regular"/>
              <a:cs typeface="Dyslexie regular"/>
            </a:endParaRPr>
          </a:p>
          <a:p>
            <a:pPr marL="118872" indent="0">
              <a:buNone/>
            </a:pPr>
            <a:endParaRPr lang="en-US" sz="2200" dirty="0">
              <a:solidFill>
                <a:schemeClr val="accent3">
                  <a:lumMod val="75000"/>
                </a:schemeClr>
              </a:solidFill>
              <a:latin typeface="Dyslexie regular"/>
              <a:cs typeface="Dyslexie regular"/>
            </a:endParaRPr>
          </a:p>
          <a:p>
            <a:pPr marL="118872" indent="0">
              <a:buNone/>
            </a:pP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Dyslexie regular"/>
                <a:cs typeface="Dyslexie regular"/>
              </a:rPr>
              <a:t>Fat-Soluble Vitamins</a:t>
            </a:r>
          </a:p>
          <a:p>
            <a:pPr marL="118872" indent="0">
              <a:buNone/>
            </a:pPr>
            <a:r>
              <a:rPr lang="en-US" sz="2200" dirty="0" smtClean="0">
                <a:solidFill>
                  <a:schemeClr val="accent3">
                    <a:lumMod val="75000"/>
                  </a:schemeClr>
                </a:solidFill>
                <a:latin typeface="Dyslexie regular"/>
                <a:cs typeface="Dyslexie regular"/>
              </a:rPr>
              <a:t>(Vitamins A, D, E and K)</a:t>
            </a:r>
            <a:endParaRPr lang="en-US" sz="2200" dirty="0">
              <a:solidFill>
                <a:schemeClr val="accent3">
                  <a:lumMod val="75000"/>
                </a:schemeClr>
              </a:solidFill>
              <a:latin typeface="Dyslexie regular"/>
              <a:cs typeface="Dyslexie regular"/>
            </a:endParaRPr>
          </a:p>
          <a:p>
            <a:pPr marL="118872" indent="0">
              <a:buNone/>
            </a:pPr>
            <a:endParaRPr lang="en-US" sz="2200" dirty="0">
              <a:solidFill>
                <a:srgbClr val="660066"/>
              </a:solidFill>
              <a:latin typeface="Dyslexie regular"/>
              <a:cs typeface="Dyslexie regular"/>
            </a:endParaRPr>
          </a:p>
          <a:p>
            <a:pPr marL="118872" indent="0">
              <a:buNone/>
            </a:pPr>
            <a:r>
              <a:rPr lang="en-US" sz="2200" dirty="0" smtClean="0">
                <a:solidFill>
                  <a:srgbClr val="660066"/>
                </a:solidFill>
                <a:latin typeface="Dyslexie regular"/>
                <a:cs typeface="Dyslexie regular"/>
              </a:rPr>
              <a:t>Water-Soluble Vitamins</a:t>
            </a:r>
          </a:p>
          <a:p>
            <a:pPr marL="118872" indent="0">
              <a:buNone/>
            </a:pPr>
            <a:r>
              <a:rPr lang="en-US" sz="2200" dirty="0" smtClean="0">
                <a:solidFill>
                  <a:srgbClr val="660066"/>
                </a:solidFill>
                <a:latin typeface="Dyslexie regular"/>
                <a:cs typeface="Dyslexie regular"/>
              </a:rPr>
              <a:t>(Vitamins C and B)</a:t>
            </a:r>
          </a:p>
          <a:p>
            <a:pPr marL="118872" indent="0">
              <a:buNone/>
            </a:pPr>
            <a:endParaRPr lang="en-US" sz="2200" dirty="0">
              <a:latin typeface="Dyslexie regular"/>
              <a:cs typeface="Dyslexie regular"/>
            </a:endParaRPr>
          </a:p>
          <a:p>
            <a:pPr marL="118872" indent="0">
              <a:buNone/>
            </a:pPr>
            <a:r>
              <a:rPr lang="en-US" sz="2200" dirty="0" smtClean="0">
                <a:latin typeface="Dyslexie regular"/>
                <a:cs typeface="Dyslexie regular"/>
              </a:rPr>
              <a:t>No supplements required if you have a balanced diet!</a:t>
            </a:r>
          </a:p>
          <a:p>
            <a:pPr marL="118872" indent="0">
              <a:buNone/>
            </a:pPr>
            <a:endParaRPr lang="en-US" sz="2200" dirty="0" smtClean="0">
              <a:solidFill>
                <a:srgbClr val="660066"/>
              </a:solidFill>
              <a:latin typeface="Dyslexie regular"/>
              <a:cs typeface="Dyslexie regular"/>
            </a:endParaRPr>
          </a:p>
          <a:p>
            <a:pPr marL="118872" indent="0">
              <a:buNone/>
            </a:pPr>
            <a:endParaRPr lang="en-US" sz="2200" dirty="0">
              <a:solidFill>
                <a:schemeClr val="accent3">
                  <a:lumMod val="75000"/>
                </a:schemeClr>
              </a:solidFill>
              <a:latin typeface="Dyslexie regular"/>
              <a:cs typeface="Dyslexie regular"/>
            </a:endParaRPr>
          </a:p>
          <a:p>
            <a:pPr marL="118872" indent="0">
              <a:buNone/>
            </a:pPr>
            <a:endParaRPr lang="en-US" sz="2200" dirty="0" smtClean="0">
              <a:solidFill>
                <a:schemeClr val="accent3">
                  <a:lumMod val="75000"/>
                </a:schemeClr>
              </a:solidFill>
              <a:latin typeface="Dyslexie regular"/>
              <a:cs typeface="Dyslexie regular"/>
            </a:endParaRPr>
          </a:p>
          <a:p>
            <a:pPr marL="118872" indent="0">
              <a:buNone/>
            </a:pPr>
            <a:endParaRPr lang="en-US" sz="2200" dirty="0" smtClean="0">
              <a:solidFill>
                <a:schemeClr val="accent3">
                  <a:lumMod val="75000"/>
                </a:schemeClr>
              </a:solidFill>
              <a:latin typeface="Dyslexie regular"/>
              <a:cs typeface="Dyslexie regular"/>
            </a:endParaRPr>
          </a:p>
          <a:p>
            <a:pPr marL="118872" indent="0">
              <a:buNone/>
            </a:pPr>
            <a:endParaRPr lang="en-US" sz="2200" dirty="0" smtClean="0">
              <a:solidFill>
                <a:schemeClr val="accent3">
                  <a:lumMod val="75000"/>
                </a:schemeClr>
              </a:solidFill>
              <a:latin typeface="Dyslexie regular"/>
              <a:cs typeface="Dyslexie regular"/>
            </a:endParaRPr>
          </a:p>
          <a:p>
            <a:pPr marL="118872" indent="0">
              <a:buNone/>
            </a:pPr>
            <a:endParaRPr lang="en-US" sz="2200" dirty="0">
              <a:solidFill>
                <a:schemeClr val="accent3">
                  <a:lumMod val="75000"/>
                </a:schemeClr>
              </a:solidFill>
              <a:latin typeface="Dyslexie regular"/>
              <a:cs typeface="Dyslexie regular"/>
            </a:endParaRPr>
          </a:p>
          <a:p>
            <a:pPr marL="118872" indent="0">
              <a:buNone/>
            </a:pPr>
            <a:endParaRPr lang="en-US" sz="2200" dirty="0" smtClean="0">
              <a:solidFill>
                <a:schemeClr val="accent3">
                  <a:lumMod val="75000"/>
                </a:schemeClr>
              </a:solidFill>
              <a:latin typeface="Dyslexie regular"/>
              <a:cs typeface="Dyslexie regular"/>
            </a:endParaRPr>
          </a:p>
          <a:p>
            <a:pPr marL="118872" indent="0">
              <a:buNone/>
            </a:pPr>
            <a:endParaRPr lang="en-US" sz="2200" dirty="0">
              <a:solidFill>
                <a:schemeClr val="accent3">
                  <a:lumMod val="75000"/>
                </a:schemeClr>
              </a:solidFill>
              <a:latin typeface="Dyslexie regular"/>
              <a:cs typeface="Dyslexie regular"/>
            </a:endParaRPr>
          </a:p>
          <a:p>
            <a:pPr marL="118872" indent="0">
              <a:buNone/>
            </a:pPr>
            <a:endParaRPr lang="en-US" sz="2200" dirty="0">
              <a:solidFill>
                <a:schemeClr val="accent3">
                  <a:lumMod val="75000"/>
                </a:schemeClr>
              </a:solidFill>
              <a:latin typeface="Dyslexie regular"/>
              <a:cs typeface="Dyslexie regular"/>
            </a:endParaRPr>
          </a:p>
        </p:txBody>
      </p:sp>
      <p:pic>
        <p:nvPicPr>
          <p:cNvPr id="4" name="Picture 3" descr="vitami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988840"/>
            <a:ext cx="4163506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4396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164528" y="-1240"/>
            <a:ext cx="8799960" cy="6806578"/>
            <a:chOff x="164528" y="188640"/>
            <a:chExt cx="8799960" cy="6806578"/>
          </a:xfrm>
        </p:grpSpPr>
        <p:pic>
          <p:nvPicPr>
            <p:cNvPr id="4" name="Picture 3" descr="03_02-Micronutrient-Info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79" t="24528" r="4679" b="53902"/>
            <a:stretch/>
          </p:blipFill>
          <p:spPr>
            <a:xfrm>
              <a:off x="164528" y="188640"/>
              <a:ext cx="8799960" cy="3387286"/>
            </a:xfrm>
            <a:prstGeom prst="rect">
              <a:avLst/>
            </a:prstGeom>
          </p:spPr>
        </p:pic>
        <p:pic>
          <p:nvPicPr>
            <p:cNvPr id="5" name="Picture 4" descr="03_02-Micronutrient-Info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47" t="45926" r="64762" b="32296"/>
            <a:stretch/>
          </p:blipFill>
          <p:spPr>
            <a:xfrm>
              <a:off x="3108960" y="3575926"/>
              <a:ext cx="2936936" cy="34192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148732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51520" y="116632"/>
            <a:ext cx="8568952" cy="6669360"/>
            <a:chOff x="0" y="0"/>
            <a:chExt cx="8722728" cy="6805930"/>
          </a:xfrm>
        </p:grpSpPr>
        <p:pic>
          <p:nvPicPr>
            <p:cNvPr id="4" name="Picture 3" descr="03_02-Micronutrient-Info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5245" t="45886" r="4679" b="32376"/>
            <a:stretch/>
          </p:blipFill>
          <p:spPr>
            <a:xfrm>
              <a:off x="1384" y="0"/>
              <a:ext cx="5845368" cy="3413760"/>
            </a:xfrm>
            <a:prstGeom prst="rect">
              <a:avLst/>
            </a:prstGeom>
          </p:spPr>
        </p:pic>
        <p:pic>
          <p:nvPicPr>
            <p:cNvPr id="2" name="Picture 1" descr="03_02-Micronutrient-Info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090" t="2814" r="5499" b="75556"/>
            <a:stretch/>
          </p:blipFill>
          <p:spPr>
            <a:xfrm>
              <a:off x="5846752" y="0"/>
              <a:ext cx="2875976" cy="3413760"/>
            </a:xfrm>
            <a:prstGeom prst="rect">
              <a:avLst/>
            </a:prstGeom>
          </p:spPr>
        </p:pic>
        <p:pic>
          <p:nvPicPr>
            <p:cNvPr id="3" name="Picture 2" descr="03_02-Micronutrient-Info.jpg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782" t="67556" r="4835" b="10666"/>
            <a:stretch/>
          </p:blipFill>
          <p:spPr>
            <a:xfrm>
              <a:off x="0" y="3413759"/>
              <a:ext cx="8722728" cy="339217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58593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latin typeface="Dyslexie regular"/>
                <a:cs typeface="Dyslexie regular"/>
              </a:rPr>
              <a:t>Fibre</a:t>
            </a:r>
            <a:endParaRPr lang="en-US" dirty="0">
              <a:latin typeface="Dyslexie regular"/>
              <a:cs typeface="Dyslexie regula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51920" y="1556792"/>
            <a:ext cx="5184576" cy="4968552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Dyslexie regular"/>
                <a:cs typeface="Dyslexie regular"/>
              </a:rPr>
              <a:t>Aids function of the large intestine, and reduces cholesterol</a:t>
            </a:r>
          </a:p>
          <a:p>
            <a:pPr marL="118872" indent="0">
              <a:buNone/>
            </a:pPr>
            <a:endParaRPr lang="en-US" sz="2400" dirty="0">
              <a:latin typeface="Dyslexie regular"/>
              <a:cs typeface="Dyslexie regular"/>
            </a:endParaRPr>
          </a:p>
          <a:p>
            <a:pPr marL="118872" indent="0">
              <a:buNone/>
            </a:pPr>
            <a:r>
              <a:rPr lang="en-US" sz="2400" dirty="0" smtClean="0">
                <a:latin typeface="Dyslexie regular"/>
                <a:cs typeface="Dyslexie regular"/>
              </a:rPr>
              <a:t>Two types:</a:t>
            </a:r>
          </a:p>
          <a:p>
            <a:pPr marL="118872" indent="0">
              <a:buNone/>
            </a:pPr>
            <a:endParaRPr lang="en-US" sz="2400" dirty="0" smtClean="0">
              <a:latin typeface="Dyslexie regular"/>
              <a:cs typeface="Dyslexie regular"/>
            </a:endParaRPr>
          </a:p>
          <a:p>
            <a:pPr marL="118872" indent="0">
              <a:buNone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Dyslexie regular"/>
                <a:cs typeface="Dyslexie regular"/>
              </a:rPr>
              <a:t>Insoluble – </a:t>
            </a:r>
            <a:r>
              <a:rPr lang="en-US" sz="2400" dirty="0" smtClean="0">
                <a:latin typeface="Dyslexie regular"/>
                <a:cs typeface="Dyslexie regular"/>
              </a:rPr>
              <a:t>easier to digest, </a:t>
            </a: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Dyslexie regular"/>
                <a:cs typeface="Dyslexie regular"/>
              </a:rPr>
              <a:t>helps to push waste through the intestines </a:t>
            </a:r>
          </a:p>
          <a:p>
            <a:pPr marL="118872" indent="0">
              <a:buNone/>
            </a:pPr>
            <a:endParaRPr lang="en-US" sz="2400" dirty="0">
              <a:solidFill>
                <a:schemeClr val="accent3">
                  <a:lumMod val="75000"/>
                </a:schemeClr>
              </a:solidFill>
              <a:latin typeface="Dyslexie regular"/>
              <a:cs typeface="Dyslexie regular"/>
            </a:endParaRPr>
          </a:p>
          <a:p>
            <a:pPr marL="118872" indent="0">
              <a:buNone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Dyslexie regular"/>
                <a:cs typeface="Dyslexie regular"/>
              </a:rPr>
              <a:t>Soluble – provides slow release energy </a:t>
            </a:r>
            <a:r>
              <a:rPr lang="en-US" sz="2400" dirty="0" smtClean="0">
                <a:solidFill>
                  <a:srgbClr val="000000"/>
                </a:solidFill>
                <a:latin typeface="Dyslexie regular"/>
                <a:cs typeface="Dyslexie regular"/>
              </a:rPr>
              <a:t>as difficult to digest easily</a:t>
            </a:r>
            <a:endParaRPr lang="en-US" sz="2400" dirty="0">
              <a:solidFill>
                <a:srgbClr val="000000"/>
              </a:solidFill>
              <a:latin typeface="Dyslexie regular"/>
              <a:cs typeface="Dyslexie regular"/>
            </a:endParaRPr>
          </a:p>
          <a:p>
            <a:pPr marL="118872" indent="0">
              <a:buNone/>
            </a:pPr>
            <a:endParaRPr lang="en-US" sz="2400" dirty="0" smtClean="0">
              <a:solidFill>
                <a:srgbClr val="660066"/>
              </a:solidFill>
              <a:latin typeface="Dyslexie regular"/>
              <a:cs typeface="Dyslexie regular"/>
            </a:endParaRPr>
          </a:p>
          <a:p>
            <a:pPr marL="118872" indent="0">
              <a:buNone/>
            </a:pPr>
            <a:endParaRPr lang="en-US" sz="2400" dirty="0">
              <a:solidFill>
                <a:schemeClr val="accent3">
                  <a:lumMod val="75000"/>
                </a:schemeClr>
              </a:solidFill>
              <a:latin typeface="Dyslexie regular"/>
              <a:cs typeface="Dyslexie regular"/>
            </a:endParaRPr>
          </a:p>
          <a:p>
            <a:pPr marL="118872" indent="0">
              <a:buNone/>
            </a:pPr>
            <a:endParaRPr lang="en-US" sz="2400" dirty="0" smtClean="0">
              <a:solidFill>
                <a:schemeClr val="accent3">
                  <a:lumMod val="75000"/>
                </a:schemeClr>
              </a:solidFill>
              <a:latin typeface="Dyslexie regular"/>
              <a:cs typeface="Dyslexie regular"/>
            </a:endParaRPr>
          </a:p>
          <a:p>
            <a:pPr marL="118872" indent="0">
              <a:buNone/>
            </a:pPr>
            <a:endParaRPr lang="en-US" sz="2400" dirty="0" smtClean="0">
              <a:solidFill>
                <a:schemeClr val="accent3">
                  <a:lumMod val="75000"/>
                </a:schemeClr>
              </a:solidFill>
              <a:latin typeface="Dyslexie regular"/>
              <a:cs typeface="Dyslexie regular"/>
            </a:endParaRPr>
          </a:p>
          <a:p>
            <a:pPr marL="118872" indent="0">
              <a:buNone/>
            </a:pPr>
            <a:endParaRPr lang="en-US" sz="2400" dirty="0" smtClean="0">
              <a:solidFill>
                <a:schemeClr val="accent3">
                  <a:lumMod val="75000"/>
                </a:schemeClr>
              </a:solidFill>
              <a:latin typeface="Dyslexie regular"/>
              <a:cs typeface="Dyslexie regular"/>
            </a:endParaRPr>
          </a:p>
          <a:p>
            <a:pPr marL="118872" indent="0">
              <a:buNone/>
            </a:pPr>
            <a:endParaRPr lang="en-US" sz="2400" dirty="0">
              <a:solidFill>
                <a:schemeClr val="accent3">
                  <a:lumMod val="75000"/>
                </a:schemeClr>
              </a:solidFill>
              <a:latin typeface="Dyslexie regular"/>
              <a:cs typeface="Dyslexie regular"/>
            </a:endParaRPr>
          </a:p>
          <a:p>
            <a:pPr marL="118872" indent="0">
              <a:buNone/>
            </a:pPr>
            <a:endParaRPr lang="en-US" sz="2400" dirty="0" smtClean="0">
              <a:solidFill>
                <a:schemeClr val="accent3">
                  <a:lumMod val="75000"/>
                </a:schemeClr>
              </a:solidFill>
              <a:latin typeface="Dyslexie regular"/>
              <a:cs typeface="Dyslexie regular"/>
            </a:endParaRPr>
          </a:p>
          <a:p>
            <a:pPr marL="118872" indent="0">
              <a:buNone/>
            </a:pPr>
            <a:endParaRPr lang="en-US" sz="2400" dirty="0">
              <a:solidFill>
                <a:schemeClr val="accent3">
                  <a:lumMod val="75000"/>
                </a:schemeClr>
              </a:solidFill>
              <a:latin typeface="Dyslexie regular"/>
              <a:cs typeface="Dyslexie regular"/>
            </a:endParaRPr>
          </a:p>
          <a:p>
            <a:pPr marL="118872" indent="0">
              <a:buNone/>
            </a:pPr>
            <a:endParaRPr lang="en-US" sz="2400" dirty="0">
              <a:solidFill>
                <a:schemeClr val="accent3">
                  <a:lumMod val="75000"/>
                </a:schemeClr>
              </a:solidFill>
              <a:latin typeface="Dyslexie regular"/>
              <a:cs typeface="Dyslexie regular"/>
            </a:endParaRPr>
          </a:p>
        </p:txBody>
      </p:sp>
      <p:pic>
        <p:nvPicPr>
          <p:cNvPr id="4" name="Picture 3" descr="905c7a47a80b2246c59fd09310faf5a1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20" r="24822"/>
          <a:stretch/>
        </p:blipFill>
        <p:spPr>
          <a:xfrm rot="21387257">
            <a:off x="567151" y="1729799"/>
            <a:ext cx="2783840" cy="4803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3440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Dyslexie regular"/>
                <a:cs typeface="Dyslexie regular"/>
              </a:rPr>
              <a:t>Water</a:t>
            </a:r>
            <a:endParaRPr lang="en-US" dirty="0">
              <a:latin typeface="Dyslexie regular"/>
              <a:cs typeface="Dyslexie regula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0" y="1694736"/>
            <a:ext cx="4320480" cy="4968552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Dyslexie regular"/>
                <a:cs typeface="Dyslexie regular"/>
              </a:rPr>
              <a:t>Accounts for two thirds of your body weight</a:t>
            </a:r>
          </a:p>
          <a:p>
            <a:pPr marL="118872" indent="0">
              <a:buNone/>
            </a:pPr>
            <a:endParaRPr lang="en-US" sz="2400" dirty="0">
              <a:solidFill>
                <a:schemeClr val="accent2">
                  <a:lumMod val="75000"/>
                </a:schemeClr>
              </a:solidFill>
              <a:latin typeface="Dyslexie regular"/>
              <a:cs typeface="Dyslexie regular"/>
            </a:endParaRPr>
          </a:p>
          <a:p>
            <a:pPr marL="118872" indent="0">
              <a:buNone/>
            </a:pPr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Dyslexie regular"/>
                <a:cs typeface="Dyslexie regular"/>
              </a:rPr>
              <a:t>Allows chemical reactions to occur</a:t>
            </a:r>
          </a:p>
          <a:p>
            <a:pPr marL="118872" indent="0">
              <a:buNone/>
            </a:pPr>
            <a:endParaRPr lang="en-US" sz="2400" dirty="0">
              <a:solidFill>
                <a:schemeClr val="accent2">
                  <a:lumMod val="75000"/>
                </a:schemeClr>
              </a:solidFill>
              <a:latin typeface="Dyslexie regular"/>
              <a:cs typeface="Dyslexie regular"/>
            </a:endParaRPr>
          </a:p>
          <a:p>
            <a:pPr marL="118872" indent="0">
              <a:buNone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Dyslexie regular"/>
                <a:cs typeface="Dyslexie regular"/>
              </a:rPr>
              <a:t>Helps to dissolve and move substances around the body</a:t>
            </a:r>
          </a:p>
          <a:p>
            <a:pPr marL="118872" indent="0">
              <a:buNone/>
            </a:pPr>
            <a:endParaRPr lang="en-US" sz="2400" dirty="0">
              <a:solidFill>
                <a:schemeClr val="accent2">
                  <a:lumMod val="75000"/>
                </a:schemeClr>
              </a:solidFill>
              <a:latin typeface="Dyslexie regular"/>
              <a:cs typeface="Dyslexie regular"/>
            </a:endParaRPr>
          </a:p>
          <a:p>
            <a:pPr marL="118872" indent="0">
              <a:buNone/>
            </a:pPr>
            <a:r>
              <a:rPr lang="en-US" sz="2400" dirty="0" smtClean="0">
                <a:solidFill>
                  <a:srgbClr val="660066"/>
                </a:solidFill>
                <a:latin typeface="Dyslexie regular"/>
                <a:cs typeface="Dyslexie regular"/>
              </a:rPr>
              <a:t>Required to regulate temperature</a:t>
            </a:r>
          </a:p>
          <a:p>
            <a:pPr marL="118872" indent="0">
              <a:buNone/>
            </a:pPr>
            <a:endParaRPr lang="en-US" sz="2400" dirty="0">
              <a:solidFill>
                <a:schemeClr val="accent2">
                  <a:lumMod val="75000"/>
                </a:schemeClr>
              </a:solidFill>
              <a:latin typeface="Dyslexie regular"/>
              <a:cs typeface="Dyslexie regular"/>
            </a:endParaRPr>
          </a:p>
          <a:p>
            <a:pPr marL="118872" indent="0">
              <a:buNone/>
            </a:pPr>
            <a:endParaRPr lang="en-US" sz="2400" dirty="0">
              <a:solidFill>
                <a:schemeClr val="accent3">
                  <a:lumMod val="75000"/>
                </a:schemeClr>
              </a:solidFill>
              <a:latin typeface="Dyslexie regular"/>
              <a:cs typeface="Dyslexie regular"/>
            </a:endParaRPr>
          </a:p>
          <a:p>
            <a:pPr marL="118872" indent="0">
              <a:buNone/>
            </a:pPr>
            <a:endParaRPr lang="en-US" sz="2400" dirty="0" smtClean="0">
              <a:solidFill>
                <a:schemeClr val="accent3">
                  <a:lumMod val="75000"/>
                </a:schemeClr>
              </a:solidFill>
              <a:latin typeface="Dyslexie regular"/>
              <a:cs typeface="Dyslexie regular"/>
            </a:endParaRPr>
          </a:p>
          <a:p>
            <a:pPr marL="118872" indent="0">
              <a:buNone/>
            </a:pPr>
            <a:endParaRPr lang="en-US" sz="2400" dirty="0" smtClean="0">
              <a:solidFill>
                <a:schemeClr val="accent3">
                  <a:lumMod val="75000"/>
                </a:schemeClr>
              </a:solidFill>
              <a:latin typeface="Dyslexie regular"/>
              <a:cs typeface="Dyslexie regular"/>
            </a:endParaRPr>
          </a:p>
          <a:p>
            <a:pPr marL="118872" indent="0">
              <a:buNone/>
            </a:pPr>
            <a:endParaRPr lang="en-US" sz="2400" dirty="0" smtClean="0">
              <a:solidFill>
                <a:schemeClr val="accent3">
                  <a:lumMod val="75000"/>
                </a:schemeClr>
              </a:solidFill>
              <a:latin typeface="Dyslexie regular"/>
              <a:cs typeface="Dyslexie regular"/>
            </a:endParaRPr>
          </a:p>
          <a:p>
            <a:pPr marL="118872" indent="0">
              <a:buNone/>
            </a:pPr>
            <a:endParaRPr lang="en-US" sz="2400" dirty="0">
              <a:solidFill>
                <a:schemeClr val="accent3">
                  <a:lumMod val="75000"/>
                </a:schemeClr>
              </a:solidFill>
              <a:latin typeface="Dyslexie regular"/>
              <a:cs typeface="Dyslexie regular"/>
            </a:endParaRPr>
          </a:p>
          <a:p>
            <a:pPr marL="118872" indent="0">
              <a:buNone/>
            </a:pPr>
            <a:endParaRPr lang="en-US" sz="2400" dirty="0" smtClean="0">
              <a:solidFill>
                <a:schemeClr val="accent3">
                  <a:lumMod val="75000"/>
                </a:schemeClr>
              </a:solidFill>
              <a:latin typeface="Dyslexie regular"/>
              <a:cs typeface="Dyslexie regular"/>
            </a:endParaRPr>
          </a:p>
          <a:p>
            <a:pPr marL="118872" indent="0">
              <a:buNone/>
            </a:pPr>
            <a:endParaRPr lang="en-US" sz="2400" dirty="0">
              <a:solidFill>
                <a:schemeClr val="accent3">
                  <a:lumMod val="75000"/>
                </a:schemeClr>
              </a:solidFill>
              <a:latin typeface="Dyslexie regular"/>
              <a:cs typeface="Dyslexie regular"/>
            </a:endParaRPr>
          </a:p>
          <a:p>
            <a:pPr marL="118872" indent="0">
              <a:buNone/>
            </a:pPr>
            <a:endParaRPr lang="en-US" sz="2400" dirty="0">
              <a:solidFill>
                <a:schemeClr val="accent3">
                  <a:lumMod val="75000"/>
                </a:schemeClr>
              </a:solidFill>
              <a:latin typeface="Dyslexie regular"/>
              <a:cs typeface="Dyslexie regular"/>
            </a:endParaRPr>
          </a:p>
        </p:txBody>
      </p:sp>
      <p:pic>
        <p:nvPicPr>
          <p:cNvPr id="4" name="Picture 3" descr="14445676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556792"/>
            <a:ext cx="3445239" cy="5167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796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Dyslexie regular"/>
                <a:cs typeface="Dyslexie regular"/>
              </a:rPr>
              <a:t>Problems with Lack of Water During Exercise</a:t>
            </a:r>
            <a:endParaRPr lang="en-US" dirty="0">
              <a:latin typeface="Dyslexie regular"/>
              <a:cs typeface="Dyslexie regular"/>
            </a:endParaRPr>
          </a:p>
        </p:txBody>
      </p:sp>
      <p:pic>
        <p:nvPicPr>
          <p:cNvPr id="5" name="Picture 4" descr="Screen-Shot-2014-08-07-at-11.55.39-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173" t="28543"/>
          <a:stretch/>
        </p:blipFill>
        <p:spPr>
          <a:xfrm>
            <a:off x="447714" y="1515264"/>
            <a:ext cx="3250704" cy="5334525"/>
          </a:xfrm>
          <a:prstGeom prst="rect">
            <a:avLst/>
          </a:prstGeom>
        </p:spPr>
      </p:pic>
      <p:pic>
        <p:nvPicPr>
          <p:cNvPr id="6" name="Picture 5" descr="Screen-Shot-2014-08-07-at-11.55.39-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10" r="38389" b="1479"/>
          <a:stretch/>
        </p:blipFill>
        <p:spPr>
          <a:xfrm>
            <a:off x="3895391" y="1700808"/>
            <a:ext cx="5135294" cy="4965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2004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288746"/>
              </p:ext>
            </p:extLst>
          </p:nvPr>
        </p:nvGraphicFramePr>
        <p:xfrm>
          <a:off x="0" y="-2"/>
          <a:ext cx="9144000" cy="6858003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048000"/>
                <a:gridCol w="3048000"/>
                <a:gridCol w="3048000"/>
              </a:tblGrid>
              <a:tr h="1356528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Component of a Healthy Diet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Function and Importance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Sources</a:t>
                      </a:r>
                      <a:endParaRPr lang="en-US" sz="2400" dirty="0"/>
                    </a:p>
                  </a:txBody>
                  <a:tcPr anchor="ctr"/>
                </a:tc>
              </a:tr>
              <a:tr h="7859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Carbohydrates (CHO’s)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7859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Fats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7859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Proteins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7859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Vitamins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7859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Minerals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785925"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Fibre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  <a:tr h="785925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Water</a:t>
                      </a:r>
                      <a:endParaRPr 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818645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Dyslexie regular"/>
                <a:cs typeface="Dyslexie regular"/>
              </a:rPr>
              <a:t>Diet and Nutrition</a:t>
            </a:r>
            <a:endParaRPr lang="en-US" dirty="0">
              <a:latin typeface="Dyslexie regular"/>
              <a:cs typeface="Dyslexie regula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4114800" cy="4625609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2400" dirty="0" smtClean="0">
                <a:latin typeface="Dyslexie regular"/>
                <a:cs typeface="Dyslexie regular"/>
              </a:rPr>
              <a:t>Diet affects sporting performance</a:t>
            </a:r>
          </a:p>
          <a:p>
            <a:endParaRPr lang="en-US" sz="2400" dirty="0">
              <a:latin typeface="Dyslexie regular"/>
              <a:cs typeface="Dyslexie regular"/>
            </a:endParaRPr>
          </a:p>
          <a:p>
            <a:pPr marL="118872" indent="0">
              <a:buNone/>
            </a:pPr>
            <a:r>
              <a:rPr lang="en-US" sz="2400" dirty="0" smtClean="0">
                <a:latin typeface="Dyslexie regular"/>
                <a:cs typeface="Dyslexie regular"/>
              </a:rPr>
              <a:t>Well planned diets </a:t>
            </a:r>
            <a:r>
              <a:rPr lang="en-US" sz="2400" b="1" dirty="0" smtClean="0">
                <a:solidFill>
                  <a:srgbClr val="FF0000"/>
                </a:solidFill>
                <a:latin typeface="Dyslexie regular"/>
                <a:cs typeface="Dyslexie regular"/>
              </a:rPr>
              <a:t>support performers training </a:t>
            </a:r>
            <a:r>
              <a:rPr lang="en-US" sz="2400" b="1" dirty="0" err="1" smtClean="0">
                <a:solidFill>
                  <a:srgbClr val="FF0000"/>
                </a:solidFill>
                <a:latin typeface="Dyslexie regular"/>
                <a:cs typeface="Dyslexie regular"/>
              </a:rPr>
              <a:t>programmes</a:t>
            </a:r>
            <a:endParaRPr lang="en-US" sz="2400" b="1" dirty="0" smtClean="0">
              <a:solidFill>
                <a:srgbClr val="FF0000"/>
              </a:solidFill>
              <a:latin typeface="Dyslexie regular"/>
              <a:cs typeface="Dyslexie regular"/>
            </a:endParaRPr>
          </a:p>
          <a:p>
            <a:pPr marL="118872" indent="0">
              <a:buNone/>
            </a:pPr>
            <a:endParaRPr lang="en-US" sz="2400" b="1" dirty="0">
              <a:solidFill>
                <a:srgbClr val="FF0000"/>
              </a:solidFill>
              <a:latin typeface="Dyslexie regular"/>
              <a:cs typeface="Dyslexie regular"/>
            </a:endParaRPr>
          </a:p>
          <a:p>
            <a:pPr marL="118872" indent="0">
              <a:buNone/>
            </a:pP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  <a:latin typeface="Dyslexie regular"/>
                <a:cs typeface="Dyslexie regular"/>
              </a:rPr>
              <a:t>Men = 2,550 Kcals</a:t>
            </a:r>
          </a:p>
          <a:p>
            <a:pPr marL="118872" indent="0">
              <a:buNone/>
            </a:pPr>
            <a:endParaRPr lang="en-US" sz="2400" b="1" dirty="0" smtClean="0">
              <a:solidFill>
                <a:schemeClr val="accent4">
                  <a:lumMod val="75000"/>
                </a:schemeClr>
              </a:solidFill>
              <a:latin typeface="Dyslexie regular"/>
              <a:cs typeface="Dyslexie regular"/>
            </a:endParaRPr>
          </a:p>
          <a:p>
            <a:pPr marL="118872" indent="0">
              <a:buNone/>
            </a:pP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  <a:latin typeface="Dyslexie regular"/>
                <a:cs typeface="Dyslexie regular"/>
              </a:rPr>
              <a:t>Women = 1,940 Kcals</a:t>
            </a:r>
          </a:p>
        </p:txBody>
      </p:sp>
      <p:pic>
        <p:nvPicPr>
          <p:cNvPr id="5" name="Picture 4" descr="what-is-healthy-diet-sport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598608"/>
            <a:ext cx="4572000" cy="5181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52400"/>
            <a:ext cx="8147249" cy="1251062"/>
          </a:xfrm>
        </p:spPr>
        <p:txBody>
          <a:bodyPr>
            <a:noAutofit/>
          </a:bodyPr>
          <a:lstStyle/>
          <a:p>
            <a:r>
              <a:rPr lang="en-US" sz="3200" dirty="0" smtClean="0">
                <a:latin typeface="Dyslexie regular"/>
                <a:cs typeface="Dyslexie regular"/>
              </a:rPr>
              <a:t>Composition of a Healthy Diet </a:t>
            </a:r>
            <a:endParaRPr lang="en-US" sz="3200" dirty="0">
              <a:latin typeface="Dyslexie regular"/>
              <a:cs typeface="Dyslexie regular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679011278"/>
              </p:ext>
            </p:extLst>
          </p:nvPr>
        </p:nvGraphicFramePr>
        <p:xfrm>
          <a:off x="0" y="1628800"/>
          <a:ext cx="4605908" cy="49973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427984" y="1817440"/>
            <a:ext cx="4392487" cy="5040560"/>
          </a:xfrm>
        </p:spPr>
        <p:txBody>
          <a:bodyPr>
            <a:normAutofit/>
          </a:bodyPr>
          <a:lstStyle/>
          <a:p>
            <a:pPr marL="118872" indent="0">
              <a:buNone/>
            </a:pPr>
            <a:r>
              <a:rPr lang="en-US" sz="2000" dirty="0" smtClean="0">
                <a:latin typeface="Dyslexie regular"/>
                <a:cs typeface="Dyslexie regular"/>
              </a:rPr>
              <a:t>A healthy diet should also contain:</a:t>
            </a:r>
          </a:p>
          <a:p>
            <a:endParaRPr lang="en-US" sz="2000" dirty="0">
              <a:latin typeface="Dyslexie regular"/>
              <a:cs typeface="Dyslexie regular"/>
            </a:endParaRPr>
          </a:p>
          <a:p>
            <a:r>
              <a:rPr lang="en-US" sz="2000" dirty="0" smtClean="0">
                <a:latin typeface="Dyslexie regular"/>
                <a:cs typeface="Dyslexie regular"/>
              </a:rPr>
              <a:t>Variety of foods</a:t>
            </a:r>
          </a:p>
          <a:p>
            <a:endParaRPr lang="en-US" sz="2000" dirty="0" smtClean="0">
              <a:latin typeface="Dyslexie regular"/>
              <a:cs typeface="Dyslexie regular"/>
            </a:endParaRPr>
          </a:p>
          <a:p>
            <a:r>
              <a:rPr lang="en-US" sz="2000" dirty="0" smtClean="0">
                <a:latin typeface="Dyslexie regular"/>
                <a:cs typeface="Dyslexie regular"/>
              </a:rPr>
              <a:t>Five portions of fruit and vegetables per day</a:t>
            </a:r>
          </a:p>
          <a:p>
            <a:endParaRPr lang="en-US" sz="2000" dirty="0" smtClean="0">
              <a:latin typeface="Dyslexie regular"/>
              <a:cs typeface="Dyslexie regular"/>
            </a:endParaRPr>
          </a:p>
          <a:p>
            <a:r>
              <a:rPr lang="en-US" sz="2000" dirty="0" smtClean="0">
                <a:latin typeface="Dyslexie regular"/>
                <a:cs typeface="Dyslexie regular"/>
              </a:rPr>
              <a:t>Less than 5% of sugar</a:t>
            </a:r>
          </a:p>
          <a:p>
            <a:endParaRPr lang="en-US" sz="2000" dirty="0" smtClean="0">
              <a:latin typeface="Dyslexie regular"/>
              <a:cs typeface="Dyslexie regular"/>
            </a:endParaRPr>
          </a:p>
          <a:p>
            <a:endParaRPr lang="en-US" sz="2000" dirty="0">
              <a:latin typeface="Dyslexie regular"/>
              <a:cs typeface="Dyslexie regular"/>
            </a:endParaRPr>
          </a:p>
          <a:p>
            <a:pPr marL="118872" indent="0">
              <a:buNone/>
            </a:pPr>
            <a:r>
              <a:rPr lang="en-US" sz="2000" b="1" dirty="0" smtClean="0">
                <a:solidFill>
                  <a:schemeClr val="accent3">
                    <a:lumMod val="75000"/>
                  </a:schemeClr>
                </a:solidFill>
                <a:latin typeface="Dyslexie regular"/>
                <a:cs typeface="Dyslexie regular"/>
              </a:rPr>
              <a:t>How do you think this diet would change for an endurance athlete? Why?</a:t>
            </a:r>
            <a:endParaRPr lang="en-US" sz="2000" b="1" dirty="0">
              <a:solidFill>
                <a:schemeClr val="accent3">
                  <a:lumMod val="75000"/>
                </a:schemeClr>
              </a:solidFill>
              <a:latin typeface="Dyslexie regular"/>
              <a:cs typeface="Dyslexi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13200613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 dirty="0" smtClean="0">
                <a:latin typeface="Dyslexie regular"/>
                <a:cs typeface="Dyslexie regular"/>
              </a:rPr>
              <a:t>Composition of a Healthy Diet </a:t>
            </a:r>
            <a:endParaRPr lang="en-US" sz="3200" dirty="0">
              <a:latin typeface="Dyslexie regular"/>
              <a:cs typeface="Dyslexie regular"/>
            </a:endParaRPr>
          </a:p>
        </p:txBody>
      </p:sp>
      <p:pic>
        <p:nvPicPr>
          <p:cNvPr id="5" name="Picture 4" descr="eatwell-plat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505818"/>
            <a:ext cx="7237743" cy="5352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2706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Dyslexie regular"/>
                <a:cs typeface="Dyslexie regular"/>
              </a:rPr>
              <a:t>Carbohydrates (CHO’s)</a:t>
            </a:r>
            <a:endParaRPr lang="en-US" dirty="0">
              <a:latin typeface="Dyslexie regular"/>
              <a:cs typeface="Dyslexie regular"/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261000" y="1775191"/>
            <a:ext cx="4330824" cy="4822161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en-US" sz="2100" dirty="0" smtClean="0">
                <a:latin typeface="Dyslexie regular"/>
                <a:cs typeface="Dyslexie regular"/>
              </a:rPr>
              <a:t>Essential for </a:t>
            </a:r>
            <a:r>
              <a:rPr lang="en-US" sz="2100" b="1" dirty="0" smtClean="0">
                <a:solidFill>
                  <a:srgbClr val="D9253E"/>
                </a:solidFill>
                <a:latin typeface="Dyslexie regular"/>
                <a:cs typeface="Dyslexie regular"/>
              </a:rPr>
              <a:t>energy production</a:t>
            </a:r>
            <a:r>
              <a:rPr lang="en-US" sz="2100" dirty="0" smtClean="0">
                <a:latin typeface="Dyslexie regular"/>
                <a:cs typeface="Dyslexie regular"/>
              </a:rPr>
              <a:t>, </a:t>
            </a:r>
            <a:r>
              <a:rPr lang="en-US" sz="2100" b="1" dirty="0" smtClean="0">
                <a:solidFill>
                  <a:schemeClr val="accent2">
                    <a:lumMod val="75000"/>
                  </a:schemeClr>
                </a:solidFill>
                <a:latin typeface="Dyslexie regular"/>
                <a:cs typeface="Dyslexie regular"/>
              </a:rPr>
              <a:t>cell division</a:t>
            </a:r>
            <a:r>
              <a:rPr lang="en-US" sz="2100" dirty="0" smtClean="0">
                <a:latin typeface="Dyslexie regular"/>
                <a:cs typeface="Dyslexie regular"/>
              </a:rPr>
              <a:t>, </a:t>
            </a:r>
            <a:r>
              <a:rPr lang="en-US" sz="2100" b="1" dirty="0" smtClean="0">
                <a:solidFill>
                  <a:schemeClr val="accent4">
                    <a:lumMod val="75000"/>
                  </a:schemeClr>
                </a:solidFill>
                <a:latin typeface="Dyslexie regular"/>
                <a:cs typeface="Dyslexie regular"/>
              </a:rPr>
              <a:t>active transport and formation of molecules</a:t>
            </a:r>
          </a:p>
          <a:p>
            <a:endParaRPr lang="en-US" sz="2100" dirty="0">
              <a:latin typeface="Dyslexie regular"/>
              <a:cs typeface="Dyslexie regular"/>
            </a:endParaRPr>
          </a:p>
          <a:p>
            <a:pPr marL="118872" indent="0">
              <a:buNone/>
            </a:pPr>
            <a:r>
              <a:rPr lang="en-US" sz="2100" dirty="0" smtClean="0">
                <a:latin typeface="Dyslexie regular"/>
                <a:cs typeface="Dyslexie regular"/>
              </a:rPr>
              <a:t>Preferred fuel for exercise (</a:t>
            </a:r>
            <a:r>
              <a:rPr lang="en-US" sz="2100" b="1" dirty="0" smtClean="0">
                <a:solidFill>
                  <a:schemeClr val="accent1">
                    <a:lumMod val="75000"/>
                  </a:schemeClr>
                </a:solidFill>
                <a:latin typeface="Dyslexie regular"/>
                <a:cs typeface="Dyslexie regular"/>
              </a:rPr>
              <a:t>75% of energy requirements</a:t>
            </a:r>
            <a:r>
              <a:rPr lang="en-US" sz="2100" dirty="0" smtClean="0">
                <a:latin typeface="Dyslexie regular"/>
                <a:cs typeface="Dyslexie regular"/>
              </a:rPr>
              <a:t>)</a:t>
            </a:r>
          </a:p>
          <a:p>
            <a:pPr marL="118872" indent="0">
              <a:buNone/>
            </a:pPr>
            <a:endParaRPr lang="en-US" sz="2100" dirty="0">
              <a:latin typeface="Dyslexie regular"/>
              <a:cs typeface="Dyslexie regular"/>
            </a:endParaRPr>
          </a:p>
          <a:p>
            <a:pPr marL="118872" indent="0">
              <a:buNone/>
            </a:pPr>
            <a:r>
              <a:rPr lang="en-US" sz="2100" dirty="0" smtClean="0">
                <a:latin typeface="Dyslexie regular"/>
                <a:cs typeface="Dyslexie regular"/>
              </a:rPr>
              <a:t>Consists of </a:t>
            </a:r>
            <a:r>
              <a:rPr lang="en-US" sz="2100" b="1" dirty="0" smtClean="0">
                <a:solidFill>
                  <a:schemeClr val="accent3">
                    <a:lumMod val="75000"/>
                  </a:schemeClr>
                </a:solidFill>
                <a:latin typeface="Dyslexie regular"/>
                <a:cs typeface="Dyslexie regular"/>
              </a:rPr>
              <a:t>sugars</a:t>
            </a:r>
            <a:r>
              <a:rPr lang="en-US" sz="2100" dirty="0" smtClean="0">
                <a:latin typeface="Dyslexie regular"/>
                <a:cs typeface="Dyslexie regular"/>
              </a:rPr>
              <a:t> and </a:t>
            </a:r>
            <a:r>
              <a:rPr lang="en-US" sz="2100" b="1" dirty="0" smtClean="0">
                <a:solidFill>
                  <a:schemeClr val="accent4">
                    <a:lumMod val="75000"/>
                  </a:schemeClr>
                </a:solidFill>
                <a:latin typeface="Dyslexie regular"/>
                <a:cs typeface="Dyslexie regular"/>
              </a:rPr>
              <a:t>starches</a:t>
            </a:r>
          </a:p>
          <a:p>
            <a:pPr marL="118872" indent="0">
              <a:buNone/>
            </a:pPr>
            <a:endParaRPr lang="en-US" sz="2100" b="1" dirty="0">
              <a:solidFill>
                <a:schemeClr val="accent4">
                  <a:lumMod val="75000"/>
                </a:schemeClr>
              </a:solidFill>
              <a:latin typeface="Dyslexie regular"/>
              <a:cs typeface="Dyslexie regular"/>
            </a:endParaRPr>
          </a:p>
          <a:p>
            <a:pPr marL="118872" indent="0">
              <a:buNone/>
            </a:pPr>
            <a:r>
              <a:rPr lang="en-US" sz="2100" b="1" dirty="0" smtClean="0">
                <a:solidFill>
                  <a:schemeClr val="accent4">
                    <a:lumMod val="75000"/>
                  </a:schemeClr>
                </a:solidFill>
                <a:latin typeface="Dyslexie regular"/>
                <a:cs typeface="Dyslexie regular"/>
              </a:rPr>
              <a:t>1g CHO’s = 4Kcal Energy</a:t>
            </a:r>
          </a:p>
          <a:p>
            <a:pPr marL="118872" indent="0">
              <a:buNone/>
            </a:pPr>
            <a:endParaRPr lang="en-US" sz="2100" dirty="0" smtClean="0">
              <a:latin typeface="Dyslexie regular"/>
              <a:cs typeface="Dyslexie regular"/>
            </a:endParaRPr>
          </a:p>
          <a:p>
            <a:endParaRPr lang="en-US" sz="2100" dirty="0">
              <a:latin typeface="Dyslexie regular"/>
              <a:cs typeface="Dyslexie regular"/>
            </a:endParaRPr>
          </a:p>
          <a:p>
            <a:endParaRPr lang="en-US" sz="2100" dirty="0">
              <a:latin typeface="Dyslexie regular"/>
              <a:cs typeface="Dyslexie regular"/>
            </a:endParaRPr>
          </a:p>
        </p:txBody>
      </p:sp>
      <p:pic>
        <p:nvPicPr>
          <p:cNvPr id="9" name="Picture 8" descr="Pai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2132856"/>
            <a:ext cx="4402601" cy="4104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9842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Dyslexie regular"/>
                <a:cs typeface="Dyslexie regular"/>
              </a:rPr>
              <a:t>Proteins</a:t>
            </a:r>
            <a:endParaRPr lang="en-US" dirty="0">
              <a:latin typeface="Dyslexie regular"/>
              <a:cs typeface="Dyslexie regula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16016" y="1628801"/>
            <a:ext cx="4176464" cy="5040560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en-US" sz="1600" b="1" dirty="0" smtClean="0">
                <a:solidFill>
                  <a:schemeClr val="accent1">
                    <a:lumMod val="75000"/>
                  </a:schemeClr>
                </a:solidFill>
                <a:latin typeface="Dyslexie regular"/>
                <a:cs typeface="Dyslexie regular"/>
              </a:rPr>
              <a:t>Amino acids essential for the body</a:t>
            </a:r>
          </a:p>
          <a:p>
            <a:pPr marL="118872" indent="0">
              <a:buNone/>
            </a:pPr>
            <a:endParaRPr lang="en-US" sz="1600" dirty="0">
              <a:latin typeface="Dyslexie regular"/>
              <a:cs typeface="Dyslexie regular"/>
            </a:endParaRPr>
          </a:p>
          <a:p>
            <a:pPr marL="118872" indent="0">
              <a:buNone/>
            </a:pPr>
            <a:r>
              <a:rPr lang="en-US" sz="1600" dirty="0" smtClean="0">
                <a:latin typeface="Dyslexie regular"/>
                <a:cs typeface="Dyslexie regular"/>
              </a:rPr>
              <a:t>Amino acids are essential for:</a:t>
            </a:r>
          </a:p>
          <a:p>
            <a:endParaRPr lang="en-US" sz="1600" dirty="0">
              <a:latin typeface="Dyslexie regular"/>
              <a:cs typeface="Dyslexie regular"/>
            </a:endParaRPr>
          </a:p>
          <a:p>
            <a:r>
              <a:rPr lang="en-US" sz="1600" dirty="0" smtClean="0">
                <a:solidFill>
                  <a:srgbClr val="479249"/>
                </a:solidFill>
                <a:latin typeface="Dyslexie regular"/>
                <a:cs typeface="Dyslexie regular"/>
              </a:rPr>
              <a:t>Growth</a:t>
            </a:r>
          </a:p>
          <a:p>
            <a:r>
              <a:rPr lang="en-US" sz="1600" dirty="0" smtClean="0">
                <a:solidFill>
                  <a:schemeClr val="accent3">
                    <a:lumMod val="75000"/>
                  </a:schemeClr>
                </a:solidFill>
                <a:latin typeface="Dyslexie regular"/>
                <a:cs typeface="Dyslexie regular"/>
              </a:rPr>
              <a:t>Repair</a:t>
            </a:r>
          </a:p>
          <a:p>
            <a:r>
              <a:rPr lang="en-US" sz="1600" dirty="0" smtClean="0">
                <a:solidFill>
                  <a:schemeClr val="accent2">
                    <a:lumMod val="75000"/>
                  </a:schemeClr>
                </a:solidFill>
                <a:latin typeface="Dyslexie regular"/>
                <a:cs typeface="Dyslexie regular"/>
              </a:rPr>
              <a:t>Energy </a:t>
            </a:r>
            <a:r>
              <a:rPr lang="en-US" sz="1600" dirty="0" smtClean="0">
                <a:latin typeface="Dyslexie regular"/>
                <a:cs typeface="Dyslexie regular"/>
              </a:rPr>
              <a:t>(if no other fuel is available)</a:t>
            </a:r>
          </a:p>
          <a:p>
            <a:endParaRPr lang="en-US" sz="1600" dirty="0">
              <a:latin typeface="Dyslexie regular"/>
              <a:cs typeface="Dyslexie regular"/>
            </a:endParaRPr>
          </a:p>
          <a:p>
            <a:pPr marL="118872" indent="0">
              <a:buNone/>
            </a:pPr>
            <a:r>
              <a:rPr lang="en-US" sz="1600" dirty="0" smtClean="0">
                <a:latin typeface="Dyslexie regular"/>
                <a:cs typeface="Dyslexie regular"/>
              </a:rPr>
              <a:t>Used to make: </a:t>
            </a:r>
          </a:p>
          <a:p>
            <a:pPr marL="118872" indent="0">
              <a:buNone/>
            </a:pPr>
            <a:endParaRPr lang="en-US" sz="1600" dirty="0">
              <a:latin typeface="Dyslexie regular"/>
              <a:cs typeface="Dyslexie regular"/>
            </a:endParaRPr>
          </a:p>
          <a:p>
            <a:r>
              <a:rPr lang="en-US" sz="1600" dirty="0" smtClean="0">
                <a:latin typeface="Dyslexie regular"/>
                <a:cs typeface="Dyslexie regular"/>
              </a:rPr>
              <a:t>Muscle proteins</a:t>
            </a:r>
          </a:p>
          <a:p>
            <a:r>
              <a:rPr lang="en-US" sz="1600" dirty="0" err="1" smtClean="0">
                <a:latin typeface="Dyslexie regular"/>
                <a:cs typeface="Dyslexie regular"/>
              </a:rPr>
              <a:t>Haemoglobin</a:t>
            </a:r>
            <a:endParaRPr lang="en-US" sz="1600" dirty="0" smtClean="0">
              <a:latin typeface="Dyslexie regular"/>
              <a:cs typeface="Dyslexie regular"/>
            </a:endParaRPr>
          </a:p>
          <a:p>
            <a:r>
              <a:rPr lang="en-US" sz="1600" dirty="0" smtClean="0">
                <a:latin typeface="Dyslexie regular"/>
                <a:cs typeface="Dyslexie regular"/>
              </a:rPr>
              <a:t>Enzymes</a:t>
            </a:r>
          </a:p>
          <a:p>
            <a:r>
              <a:rPr lang="en-US" sz="1600" dirty="0" smtClean="0">
                <a:latin typeface="Dyslexie regular"/>
                <a:cs typeface="Dyslexie regular"/>
              </a:rPr>
              <a:t>Antibodies</a:t>
            </a:r>
          </a:p>
          <a:p>
            <a:r>
              <a:rPr lang="en-US" sz="1600" dirty="0" smtClean="0">
                <a:latin typeface="Dyslexie regular"/>
                <a:cs typeface="Dyslexie regular"/>
              </a:rPr>
              <a:t>Collagen</a:t>
            </a:r>
          </a:p>
          <a:p>
            <a:endParaRPr lang="en-US" sz="1600" dirty="0">
              <a:latin typeface="Dyslexie regular"/>
              <a:cs typeface="Dyslexie regular"/>
            </a:endParaRPr>
          </a:p>
          <a:p>
            <a:pPr marL="118872" indent="0">
              <a:buNone/>
            </a:pPr>
            <a:r>
              <a:rPr lang="en-US" sz="1600" b="1" dirty="0" smtClean="0">
                <a:solidFill>
                  <a:schemeClr val="accent4">
                    <a:lumMod val="75000"/>
                  </a:schemeClr>
                </a:solidFill>
                <a:latin typeface="Dyslexie regular"/>
                <a:cs typeface="Dyslexie regular"/>
              </a:rPr>
              <a:t>1g Protein = 4Kcal Energy</a:t>
            </a:r>
            <a:endParaRPr lang="en-US" sz="1600" b="1" dirty="0">
              <a:solidFill>
                <a:schemeClr val="accent4">
                  <a:lumMod val="75000"/>
                </a:schemeClr>
              </a:solidFill>
              <a:latin typeface="Dyslexie regular"/>
              <a:cs typeface="Dyslexie regular"/>
            </a:endParaRPr>
          </a:p>
          <a:p>
            <a:pPr marL="118872" indent="0">
              <a:buNone/>
            </a:pPr>
            <a:endParaRPr lang="en-US" sz="1600" dirty="0">
              <a:latin typeface="Dyslexie regular"/>
              <a:cs typeface="Dyslexie regular"/>
            </a:endParaRPr>
          </a:p>
        </p:txBody>
      </p:sp>
      <p:pic>
        <p:nvPicPr>
          <p:cNvPr id="4" name="Picture 3" descr="protein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46" r="9938"/>
          <a:stretch/>
        </p:blipFill>
        <p:spPr>
          <a:xfrm>
            <a:off x="179512" y="2276872"/>
            <a:ext cx="4358640" cy="3512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7495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ats-and-meats-lg-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6356" y="2636912"/>
            <a:ext cx="4647643" cy="30689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Dyslexie regular"/>
                <a:cs typeface="Dyslexie regular"/>
              </a:rPr>
              <a:t>Fats</a:t>
            </a:r>
            <a:endParaRPr lang="en-US" dirty="0">
              <a:latin typeface="Dyslexie regular"/>
              <a:cs typeface="Dyslexie regular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1700808"/>
            <a:ext cx="4618856" cy="4625609"/>
          </a:xfrm>
        </p:spPr>
        <p:txBody>
          <a:bodyPr>
            <a:noAutofit/>
          </a:bodyPr>
          <a:lstStyle/>
          <a:p>
            <a:pPr marL="118872" indent="0">
              <a:buNone/>
            </a:pPr>
            <a:r>
              <a:rPr lang="en-US" sz="2400" dirty="0" smtClean="0">
                <a:latin typeface="Dyslexie regular"/>
                <a:cs typeface="Dyslexie regular"/>
              </a:rPr>
              <a:t>Fats are 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Dyslexie regular"/>
                <a:cs typeface="Dyslexie regular"/>
              </a:rPr>
              <a:t>triglycerides that provide the body with fatty acids</a:t>
            </a:r>
          </a:p>
          <a:p>
            <a:pPr marL="118872" indent="0">
              <a:buNone/>
            </a:pPr>
            <a:endParaRPr lang="en-US" sz="2400" dirty="0">
              <a:latin typeface="Dyslexie regular"/>
              <a:cs typeface="Dyslexie regular"/>
            </a:endParaRPr>
          </a:p>
          <a:p>
            <a:pPr marL="118872" indent="0">
              <a:buNone/>
            </a:pPr>
            <a:r>
              <a:rPr lang="en-US" sz="2400" dirty="0" smtClean="0">
                <a:latin typeface="Dyslexie regular"/>
                <a:cs typeface="Dyslexie regular"/>
              </a:rPr>
              <a:t>Fat is required to:</a:t>
            </a:r>
          </a:p>
          <a:p>
            <a:pPr marL="118872" indent="0">
              <a:buNone/>
            </a:pPr>
            <a:endParaRPr lang="en-US" sz="2400" dirty="0">
              <a:latin typeface="Dyslexie regular"/>
              <a:cs typeface="Dyslexie regular"/>
            </a:endParaRPr>
          </a:p>
          <a:p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Dyslexie regular"/>
                <a:cs typeface="Dyslexie regular"/>
              </a:rPr>
              <a:t>Insulate nerves</a:t>
            </a:r>
          </a:p>
          <a:p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latin typeface="Dyslexie regular"/>
                <a:cs typeface="Dyslexie regular"/>
              </a:rPr>
              <a:t>Form cell membranes</a:t>
            </a:r>
          </a:p>
          <a:p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  <a:latin typeface="Dyslexie regular"/>
                <a:cs typeface="Dyslexie regular"/>
              </a:rPr>
              <a:t>Cushion organs</a:t>
            </a:r>
          </a:p>
          <a:p>
            <a:r>
              <a:rPr lang="en-US" sz="2400" dirty="0" smtClean="0">
                <a:solidFill>
                  <a:schemeClr val="accent4">
                    <a:lumMod val="75000"/>
                  </a:schemeClr>
                </a:solidFill>
                <a:latin typeface="Dyslexie regular"/>
                <a:cs typeface="Dyslexie regular"/>
              </a:rPr>
              <a:t>Provide energy</a:t>
            </a:r>
          </a:p>
          <a:p>
            <a:pPr marL="118872" indent="0">
              <a:buNone/>
            </a:pPr>
            <a:endParaRPr lang="en-US" sz="2400" dirty="0">
              <a:latin typeface="Dyslexie regular"/>
              <a:cs typeface="Dyslexie regular"/>
            </a:endParaRPr>
          </a:p>
          <a:p>
            <a:pPr marL="118872" indent="0">
              <a:buNone/>
            </a:pPr>
            <a:r>
              <a:rPr lang="en-US" sz="2400" dirty="0" smtClean="0">
                <a:solidFill>
                  <a:schemeClr val="accent3">
                    <a:lumMod val="75000"/>
                  </a:schemeClr>
                </a:solidFill>
                <a:latin typeface="Dyslexie regular"/>
                <a:cs typeface="Dyslexie regular"/>
              </a:rPr>
              <a:t>1g Fat = 9Kcal of Energy</a:t>
            </a:r>
          </a:p>
          <a:p>
            <a:pPr marL="118872" indent="0">
              <a:buNone/>
            </a:pPr>
            <a:endParaRPr lang="en-US" sz="2400" dirty="0">
              <a:latin typeface="Dyslexie regular"/>
              <a:cs typeface="Dyslexi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40391162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Dyslexie regular"/>
                <a:cs typeface="Dyslexie regular"/>
              </a:rPr>
              <a:t>Two Types of Fats</a:t>
            </a:r>
            <a:endParaRPr lang="en-US" dirty="0">
              <a:latin typeface="Dyslexie regular"/>
              <a:cs typeface="Dyslexie regular"/>
            </a:endParaRPr>
          </a:p>
        </p:txBody>
      </p:sp>
      <p:pic>
        <p:nvPicPr>
          <p:cNvPr id="4" name="Picture 3" descr="img_56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200"/>
            <a:ext cx="9144000" cy="533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999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latin typeface="Dyslexie regular"/>
                <a:cs typeface="Dyslexie regular"/>
              </a:rPr>
              <a:t>Two Types of Fats</a:t>
            </a:r>
            <a:endParaRPr lang="en-US" dirty="0">
              <a:latin typeface="Dyslexie regular"/>
              <a:cs typeface="Dyslexie regular"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accent3">
                    <a:lumMod val="75000"/>
                  </a:schemeClr>
                </a:solidFill>
                <a:latin typeface="Dyslexie regular"/>
                <a:cs typeface="Dyslexie regular"/>
              </a:rPr>
              <a:t>Saturated fats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Dyslexie regular"/>
              <a:cs typeface="Dyslexie regular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>
                <a:latin typeface="Dyslexie regular"/>
                <a:cs typeface="Dyslexie regular"/>
              </a:rPr>
              <a:t>Fat molecule is </a:t>
            </a:r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Dyslexie regular"/>
                <a:cs typeface="Dyslexie regular"/>
              </a:rPr>
              <a:t>solid</a:t>
            </a:r>
            <a:r>
              <a:rPr lang="en-US" dirty="0" smtClean="0">
                <a:latin typeface="Dyslexie regular"/>
                <a:cs typeface="Dyslexie regular"/>
              </a:rPr>
              <a:t> at room temperature</a:t>
            </a:r>
          </a:p>
          <a:p>
            <a:endParaRPr lang="en-US" dirty="0">
              <a:latin typeface="Dyslexie regular"/>
              <a:cs typeface="Dyslexie regular"/>
            </a:endParaRPr>
          </a:p>
          <a:p>
            <a:r>
              <a:rPr lang="en-US" dirty="0" smtClean="0">
                <a:latin typeface="Dyslexie regular"/>
                <a:cs typeface="Dyslexie regular"/>
              </a:rPr>
              <a:t>Mainly found in </a:t>
            </a:r>
            <a:r>
              <a:rPr lang="en-US" dirty="0" smtClean="0">
                <a:solidFill>
                  <a:srgbClr val="B48200"/>
                </a:solidFill>
                <a:latin typeface="Dyslexie regular"/>
                <a:cs typeface="Dyslexie regular"/>
              </a:rPr>
              <a:t>animal products</a:t>
            </a:r>
          </a:p>
          <a:p>
            <a:endParaRPr lang="en-US" dirty="0">
              <a:latin typeface="Dyslexie regular"/>
              <a:cs typeface="Dyslexie regular"/>
            </a:endParaRPr>
          </a:p>
          <a:p>
            <a:r>
              <a:rPr lang="en-US" dirty="0" smtClean="0">
                <a:latin typeface="Dyslexie regular"/>
                <a:cs typeface="Dyslexie regular"/>
              </a:rPr>
              <a:t>Associated with </a:t>
            </a:r>
            <a:r>
              <a:rPr lang="en-US" dirty="0" smtClean="0">
                <a:solidFill>
                  <a:srgbClr val="B48200"/>
                </a:solidFill>
                <a:latin typeface="Dyslexie regular"/>
                <a:cs typeface="Dyslexie regular"/>
              </a:rPr>
              <a:t>heart disease</a:t>
            </a:r>
            <a:endParaRPr lang="en-US" dirty="0">
              <a:solidFill>
                <a:srgbClr val="B48200"/>
              </a:solidFill>
              <a:latin typeface="Dyslexie regular"/>
              <a:cs typeface="Dyslexie regular"/>
            </a:endParaRP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Dyslexie regular"/>
                <a:cs typeface="Dyslexie regular"/>
              </a:rPr>
              <a:t>Unsaturated fats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Dyslexie regular"/>
              <a:cs typeface="Dyslexie regular"/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>
                <a:latin typeface="Dyslexie regular"/>
                <a:cs typeface="Dyslexie regular"/>
              </a:rPr>
              <a:t>Fat molecule is 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Dyslexie regular"/>
                <a:cs typeface="Dyslexie regular"/>
              </a:rPr>
              <a:t>liquid</a:t>
            </a:r>
            <a:r>
              <a:rPr lang="en-US" dirty="0" smtClean="0">
                <a:latin typeface="Dyslexie regular"/>
                <a:cs typeface="Dyslexie regular"/>
              </a:rPr>
              <a:t> at room temperature</a:t>
            </a:r>
          </a:p>
          <a:p>
            <a:endParaRPr lang="en-US" dirty="0">
              <a:latin typeface="Dyslexie regular"/>
              <a:cs typeface="Dyslexie regular"/>
            </a:endParaRPr>
          </a:p>
          <a:p>
            <a:r>
              <a:rPr lang="en-US" dirty="0" smtClean="0">
                <a:latin typeface="Dyslexie regular"/>
                <a:cs typeface="Dyslexie regular"/>
              </a:rPr>
              <a:t>Mainly found in </a:t>
            </a:r>
            <a:r>
              <a:rPr lang="en-US" dirty="0" smtClean="0">
                <a:solidFill>
                  <a:srgbClr val="3792AA"/>
                </a:solidFill>
                <a:latin typeface="Dyslexie regular"/>
                <a:cs typeface="Dyslexie regular"/>
              </a:rPr>
              <a:t>sunflower, olive oil and fish oil</a:t>
            </a:r>
          </a:p>
          <a:p>
            <a:endParaRPr lang="en-US" dirty="0">
              <a:latin typeface="Dyslexie regular"/>
              <a:cs typeface="Dyslexie regular"/>
            </a:endParaRPr>
          </a:p>
          <a:p>
            <a:r>
              <a:rPr lang="en-US" dirty="0" smtClean="0">
                <a:latin typeface="Dyslexie regular"/>
                <a:cs typeface="Dyslexie regular"/>
              </a:rPr>
              <a:t>Helps </a:t>
            </a:r>
            <a:r>
              <a:rPr lang="en-US" dirty="0" smtClean="0">
                <a:solidFill>
                  <a:srgbClr val="3792AA"/>
                </a:solidFill>
                <a:latin typeface="Dyslexie regular"/>
                <a:cs typeface="Dyslexie regular"/>
              </a:rPr>
              <a:t>lower cholesterol</a:t>
            </a:r>
            <a:endParaRPr lang="en-US" dirty="0">
              <a:solidFill>
                <a:srgbClr val="3792AA"/>
              </a:solidFill>
              <a:latin typeface="Dyslexie regular"/>
              <a:cs typeface="Dyslexie regular"/>
            </a:endParaRPr>
          </a:p>
        </p:txBody>
      </p:sp>
    </p:spTree>
    <p:extLst>
      <p:ext uri="{BB962C8B-B14F-4D97-AF65-F5344CB8AC3E}">
        <p14:creationId xmlns:p14="http://schemas.microsoft.com/office/powerpoint/2010/main" val="28563825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9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ＭＳ ゴシック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Module.thmx</Template>
  <TotalTime>230</TotalTime>
  <Words>412</Words>
  <Application>Microsoft Macintosh PowerPoint</Application>
  <PresentationFormat>On-screen Show (4:3)</PresentationFormat>
  <Paragraphs>155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Module</vt:lpstr>
      <vt:lpstr>Exercise Physiology</vt:lpstr>
      <vt:lpstr>Diet and Nutrition</vt:lpstr>
      <vt:lpstr>Composition of a Healthy Diet </vt:lpstr>
      <vt:lpstr>Composition of a Healthy Diet </vt:lpstr>
      <vt:lpstr>Carbohydrates (CHO’s)</vt:lpstr>
      <vt:lpstr>Proteins</vt:lpstr>
      <vt:lpstr>Fats</vt:lpstr>
      <vt:lpstr>Two Types of Fats</vt:lpstr>
      <vt:lpstr>Two Types of Fats</vt:lpstr>
      <vt:lpstr>Vitamins and Minerals</vt:lpstr>
      <vt:lpstr>Minerals</vt:lpstr>
      <vt:lpstr>Key Minerals</vt:lpstr>
      <vt:lpstr>Vitamins</vt:lpstr>
      <vt:lpstr>PowerPoint Presentation</vt:lpstr>
      <vt:lpstr>PowerPoint Presentation</vt:lpstr>
      <vt:lpstr>Fibre</vt:lpstr>
      <vt:lpstr>Water</vt:lpstr>
      <vt:lpstr>Problems with Lack of Water During Exercise</vt:lpstr>
      <vt:lpstr>PowerPoint Presentation</vt:lpstr>
    </vt:vector>
  </TitlesOfParts>
  <Company>Brazilian Soccer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Office 2004 Test Drive User</dc:creator>
  <cp:lastModifiedBy>R</cp:lastModifiedBy>
  <cp:revision>60</cp:revision>
  <dcterms:created xsi:type="dcterms:W3CDTF">2010-05-13T16:38:20Z</dcterms:created>
  <dcterms:modified xsi:type="dcterms:W3CDTF">2016-10-30T09:26:19Z</dcterms:modified>
</cp:coreProperties>
</file>