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9" r:id="rId3"/>
    <p:sldId id="290" r:id="rId4"/>
    <p:sldId id="292" r:id="rId5"/>
    <p:sldId id="293" r:id="rId6"/>
    <p:sldId id="301" r:id="rId7"/>
    <p:sldId id="294" r:id="rId8"/>
    <p:sldId id="307" r:id="rId9"/>
    <p:sldId id="302" r:id="rId10"/>
    <p:sldId id="303" r:id="rId11"/>
    <p:sldId id="308" r:id="rId12"/>
    <p:sldId id="295" r:id="rId13"/>
    <p:sldId id="306" r:id="rId14"/>
    <p:sldId id="300" r:id="rId15"/>
    <p:sldId id="304" r:id="rId16"/>
    <p:sldId id="296" r:id="rId17"/>
    <p:sldId id="305" r:id="rId18"/>
    <p:sldId id="297" r:id="rId19"/>
    <p:sldId id="298" r:id="rId20"/>
    <p:sldId id="270" r:id="rId21"/>
    <p:sldId id="281" r:id="rId22"/>
    <p:sldId id="299" r:id="rId23"/>
    <p:sldId id="265" r:id="rId24"/>
    <p:sldId id="280" r:id="rId25"/>
    <p:sldId id="283" r:id="rId26"/>
    <p:sldId id="284" r:id="rId27"/>
    <p:sldId id="285" r:id="rId28"/>
    <p:sldId id="286" r:id="rId29"/>
    <p:sldId id="288" r:id="rId30"/>
    <p:sldId id="315" r:id="rId31"/>
    <p:sldId id="310" r:id="rId32"/>
    <p:sldId id="316" r:id="rId33"/>
    <p:sldId id="314" r:id="rId34"/>
    <p:sldId id="313" r:id="rId35"/>
    <p:sldId id="311" r:id="rId3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631"/>
  </p:normalViewPr>
  <p:slideViewPr>
    <p:cSldViewPr>
      <p:cViewPr varScale="1">
        <p:scale>
          <a:sx n="69" d="100"/>
          <a:sy n="69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FFCAD-E9AE-494D-A105-FB6A8AF1B4D3}" type="doc">
      <dgm:prSet loTypeId="urn:microsoft.com/office/officeart/2005/8/layout/target1" loCatId="relationship" qsTypeId="urn:microsoft.com/office/officeart/2005/8/quickstyle/simple5" qsCatId="simple" csTypeId="urn:microsoft.com/office/officeart/2005/8/colors/colorful2" csCatId="colorful" phldr="1"/>
      <dgm:spPr/>
    </dgm:pt>
    <dgm:pt modelId="{68DD60DB-E608-4683-B104-FF7F5F762B05}">
      <dgm:prSet phldrT="[Text]"/>
      <dgm:spPr/>
      <dgm:t>
        <a:bodyPr/>
        <a:lstStyle/>
        <a:p>
          <a:r>
            <a:rPr lang="en-GB" dirty="0" smtClean="0"/>
            <a:t>Psychological Core</a:t>
          </a:r>
          <a:endParaRPr lang="en-GB" dirty="0"/>
        </a:p>
      </dgm:t>
    </dgm:pt>
    <dgm:pt modelId="{1B97D661-389E-45DF-9EDF-4B650E44E349}" type="parTrans" cxnId="{0361F7D2-725C-4FF1-8077-43E785CD0105}">
      <dgm:prSet/>
      <dgm:spPr/>
      <dgm:t>
        <a:bodyPr/>
        <a:lstStyle/>
        <a:p>
          <a:endParaRPr lang="en-GB"/>
        </a:p>
      </dgm:t>
    </dgm:pt>
    <dgm:pt modelId="{1F2AAFF9-DA24-4AAC-95C2-AF724F30FD46}" type="sibTrans" cxnId="{0361F7D2-725C-4FF1-8077-43E785CD0105}">
      <dgm:prSet/>
      <dgm:spPr/>
      <dgm:t>
        <a:bodyPr/>
        <a:lstStyle/>
        <a:p>
          <a:endParaRPr lang="en-GB"/>
        </a:p>
      </dgm:t>
    </dgm:pt>
    <dgm:pt modelId="{70092DAA-E477-4BF0-83DB-4EDAC8168839}">
      <dgm:prSet phldrT="[Text]"/>
      <dgm:spPr/>
      <dgm:t>
        <a:bodyPr/>
        <a:lstStyle/>
        <a:p>
          <a:r>
            <a:rPr lang="en-GB" dirty="0" smtClean="0"/>
            <a:t>Typical Responses</a:t>
          </a:r>
          <a:endParaRPr lang="en-GB" dirty="0"/>
        </a:p>
      </dgm:t>
    </dgm:pt>
    <dgm:pt modelId="{D98A0ED5-69B6-4341-BF5F-0D7D224A8C70}" type="parTrans" cxnId="{51EE97CD-5999-4DBD-88EA-F81561685B3E}">
      <dgm:prSet/>
      <dgm:spPr/>
      <dgm:t>
        <a:bodyPr/>
        <a:lstStyle/>
        <a:p>
          <a:endParaRPr lang="en-GB"/>
        </a:p>
      </dgm:t>
    </dgm:pt>
    <dgm:pt modelId="{8AAF0405-57B1-44A6-81D0-B1CB28278354}" type="sibTrans" cxnId="{51EE97CD-5999-4DBD-88EA-F81561685B3E}">
      <dgm:prSet/>
      <dgm:spPr/>
      <dgm:t>
        <a:bodyPr/>
        <a:lstStyle/>
        <a:p>
          <a:endParaRPr lang="en-GB"/>
        </a:p>
      </dgm:t>
    </dgm:pt>
    <dgm:pt modelId="{4F1F56BE-DC7F-449F-A266-C565C8C4B3FE}">
      <dgm:prSet phldrT="[Text]"/>
      <dgm:spPr/>
      <dgm:t>
        <a:bodyPr/>
        <a:lstStyle/>
        <a:p>
          <a:r>
            <a:rPr lang="en-GB" dirty="0" smtClean="0"/>
            <a:t>Role Related Behaviour</a:t>
          </a:r>
          <a:endParaRPr lang="en-GB" dirty="0"/>
        </a:p>
      </dgm:t>
    </dgm:pt>
    <dgm:pt modelId="{03DACDDC-C8AE-45A3-8533-5B27C8903490}" type="parTrans" cxnId="{8EA4D1DE-6AF2-4EE6-9AE6-3DC638DC0A30}">
      <dgm:prSet/>
      <dgm:spPr/>
      <dgm:t>
        <a:bodyPr/>
        <a:lstStyle/>
        <a:p>
          <a:endParaRPr lang="en-GB"/>
        </a:p>
      </dgm:t>
    </dgm:pt>
    <dgm:pt modelId="{F653B3D8-0BAA-4867-A031-3874F455D1E4}" type="sibTrans" cxnId="{8EA4D1DE-6AF2-4EE6-9AE6-3DC638DC0A30}">
      <dgm:prSet/>
      <dgm:spPr/>
      <dgm:t>
        <a:bodyPr/>
        <a:lstStyle/>
        <a:p>
          <a:endParaRPr lang="en-GB"/>
        </a:p>
      </dgm:t>
    </dgm:pt>
    <dgm:pt modelId="{ED53395C-61E8-4E3F-91EC-ACA5F8527111}" type="pres">
      <dgm:prSet presAssocID="{D94FFCAD-E9AE-494D-A105-FB6A8AF1B4D3}" presName="composite" presStyleCnt="0">
        <dgm:presLayoutVars>
          <dgm:chMax val="5"/>
          <dgm:dir/>
          <dgm:resizeHandles val="exact"/>
        </dgm:presLayoutVars>
      </dgm:prSet>
      <dgm:spPr/>
    </dgm:pt>
    <dgm:pt modelId="{DFAD823F-C509-4E92-BF66-EB2C2FC44D94}" type="pres">
      <dgm:prSet presAssocID="{68DD60DB-E608-4683-B104-FF7F5F762B05}" presName="circle1" presStyleLbl="lnNode1" presStyleIdx="0" presStyleCnt="3"/>
      <dgm:spPr/>
    </dgm:pt>
    <dgm:pt modelId="{5C2EF6E1-1F7F-433F-8BEC-7D0B9E39C8AE}" type="pres">
      <dgm:prSet presAssocID="{68DD60DB-E608-4683-B104-FF7F5F762B05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F1BA77-49B7-4F8C-8847-65ADEF6C28BA}" type="pres">
      <dgm:prSet presAssocID="{68DD60DB-E608-4683-B104-FF7F5F762B05}" presName="line1" presStyleLbl="callout" presStyleIdx="0" presStyleCnt="6"/>
      <dgm:spPr/>
    </dgm:pt>
    <dgm:pt modelId="{FEC56DAA-22F8-41BA-B994-25C92DA5831F}" type="pres">
      <dgm:prSet presAssocID="{68DD60DB-E608-4683-B104-FF7F5F762B05}" presName="d1" presStyleLbl="callout" presStyleIdx="1" presStyleCnt="6"/>
      <dgm:spPr/>
    </dgm:pt>
    <dgm:pt modelId="{28E82A25-BF23-4014-A6D8-D6442FA73D61}" type="pres">
      <dgm:prSet presAssocID="{70092DAA-E477-4BF0-83DB-4EDAC8168839}" presName="circle2" presStyleLbl="lnNode1" presStyleIdx="1" presStyleCnt="3"/>
      <dgm:spPr/>
    </dgm:pt>
    <dgm:pt modelId="{26CCD22A-335F-4581-8D31-8A5D832283A6}" type="pres">
      <dgm:prSet presAssocID="{70092DAA-E477-4BF0-83DB-4EDAC8168839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DE3B69-687E-468F-8BEB-5F4F6AF71103}" type="pres">
      <dgm:prSet presAssocID="{70092DAA-E477-4BF0-83DB-4EDAC8168839}" presName="line2" presStyleLbl="callout" presStyleIdx="2" presStyleCnt="6"/>
      <dgm:spPr/>
    </dgm:pt>
    <dgm:pt modelId="{89DE4112-2762-40E8-8763-47133FE21D34}" type="pres">
      <dgm:prSet presAssocID="{70092DAA-E477-4BF0-83DB-4EDAC8168839}" presName="d2" presStyleLbl="callout" presStyleIdx="3" presStyleCnt="6"/>
      <dgm:spPr/>
    </dgm:pt>
    <dgm:pt modelId="{229FB3D6-03E4-4AEE-8B30-AF6A274E75EE}" type="pres">
      <dgm:prSet presAssocID="{4F1F56BE-DC7F-449F-A266-C565C8C4B3FE}" presName="circle3" presStyleLbl="lnNode1" presStyleIdx="2" presStyleCnt="3"/>
      <dgm:spPr/>
    </dgm:pt>
    <dgm:pt modelId="{B613A385-55B8-4411-87CA-0674163CA234}" type="pres">
      <dgm:prSet presAssocID="{4F1F56BE-DC7F-449F-A266-C565C8C4B3FE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0B8C21-3043-4A9A-8E65-699D6ACBFFD8}" type="pres">
      <dgm:prSet presAssocID="{4F1F56BE-DC7F-449F-A266-C565C8C4B3FE}" presName="line3" presStyleLbl="callout" presStyleIdx="4" presStyleCnt="6"/>
      <dgm:spPr/>
    </dgm:pt>
    <dgm:pt modelId="{4359EAD5-70DC-45E0-BC3F-3468EAC34008}" type="pres">
      <dgm:prSet presAssocID="{4F1F56BE-DC7F-449F-A266-C565C8C4B3FE}" presName="d3" presStyleLbl="callout" presStyleIdx="5" presStyleCnt="6"/>
      <dgm:spPr/>
    </dgm:pt>
  </dgm:ptLst>
  <dgm:cxnLst>
    <dgm:cxn modelId="{51EE97CD-5999-4DBD-88EA-F81561685B3E}" srcId="{D94FFCAD-E9AE-494D-A105-FB6A8AF1B4D3}" destId="{70092DAA-E477-4BF0-83DB-4EDAC8168839}" srcOrd="1" destOrd="0" parTransId="{D98A0ED5-69B6-4341-BF5F-0D7D224A8C70}" sibTransId="{8AAF0405-57B1-44A6-81D0-B1CB28278354}"/>
    <dgm:cxn modelId="{0361F7D2-725C-4FF1-8077-43E785CD0105}" srcId="{D94FFCAD-E9AE-494D-A105-FB6A8AF1B4D3}" destId="{68DD60DB-E608-4683-B104-FF7F5F762B05}" srcOrd="0" destOrd="0" parTransId="{1B97D661-389E-45DF-9EDF-4B650E44E349}" sibTransId="{1F2AAFF9-DA24-4AAC-95C2-AF724F30FD46}"/>
    <dgm:cxn modelId="{45E69C13-2897-4EC7-99C4-83A62E54C9F0}" type="presOf" srcId="{D94FFCAD-E9AE-494D-A105-FB6A8AF1B4D3}" destId="{ED53395C-61E8-4E3F-91EC-ACA5F8527111}" srcOrd="0" destOrd="0" presId="urn:microsoft.com/office/officeart/2005/8/layout/target1"/>
    <dgm:cxn modelId="{F18095C5-947B-4CB7-AAF3-84AD995D659C}" type="presOf" srcId="{4F1F56BE-DC7F-449F-A266-C565C8C4B3FE}" destId="{B613A385-55B8-4411-87CA-0674163CA234}" srcOrd="0" destOrd="0" presId="urn:microsoft.com/office/officeart/2005/8/layout/target1"/>
    <dgm:cxn modelId="{508257A4-3A66-4377-BA33-9FAD79FE4AAD}" type="presOf" srcId="{68DD60DB-E608-4683-B104-FF7F5F762B05}" destId="{5C2EF6E1-1F7F-433F-8BEC-7D0B9E39C8AE}" srcOrd="0" destOrd="0" presId="urn:microsoft.com/office/officeart/2005/8/layout/target1"/>
    <dgm:cxn modelId="{8EA4D1DE-6AF2-4EE6-9AE6-3DC638DC0A30}" srcId="{D94FFCAD-E9AE-494D-A105-FB6A8AF1B4D3}" destId="{4F1F56BE-DC7F-449F-A266-C565C8C4B3FE}" srcOrd="2" destOrd="0" parTransId="{03DACDDC-C8AE-45A3-8533-5B27C8903490}" sibTransId="{F653B3D8-0BAA-4867-A031-3874F455D1E4}"/>
    <dgm:cxn modelId="{AA430A14-B55A-4ABC-894B-3099B55EDF40}" type="presOf" srcId="{70092DAA-E477-4BF0-83DB-4EDAC8168839}" destId="{26CCD22A-335F-4581-8D31-8A5D832283A6}" srcOrd="0" destOrd="0" presId="urn:microsoft.com/office/officeart/2005/8/layout/target1"/>
    <dgm:cxn modelId="{DFF7EAC2-64FC-4062-9236-15E9868F93A5}" type="presParOf" srcId="{ED53395C-61E8-4E3F-91EC-ACA5F8527111}" destId="{DFAD823F-C509-4E92-BF66-EB2C2FC44D94}" srcOrd="0" destOrd="0" presId="urn:microsoft.com/office/officeart/2005/8/layout/target1"/>
    <dgm:cxn modelId="{FB59BA08-DAC3-4325-8EA3-1EC8F504AE77}" type="presParOf" srcId="{ED53395C-61E8-4E3F-91EC-ACA5F8527111}" destId="{5C2EF6E1-1F7F-433F-8BEC-7D0B9E39C8AE}" srcOrd="1" destOrd="0" presId="urn:microsoft.com/office/officeart/2005/8/layout/target1"/>
    <dgm:cxn modelId="{FB2F8F56-C9D0-4E76-A281-A86838A79938}" type="presParOf" srcId="{ED53395C-61E8-4E3F-91EC-ACA5F8527111}" destId="{5BF1BA77-49B7-4F8C-8847-65ADEF6C28BA}" srcOrd="2" destOrd="0" presId="urn:microsoft.com/office/officeart/2005/8/layout/target1"/>
    <dgm:cxn modelId="{8A5A4333-5A0A-4BA3-88E0-F72971E2B359}" type="presParOf" srcId="{ED53395C-61E8-4E3F-91EC-ACA5F8527111}" destId="{FEC56DAA-22F8-41BA-B994-25C92DA5831F}" srcOrd="3" destOrd="0" presId="urn:microsoft.com/office/officeart/2005/8/layout/target1"/>
    <dgm:cxn modelId="{EE8783A0-DDF1-462E-9388-D735B538DFEE}" type="presParOf" srcId="{ED53395C-61E8-4E3F-91EC-ACA5F8527111}" destId="{28E82A25-BF23-4014-A6D8-D6442FA73D61}" srcOrd="4" destOrd="0" presId="urn:microsoft.com/office/officeart/2005/8/layout/target1"/>
    <dgm:cxn modelId="{9CC2BD14-F40F-4344-8E86-5418A7A27600}" type="presParOf" srcId="{ED53395C-61E8-4E3F-91EC-ACA5F8527111}" destId="{26CCD22A-335F-4581-8D31-8A5D832283A6}" srcOrd="5" destOrd="0" presId="urn:microsoft.com/office/officeart/2005/8/layout/target1"/>
    <dgm:cxn modelId="{907C3A75-2478-4864-B32F-B0435DA57F45}" type="presParOf" srcId="{ED53395C-61E8-4E3F-91EC-ACA5F8527111}" destId="{03DE3B69-687E-468F-8BEB-5F4F6AF71103}" srcOrd="6" destOrd="0" presId="urn:microsoft.com/office/officeart/2005/8/layout/target1"/>
    <dgm:cxn modelId="{04668047-0BE2-44AA-A9C1-8D5716FE7DCF}" type="presParOf" srcId="{ED53395C-61E8-4E3F-91EC-ACA5F8527111}" destId="{89DE4112-2762-40E8-8763-47133FE21D34}" srcOrd="7" destOrd="0" presId="urn:microsoft.com/office/officeart/2005/8/layout/target1"/>
    <dgm:cxn modelId="{52E2F231-6B8F-4698-9824-7A973831DD94}" type="presParOf" srcId="{ED53395C-61E8-4E3F-91EC-ACA5F8527111}" destId="{229FB3D6-03E4-4AEE-8B30-AF6A274E75EE}" srcOrd="8" destOrd="0" presId="urn:microsoft.com/office/officeart/2005/8/layout/target1"/>
    <dgm:cxn modelId="{47CF8576-8FC2-40F7-A3C8-8A99EBC16899}" type="presParOf" srcId="{ED53395C-61E8-4E3F-91EC-ACA5F8527111}" destId="{B613A385-55B8-4411-87CA-0674163CA234}" srcOrd="9" destOrd="0" presId="urn:microsoft.com/office/officeart/2005/8/layout/target1"/>
    <dgm:cxn modelId="{B3697F29-ABAC-4B57-9145-2DDDB7453EAF}" type="presParOf" srcId="{ED53395C-61E8-4E3F-91EC-ACA5F8527111}" destId="{E70B8C21-3043-4A9A-8E65-699D6ACBFFD8}" srcOrd="10" destOrd="0" presId="urn:microsoft.com/office/officeart/2005/8/layout/target1"/>
    <dgm:cxn modelId="{E1E5C26B-760F-4D59-90D6-23CAC8E97AF5}" type="presParOf" srcId="{ED53395C-61E8-4E3F-91EC-ACA5F8527111}" destId="{4359EAD5-70DC-45E0-BC3F-3468EAC34008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FB3D6-03E4-4AEE-8B30-AF6A274E75EE}">
      <dsp:nvSpPr>
        <dsp:cNvPr id="0" name=""/>
        <dsp:cNvSpPr/>
      </dsp:nvSpPr>
      <dsp:spPr>
        <a:xfrm>
          <a:off x="508000" y="1015999"/>
          <a:ext cx="3048000" cy="3048000"/>
        </a:xfrm>
        <a:prstGeom prst="ellipse">
          <a:avLst/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E82A25-BF23-4014-A6D8-D6442FA73D61}">
      <dsp:nvSpPr>
        <dsp:cNvPr id="0" name=""/>
        <dsp:cNvSpPr/>
      </dsp:nvSpPr>
      <dsp:spPr>
        <a:xfrm>
          <a:off x="1117600" y="1625599"/>
          <a:ext cx="1828800" cy="1828800"/>
        </a:xfrm>
        <a:prstGeom prst="ellipse">
          <a:avLst/>
        </a:prstGeom>
        <a:gradFill rotWithShape="0">
          <a:gsLst>
            <a:gs pos="0">
              <a:schemeClr val="accent2">
                <a:hueOff val="-2187096"/>
                <a:satOff val="-4210"/>
                <a:lumOff val="29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187096"/>
                <a:satOff val="-4210"/>
                <a:lumOff val="29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187096"/>
                <a:satOff val="-4210"/>
                <a:lumOff val="29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AD823F-C509-4E92-BF66-EB2C2FC44D94}">
      <dsp:nvSpPr>
        <dsp:cNvPr id="0" name=""/>
        <dsp:cNvSpPr/>
      </dsp:nvSpPr>
      <dsp:spPr>
        <a:xfrm>
          <a:off x="1727200" y="2235200"/>
          <a:ext cx="609600" cy="6096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2EF6E1-1F7F-433F-8BEC-7D0B9E39C8AE}">
      <dsp:nvSpPr>
        <dsp:cNvPr id="0" name=""/>
        <dsp:cNvSpPr/>
      </dsp:nvSpPr>
      <dsp:spPr>
        <a:xfrm>
          <a:off x="4064000" y="0"/>
          <a:ext cx="1524000" cy="88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Psychological Core</a:t>
          </a:r>
          <a:endParaRPr lang="en-GB" sz="2000" kern="1200" dirty="0"/>
        </a:p>
      </dsp:txBody>
      <dsp:txXfrm>
        <a:off x="4064000" y="0"/>
        <a:ext cx="1524000" cy="889000"/>
      </dsp:txXfrm>
    </dsp:sp>
    <dsp:sp modelId="{5BF1BA77-49B7-4F8C-8847-65ADEF6C28BA}">
      <dsp:nvSpPr>
        <dsp:cNvPr id="0" name=""/>
        <dsp:cNvSpPr/>
      </dsp:nvSpPr>
      <dsp:spPr>
        <a:xfrm>
          <a:off x="3683000" y="444499"/>
          <a:ext cx="38100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EC56DAA-22F8-41BA-B994-25C92DA5831F}">
      <dsp:nvSpPr>
        <dsp:cNvPr id="0" name=""/>
        <dsp:cNvSpPr/>
      </dsp:nvSpPr>
      <dsp:spPr>
        <a:xfrm rot="5400000">
          <a:off x="1809242" y="667766"/>
          <a:ext cx="2094991" cy="1649476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6CCD22A-335F-4581-8D31-8A5D832283A6}">
      <dsp:nvSpPr>
        <dsp:cNvPr id="0" name=""/>
        <dsp:cNvSpPr/>
      </dsp:nvSpPr>
      <dsp:spPr>
        <a:xfrm>
          <a:off x="4064000" y="888999"/>
          <a:ext cx="1524000" cy="88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Typical Responses</a:t>
          </a:r>
          <a:endParaRPr lang="en-GB" sz="2000" kern="1200" dirty="0"/>
        </a:p>
      </dsp:txBody>
      <dsp:txXfrm>
        <a:off x="4064000" y="888999"/>
        <a:ext cx="1524000" cy="889000"/>
      </dsp:txXfrm>
    </dsp:sp>
    <dsp:sp modelId="{03DE3B69-687E-468F-8BEB-5F4F6AF71103}">
      <dsp:nvSpPr>
        <dsp:cNvPr id="0" name=""/>
        <dsp:cNvSpPr/>
      </dsp:nvSpPr>
      <dsp:spPr>
        <a:xfrm>
          <a:off x="3683000" y="1333499"/>
          <a:ext cx="38100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9DE4112-2762-40E8-8763-47133FE21D34}">
      <dsp:nvSpPr>
        <dsp:cNvPr id="0" name=""/>
        <dsp:cNvSpPr/>
      </dsp:nvSpPr>
      <dsp:spPr>
        <a:xfrm rot="5400000">
          <a:off x="2258923" y="1542897"/>
          <a:ext cx="1632508" cy="1212596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613A385-55B8-4411-87CA-0674163CA234}">
      <dsp:nvSpPr>
        <dsp:cNvPr id="0" name=""/>
        <dsp:cNvSpPr/>
      </dsp:nvSpPr>
      <dsp:spPr>
        <a:xfrm>
          <a:off x="4064000" y="1777999"/>
          <a:ext cx="1524000" cy="88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Role Related Behaviour</a:t>
          </a:r>
          <a:endParaRPr lang="en-GB" sz="2000" kern="1200" dirty="0"/>
        </a:p>
      </dsp:txBody>
      <dsp:txXfrm>
        <a:off x="4064000" y="1777999"/>
        <a:ext cx="1524000" cy="889000"/>
      </dsp:txXfrm>
    </dsp:sp>
    <dsp:sp modelId="{E70B8C21-3043-4A9A-8E65-699D6ACBFFD8}">
      <dsp:nvSpPr>
        <dsp:cNvPr id="0" name=""/>
        <dsp:cNvSpPr/>
      </dsp:nvSpPr>
      <dsp:spPr>
        <a:xfrm>
          <a:off x="3683000" y="2222499"/>
          <a:ext cx="38100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359EAD5-70DC-45E0-BC3F-3468EAC34008}">
      <dsp:nvSpPr>
        <dsp:cNvPr id="0" name=""/>
        <dsp:cNvSpPr/>
      </dsp:nvSpPr>
      <dsp:spPr>
        <a:xfrm rot="5400000">
          <a:off x="2709164" y="2417317"/>
          <a:ext cx="1166368" cy="775716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1FBF4-1DB3-4552-ADD7-C87824F9C171}" type="datetimeFigureOut">
              <a:rPr lang="en-GB" smtClean="0"/>
              <a:t>06/01/2017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70250-E792-43CC-AA6B-7F81B8F97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890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FF9F5-1ADF-CC42-B012-7634ABA2D3F0}" type="datetimeFigureOut">
              <a:rPr lang="en-GB" smtClean="0"/>
              <a:t>06/01/2017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F50D0-D2FD-A548-8390-12A6502A7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93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698C08-96FF-4998-8CB6-648D31FA515A}" type="datetimeFigureOut">
              <a:rPr lang="en-US" smtClean="0"/>
              <a:pPr>
                <a:defRPr/>
              </a:pPr>
              <a:t>1/6/2017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EC268-6E90-4D21-A59B-86703A6DDC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462630-F1B1-4CEC-AB09-F05924FDFAF9}" type="datetimeFigureOut">
              <a:rPr lang="en-US" smtClean="0"/>
              <a:pPr>
                <a:defRPr/>
              </a:pPr>
              <a:t>1/6/2017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1BAFD-35C6-406D-8DB9-156C266545B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462630-F1B1-4CEC-AB09-F05924FDFAF9}" type="datetimeFigureOut">
              <a:rPr lang="en-US" smtClean="0"/>
              <a:pPr>
                <a:defRPr/>
              </a:pPr>
              <a:t>1/6/2017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1BAFD-35C6-406D-8DB9-156C266545B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462630-F1B1-4CEC-AB09-F05924FDFAF9}" type="datetimeFigureOut">
              <a:rPr lang="en-US" smtClean="0"/>
              <a:pPr>
                <a:defRPr/>
              </a:pPr>
              <a:t>1/6/2017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1BAFD-35C6-406D-8DB9-156C266545B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462630-F1B1-4CEC-AB09-F05924FDFAF9}" type="datetimeFigureOut">
              <a:rPr lang="en-US" smtClean="0"/>
              <a:pPr>
                <a:defRPr/>
              </a:pPr>
              <a:t>1/6/2017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1BAFD-35C6-406D-8DB9-156C266545B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462630-F1B1-4CEC-AB09-F05924FDFAF9}" type="datetimeFigureOut">
              <a:rPr lang="en-US" smtClean="0"/>
              <a:pPr>
                <a:defRPr/>
              </a:pPr>
              <a:t>1/6/2017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1BAFD-35C6-406D-8DB9-156C266545B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462630-F1B1-4CEC-AB09-F05924FDFAF9}" type="datetimeFigureOut">
              <a:rPr lang="en-US" smtClean="0"/>
              <a:pPr>
                <a:defRPr/>
              </a:pPr>
              <a:t>1/6/2017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1BAFD-35C6-406D-8DB9-156C266545B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C061F2-E42B-40D6-9506-B5DBBD353DCC}" type="datetimeFigureOut">
              <a:rPr lang="en-US" smtClean="0"/>
              <a:pPr>
                <a:defRPr/>
              </a:pPr>
              <a:t>1/6/2017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49971-7D2F-443F-80CD-9733898078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35C38-1090-47C9-BA46-42D81BB1A0B3}" type="datetimeFigureOut">
              <a:rPr lang="en-US" smtClean="0"/>
              <a:pPr>
                <a:defRPr/>
              </a:pPr>
              <a:t>1/6/2017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EF3B5-19AF-46AC-8398-B5A719FE0D2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71B3F5-ACF9-4B6F-9F8E-B0150C95BD3E}" type="datetimeFigureOut">
              <a:rPr lang="en-US" smtClean="0"/>
              <a:pPr>
                <a:defRPr/>
              </a:pPr>
              <a:t>1/6/2017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A8A2F-D03E-4993-9CAA-4E44DD5136A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9F852B-6088-41C8-B9EF-8AD40E2FAE10}" type="datetimeFigureOut">
              <a:rPr lang="en-US" smtClean="0"/>
              <a:pPr>
                <a:defRPr/>
              </a:pPr>
              <a:t>1/6/2017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010ED-F91A-491C-98B8-321D6858FC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316F22-C8F4-4B19-BCFB-DCF42091A3C2}" type="datetimeFigureOut">
              <a:rPr lang="en-US" smtClean="0"/>
              <a:pPr>
                <a:defRPr/>
              </a:pPr>
              <a:t>1/6/2017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ECB5F-39F6-4D44-853C-EE98EA5AA8B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1C838-D5BA-4443-B013-D021130B14D6}" type="datetimeFigureOut">
              <a:rPr lang="en-US" smtClean="0"/>
              <a:pPr>
                <a:defRPr/>
              </a:pPr>
              <a:t>1/6/2017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F9A39-E47A-479E-8B06-76BE04BEBFF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D608EE-07E9-4F6B-AA63-E9E2ACFE8E18}" type="datetimeFigureOut">
              <a:rPr lang="en-US" smtClean="0"/>
              <a:pPr>
                <a:defRPr/>
              </a:pPr>
              <a:t>1/6/2017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0BA15-A99A-4F9C-8DBA-A8481E7C469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375B39-0901-4CB3-91FE-C1ECE45B7C86}" type="datetimeFigureOut">
              <a:rPr lang="en-US" smtClean="0"/>
              <a:pPr>
                <a:defRPr/>
              </a:pPr>
              <a:t>1/6/2017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2AD78-B9FA-4642-841F-799D3682A0E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0FDE5-5C35-427B-B8F1-B57443E9EE99}" type="datetimeFigureOut">
              <a:rPr lang="en-US" smtClean="0"/>
              <a:pPr>
                <a:defRPr/>
              </a:pPr>
              <a:t>1/6/2017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D3C0A-0503-49AA-A78C-A95CC53ADC7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D228D-5F85-4FD5-BA99-46DD60BED573}" type="datetimeFigureOut">
              <a:rPr lang="en-US" smtClean="0"/>
              <a:pPr>
                <a:defRPr/>
              </a:pPr>
              <a:t>1/6/2017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95783-281F-4CA0-AD8E-23DE5C49BD9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E462630-F1B1-4CEC-AB09-F05924FDFAF9}" type="datetimeFigureOut">
              <a:rPr lang="en-US" smtClean="0"/>
              <a:pPr>
                <a:defRPr/>
              </a:pPr>
              <a:t>1/6/2017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C1BAFD-35C6-406D-8DB9-156C266545B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52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vAljV71-Y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9V0Ewy4p3g" TargetMode="External"/><Relationship Id="rId2" Type="http://schemas.openxmlformats.org/officeDocument/2006/relationships/hyperlink" Target="https://www.youtube.com/watch?v=_KvdDQ55EP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VAc3BNeZmBw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8000" dirty="0" smtClean="0"/>
              <a:t>PERSONALITY</a:t>
            </a:r>
            <a:endParaRPr lang="en-GB" sz="8000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/>
            <a:r>
              <a:rPr lang="en-GB" b="1" dirty="0" smtClean="0"/>
              <a:t>PE SPORTS PSYCHOLOGY</a:t>
            </a:r>
          </a:p>
        </p:txBody>
      </p:sp>
    </p:spTree>
    <p:custDataLst>
      <p:tags r:id="rId1"/>
    </p:custData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748470"/>
            <a:ext cx="7773338" cy="654423"/>
          </a:xfrm>
        </p:spPr>
        <p:txBody>
          <a:bodyPr/>
          <a:lstStyle/>
          <a:p>
            <a:r>
              <a:rPr lang="en-GB" dirty="0" smtClean="0"/>
              <a:t>Stable personality traits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1870446" cy="3424107"/>
          </a:xfrm>
        </p:spPr>
        <p:txBody>
          <a:bodyPr>
            <a:normAutofit/>
          </a:bodyPr>
          <a:lstStyle/>
          <a:p>
            <a:r>
              <a:rPr lang="en-GB" dirty="0" smtClean="0"/>
              <a:t>Swimming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Gymnastics</a:t>
            </a:r>
          </a:p>
          <a:p>
            <a:endParaRPr lang="en-GB" dirty="0"/>
          </a:p>
          <a:p>
            <a:r>
              <a:rPr lang="en-GB" dirty="0" smtClean="0"/>
              <a:t>Football </a:t>
            </a:r>
          </a:p>
          <a:p>
            <a:endParaRPr lang="en-GB" dirty="0"/>
          </a:p>
          <a:p>
            <a:r>
              <a:rPr lang="en-GB" dirty="0" smtClean="0"/>
              <a:t>COACH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11760" y="2780928"/>
            <a:ext cx="1584176" cy="9361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39752" y="3662815"/>
            <a:ext cx="1656184" cy="2702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411760" y="4283265"/>
            <a:ext cx="1584176" cy="3843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483768" y="4598919"/>
            <a:ext cx="1512168" cy="9198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10198" y="3675589"/>
            <a:ext cx="294880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What is your consistent personality trait in most situations?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8064" y="1494654"/>
            <a:ext cx="294880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 changeable and unpredictable, example, may be emotionally aggressive  but the aggression will vary from time to time.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8024" y="4867870"/>
            <a:ext cx="294880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Emotional unstable characteristics is </a:t>
            </a:r>
            <a:r>
              <a:rPr lang="en-GB" smtClean="0"/>
              <a:t>often referred </a:t>
            </a:r>
            <a:r>
              <a:rPr lang="en-GB" dirty="0" smtClean="0"/>
              <a:t>to </a:t>
            </a:r>
            <a:r>
              <a:rPr lang="en-GB" smtClean="0"/>
              <a:t>as neurotic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08126535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650242"/>
          </a:xfrm>
        </p:spPr>
        <p:txBody>
          <a:bodyPr/>
          <a:lstStyle/>
          <a:p>
            <a:r>
              <a:rPr lang="en-GB" dirty="0" smtClean="0"/>
              <a:t>scenario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6" y="1556792"/>
            <a:ext cx="7772870" cy="342410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You have turned up to a swim lesson and you were last in the pool.</a:t>
            </a:r>
          </a:p>
          <a:p>
            <a:r>
              <a:rPr lang="en-GB" dirty="0" smtClean="0"/>
              <a:t>The coach shouts at you during the session saying that your technique is not good enough.  </a:t>
            </a:r>
          </a:p>
          <a:p>
            <a:r>
              <a:rPr lang="en-GB" dirty="0" smtClean="0"/>
              <a:t>You are placed with one of the good swimmers and asked to race for 5 lengths.  You are doing a stroke you like.  </a:t>
            </a:r>
          </a:p>
          <a:p>
            <a:endParaRPr lang="en-GB" dirty="0"/>
          </a:p>
          <a:p>
            <a:r>
              <a:rPr lang="en-GB" dirty="0" smtClean="0"/>
              <a:t>How would you react?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7784" y="4966205"/>
            <a:ext cx="4835500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28600" lvl="0" indent="-2286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2000" cap="all" dirty="0">
                <a:solidFill>
                  <a:prstClr val="black"/>
                </a:solidFill>
                <a:latin typeface="Tw Cen MT" panose="020B0602020104020603"/>
              </a:rPr>
              <a:t>Would you exhibit one of your consistent personality traits?</a:t>
            </a:r>
          </a:p>
        </p:txBody>
      </p:sp>
    </p:spTree>
    <p:extLst>
      <p:ext uri="{BB962C8B-B14F-4D97-AF65-F5344CB8AC3E}">
        <p14:creationId xmlns:p14="http://schemas.microsoft.com/office/powerpoint/2010/main" val="118583825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Personality Types (Eysenck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9552" y="1556792"/>
            <a:ext cx="7919117" cy="4940203"/>
            <a:chOff x="1369248" y="2787256"/>
            <a:chExt cx="9639685" cy="6452387"/>
          </a:xfrm>
        </p:grpSpPr>
        <p:pic>
          <p:nvPicPr>
            <p:cNvPr id="23556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8875" y="3492500"/>
              <a:ext cx="558800" cy="524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400" y="5829300"/>
              <a:ext cx="63627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Rectangle 4"/>
            <p:cNvSpPr>
              <a:spLocks/>
            </p:cNvSpPr>
            <p:nvPr/>
          </p:nvSpPr>
          <p:spPr bwMode="auto">
            <a:xfrm>
              <a:off x="5431885" y="2787256"/>
              <a:ext cx="1192416" cy="393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558E28"/>
                  </a:solidFill>
                  <a:latin typeface="+mj-lt"/>
                  <a:cs typeface="Times" charset="0"/>
                </a:rPr>
                <a:t>Introvert</a:t>
              </a:r>
            </a:p>
          </p:txBody>
        </p:sp>
        <p:sp>
          <p:nvSpPr>
            <p:cNvPr id="16391" name="Rectangle 5"/>
            <p:cNvSpPr>
              <a:spLocks/>
            </p:cNvSpPr>
            <p:nvPr/>
          </p:nvSpPr>
          <p:spPr bwMode="auto">
            <a:xfrm>
              <a:off x="5371556" y="8845753"/>
              <a:ext cx="1269934" cy="393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" charset="0"/>
                </a:rPr>
                <a:t>Extrovert</a:t>
              </a:r>
            </a:p>
          </p:txBody>
        </p:sp>
        <p:sp>
          <p:nvSpPr>
            <p:cNvPr id="16392" name="Rectangle 6"/>
            <p:cNvSpPr>
              <a:spLocks/>
            </p:cNvSpPr>
            <p:nvPr/>
          </p:nvSpPr>
          <p:spPr bwMode="auto">
            <a:xfrm>
              <a:off x="1369248" y="5924436"/>
              <a:ext cx="870942" cy="393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44FE"/>
                  </a:solidFill>
                  <a:latin typeface="+mj-lt"/>
                  <a:cs typeface="Times" charset="0"/>
                </a:rPr>
                <a:t>Stable</a:t>
              </a:r>
            </a:p>
          </p:txBody>
        </p:sp>
        <p:sp>
          <p:nvSpPr>
            <p:cNvPr id="16393" name="Rectangle 7"/>
            <p:cNvSpPr>
              <a:spLocks/>
            </p:cNvSpPr>
            <p:nvPr/>
          </p:nvSpPr>
          <p:spPr bwMode="auto">
            <a:xfrm>
              <a:off x="9827917" y="5924436"/>
              <a:ext cx="1181016" cy="393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CE3B00"/>
                  </a:solidFill>
                  <a:latin typeface="+mj-lt"/>
                  <a:cs typeface="Times" charset="0"/>
                </a:rPr>
                <a:t>Neurotic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85150" y="2120037"/>
            <a:ext cx="148492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Introvert/ extrovert = how social you are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11760" y="4821885"/>
            <a:ext cx="150306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Stable/ Neurotic = how nervous or anxious you are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014526" y="1893245"/>
            <a:ext cx="202848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Can you place a sport on the dimensions?</a:t>
            </a:r>
            <a:endParaRPr lang="en-GB" dirty="0"/>
          </a:p>
        </p:txBody>
      </p:sp>
      <p:pic>
        <p:nvPicPr>
          <p:cNvPr id="13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847" y="2305924"/>
            <a:ext cx="4016323" cy="3889493"/>
          </a:xfrm>
        </p:spPr>
      </p:pic>
      <p:sp>
        <p:nvSpPr>
          <p:cNvPr id="14" name="TextBox 13"/>
          <p:cNvSpPr txBox="1"/>
          <p:nvPr/>
        </p:nvSpPr>
        <p:spPr>
          <a:xfrm>
            <a:off x="7014526" y="4487781"/>
            <a:ext cx="202848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Where is Andy Murray?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928957" y="5298429"/>
            <a:ext cx="202848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Where is Jess Ennis?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5905132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5" grpId="0" animBg="1"/>
      <p:bldP spid="14" grpId="0" animBg="1"/>
      <p:bldP spid="14" grpId="1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650242"/>
          </a:xfrm>
        </p:spPr>
        <p:txBody>
          <a:bodyPr/>
          <a:lstStyle/>
          <a:p>
            <a:r>
              <a:rPr lang="en-GB" dirty="0" smtClean="0"/>
              <a:t>Extrovert and introversion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26" y="1407746"/>
            <a:ext cx="5324963" cy="22719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92" b="55633"/>
          <a:stretch/>
        </p:blipFill>
        <p:spPr>
          <a:xfrm>
            <a:off x="379950" y="1413425"/>
            <a:ext cx="8739967" cy="35980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1" y="4221088"/>
            <a:ext cx="432048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One explanation of EXT/INT is (RAS)</a:t>
            </a:r>
          </a:p>
          <a:p>
            <a:r>
              <a:rPr lang="en-GB" dirty="0" smtClean="0"/>
              <a:t>Reticular activation system</a:t>
            </a:r>
          </a:p>
          <a:p>
            <a:r>
              <a:rPr lang="en-GB" dirty="0" smtClean="0"/>
              <a:t>Ext have RAS that inhibits the effect of external sensory stimuli. Therefore, parts of the brain experience low levels of arousal.</a:t>
            </a:r>
          </a:p>
          <a:p>
            <a:r>
              <a:rPr lang="en-GB" dirty="0" smtClean="0"/>
              <a:t>Therefore, ……..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66307" y="500038"/>
            <a:ext cx="3528392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SEEKS MORE EXTERNAL STIMULATION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494699" y="490095"/>
            <a:ext cx="4572000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/>
              <a:t>The part of the </a:t>
            </a:r>
            <a:r>
              <a:rPr lang="en-US" b="1" dirty="0"/>
              <a:t>reticular</a:t>
            </a:r>
            <a:r>
              <a:rPr lang="en-US" dirty="0"/>
              <a:t> formation in the brainstem that plays a central role in bodily and behavioral alertness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88295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Personality Types (Eysenck)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>true or false?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700807"/>
            <a:ext cx="4618856" cy="4389437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GB" sz="2400" dirty="0" smtClean="0"/>
              <a:t>Evaluation:</a:t>
            </a:r>
          </a:p>
          <a:p>
            <a:r>
              <a:rPr lang="en-GB" sz="2400" dirty="0" smtClean="0"/>
              <a:t>Extroverts are more likely to take part in sport and be successful?</a:t>
            </a:r>
          </a:p>
          <a:p>
            <a:r>
              <a:rPr lang="en-GB" sz="2400" dirty="0" smtClean="0"/>
              <a:t>Extroverts prefer team games?</a:t>
            </a:r>
          </a:p>
          <a:p>
            <a:r>
              <a:rPr lang="en-GB" sz="2400" dirty="0" smtClean="0"/>
              <a:t>Extroverts cope better with competitive situations that are highly charged or stressful?</a:t>
            </a:r>
          </a:p>
          <a:p>
            <a:r>
              <a:rPr lang="en-GB" sz="2400" dirty="0" smtClean="0"/>
              <a:t>Extroverts cope better in the presence of distracting stimuli?</a:t>
            </a:r>
          </a:p>
          <a:p>
            <a:r>
              <a:rPr lang="en-GB" sz="2400" dirty="0" smtClean="0"/>
              <a:t>Can cope with pain more easily in all sports?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979">
            <a:off x="5887241" y="1821674"/>
            <a:ext cx="2828176" cy="37170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55543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Cattell 16 personality factors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192600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Trait theory</a:t>
            </a:r>
          </a:p>
          <a:p>
            <a:r>
              <a:rPr lang="en-GB" dirty="0" smtClean="0"/>
              <a:t>But argued that more than two dimensions. Hence 16 personality factors.</a:t>
            </a:r>
          </a:p>
          <a:p>
            <a:r>
              <a:rPr lang="en-GB" dirty="0" smtClean="0"/>
              <a:t>What’s the flaw with this theory as well as Eysenck's 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5332" y="4653136"/>
            <a:ext cx="6118916" cy="400110"/>
          </a:xfrm>
          <a:prstGeom prst="rect">
            <a:avLst/>
          </a:prstGeom>
          <a:solidFill>
            <a:srgbClr val="FF805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Both are based around answers that may change</a:t>
            </a:r>
            <a:r>
              <a:rPr lang="en-GB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5517232"/>
            <a:ext cx="5688632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Cattell did acknowledge that answers may vary on mood.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071348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680866" y="198691"/>
            <a:ext cx="7773338" cy="7820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Narrow Band Theory (</a:t>
            </a:r>
            <a:r>
              <a:rPr lang="en-US" dirty="0" err="1" smtClean="0">
                <a:solidFill>
                  <a:schemeClr val="tx1"/>
                </a:solidFill>
              </a:rPr>
              <a:t>Girdano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graphicFrame>
        <p:nvGraphicFramePr>
          <p:cNvPr id="2048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78424"/>
              </p:ext>
            </p:extLst>
          </p:nvPr>
        </p:nvGraphicFramePr>
        <p:xfrm>
          <a:off x="598289" y="1196752"/>
          <a:ext cx="7938492" cy="4938120"/>
        </p:xfrm>
        <a:graphic>
          <a:graphicData uri="http://schemas.openxmlformats.org/drawingml/2006/table">
            <a:tbl>
              <a:tblPr/>
              <a:tblGrid>
                <a:gridCol w="3969246"/>
                <a:gridCol w="3969246"/>
              </a:tblGrid>
              <a:tr h="6172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" charset="0"/>
                          <a:ea typeface="ヒラギノ明朝 ProN W3" charset="-128"/>
                          <a:sym typeface="Times" charset="0"/>
                        </a:rPr>
                        <a:t>Type A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" charset="0"/>
                          <a:ea typeface="ヒラギノ明朝 ProN W3" charset="-128"/>
                          <a:sym typeface="Times" charset="0"/>
                        </a:rPr>
                        <a:t>Type B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6172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明朝 ProN W3" charset="-128"/>
                          <a:sym typeface="Times" charset="0"/>
                        </a:rPr>
                        <a:t>Lacks patience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明朝 ProN W3" charset="-128"/>
                          <a:sym typeface="Times" charset="0"/>
                        </a:rPr>
                        <a:t>Tolerant towards others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172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明朝 ProN W3" charset="-128"/>
                          <a:sym typeface="Times" charset="0"/>
                        </a:rPr>
                        <a:t>Strong urge for competition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明朝 ProN W3" charset="-128"/>
                          <a:sym typeface="Times" charset="0"/>
                        </a:rPr>
                        <a:t>More relaxed and reflective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172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明朝 ProN W3" charset="-128"/>
                          <a:sym typeface="Times" charset="0"/>
                        </a:rPr>
                        <a:t>High desire to achieve goals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明朝 ProN W3" charset="-128"/>
                          <a:sym typeface="Times" charset="0"/>
                        </a:rPr>
                        <a:t>Experience lower levels of anxiety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172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明朝 ProN W3" charset="-128"/>
                          <a:sym typeface="Times" charset="0"/>
                        </a:rPr>
                        <a:t>Always rush to complete activities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明朝 ProN W3" charset="-128"/>
                          <a:sym typeface="Times" charset="0"/>
                        </a:rPr>
                        <a:t>Display higher levels of imagination and creativity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172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明朝 ProN W3" charset="-128"/>
                          <a:sym typeface="Times" charset="0"/>
                        </a:rPr>
                        <a:t>Can multi-task under time constraint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17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ヒラギノ明朝 ProN W3" charset="-128"/>
                        <a:sym typeface="Time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172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明朝 ProN W3" charset="-128"/>
                          <a:sym typeface="Times" charset="0"/>
                        </a:rPr>
                        <a:t>Lack tolerance towards others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ヒラギノ明朝 ProN W3" charset="-128"/>
                        <a:sym typeface="Time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172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明朝 ProN W3" charset="-128"/>
                          <a:sym typeface="Times" charset="0"/>
                        </a:rPr>
                        <a:t>Experience higher levels of anxiety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ヒラギノ明朝 ProN W3" charset="-128"/>
                        <a:sym typeface="Time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73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94258"/>
          </a:xfrm>
        </p:spPr>
        <p:txBody>
          <a:bodyPr/>
          <a:lstStyle/>
          <a:p>
            <a:r>
              <a:rPr lang="en-GB" dirty="0" smtClean="0"/>
              <a:t>What type of personality are you?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405">
            <a:off x="4553184" y="1345641"/>
            <a:ext cx="3751040" cy="23413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664">
            <a:off x="323528" y="1619585"/>
            <a:ext cx="3131840" cy="2105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2" y="4293096"/>
            <a:ext cx="3116986" cy="1880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50125"/>
            <a:ext cx="2133888" cy="3212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94928" y="1988840"/>
            <a:ext cx="3037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Both personalities have the same value of productivity, there is little evidence to suggest whether the distinction between the two types is helpful in sport.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96599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194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Social Learning Theory (Bandura)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647" y="1774775"/>
            <a:ext cx="5531941" cy="4625578"/>
          </a:xfrm>
        </p:spPr>
        <p:txBody>
          <a:bodyPr>
            <a:normAutofit fontScale="92500" lnSpcReduction="20000"/>
          </a:bodyPr>
          <a:lstStyle/>
          <a:p>
            <a:pPr marL="119431" indent="0">
              <a:buNone/>
              <a:defRPr/>
            </a:pPr>
            <a:r>
              <a:rPr lang="en-GB" sz="2800" dirty="0"/>
              <a:t>Suggests that all behaviour is learned from environmental experience.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r>
              <a:rPr lang="en-GB" sz="2800" b="1" dirty="0">
                <a:solidFill>
                  <a:schemeClr val="accent4">
                    <a:lumMod val="50000"/>
                  </a:schemeClr>
                </a:solidFill>
              </a:rPr>
              <a:t>Unstable </a:t>
            </a:r>
          </a:p>
          <a:p>
            <a:pPr>
              <a:defRPr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Changeable through adapting to the environment</a:t>
            </a:r>
          </a:p>
          <a:p>
            <a:pPr>
              <a:defRPr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Behaviour is acquired through copying others but only when 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</a:rPr>
              <a:t>reinforced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endParaRPr lang="en-GB" sz="2800" dirty="0"/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320">
            <a:off x="6924972" y="1816076"/>
            <a:ext cx="1643063" cy="207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429">
            <a:off x="5930429" y="4246067"/>
            <a:ext cx="2683371" cy="217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16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 err="1" smtClean="0">
                <a:solidFill>
                  <a:schemeClr val="tx1"/>
                </a:solidFill>
              </a:rPr>
              <a:t>Interactionist</a:t>
            </a:r>
            <a:r>
              <a:rPr lang="en-GB" dirty="0" smtClean="0">
                <a:solidFill>
                  <a:schemeClr val="tx1"/>
                </a:solidFill>
              </a:rPr>
              <a:t> Approach (Hollander)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496145" y="170755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0812" y="6025307"/>
            <a:ext cx="8302377" cy="680473"/>
          </a:xfrm>
          <a:prstGeom prst="rect">
            <a:avLst/>
          </a:prstGeom>
          <a:noFill/>
        </p:spPr>
        <p:txBody>
          <a:bodyPr lIns="64291" tIns="32146" rIns="64291" bIns="32146">
            <a:spAutoFit/>
          </a:bodyPr>
          <a:lstStyle/>
          <a:p>
            <a:pPr>
              <a:defRPr/>
            </a:pPr>
            <a:r>
              <a:rPr lang="en-GB" sz="2000" dirty="0" err="1">
                <a:latin typeface="+mj-lt"/>
              </a:rPr>
              <a:t>Interactionist</a:t>
            </a:r>
            <a:r>
              <a:rPr lang="en-GB" sz="2000" dirty="0">
                <a:latin typeface="+mj-lt"/>
              </a:rPr>
              <a:t> approach suggests that </a:t>
            </a:r>
            <a:r>
              <a:rPr lang="en-GB" sz="2000" b="1" dirty="0">
                <a:latin typeface="+mj-lt"/>
              </a:rPr>
              <a:t>behaviour occurs from </a:t>
            </a:r>
          </a:p>
          <a:p>
            <a:pPr>
              <a:defRPr/>
            </a:pPr>
            <a:r>
              <a:rPr lang="en-GB" sz="2000" b="1" dirty="0">
                <a:latin typeface="+mj-lt"/>
              </a:rPr>
              <a:t>the influence of inherited traits and learned experiences</a:t>
            </a:r>
            <a:r>
              <a:rPr lang="en-GB" sz="1700" dirty="0">
                <a:latin typeface="+mj-lt"/>
              </a:rPr>
              <a:t>.</a:t>
            </a:r>
          </a:p>
        </p:txBody>
      </p:sp>
      <p:pic>
        <p:nvPicPr>
          <p:cNvPr id="26629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6276">
            <a:off x="502295" y="1769194"/>
            <a:ext cx="1482328" cy="189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29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4464496" cy="792088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What is personality?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5776" y="2442622"/>
            <a:ext cx="521009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61184" indent="0">
              <a:buNone/>
              <a:defRPr/>
            </a:pPr>
            <a:r>
              <a:rPr lang="en-US" sz="2800" dirty="0" smtClean="0">
                <a:latin typeface="Tw Cen MT" panose="020B0602020104020603" pitchFamily="34" charset="0"/>
                <a:cs typeface="Tahoma" pitchFamily="34" charset="0"/>
              </a:rPr>
              <a:t>WHAT </a:t>
            </a:r>
            <a:r>
              <a:rPr lang="en-US" sz="2800" smtClean="0">
                <a:latin typeface="Tw Cen MT" panose="020B0602020104020603" pitchFamily="34" charset="0"/>
                <a:cs typeface="Tahoma" pitchFamily="34" charset="0"/>
              </a:rPr>
              <a:t>IS YOUR PERSONALITY</a:t>
            </a:r>
            <a:r>
              <a:rPr lang="en-US" sz="2800" dirty="0" smtClean="0">
                <a:latin typeface="Tw Cen MT" panose="020B0602020104020603" pitchFamily="34" charset="0"/>
                <a:cs typeface="Tahoma" pitchFamily="34" charset="0"/>
              </a:rPr>
              <a:t>?</a:t>
            </a:r>
            <a:endParaRPr lang="en-US" sz="2800" dirty="0">
              <a:latin typeface="Tw Cen MT" panose="020B0602020104020603" pitchFamily="34" charset="0"/>
              <a:cs typeface="Tahom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498721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3000396" cy="1582621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INTERACTIONIST APPROACH</a:t>
            </a:r>
          </a:p>
        </p:txBody>
      </p:sp>
      <p:pic>
        <p:nvPicPr>
          <p:cNvPr id="5" name="Picture Placeholder 4" descr="beckham-red-card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726" b="4726"/>
          <a:stretch>
            <a:fillRect/>
          </a:stretch>
        </p:blipFill>
        <p:spPr>
          <a:xfrm rot="420000">
            <a:off x="4735014" y="722757"/>
            <a:ext cx="3384958" cy="2882241"/>
          </a:xfrm>
        </p:spPr>
      </p:pic>
      <p:sp>
        <p:nvSpPr>
          <p:cNvPr id="18435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1939787"/>
            <a:ext cx="2857520" cy="3721461"/>
          </a:xfrm>
        </p:spPr>
        <p:txBody>
          <a:bodyPr>
            <a:normAutofit/>
          </a:bodyPr>
          <a:lstStyle/>
          <a:p>
            <a:r>
              <a:rPr lang="en-GB" sz="2600" b="1" dirty="0" smtClean="0"/>
              <a:t>B = F (PE)</a:t>
            </a:r>
          </a:p>
          <a:p>
            <a:r>
              <a:rPr lang="en-GB" sz="2600" b="1" dirty="0" smtClean="0"/>
              <a:t>BEHAVIOUR = FUNCTION (PERSONALITY ENVIRONMENT)</a:t>
            </a:r>
          </a:p>
          <a:p>
            <a:r>
              <a:rPr lang="en-GB" sz="1200" b="1" dirty="0" smtClean="0">
                <a:hlinkClick r:id="rId3"/>
              </a:rPr>
              <a:t>http://www.youtube.com/watch?v=CvAljV71-Yg</a:t>
            </a:r>
            <a:r>
              <a:rPr lang="en-GB" sz="1200" b="1" dirty="0" smtClean="0"/>
              <a:t> </a:t>
            </a:r>
          </a:p>
          <a:p>
            <a:endParaRPr lang="en-GB" sz="1200" b="1" dirty="0" smtClean="0"/>
          </a:p>
          <a:p>
            <a:endParaRPr lang="en-GB" sz="12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11217"/>
            <a:ext cx="4826000" cy="32893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INTERACTIONIST APPROACH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1700808"/>
            <a:ext cx="7772870" cy="3424107"/>
          </a:xfrm>
        </p:spPr>
        <p:txBody>
          <a:bodyPr>
            <a:normAutofit fontScale="85000" lnSpcReduction="20000"/>
          </a:bodyPr>
          <a:lstStyle/>
          <a:p>
            <a:r>
              <a:rPr lang="en-GB" sz="2700" dirty="0" smtClean="0"/>
              <a:t>Believes PERSONALITY is just ONE ELEMENT of BEHAVIOUR</a:t>
            </a:r>
          </a:p>
          <a:p>
            <a:r>
              <a:rPr lang="en-GB" sz="2700" dirty="0" smtClean="0"/>
              <a:t>Suggests we are BORN with TRAITS but the SITUATION we are in also influences our BEHAVIOUR</a:t>
            </a:r>
          </a:p>
          <a:p>
            <a:r>
              <a:rPr lang="en-GB" sz="2700" dirty="0" smtClean="0"/>
              <a:t>E.G. May be a confident Rugby player but show signs of anxiety prior to a world cup final</a:t>
            </a:r>
          </a:p>
          <a:p>
            <a:r>
              <a:rPr lang="en-GB" sz="2700" dirty="0" smtClean="0"/>
              <a:t>It COMBINES the TRAIT and SITUATION.</a:t>
            </a:r>
          </a:p>
          <a:p>
            <a:r>
              <a:rPr lang="en-GB" sz="2700" dirty="0" smtClean="0"/>
              <a:t>Can you relate this to yourself and your own experience?</a:t>
            </a:r>
          </a:p>
          <a:p>
            <a:endParaRPr lang="en-GB" sz="2700" dirty="0" smtClean="0"/>
          </a:p>
          <a:p>
            <a:endParaRPr lang="en-GB" b="1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Mike Tyson, Jess Ennis, Serena Williams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3"/>
          </p:nvPr>
        </p:nvSpPr>
        <p:spPr>
          <a:xfrm>
            <a:off x="167432" y="1504653"/>
            <a:ext cx="8809137" cy="4895701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GB" sz="2500" dirty="0"/>
              <a:t>Using the notes you have around the different personality theories, watch the three documentary clips.</a:t>
            </a:r>
          </a:p>
          <a:p>
            <a:pPr>
              <a:defRPr/>
            </a:pPr>
            <a:endParaRPr lang="en-GB" sz="2500" dirty="0"/>
          </a:p>
          <a:p>
            <a:pPr marL="641799" indent="-522368">
              <a:buFont typeface="+mj-lt"/>
              <a:buAutoNum type="arabicPeriod"/>
              <a:defRPr/>
            </a:pPr>
            <a:r>
              <a:rPr lang="en-GB" sz="2500" dirty="0"/>
              <a:t>In your opinion, what are the different personalities like? </a:t>
            </a:r>
          </a:p>
          <a:p>
            <a:pPr marL="641799" indent="-522368">
              <a:buFont typeface="+mj-lt"/>
              <a:buAutoNum type="arabicPeriod"/>
              <a:defRPr/>
            </a:pPr>
            <a:r>
              <a:rPr lang="en-GB" sz="2500" dirty="0"/>
              <a:t>Looking at the personality theories, which theory suits which sportsperson?</a:t>
            </a:r>
          </a:p>
          <a:p>
            <a:pPr marL="641799" indent="-522368">
              <a:buFont typeface="+mj-lt"/>
              <a:buAutoNum type="arabicPeriod"/>
              <a:defRPr/>
            </a:pPr>
            <a:r>
              <a:rPr lang="en-GB" sz="2500" dirty="0"/>
              <a:t>Justify your answer here – explain why you have chosen this!</a:t>
            </a:r>
          </a:p>
          <a:p>
            <a:pPr>
              <a:defRPr/>
            </a:pPr>
            <a:endParaRPr lang="en-GB" sz="2500" dirty="0"/>
          </a:p>
          <a:p>
            <a:pPr>
              <a:defRPr/>
            </a:pPr>
            <a:r>
              <a:rPr lang="en-GB" sz="2500" dirty="0">
                <a:hlinkClick r:id="rId2"/>
              </a:rPr>
              <a:t>https://www.youtube.com/watch?v=_KvdDQ55EP8</a:t>
            </a:r>
            <a:endParaRPr lang="en-GB" sz="2500" dirty="0"/>
          </a:p>
          <a:p>
            <a:pPr>
              <a:defRPr/>
            </a:pPr>
            <a:endParaRPr lang="en-GB" sz="2500" dirty="0"/>
          </a:p>
          <a:p>
            <a:pPr>
              <a:defRPr/>
            </a:pPr>
            <a:r>
              <a:rPr lang="en-GB" sz="2500" dirty="0">
                <a:hlinkClick r:id="rId3"/>
              </a:rPr>
              <a:t>https://www.youtube.com/watch?v=_9V0Ewy4p3g</a:t>
            </a:r>
            <a:endParaRPr lang="en-GB" sz="2500" dirty="0"/>
          </a:p>
          <a:p>
            <a:pPr>
              <a:defRPr/>
            </a:pPr>
            <a:endParaRPr lang="en-GB" sz="2500" dirty="0"/>
          </a:p>
          <a:p>
            <a:pPr>
              <a:defRPr/>
            </a:pPr>
            <a:r>
              <a:rPr lang="en-GB" sz="2500" dirty="0">
                <a:hlinkClick r:id="rId4"/>
              </a:rPr>
              <a:t>http://www.youtube.com/watch?v=VAc3BNeZmBw</a:t>
            </a:r>
            <a:endParaRPr lang="en-GB" sz="2500" dirty="0"/>
          </a:p>
          <a:p>
            <a:pPr>
              <a:defRPr/>
            </a:pPr>
            <a:endParaRPr lang="en-GB" sz="2500" dirty="0"/>
          </a:p>
          <a:p>
            <a:pPr>
              <a:defRPr/>
            </a:pPr>
            <a:endParaRPr lang="en-GB" sz="2500" dirty="0"/>
          </a:p>
          <a:p>
            <a:pPr>
              <a:defRPr/>
            </a:pP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47389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Evaluation and Criticisms of the Trait Theory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000" dirty="0" smtClean="0"/>
              <a:t>Very Limited View</a:t>
            </a:r>
          </a:p>
          <a:p>
            <a:r>
              <a:rPr lang="en-GB" sz="3000" dirty="0" smtClean="0"/>
              <a:t>Does not recognise effect of different environmental situations</a:t>
            </a:r>
          </a:p>
          <a:p>
            <a:r>
              <a:rPr lang="en-GB" sz="3000" dirty="0" smtClean="0"/>
              <a:t>Does not recognise individuals do change</a:t>
            </a:r>
          </a:p>
          <a:p>
            <a:r>
              <a:rPr lang="en-GB" sz="3000" dirty="0" smtClean="0"/>
              <a:t>Is behaviour predictable? Do you know how you would behave in ALL situations?</a:t>
            </a:r>
          </a:p>
          <a:p>
            <a:r>
              <a:rPr lang="en-GB" sz="3000" dirty="0" smtClean="0"/>
              <a:t>Does not consider the influence the environment and others have on shaping our personalities</a:t>
            </a:r>
            <a:endParaRPr lang="en-GB" sz="3000" dirty="0"/>
          </a:p>
        </p:txBody>
      </p:sp>
    </p:spTree>
    <p:custDataLst>
      <p:tags r:id="rId1"/>
    </p:custData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Limitations to Social </a:t>
            </a:r>
            <a:r>
              <a:rPr lang="en-GB" dirty="0" err="1" smtClean="0">
                <a:solidFill>
                  <a:schemeClr val="tx1"/>
                </a:solidFill>
              </a:rPr>
              <a:t>LearningTheory</a:t>
            </a:r>
            <a:r>
              <a:rPr lang="en-GB" dirty="0" smtClean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600" dirty="0" smtClean="0"/>
              <a:t>Too extreme, doesn’t recognise traits</a:t>
            </a:r>
          </a:p>
          <a:p>
            <a:r>
              <a:rPr lang="en-GB" sz="3600" dirty="0" smtClean="0"/>
              <a:t>Are personalities more stable than this?</a:t>
            </a:r>
          </a:p>
          <a:p>
            <a:r>
              <a:rPr lang="en-GB" sz="3600" dirty="0" smtClean="0"/>
              <a:t>There is some consistency in individuals behaviour over time and in various situations</a:t>
            </a:r>
            <a:endParaRPr lang="en-GB" sz="3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800" dirty="0" smtClean="0">
                <a:solidFill>
                  <a:schemeClr val="tx1"/>
                </a:solidFill>
              </a:rPr>
              <a:t>What do we think about the INTERACTIONIST APPROACH?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000" dirty="0" smtClean="0"/>
              <a:t>It is an </a:t>
            </a:r>
            <a:r>
              <a:rPr lang="en-GB" sz="3000" b="1" dirty="0" smtClean="0"/>
              <a:t>INDIVIDUALISTIC</a:t>
            </a:r>
            <a:r>
              <a:rPr lang="en-GB" sz="3000" dirty="0" smtClean="0"/>
              <a:t> approach</a:t>
            </a:r>
          </a:p>
          <a:p>
            <a:pPr>
              <a:buNone/>
            </a:pPr>
            <a:endParaRPr lang="en-GB" sz="3000" dirty="0" smtClean="0"/>
          </a:p>
          <a:p>
            <a:r>
              <a:rPr lang="en-GB" sz="3000" dirty="0" smtClean="0"/>
              <a:t>Offers an explanation as to why the personalities of sports performers can change in different situations</a:t>
            </a:r>
          </a:p>
          <a:p>
            <a:pPr>
              <a:buNone/>
            </a:pPr>
            <a:endParaRPr lang="en-GB" sz="3000" dirty="0" smtClean="0"/>
          </a:p>
          <a:p>
            <a:r>
              <a:rPr lang="en-GB" sz="3000" dirty="0" smtClean="0"/>
              <a:t>Recognises performers in similar sports do not necessarily exhibit the same characteristics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 smtClean="0">
                <a:solidFill>
                  <a:schemeClr val="tx1"/>
                </a:solidFill>
              </a:rPr>
              <a:t>What do we think about the INTERACTIONIST APPROACH?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endParaRPr lang="en-GB" dirty="0" smtClean="0"/>
          </a:p>
          <a:p>
            <a:r>
              <a:rPr lang="en-GB" sz="3000" dirty="0" smtClean="0"/>
              <a:t>I.E. Top marathon runners may appear introverted, it does not mean they have to be to get to the top</a:t>
            </a:r>
          </a:p>
          <a:p>
            <a:pPr>
              <a:buNone/>
            </a:pPr>
            <a:endParaRPr lang="en-GB" sz="3000" dirty="0" smtClean="0"/>
          </a:p>
          <a:p>
            <a:r>
              <a:rPr lang="en-GB" sz="3000" dirty="0" smtClean="0"/>
              <a:t>I.E. All Rugby players are not extroverts all of the time, it is not a prerequisite for success</a:t>
            </a:r>
            <a:endParaRPr lang="en-GB" sz="3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Personality and Sport</a:t>
            </a:r>
            <a:br>
              <a:rPr lang="en-GB" sz="4800" dirty="0" smtClean="0">
                <a:solidFill>
                  <a:schemeClr val="tx1"/>
                </a:solidFill>
              </a:rPr>
            </a:br>
            <a:r>
              <a:rPr lang="en-GB" sz="4800" dirty="0" smtClean="0">
                <a:solidFill>
                  <a:schemeClr val="tx1"/>
                </a:solidFill>
              </a:rPr>
              <a:t>What conclusions can we draw?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000" dirty="0" smtClean="0"/>
              <a:t>Social learning – Vicarious processes draw young people to games</a:t>
            </a:r>
          </a:p>
          <a:p>
            <a:pPr>
              <a:buNone/>
            </a:pPr>
            <a:endParaRPr lang="en-GB" sz="3000" dirty="0" smtClean="0"/>
          </a:p>
          <a:p>
            <a:r>
              <a:rPr lang="en-GB" sz="3000" dirty="0" err="1" smtClean="0"/>
              <a:t>Eysenck</a:t>
            </a:r>
            <a:r>
              <a:rPr lang="en-GB" sz="3000" dirty="0" smtClean="0"/>
              <a:t> – people attracted to sport scored high on the extroversion/</a:t>
            </a:r>
            <a:r>
              <a:rPr lang="en-GB" sz="3000" dirty="0" err="1" smtClean="0"/>
              <a:t>psychoticism</a:t>
            </a:r>
            <a:r>
              <a:rPr lang="en-GB" sz="3000" dirty="0" smtClean="0"/>
              <a:t> in the EPI</a:t>
            </a:r>
          </a:p>
          <a:p>
            <a:pPr>
              <a:buNone/>
            </a:pPr>
            <a:endParaRPr lang="en-GB" sz="3000" dirty="0" smtClean="0"/>
          </a:p>
          <a:p>
            <a:r>
              <a:rPr lang="en-GB" sz="3000" dirty="0" err="1" smtClean="0"/>
              <a:t>Schurr</a:t>
            </a:r>
            <a:r>
              <a:rPr lang="en-GB" sz="3000" dirty="0" smtClean="0"/>
              <a:t> (1977) – athletes more independent and less anxious than non-athletes</a:t>
            </a:r>
          </a:p>
          <a:p>
            <a:endParaRPr lang="en-GB" sz="3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Personality and Sport</a:t>
            </a:r>
            <a:br>
              <a:rPr lang="en-GB" sz="4800" dirty="0" smtClean="0">
                <a:solidFill>
                  <a:schemeClr val="tx1"/>
                </a:solidFill>
              </a:rPr>
            </a:br>
            <a:r>
              <a:rPr lang="en-GB" sz="4800" dirty="0" smtClean="0">
                <a:solidFill>
                  <a:schemeClr val="tx1"/>
                </a:solidFill>
              </a:rPr>
              <a:t>What conclusions can we draw?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GB" sz="3000" dirty="0" smtClean="0"/>
          </a:p>
          <a:p>
            <a:r>
              <a:rPr lang="en-GB" sz="3000" dirty="0" err="1" smtClean="0"/>
              <a:t>McKelvie</a:t>
            </a:r>
            <a:r>
              <a:rPr lang="en-GB" sz="3000" dirty="0" smtClean="0"/>
              <a:t> (2003) – found no differences in extroversion between athletes and non-athletes, however athletes were more stable</a:t>
            </a:r>
          </a:p>
          <a:p>
            <a:endParaRPr lang="en-GB" sz="3000" dirty="0" smtClean="0"/>
          </a:p>
          <a:p>
            <a:r>
              <a:rPr lang="en-GB" sz="3000" dirty="0" smtClean="0"/>
              <a:t>Performers in high risk sports were high in extroversion and low in neuroticism</a:t>
            </a:r>
          </a:p>
          <a:p>
            <a:endParaRPr lang="en-GB" sz="3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0241020"/>
              </p:ext>
            </p:extLst>
          </p:nvPr>
        </p:nvGraphicFramePr>
        <p:xfrm>
          <a:off x="899592" y="1700808"/>
          <a:ext cx="7239178" cy="3753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504"/>
                <a:gridCol w="5638674"/>
              </a:tblGrid>
              <a:tr h="40023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LIMITATION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EXPLANATION OF LIMITATION</a:t>
                      </a:r>
                      <a:endParaRPr lang="en-GB" dirty="0"/>
                    </a:p>
                  </a:txBody>
                  <a:tcPr/>
                </a:tc>
              </a:tr>
              <a:tr h="610487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PROOF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Link between personality types and sport performance not proven</a:t>
                      </a:r>
                      <a:endParaRPr lang="en-GB" sz="2000" dirty="0"/>
                    </a:p>
                  </a:txBody>
                  <a:tcPr/>
                </a:tc>
              </a:tr>
              <a:tr h="986885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EVIDENCE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No evidence</a:t>
                      </a:r>
                      <a:r>
                        <a:rPr lang="en-GB" sz="2000" baseline="0" dirty="0" smtClean="0"/>
                        <a:t> that an ideal ‘sports personality’ exists</a:t>
                      </a:r>
                    </a:p>
                    <a:p>
                      <a:r>
                        <a:rPr lang="en-GB" sz="2000" baseline="0" dirty="0" smtClean="0"/>
                        <a:t>i.e. Stable-extrovert may not be best player to create team cohesion</a:t>
                      </a:r>
                      <a:endParaRPr lang="en-GB" sz="2000" dirty="0"/>
                    </a:p>
                  </a:txBody>
                  <a:tcPr/>
                </a:tc>
              </a:tr>
              <a:tr h="986885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SUBJECTIVITY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Profiling tests subjective</a:t>
                      </a:r>
                    </a:p>
                    <a:p>
                      <a:r>
                        <a:rPr lang="en-GB" sz="2000" dirty="0" smtClean="0"/>
                        <a:t>i.e. Conclusions influenced by personal opinions and not scientific</a:t>
                      </a:r>
                      <a:r>
                        <a:rPr lang="en-GB" sz="2000" baseline="0" dirty="0" smtClean="0"/>
                        <a:t> evidence</a:t>
                      </a:r>
                      <a:endParaRPr lang="en-GB" sz="2000" dirty="0"/>
                    </a:p>
                  </a:txBody>
                  <a:tcPr/>
                </a:tc>
              </a:tr>
              <a:tr h="400237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STEREOTYPING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Profiling may stereotype a performer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899592" y="116633"/>
            <a:ext cx="7773338" cy="72008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dirty="0">
                <a:cs typeface="Tahoma" pitchFamily="34" charset="0"/>
              </a:rPr>
              <a:t>Personality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930891" y="1052736"/>
            <a:ext cx="7742039" cy="3528392"/>
          </a:xfrm>
        </p:spPr>
        <p:txBody>
          <a:bodyPr>
            <a:normAutofit/>
          </a:bodyPr>
          <a:lstStyle/>
          <a:p>
            <a:pPr marL="582641" indent="-321457">
              <a:defRPr/>
            </a:pPr>
            <a:endParaRPr lang="en-US" sz="2200" dirty="0">
              <a:latin typeface="+mj-lt"/>
              <a:cs typeface="Tahoma" pitchFamily="34" charset="0"/>
            </a:endParaRPr>
          </a:p>
          <a:p>
            <a:pPr marL="582641" indent="-321457">
              <a:defRPr/>
            </a:pPr>
            <a:r>
              <a:rPr lang="en-US" sz="2200" dirty="0">
                <a:latin typeface="+mj-lt"/>
                <a:cs typeface="Tahoma" pitchFamily="34" charset="0"/>
              </a:rPr>
              <a:t>Personality is from the word ‘persona’ - which was a mask in Greek drama</a:t>
            </a:r>
            <a:r>
              <a:rPr lang="en-US" sz="2200" dirty="0" smtClean="0">
                <a:latin typeface="+mj-lt"/>
                <a:cs typeface="Tahoma" pitchFamily="34" charset="0"/>
              </a:rPr>
              <a:t>!</a:t>
            </a:r>
            <a:endParaRPr lang="en-US" sz="2200" dirty="0">
              <a:latin typeface="+mj-lt"/>
              <a:cs typeface="Tahoma" pitchFamily="34" charset="0"/>
            </a:endParaRPr>
          </a:p>
          <a:p>
            <a:pPr marL="582641" indent="-321457">
              <a:defRPr/>
            </a:pPr>
            <a:r>
              <a:rPr lang="en-US" sz="2200" dirty="0">
                <a:latin typeface="+mj-lt"/>
                <a:cs typeface="Tahoma" pitchFamily="34" charset="0"/>
              </a:rPr>
              <a:t>“What a man (or woman) really is” and also “Not what (s)he appears to be</a:t>
            </a:r>
            <a:r>
              <a:rPr lang="en-US" sz="2200" dirty="0" smtClean="0">
                <a:latin typeface="+mj-lt"/>
                <a:cs typeface="Tahoma" pitchFamily="34" charset="0"/>
              </a:rPr>
              <a:t>”</a:t>
            </a:r>
            <a:endParaRPr lang="en-US" sz="2200" dirty="0">
              <a:latin typeface="+mj-lt"/>
              <a:cs typeface="Tahoma" pitchFamily="34" charset="0"/>
            </a:endParaRPr>
          </a:p>
          <a:p>
            <a:pPr marL="582641" indent="-321457">
              <a:defRPr/>
            </a:pPr>
            <a:r>
              <a:rPr lang="en-US" sz="2200" b="1" dirty="0">
                <a:solidFill>
                  <a:srgbClr val="2B4714"/>
                </a:solidFill>
                <a:latin typeface="+mj-lt"/>
                <a:cs typeface="Tahoma" pitchFamily="34" charset="0"/>
              </a:rPr>
              <a:t>Personality is the sum total of an individual’s characteristics which make a human unique.</a:t>
            </a:r>
          </a:p>
          <a:p>
            <a:pPr marL="582641" indent="-321457">
              <a:defRPr/>
            </a:pPr>
            <a:endParaRPr lang="en-US" sz="2200" dirty="0">
              <a:solidFill>
                <a:srgbClr val="2B4714"/>
              </a:solidFill>
              <a:latin typeface="+mj-lt"/>
              <a:cs typeface="Tahoma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63688" y="4577804"/>
            <a:ext cx="5482952" cy="15841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mtClean="0"/>
              <a:t>“The pattern of thoughts and feelings and the way in which we interact with our environment and other people that make us a unique person.”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82183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  <p:bldP spid="4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43809" y="-1251521"/>
            <a:ext cx="3744416" cy="849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56986"/>
      </p:ext>
    </p:extLst>
  </p:cSld>
  <p:clrMapOvr>
    <a:masterClrMapping/>
  </p:clrMapOvr>
  <p:transition>
    <p:newsfla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question</a:t>
            </a:r>
            <a:endParaRPr lang="en-GB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t="6806" r="1660" b="45109"/>
          <a:stretch/>
        </p:blipFill>
        <p:spPr bwMode="auto">
          <a:xfrm>
            <a:off x="827584" y="1772816"/>
            <a:ext cx="7776863" cy="48965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5871813"/>
      </p:ext>
    </p:extLst>
  </p:cSld>
  <p:clrMapOvr>
    <a:masterClrMapping/>
  </p:clrMapOvr>
  <p:transition>
    <p:newsfla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3338" cy="729911"/>
          </a:xfrm>
        </p:spPr>
        <p:txBody>
          <a:bodyPr>
            <a:normAutofit fontScale="90000"/>
          </a:bodyPr>
          <a:lstStyle/>
          <a:p>
            <a:r>
              <a:rPr lang="en-US" sz="1800" b="1" dirty="0"/>
              <a:t>3 </a:t>
            </a:r>
            <a:r>
              <a:rPr lang="en-US" sz="1800" dirty="0"/>
              <a:t>(a) </a:t>
            </a:r>
            <a:r>
              <a:rPr lang="en-US" sz="1800" b="1" dirty="0"/>
              <a:t>2 marks for characteristic of extrovert and neurotic</a:t>
            </a:r>
            <a:br>
              <a:rPr lang="en-US" sz="1800" b="1" dirty="0"/>
            </a:br>
            <a:r>
              <a:rPr lang="en-US" sz="1800" b="1" dirty="0"/>
              <a:t>2 marks for practical examples of Type A and Type B</a:t>
            </a:r>
            <a:br>
              <a:rPr lang="en-US" sz="1800" b="1" dirty="0"/>
            </a:b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836712"/>
            <a:ext cx="8784976" cy="5760640"/>
          </a:xfrm>
        </p:spPr>
        <p:txBody>
          <a:bodyPr numCol="2">
            <a:noAutofit/>
          </a:bodyPr>
          <a:lstStyle/>
          <a:p>
            <a:r>
              <a:rPr lang="en-US" sz="1400" dirty="0" smtClean="0"/>
              <a:t>1</a:t>
            </a:r>
            <a:r>
              <a:rPr lang="en-US" sz="1400" dirty="0"/>
              <a:t>. (extroversion) Outgoing/affiliates to other people/likes to be with</a:t>
            </a:r>
          </a:p>
          <a:p>
            <a:r>
              <a:rPr lang="en-GB" sz="1400" dirty="0"/>
              <a:t>others/sociable</a:t>
            </a:r>
          </a:p>
          <a:p>
            <a:r>
              <a:rPr lang="en-US" sz="1400" b="1" dirty="0"/>
              <a:t>(Do not accept confident on its own unless</a:t>
            </a:r>
          </a:p>
          <a:p>
            <a:r>
              <a:rPr lang="en-US" sz="1400" b="1" dirty="0"/>
              <a:t>‘confident in the presence of others’)</a:t>
            </a:r>
          </a:p>
          <a:p>
            <a:r>
              <a:rPr lang="en-US" sz="1400" dirty="0"/>
              <a:t>2. (neurotic) Unstable/unpredictable/(tends towards) mood</a:t>
            </a:r>
          </a:p>
          <a:p>
            <a:r>
              <a:rPr lang="en-GB" sz="1400" dirty="0"/>
              <a:t>swings/(highly) emotional/tendency to</a:t>
            </a:r>
          </a:p>
          <a:p>
            <a:r>
              <a:rPr lang="en-GB" sz="1400" dirty="0"/>
              <a:t>worry/exhibit anxiety</a:t>
            </a:r>
          </a:p>
          <a:p>
            <a:r>
              <a:rPr lang="en-US" sz="1400" dirty="0"/>
              <a:t>3. (Type A) Practical example showing high personal stress</a:t>
            </a:r>
          </a:p>
          <a:p>
            <a:r>
              <a:rPr lang="en-GB" sz="1400" dirty="0"/>
              <a:t>levels/anxious/high arousal/apprehensive/</a:t>
            </a:r>
          </a:p>
          <a:p>
            <a:r>
              <a:rPr lang="en-GB" sz="1400" dirty="0"/>
              <a:t>intolerant/impatient/works fast / ambitious /</a:t>
            </a:r>
          </a:p>
          <a:p>
            <a:r>
              <a:rPr lang="en-GB" sz="1400" dirty="0"/>
              <a:t>aggressive / highly competitive</a:t>
            </a:r>
          </a:p>
          <a:p>
            <a:r>
              <a:rPr lang="en-US" sz="1400" dirty="0" err="1"/>
              <a:t>Eg</a:t>
            </a:r>
            <a:r>
              <a:rPr lang="en-US" sz="1400" dirty="0"/>
              <a:t> Football player being very anxious and</a:t>
            </a:r>
          </a:p>
          <a:p>
            <a:r>
              <a:rPr lang="en-GB" sz="1400" dirty="0"/>
              <a:t>wound-up about playing</a:t>
            </a:r>
          </a:p>
          <a:p>
            <a:r>
              <a:rPr lang="en-US" sz="1400" dirty="0"/>
              <a:t>4. (Type B) Practical example showing low personal</a:t>
            </a:r>
          </a:p>
          <a:p>
            <a:r>
              <a:rPr lang="en-GB" sz="1400" dirty="0"/>
              <a:t>stress/low arousal/cool under</a:t>
            </a:r>
          </a:p>
          <a:p>
            <a:r>
              <a:rPr lang="en-GB" sz="1400" dirty="0"/>
              <a:t>pressure/confident/tolerant/relaxed / passive /</a:t>
            </a:r>
          </a:p>
          <a:p>
            <a:r>
              <a:rPr lang="en-US" sz="1400" dirty="0"/>
              <a:t>less competitive (than Type A).</a:t>
            </a:r>
          </a:p>
          <a:p>
            <a:r>
              <a:rPr lang="en-US" sz="1400" dirty="0" err="1"/>
              <a:t>Eg</a:t>
            </a:r>
            <a:r>
              <a:rPr lang="en-US" sz="1400" dirty="0"/>
              <a:t> Athlete being very confident or calm when</a:t>
            </a:r>
          </a:p>
          <a:p>
            <a:r>
              <a:rPr lang="en-GB" sz="1400" dirty="0"/>
              <a:t>preparing for a race</a:t>
            </a:r>
          </a:p>
          <a:p>
            <a:r>
              <a:rPr lang="en-US" sz="1400" dirty="0"/>
              <a:t>4 </a:t>
            </a:r>
            <a:r>
              <a:rPr lang="en-US" sz="1400" b="1" dirty="0"/>
              <a:t>2 marks for characteristic of extrovert and</a:t>
            </a:r>
          </a:p>
          <a:p>
            <a:r>
              <a:rPr lang="en-GB" sz="1400" b="1" dirty="0"/>
              <a:t>neurotic</a:t>
            </a:r>
          </a:p>
          <a:p>
            <a:r>
              <a:rPr lang="en-US" sz="1400" b="1" dirty="0"/>
              <a:t>2 marks for practical examples of Type A</a:t>
            </a:r>
          </a:p>
          <a:p>
            <a:r>
              <a:rPr lang="en-GB" sz="1400" b="1" dirty="0"/>
              <a:t>and Type B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448883"/>
      </p:ext>
    </p:extLst>
  </p:cSld>
  <p:clrMapOvr>
    <a:masterClrMapping/>
  </p:clrMapOvr>
  <p:transition>
    <p:newsfla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 question</a:t>
            </a:r>
            <a:br>
              <a:rPr lang="en-GB" dirty="0" smtClean="0"/>
            </a:br>
            <a:r>
              <a:rPr lang="en-GB" sz="2700" dirty="0" smtClean="0"/>
              <a:t>Success </a:t>
            </a:r>
            <a:r>
              <a:rPr lang="en-GB" sz="2700" dirty="0"/>
              <a:t>in sport is often linked to the performance having the appropriate personality characteristics.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654195"/>
          </a:xfrm>
        </p:spPr>
        <p:txBody>
          <a:bodyPr>
            <a:normAutofit/>
          </a:bodyPr>
          <a:lstStyle/>
          <a:p>
            <a:r>
              <a:rPr lang="en-GB" dirty="0" smtClean="0"/>
              <a:t>Using examples from sport, explain the interactionist approach to personality and identify the limitations of personality profiling.  (7)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831082"/>
      </p:ext>
    </p:extLst>
  </p:cSld>
  <p:clrMapOvr>
    <a:masterClrMapping/>
  </p:clrMapOvr>
  <p:transition>
    <p:newsfla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 cstate="print"/>
          <a:srcRect b="58444"/>
          <a:stretch/>
        </p:blipFill>
        <p:spPr bwMode="auto">
          <a:xfrm>
            <a:off x="395536" y="548680"/>
            <a:ext cx="8208912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4176824"/>
      </p:ext>
    </p:extLst>
  </p:cSld>
  <p:clrMapOvr>
    <a:masterClrMapping/>
  </p:clrMapOvr>
  <p:transition>
    <p:newsfla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Prepare notes on attitude</a:t>
            </a:r>
          </a:p>
        </p:txBody>
      </p:sp>
    </p:spTree>
    <p:extLst>
      <p:ext uri="{BB962C8B-B14F-4D97-AF65-F5344CB8AC3E}">
        <p14:creationId xmlns:p14="http://schemas.microsoft.com/office/powerpoint/2010/main" val="845992335"/>
      </p:ext>
    </p:extLst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702249" y="564921"/>
            <a:ext cx="8229600" cy="72310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latin typeface="Tw Cen MT" panose="020B0602020104020603" pitchFamily="34" charset="0"/>
                <a:cs typeface="Tahoma" pitchFamily="34" charset="0"/>
              </a:rPr>
              <a:t>Do you have to have a  certain personality  be a successful sports person?</a:t>
            </a:r>
            <a:endParaRPr lang="en-US" sz="3600" dirty="0">
              <a:solidFill>
                <a:schemeClr val="tx1"/>
              </a:solidFill>
              <a:latin typeface="Tw Cen MT" panose="020B0602020104020603" pitchFamily="34" charset="0"/>
              <a:cs typeface="Tahoma" pitchFamily="34" charset="0"/>
            </a:endParaRPr>
          </a:p>
        </p:txBody>
      </p:sp>
      <p:pic>
        <p:nvPicPr>
          <p:cNvPr id="15362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45885">
            <a:off x="811911" y="1440114"/>
            <a:ext cx="2518172" cy="2562820"/>
          </a:xfrm>
          <a:prstGeom prst="rect">
            <a:avLst/>
          </a:prstGeom>
          <a:noFill/>
          <a:ln>
            <a:noFill/>
          </a:ln>
          <a:effectLst>
            <a:outerShdw blurRad="127000" dist="76199" dir="4800041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80412">
            <a:off x="4944814" y="1771427"/>
            <a:ext cx="3687961" cy="2518172"/>
          </a:xfrm>
          <a:prstGeom prst="rect">
            <a:avLst/>
          </a:prstGeom>
          <a:noFill/>
          <a:ln>
            <a:noFill/>
          </a:ln>
          <a:effectLst>
            <a:outerShdw blurRad="127000" dist="76199" dir="4800041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80412">
            <a:off x="4875610" y="4324201"/>
            <a:ext cx="3562945" cy="2339578"/>
          </a:xfrm>
          <a:prstGeom prst="rect">
            <a:avLst/>
          </a:prstGeom>
          <a:noFill/>
          <a:ln>
            <a:noFill/>
          </a:ln>
          <a:effectLst>
            <a:outerShdw blurRad="127000" dist="76199" dir="4800041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45885">
            <a:off x="775767" y="4259461"/>
            <a:ext cx="3509367" cy="2411016"/>
          </a:xfrm>
          <a:prstGeom prst="rect">
            <a:avLst/>
          </a:prstGeom>
          <a:noFill/>
          <a:ln>
            <a:noFill/>
          </a:ln>
          <a:effectLst>
            <a:outerShdw blurRad="127000" dist="76199" dir="4800041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670506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331" y="260648"/>
            <a:ext cx="7773338" cy="1596177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dirty="0">
                <a:cs typeface="Tahoma" pitchFamily="34" charset="0"/>
              </a:rPr>
              <a:t>Three Views on Personality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611560" y="2214695"/>
            <a:ext cx="7920880" cy="3587518"/>
          </a:xfrm>
        </p:spPr>
        <p:txBody>
          <a:bodyPr>
            <a:normAutofit fontScale="62500" lnSpcReduction="20000"/>
          </a:bodyPr>
          <a:lstStyle/>
          <a:p>
            <a:pPr marL="261184" indent="0">
              <a:buNone/>
              <a:defRPr/>
            </a:pPr>
            <a:r>
              <a:rPr lang="en-US" sz="3200" b="1" dirty="0">
                <a:latin typeface="+mj-lt"/>
                <a:cs typeface="Tahoma" pitchFamily="34" charset="0"/>
              </a:rPr>
              <a:t>There is no clear theory to state exactly how personality works, but in a general sense the three main views on personality are as follows:</a:t>
            </a:r>
          </a:p>
          <a:p>
            <a:pPr marL="582641" indent="-321457">
              <a:defRPr/>
            </a:pPr>
            <a:endParaRPr lang="en-US" sz="2500" dirty="0">
              <a:latin typeface="+mj-lt"/>
              <a:cs typeface="Tahoma" pitchFamily="34" charset="0"/>
            </a:endParaRPr>
          </a:p>
          <a:p>
            <a:pPr marL="582641" indent="-321457">
              <a:defRPr/>
            </a:pPr>
            <a:r>
              <a:rPr lang="en-US" sz="2500" b="1" dirty="0">
                <a:solidFill>
                  <a:srgbClr val="4D0069"/>
                </a:solidFill>
                <a:latin typeface="+mj-lt"/>
                <a:cs typeface="Tahoma" pitchFamily="34" charset="0"/>
              </a:rPr>
              <a:t>Trait Perspective</a:t>
            </a:r>
          </a:p>
          <a:p>
            <a:pPr marL="582641" indent="-321457">
              <a:defRPr/>
            </a:pPr>
            <a:endParaRPr lang="en-US" sz="2500" b="1" dirty="0">
              <a:solidFill>
                <a:srgbClr val="4D0069"/>
              </a:solidFill>
              <a:latin typeface="+mj-lt"/>
              <a:cs typeface="Tahoma" pitchFamily="34" charset="0"/>
            </a:endParaRPr>
          </a:p>
          <a:p>
            <a:pPr marL="582641" indent="-321457">
              <a:defRPr/>
            </a:pPr>
            <a:r>
              <a:rPr lang="en-US" sz="2500" b="1" dirty="0">
                <a:solidFill>
                  <a:srgbClr val="2B4714"/>
                </a:solidFill>
                <a:latin typeface="+mj-lt"/>
                <a:cs typeface="Tahoma" pitchFamily="34" charset="0"/>
              </a:rPr>
              <a:t>Social Learning Perspective</a:t>
            </a:r>
            <a:r>
              <a:rPr lang="en-US" sz="2500" b="1" dirty="0">
                <a:solidFill>
                  <a:srgbClr val="558E28"/>
                </a:solidFill>
                <a:latin typeface="+mj-lt"/>
                <a:cs typeface="Tahoma" pitchFamily="34" charset="0"/>
              </a:rPr>
              <a:t> </a:t>
            </a:r>
            <a:r>
              <a:rPr lang="en-US" sz="2500" dirty="0">
                <a:latin typeface="+mj-lt"/>
                <a:cs typeface="Tahoma" pitchFamily="34" charset="0"/>
              </a:rPr>
              <a:t>(also known as Social Learning Theory)</a:t>
            </a:r>
          </a:p>
          <a:p>
            <a:pPr marL="582641" indent="-321457">
              <a:defRPr/>
            </a:pPr>
            <a:endParaRPr lang="en-US" sz="2500" dirty="0">
              <a:latin typeface="+mj-lt"/>
              <a:cs typeface="Tahoma" pitchFamily="34" charset="0"/>
            </a:endParaRPr>
          </a:p>
          <a:p>
            <a:pPr marL="582641" indent="-321457">
              <a:defRPr/>
            </a:pPr>
            <a:r>
              <a:rPr lang="en-US" sz="2500" b="1" dirty="0" err="1">
                <a:solidFill>
                  <a:srgbClr val="9B2C01"/>
                </a:solidFill>
                <a:latin typeface="+mj-lt"/>
                <a:cs typeface="Tahoma" pitchFamily="34" charset="0"/>
              </a:rPr>
              <a:t>Interactionist</a:t>
            </a:r>
            <a:r>
              <a:rPr lang="en-US" sz="2500" b="1" dirty="0">
                <a:solidFill>
                  <a:srgbClr val="9B2C01"/>
                </a:solidFill>
                <a:latin typeface="+mj-lt"/>
                <a:cs typeface="Tahoma" pitchFamily="34" charset="0"/>
              </a:rPr>
              <a:t> Approach</a:t>
            </a:r>
          </a:p>
        </p:txBody>
      </p:sp>
    </p:spTree>
    <p:extLst>
      <p:ext uri="{BB962C8B-B14F-4D97-AF65-F5344CB8AC3E}">
        <p14:creationId xmlns:p14="http://schemas.microsoft.com/office/powerpoint/2010/main" val="373549949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Trait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2816"/>
            <a:ext cx="7772870" cy="4392487"/>
          </a:xfrm>
        </p:spPr>
        <p:txBody>
          <a:bodyPr>
            <a:normAutofit/>
          </a:bodyPr>
          <a:lstStyle/>
          <a:p>
            <a:r>
              <a:rPr lang="en-GB" dirty="0" smtClean="0"/>
              <a:t>Group task:  </a:t>
            </a:r>
            <a:r>
              <a:rPr lang="en-GB" b="1" dirty="0" smtClean="0"/>
              <a:t>prepare notes on the main idea behind trait approach to personality.</a:t>
            </a:r>
          </a:p>
          <a:p>
            <a:r>
              <a:rPr lang="en-GB" dirty="0" smtClean="0"/>
              <a:t>Eysenck's approach to personality trait theory</a:t>
            </a:r>
          </a:p>
          <a:p>
            <a:r>
              <a:rPr lang="en-GB" dirty="0" smtClean="0"/>
              <a:t>Cattell’s personality personality theory</a:t>
            </a:r>
          </a:p>
          <a:p>
            <a:r>
              <a:rPr lang="en-GB" dirty="0" smtClean="0"/>
              <a:t>Friedman and </a:t>
            </a:r>
            <a:r>
              <a:rPr lang="en-GB" dirty="0" err="1" smtClean="0"/>
              <a:t>roseman</a:t>
            </a:r>
            <a:r>
              <a:rPr lang="en-GB" dirty="0" smtClean="0"/>
              <a:t>  developed ‘narrow-band theory’</a:t>
            </a:r>
          </a:p>
          <a:p>
            <a:r>
              <a:rPr lang="en-GB" dirty="0" smtClean="0"/>
              <a:t>This was applied to sports by </a:t>
            </a:r>
            <a:r>
              <a:rPr lang="en-GB" dirty="0" err="1" smtClean="0"/>
              <a:t>girdano</a:t>
            </a:r>
            <a:r>
              <a:rPr lang="en-GB" dirty="0" smtClean="0"/>
              <a:t> in 1990.</a:t>
            </a:r>
          </a:p>
          <a:p>
            <a:endParaRPr lang="en-GB" dirty="0"/>
          </a:p>
          <a:p>
            <a:r>
              <a:rPr lang="en-GB" dirty="0" smtClean="0"/>
              <a:t>Evaluate the theories and present your notes on the white boards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71453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Trait Theory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7" y="1979240"/>
            <a:ext cx="4104456" cy="3907457"/>
          </a:xfrm>
          <a:ln>
            <a:solidFill>
              <a:schemeClr val="tx1"/>
            </a:solidFill>
          </a:ln>
        </p:spPr>
        <p:txBody>
          <a:bodyPr/>
          <a:lstStyle/>
          <a:p>
            <a:pPr marL="119431" indent="0">
              <a:buNone/>
              <a:defRPr/>
            </a:pPr>
            <a:r>
              <a:rPr lang="en-GB" dirty="0" smtClean="0"/>
              <a:t>Suggests that people are born with established personality characteristics, that are: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Inherited from genetics</a:t>
            </a:r>
          </a:p>
          <a:p>
            <a:pPr>
              <a:defRPr/>
            </a:pPr>
            <a:r>
              <a:rPr lang="en-GB" b="1" dirty="0">
                <a:solidFill>
                  <a:schemeClr val="accent4">
                    <a:lumMod val="50000"/>
                  </a:schemeClr>
                </a:solidFill>
              </a:rPr>
              <a:t>S</a:t>
            </a:r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table and enduring</a:t>
            </a:r>
          </a:p>
          <a:p>
            <a:pPr>
              <a:defRPr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ot easily changeable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953">
            <a:off x="6110989" y="684790"/>
            <a:ext cx="2067223" cy="30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4653136"/>
            <a:ext cx="312897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Is your </a:t>
            </a:r>
            <a:r>
              <a:rPr lang="en-GB" smtClean="0"/>
              <a:t>personality stable?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68455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9425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scenario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2817"/>
            <a:ext cx="4822774" cy="4018384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You have been playing in a football match and for no fault of your own you were late.  You were put on the bench for the first half but got on in the second.  </a:t>
            </a:r>
          </a:p>
          <a:p>
            <a:r>
              <a:rPr lang="en-GB" dirty="0" smtClean="0"/>
              <a:t>You have been man marked by a person who keeps pulling your shirt.  You make an attacking run into the penalty box and you are tackled to the ground. 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How do you think you would react?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56176" y="2060848"/>
            <a:ext cx="2232248" cy="230832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Is the way you react consistent with your stable personality traits?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4040884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748470"/>
            <a:ext cx="7773338" cy="654423"/>
          </a:xfrm>
        </p:spPr>
        <p:txBody>
          <a:bodyPr/>
          <a:lstStyle/>
          <a:p>
            <a:r>
              <a:rPr lang="en-GB" dirty="0" smtClean="0"/>
              <a:t>Stable personality traits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1870446" cy="3424107"/>
          </a:xfrm>
        </p:spPr>
        <p:txBody>
          <a:bodyPr/>
          <a:lstStyle/>
          <a:p>
            <a:r>
              <a:rPr lang="en-GB" dirty="0" smtClean="0"/>
              <a:t>Working </a:t>
            </a:r>
          </a:p>
          <a:p>
            <a:endParaRPr lang="en-GB" dirty="0"/>
          </a:p>
          <a:p>
            <a:r>
              <a:rPr lang="en-GB" dirty="0" smtClean="0"/>
              <a:t>In sports</a:t>
            </a:r>
          </a:p>
          <a:p>
            <a:endParaRPr lang="en-GB" dirty="0"/>
          </a:p>
          <a:p>
            <a:r>
              <a:rPr lang="en-GB" dirty="0" smtClean="0"/>
              <a:t>Coaching</a:t>
            </a:r>
          </a:p>
          <a:p>
            <a:endParaRPr lang="en-GB" dirty="0"/>
          </a:p>
          <a:p>
            <a:r>
              <a:rPr lang="en-GB" dirty="0" smtClean="0"/>
              <a:t>At home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11760" y="2780928"/>
            <a:ext cx="1584176" cy="9361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39752" y="3662815"/>
            <a:ext cx="1656184" cy="2702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411760" y="4283265"/>
            <a:ext cx="1584176" cy="3843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483768" y="4598919"/>
            <a:ext cx="1512168" cy="9198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98996"/>
            <a:ext cx="1969952" cy="22687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000" y="3662815"/>
            <a:ext cx="294880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What is your consistent </a:t>
            </a:r>
            <a:r>
              <a:rPr lang="en-GB" smtClean="0"/>
              <a:t>personality trait in most situations?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86564805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1496</TotalTime>
  <Words>1487</Words>
  <Application>Microsoft Office PowerPoint</Application>
  <PresentationFormat>On-screen Show (4:3)</PresentationFormat>
  <Paragraphs>222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Droplet</vt:lpstr>
      <vt:lpstr>PERSONALITY</vt:lpstr>
      <vt:lpstr>What is personality?</vt:lpstr>
      <vt:lpstr>Personality</vt:lpstr>
      <vt:lpstr>Do you have to have a  certain personality  be a successful sports person?</vt:lpstr>
      <vt:lpstr>Three Views on Personality</vt:lpstr>
      <vt:lpstr>Trait theory</vt:lpstr>
      <vt:lpstr>Trait Theory</vt:lpstr>
      <vt:lpstr>scenario</vt:lpstr>
      <vt:lpstr>Stable personality traits</vt:lpstr>
      <vt:lpstr>Stable personality traits</vt:lpstr>
      <vt:lpstr>scenario</vt:lpstr>
      <vt:lpstr>Personality Types (Eysenck)</vt:lpstr>
      <vt:lpstr>Extrovert and introversion</vt:lpstr>
      <vt:lpstr>Personality Types (Eysenck) true or false?</vt:lpstr>
      <vt:lpstr>Cattell 16 personality factors </vt:lpstr>
      <vt:lpstr>Narrow Band Theory (Girdano)</vt:lpstr>
      <vt:lpstr>What type of personality are you?</vt:lpstr>
      <vt:lpstr>Social Learning Theory (Bandura)</vt:lpstr>
      <vt:lpstr>Interactionist Approach (Hollander)</vt:lpstr>
      <vt:lpstr>INTERACTIONIST APPROACH</vt:lpstr>
      <vt:lpstr>INTERACTIONIST APPROACH</vt:lpstr>
      <vt:lpstr>Mike Tyson, Jess Ennis, Serena Williams</vt:lpstr>
      <vt:lpstr>Evaluation and Criticisms of the Trait Theory</vt:lpstr>
      <vt:lpstr>Limitations to Social LearningTheory?</vt:lpstr>
      <vt:lpstr>What do we think about the INTERACTIONIST APPROACH?</vt:lpstr>
      <vt:lpstr>What do we think about the INTERACTIONIST APPROACH?</vt:lpstr>
      <vt:lpstr>Personality and Sport What conclusions can we draw?</vt:lpstr>
      <vt:lpstr>Personality and Sport What conclusions can we draw?</vt:lpstr>
      <vt:lpstr>PowerPoint Presentation</vt:lpstr>
      <vt:lpstr>PowerPoint Presentation</vt:lpstr>
      <vt:lpstr>Exam question</vt:lpstr>
      <vt:lpstr>3 (a) 2 marks for characteristic of extrovert and neurotic 2 marks for practical examples of Type A and Type B </vt:lpstr>
      <vt:lpstr>Exam question Success in sport is often linked to the performance having the appropriate personality characteristics. </vt:lpstr>
      <vt:lpstr>PowerPoint Presentation</vt:lpstr>
      <vt:lpstr>Homework </vt:lpstr>
    </vt:vector>
  </TitlesOfParts>
  <Company>BHASVIC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PERSONALITY</dc:title>
  <dc:creator>Damian Ashleighmorris</dc:creator>
  <cp:lastModifiedBy>D.Ashleighmorris</cp:lastModifiedBy>
  <cp:revision>105</cp:revision>
  <cp:lastPrinted>2017-01-06T10:11:58Z</cp:lastPrinted>
  <dcterms:created xsi:type="dcterms:W3CDTF">2009-09-13T16:31:15Z</dcterms:created>
  <dcterms:modified xsi:type="dcterms:W3CDTF">2017-01-06T11:46:52Z</dcterms:modified>
</cp:coreProperties>
</file>