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8" r:id="rId2"/>
    <p:sldId id="420" r:id="rId3"/>
    <p:sldId id="414" r:id="rId4"/>
    <p:sldId id="415" r:id="rId5"/>
    <p:sldId id="425" r:id="rId6"/>
    <p:sldId id="426" r:id="rId7"/>
    <p:sldId id="416" r:id="rId8"/>
    <p:sldId id="419" r:id="rId9"/>
    <p:sldId id="418" r:id="rId10"/>
    <p:sldId id="421" r:id="rId11"/>
    <p:sldId id="422" r:id="rId12"/>
    <p:sldId id="424" r:id="rId13"/>
    <p:sldId id="423" r:id="rId1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87" autoAdjust="0"/>
  </p:normalViewPr>
  <p:slideViewPr>
    <p:cSldViewPr snapToObjects="1">
      <p:cViewPr>
        <p:scale>
          <a:sx n="50" d="100"/>
          <a:sy n="50" d="100"/>
        </p:scale>
        <p:origin x="-140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B857C-52D5-47D8-999E-CF2219225FF8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6DCB75F-4A02-4AC6-BB59-A42CA5BB584B}">
      <dgm:prSet phldrT="[Text]"/>
      <dgm:spPr/>
      <dgm:t>
        <a:bodyPr/>
        <a:lstStyle/>
        <a:p>
          <a:r>
            <a:rPr lang="en-GB" dirty="0" smtClean="0"/>
            <a:t>Limb Kinematics</a:t>
          </a:r>
          <a:endParaRPr lang="en-GB" dirty="0"/>
        </a:p>
      </dgm:t>
    </dgm:pt>
    <dgm:pt modelId="{D6A6C90F-2F95-4A8F-9DE1-74F6DE97F05B}" type="parTrans" cxnId="{F519346E-EF15-4C98-94C7-7824CFA8333E}">
      <dgm:prSet/>
      <dgm:spPr/>
      <dgm:t>
        <a:bodyPr/>
        <a:lstStyle/>
        <a:p>
          <a:endParaRPr lang="en-GB"/>
        </a:p>
      </dgm:t>
    </dgm:pt>
    <dgm:pt modelId="{139D0321-9D65-4223-B977-D98CCDD58A6D}" type="sibTrans" cxnId="{F519346E-EF15-4C98-94C7-7824CFA8333E}">
      <dgm:prSet/>
      <dgm:spPr/>
      <dgm:t>
        <a:bodyPr/>
        <a:lstStyle/>
        <a:p>
          <a:endParaRPr lang="en-GB"/>
        </a:p>
      </dgm:t>
    </dgm:pt>
    <dgm:pt modelId="{AA072BD5-6117-44E6-BDF3-5BAC10E6B9C1}">
      <dgm:prSet phldrT="[Text]"/>
      <dgm:spPr/>
      <dgm:t>
        <a:bodyPr/>
        <a:lstStyle/>
        <a:p>
          <a:r>
            <a:rPr lang="en-GB" dirty="0" smtClean="0"/>
            <a:t>Force Plates</a:t>
          </a:r>
          <a:endParaRPr lang="en-GB" dirty="0"/>
        </a:p>
      </dgm:t>
    </dgm:pt>
    <dgm:pt modelId="{BC3F0BB8-C7D2-474A-966F-B2CF8BE0ECBE}" type="parTrans" cxnId="{EF1DDCF8-A710-4926-9356-2A40572EE14D}">
      <dgm:prSet/>
      <dgm:spPr/>
      <dgm:t>
        <a:bodyPr/>
        <a:lstStyle/>
        <a:p>
          <a:endParaRPr lang="en-GB"/>
        </a:p>
      </dgm:t>
    </dgm:pt>
    <dgm:pt modelId="{3F219212-3185-4E60-9D85-297A2D5697DD}" type="sibTrans" cxnId="{EF1DDCF8-A710-4926-9356-2A40572EE14D}">
      <dgm:prSet/>
      <dgm:spPr/>
      <dgm:t>
        <a:bodyPr/>
        <a:lstStyle/>
        <a:p>
          <a:endParaRPr lang="en-GB"/>
        </a:p>
      </dgm:t>
    </dgm:pt>
    <dgm:pt modelId="{559CCB20-CD09-4C02-92EF-5BCCB3B4683F}">
      <dgm:prSet phldrT="[Text]"/>
      <dgm:spPr/>
      <dgm:t>
        <a:bodyPr/>
        <a:lstStyle/>
        <a:p>
          <a:r>
            <a:rPr lang="en-GB" dirty="0" smtClean="0"/>
            <a:t>Wind Tunnels</a:t>
          </a:r>
          <a:endParaRPr lang="en-GB" dirty="0"/>
        </a:p>
      </dgm:t>
    </dgm:pt>
    <dgm:pt modelId="{62ED979A-70C4-4CE4-A08C-7D7E48DC0E7C}" type="parTrans" cxnId="{71343913-0980-437E-8BB3-B66907569DD9}">
      <dgm:prSet/>
      <dgm:spPr/>
      <dgm:t>
        <a:bodyPr/>
        <a:lstStyle/>
        <a:p>
          <a:endParaRPr lang="en-GB"/>
        </a:p>
      </dgm:t>
    </dgm:pt>
    <dgm:pt modelId="{8C1F050F-8696-4CBD-B890-CA8EC0C8B6F1}" type="sibTrans" cxnId="{71343913-0980-437E-8BB3-B66907569DD9}">
      <dgm:prSet/>
      <dgm:spPr/>
      <dgm:t>
        <a:bodyPr/>
        <a:lstStyle/>
        <a:p>
          <a:endParaRPr lang="en-GB"/>
        </a:p>
      </dgm:t>
    </dgm:pt>
    <dgm:pt modelId="{1E242099-0C10-4AC5-A203-6A0E5623E9CB}" type="pres">
      <dgm:prSet presAssocID="{B63B857C-52D5-47D8-999E-CF2219225F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2957DD-60B2-4D2C-8B79-5F35001F7C21}" type="pres">
      <dgm:prSet presAssocID="{F6DCB75F-4A02-4AC6-BB59-A42CA5BB584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4B2A8-D338-468A-9DB4-69A2E7AF82D6}" type="pres">
      <dgm:prSet presAssocID="{139D0321-9D65-4223-B977-D98CCDD58A6D}" presName="space" presStyleCnt="0"/>
      <dgm:spPr/>
    </dgm:pt>
    <dgm:pt modelId="{6C769AB3-B93B-4D45-8B45-99EBFDC603ED}" type="pres">
      <dgm:prSet presAssocID="{AA072BD5-6117-44E6-BDF3-5BAC10E6B9C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C4304D-C5F4-47D1-9DD2-D50A09CA22BB}" type="pres">
      <dgm:prSet presAssocID="{3F219212-3185-4E60-9D85-297A2D5697DD}" presName="space" presStyleCnt="0"/>
      <dgm:spPr/>
    </dgm:pt>
    <dgm:pt modelId="{4CF903DC-2EA6-4835-91AB-BC3F7921659A}" type="pres">
      <dgm:prSet presAssocID="{559CCB20-CD09-4C02-92EF-5BCCB3B4683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4238B4-9EE7-42A9-9043-1F6E26ABCA41}" type="presOf" srcId="{559CCB20-CD09-4C02-92EF-5BCCB3B4683F}" destId="{4CF903DC-2EA6-4835-91AB-BC3F7921659A}" srcOrd="0" destOrd="0" presId="urn:microsoft.com/office/officeart/2005/8/layout/venn3"/>
    <dgm:cxn modelId="{27ACEB2A-3558-49F4-A362-D95D9E55B048}" type="presOf" srcId="{AA072BD5-6117-44E6-BDF3-5BAC10E6B9C1}" destId="{6C769AB3-B93B-4D45-8B45-99EBFDC603ED}" srcOrd="0" destOrd="0" presId="urn:microsoft.com/office/officeart/2005/8/layout/venn3"/>
    <dgm:cxn modelId="{7E4A4C6C-A57A-4F52-B803-85E666E351EF}" type="presOf" srcId="{B63B857C-52D5-47D8-999E-CF2219225FF8}" destId="{1E242099-0C10-4AC5-A203-6A0E5623E9CB}" srcOrd="0" destOrd="0" presId="urn:microsoft.com/office/officeart/2005/8/layout/venn3"/>
    <dgm:cxn modelId="{F519346E-EF15-4C98-94C7-7824CFA8333E}" srcId="{B63B857C-52D5-47D8-999E-CF2219225FF8}" destId="{F6DCB75F-4A02-4AC6-BB59-A42CA5BB584B}" srcOrd="0" destOrd="0" parTransId="{D6A6C90F-2F95-4A8F-9DE1-74F6DE97F05B}" sibTransId="{139D0321-9D65-4223-B977-D98CCDD58A6D}"/>
    <dgm:cxn modelId="{7002BEB3-04E9-404D-857B-979C0C4C2951}" type="presOf" srcId="{F6DCB75F-4A02-4AC6-BB59-A42CA5BB584B}" destId="{782957DD-60B2-4D2C-8B79-5F35001F7C21}" srcOrd="0" destOrd="0" presId="urn:microsoft.com/office/officeart/2005/8/layout/venn3"/>
    <dgm:cxn modelId="{EF1DDCF8-A710-4926-9356-2A40572EE14D}" srcId="{B63B857C-52D5-47D8-999E-CF2219225FF8}" destId="{AA072BD5-6117-44E6-BDF3-5BAC10E6B9C1}" srcOrd="1" destOrd="0" parTransId="{BC3F0BB8-C7D2-474A-966F-B2CF8BE0ECBE}" sibTransId="{3F219212-3185-4E60-9D85-297A2D5697DD}"/>
    <dgm:cxn modelId="{71343913-0980-437E-8BB3-B66907569DD9}" srcId="{B63B857C-52D5-47D8-999E-CF2219225FF8}" destId="{559CCB20-CD09-4C02-92EF-5BCCB3B4683F}" srcOrd="2" destOrd="0" parTransId="{62ED979A-70C4-4CE4-A08C-7D7E48DC0E7C}" sibTransId="{8C1F050F-8696-4CBD-B890-CA8EC0C8B6F1}"/>
    <dgm:cxn modelId="{9FEED662-8945-4FD5-85A4-291AA3AB8518}" type="presParOf" srcId="{1E242099-0C10-4AC5-A203-6A0E5623E9CB}" destId="{782957DD-60B2-4D2C-8B79-5F35001F7C21}" srcOrd="0" destOrd="0" presId="urn:microsoft.com/office/officeart/2005/8/layout/venn3"/>
    <dgm:cxn modelId="{47E839F5-DF1D-4185-AC6F-748FAA3972D8}" type="presParOf" srcId="{1E242099-0C10-4AC5-A203-6A0E5623E9CB}" destId="{3D04B2A8-D338-468A-9DB4-69A2E7AF82D6}" srcOrd="1" destOrd="0" presId="urn:microsoft.com/office/officeart/2005/8/layout/venn3"/>
    <dgm:cxn modelId="{C63D0D78-BFC6-41AA-A96A-C331D8452ED4}" type="presParOf" srcId="{1E242099-0C10-4AC5-A203-6A0E5623E9CB}" destId="{6C769AB3-B93B-4D45-8B45-99EBFDC603ED}" srcOrd="2" destOrd="0" presId="urn:microsoft.com/office/officeart/2005/8/layout/venn3"/>
    <dgm:cxn modelId="{1E08B076-4F8E-4F31-B6B0-1974EF6CC98A}" type="presParOf" srcId="{1E242099-0C10-4AC5-A203-6A0E5623E9CB}" destId="{BFC4304D-C5F4-47D1-9DD2-D50A09CA22BB}" srcOrd="3" destOrd="0" presId="urn:microsoft.com/office/officeart/2005/8/layout/venn3"/>
    <dgm:cxn modelId="{10035250-A65F-4808-BB41-08803E7CF580}" type="presParOf" srcId="{1E242099-0C10-4AC5-A203-6A0E5623E9CB}" destId="{4CF903DC-2EA6-4835-91AB-BC3F7921659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957DD-60B2-4D2C-8B79-5F35001F7C21}">
      <dsp:nvSpPr>
        <dsp:cNvPr id="0" name=""/>
        <dsp:cNvSpPr/>
      </dsp:nvSpPr>
      <dsp:spPr>
        <a:xfrm>
          <a:off x="3860" y="832346"/>
          <a:ext cx="3375867" cy="33758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5785" tIns="40640" rIns="18578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Limb Kinematics</a:t>
          </a:r>
          <a:endParaRPr lang="en-GB" sz="3200" kern="1200" dirty="0"/>
        </a:p>
      </dsp:txBody>
      <dsp:txXfrm>
        <a:off x="498244" y="1326730"/>
        <a:ext cx="2387099" cy="2387099"/>
      </dsp:txXfrm>
    </dsp:sp>
    <dsp:sp modelId="{6C769AB3-B93B-4D45-8B45-99EBFDC603ED}">
      <dsp:nvSpPr>
        <dsp:cNvPr id="0" name=""/>
        <dsp:cNvSpPr/>
      </dsp:nvSpPr>
      <dsp:spPr>
        <a:xfrm>
          <a:off x="2704554" y="832346"/>
          <a:ext cx="3375867" cy="33758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5785" tIns="40640" rIns="18578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Force Plates</a:t>
          </a:r>
          <a:endParaRPr lang="en-GB" sz="3200" kern="1200" dirty="0"/>
        </a:p>
      </dsp:txBody>
      <dsp:txXfrm>
        <a:off x="3198938" y="1326730"/>
        <a:ext cx="2387099" cy="2387099"/>
      </dsp:txXfrm>
    </dsp:sp>
    <dsp:sp modelId="{4CF903DC-2EA6-4835-91AB-BC3F7921659A}">
      <dsp:nvSpPr>
        <dsp:cNvPr id="0" name=""/>
        <dsp:cNvSpPr/>
      </dsp:nvSpPr>
      <dsp:spPr>
        <a:xfrm>
          <a:off x="5405248" y="832346"/>
          <a:ext cx="3375867" cy="33758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5785" tIns="40640" rIns="18578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Wind Tunnels</a:t>
          </a:r>
          <a:endParaRPr lang="en-GB" sz="3200" kern="1200" dirty="0"/>
        </a:p>
      </dsp:txBody>
      <dsp:txXfrm>
        <a:off x="5899632" y="1326730"/>
        <a:ext cx="2387099" cy="238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F802-DC6C-4796-BCB1-CEBB63EA9A01}" type="datetimeFigureOut">
              <a:rPr lang="en-GB" smtClean="0"/>
              <a:t>18/07/2017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F5458-9C23-4BFC-A67F-DBA7DA745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C1E2-45EE-4346-8A63-5D85AA4146AC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414F-3441-5A4B-9E24-3A15A5DCE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754D0A-E550-C042-8CB4-B9B652778DD6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22EC5BE-C408-EF43-A0D8-DC4695CA4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rightcove04.o.brightcove.com/4221396001/4221396001_5318268201001_5318256907001-vs.jpg?pubId=4221396001&amp;videoId=5318256907001" TargetMode="External"/><Relationship Id="rId2" Type="http://schemas.openxmlformats.org/officeDocument/2006/relationships/hyperlink" Target="https://www.youtube.com/watch?v=RFwrGa6Isw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z3tnhgGzAs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AfzgFxlXUI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theguardian.com/sport/video/2016/jul/15/the-perfect-position-the-importance-of-aerodynamics-in-cycling-vid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Biomechanics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135"/>
            <a:ext cx="9252520" cy="61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97" y="552450"/>
            <a:ext cx="8229600" cy="990600"/>
          </a:xfrm>
        </p:spPr>
        <p:txBody>
          <a:bodyPr/>
          <a:lstStyle/>
          <a:p>
            <a:r>
              <a:rPr lang="en-GB" dirty="0" smtClean="0"/>
              <a:t>Wind Tunnels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96" y="5517232"/>
            <a:ext cx="2586727" cy="964704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www.youtube.com/watch?v=RFwrGa6IswY</a:t>
            </a: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39">
            <a:off x="3779912" y="1489720"/>
            <a:ext cx="4768945" cy="268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3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Think!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GB" sz="3600" dirty="0" smtClean="0"/>
              <a:t>What are the advantages or disadvantages of using this technology?</a:t>
            </a:r>
          </a:p>
          <a:p>
            <a:pPr marL="118872" indent="0">
              <a:buNone/>
            </a:pPr>
            <a:endParaRPr lang="en-GB" sz="3600" dirty="0"/>
          </a:p>
          <a:p>
            <a:pPr marL="118872" indent="0">
              <a:buNone/>
            </a:pPr>
            <a:r>
              <a:rPr lang="en-GB" sz="3600" dirty="0" smtClean="0"/>
              <a:t>Think about….</a:t>
            </a:r>
          </a:p>
          <a:p>
            <a:pPr marL="118872" indent="0">
              <a:buNone/>
            </a:pPr>
            <a:endParaRPr lang="en-GB" sz="3600" dirty="0"/>
          </a:p>
          <a:p>
            <a:pPr marL="118872" indent="0">
              <a:buNone/>
            </a:pP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Accuracy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rgbClr val="FF0000"/>
                </a:solidFill>
              </a:rPr>
              <a:t>reliability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validity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cost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quality of data </a:t>
            </a:r>
            <a:r>
              <a:rPr lang="en-GB" sz="3600" dirty="0" smtClean="0"/>
              <a:t>provided,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suitability</a:t>
            </a:r>
            <a:r>
              <a:rPr lang="en-GB" sz="3600" dirty="0" smtClean="0"/>
              <a:t> to everyone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234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88176"/>
              </p:ext>
            </p:extLst>
          </p:nvPr>
        </p:nvGraphicFramePr>
        <p:xfrm>
          <a:off x="0" y="0"/>
          <a:ext cx="9144000" cy="68981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1680"/>
                <a:gridCol w="2448272"/>
                <a:gridCol w="2232248"/>
                <a:gridCol w="2771800"/>
              </a:tblGrid>
              <a:tr h="782853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Limb Kinematics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Force Plates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Wind Tunnel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590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How does it work? (Description)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0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Advantages 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107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Disadvantages</a:t>
                      </a:r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8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Summer 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dirty="0" smtClean="0"/>
              <a:t>Revise </a:t>
            </a:r>
            <a:r>
              <a:rPr lang="en-GB" b="1" dirty="0" smtClean="0"/>
              <a:t>ALL</a:t>
            </a:r>
            <a:r>
              <a:rPr lang="en-GB" dirty="0" smtClean="0"/>
              <a:t> content from the 1</a:t>
            </a:r>
            <a:r>
              <a:rPr lang="en-GB" baseline="30000" dirty="0" smtClean="0"/>
              <a:t>st</a:t>
            </a:r>
            <a:r>
              <a:rPr lang="en-GB" dirty="0" smtClean="0"/>
              <a:t> year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Mock Exam 5 will be on the 1</a:t>
            </a:r>
            <a:r>
              <a:rPr lang="en-GB" sz="4000" b="1" baseline="30000" dirty="0" smtClean="0">
                <a:solidFill>
                  <a:schemeClr val="accent3">
                    <a:lumMod val="75000"/>
                  </a:schemeClr>
                </a:solidFill>
              </a:rPr>
              <a:t>st</a:t>
            </a:r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</a:rPr>
              <a:t> week we return!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dirty="0" smtClean="0"/>
              <a:t>This will include: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Physiological</a:t>
            </a:r>
            <a:r>
              <a:rPr lang="en-GB" dirty="0" smtClean="0"/>
              <a:t> (A+P, Ex </a:t>
            </a:r>
            <a:r>
              <a:rPr lang="en-GB" dirty="0" err="1" smtClean="0"/>
              <a:t>Phys</a:t>
            </a:r>
            <a:r>
              <a:rPr lang="en-GB" dirty="0" smtClean="0"/>
              <a:t> and Biomechanics</a:t>
            </a:r>
            <a:r>
              <a:rPr lang="en-GB" dirty="0"/>
              <a:t>)</a:t>
            </a:r>
            <a:r>
              <a:rPr lang="en-GB" dirty="0" smtClean="0"/>
              <a:t>  </a:t>
            </a:r>
          </a:p>
          <a:p>
            <a:pPr marL="118872" indent="0"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Psychological</a:t>
            </a:r>
            <a:r>
              <a:rPr lang="en-GB" dirty="0" smtClean="0"/>
              <a:t> (Skill </a:t>
            </a:r>
            <a:r>
              <a:rPr lang="en-GB" dirty="0" err="1" smtClean="0"/>
              <a:t>Acq</a:t>
            </a:r>
            <a:r>
              <a:rPr lang="en-GB" dirty="0" smtClean="0"/>
              <a:t> and </a:t>
            </a:r>
            <a:r>
              <a:rPr lang="en-GB" dirty="0" err="1" smtClean="0"/>
              <a:t>Sp</a:t>
            </a:r>
            <a:r>
              <a:rPr lang="en-GB" dirty="0" smtClean="0"/>
              <a:t> Psych)</a:t>
            </a:r>
          </a:p>
          <a:p>
            <a:pPr marL="118872" indent="0">
              <a:buNone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Sociological</a:t>
            </a:r>
            <a:r>
              <a:rPr lang="en-GB" dirty="0" smtClean="0"/>
              <a:t> (Sport and Society)</a:t>
            </a:r>
          </a:p>
          <a:p>
            <a:pPr marL="11887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Modern Technology to Analyse Performance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2932970"/>
              </p:ext>
            </p:extLst>
          </p:nvPr>
        </p:nvGraphicFramePr>
        <p:xfrm>
          <a:off x="179512" y="1556792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6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957DD-60B2-4D2C-8B79-5F35001F7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82957DD-60B2-4D2C-8B79-5F35001F7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82957DD-60B2-4D2C-8B79-5F35001F7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69AB3-B93B-4D45-8B45-99EBFDC60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C769AB3-B93B-4D45-8B45-99EBFDC60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C769AB3-B93B-4D45-8B45-99EBFDC60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F903DC-2EA6-4835-91AB-BC3F79216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CF903DC-2EA6-4835-91AB-BC3F79216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CF903DC-2EA6-4835-91AB-BC3F79216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Limb </a:t>
            </a:r>
            <a:r>
              <a:rPr lang="en-GB" dirty="0" smtClean="0"/>
              <a:t>Kinematics     28 min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3744416" cy="49685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Kinematics is </a:t>
            </a:r>
            <a:r>
              <a:rPr lang="en-GB" b="1" dirty="0" smtClean="0">
                <a:solidFill>
                  <a:srgbClr val="FF0000"/>
                </a:solidFill>
              </a:rPr>
              <a:t>the study of movement in relation to time and space.</a:t>
            </a:r>
          </a:p>
          <a:p>
            <a:endParaRPr lang="en-GB" dirty="0"/>
          </a:p>
          <a:p>
            <a:r>
              <a:rPr lang="en-GB" dirty="0" smtClean="0"/>
              <a:t>3D or optical motion analysis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records an athlete performing </a:t>
            </a:r>
          </a:p>
          <a:p>
            <a:endParaRPr lang="en-GB" dirty="0"/>
          </a:p>
          <a:p>
            <a:r>
              <a:rPr lang="en-GB" dirty="0" smtClean="0"/>
              <a:t>This allows joint and limb efficiency to be evaluated, as well as velocity and </a:t>
            </a:r>
            <a:r>
              <a:rPr lang="en-GB" dirty="0" smtClean="0"/>
              <a:t>acceleration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/>
          <a:stretch/>
        </p:blipFill>
        <p:spPr>
          <a:xfrm rot="203656">
            <a:off x="4450356" y="1658182"/>
            <a:ext cx="4096916" cy="48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Think!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GB" sz="3600" dirty="0" smtClean="0"/>
              <a:t>What are the advantages or disadvantages of using this technology?</a:t>
            </a:r>
          </a:p>
          <a:p>
            <a:pPr marL="118872" indent="0">
              <a:buNone/>
            </a:pPr>
            <a:endParaRPr lang="en-GB" sz="3600" dirty="0"/>
          </a:p>
          <a:p>
            <a:pPr marL="118872" indent="0">
              <a:buNone/>
            </a:pPr>
            <a:r>
              <a:rPr lang="en-GB" sz="3600" dirty="0" smtClean="0"/>
              <a:t>Think about….</a:t>
            </a:r>
          </a:p>
          <a:p>
            <a:pPr marL="118872" indent="0">
              <a:buNone/>
            </a:pPr>
            <a:endParaRPr lang="en-GB" sz="3600" dirty="0"/>
          </a:p>
          <a:p>
            <a:pPr marL="118872" indent="0">
              <a:buNone/>
            </a:pP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Accuracy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rgbClr val="FF0000"/>
                </a:solidFill>
              </a:rPr>
              <a:t>reliability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validity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cost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quality of data </a:t>
            </a:r>
            <a:r>
              <a:rPr lang="en-GB" sz="3600" dirty="0" smtClean="0"/>
              <a:t>provided,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suitability</a:t>
            </a:r>
            <a:r>
              <a:rPr lang="en-GB" sz="3600" dirty="0" smtClean="0"/>
              <a:t> to everyone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945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Reliability: </a:t>
            </a:r>
            <a:r>
              <a:rPr lang="en-GB" dirty="0"/>
              <a:t>T</a:t>
            </a:r>
            <a:r>
              <a:rPr lang="en-GB" dirty="0" smtClean="0"/>
              <a:t>he extent to which the experiment, test or measure procedure gives the same results after repeated trails.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2" y="3140968"/>
            <a:ext cx="32385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34987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2764904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Validity: </a:t>
            </a:r>
            <a:r>
              <a:rPr lang="en-GB" dirty="0" smtClean="0"/>
              <a:t>How well the test measures what it claims to test.</a:t>
            </a:r>
          </a:p>
          <a:p>
            <a:endParaRPr lang="en-GB" dirty="0"/>
          </a:p>
          <a:p>
            <a:r>
              <a:rPr lang="en-GB" dirty="0" smtClean="0"/>
              <a:t>Speed test?</a:t>
            </a:r>
          </a:p>
          <a:p>
            <a:endParaRPr lang="en-GB" dirty="0"/>
          </a:p>
          <a:p>
            <a:r>
              <a:rPr lang="en-GB" dirty="0" smtClean="0"/>
              <a:t>Acceleration test?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07">
            <a:off x="4656831" y="627028"/>
            <a:ext cx="4148063" cy="271182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7075"/>
            <a:ext cx="3097271" cy="30972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7300" y="5072489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 indent="-182880" defTabSz="914400"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GB" sz="2400" b="1" dirty="0">
                <a:solidFill>
                  <a:srgbClr val="292934"/>
                </a:solidFill>
              </a:rPr>
              <a:t>Is it a valid test?</a:t>
            </a:r>
          </a:p>
        </p:txBody>
      </p:sp>
    </p:spTree>
    <p:extLst>
      <p:ext uri="{BB962C8B-B14F-4D97-AF65-F5344CB8AC3E}">
        <p14:creationId xmlns:p14="http://schemas.microsoft.com/office/powerpoint/2010/main" val="4265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Force 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3816424" cy="49685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Force Plates </a:t>
            </a:r>
            <a:r>
              <a:rPr lang="en-GB" b="1" dirty="0" smtClean="0">
                <a:solidFill>
                  <a:srgbClr val="FF0000"/>
                </a:solidFill>
              </a:rPr>
              <a:t>are used for different elements of biomechanical assessment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They help measure size and direction of ground forces on an athlete</a:t>
            </a:r>
          </a:p>
          <a:p>
            <a:endParaRPr lang="en-GB" dirty="0"/>
          </a:p>
          <a:p>
            <a:r>
              <a:rPr lang="en-GB" dirty="0" smtClean="0"/>
              <a:t>This can support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gait analysis, balance, posture for running, rehabilitation and physical therapy, as well as acceleration, work and power output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t="4722" r="-1" b="10834"/>
          <a:stretch/>
        </p:blipFill>
        <p:spPr>
          <a:xfrm rot="199366">
            <a:off x="5019171" y="1124744"/>
            <a:ext cx="3667629" cy="50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Think!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GB" sz="3600" dirty="0" smtClean="0"/>
              <a:t>What are the advantages or disadvantages of using this technology?</a:t>
            </a:r>
          </a:p>
          <a:p>
            <a:pPr marL="118872" indent="0">
              <a:buNone/>
            </a:pPr>
            <a:endParaRPr lang="en-GB" sz="3600" dirty="0"/>
          </a:p>
          <a:p>
            <a:pPr marL="118872" indent="0">
              <a:buNone/>
            </a:pPr>
            <a:r>
              <a:rPr lang="en-GB" sz="3600" dirty="0" smtClean="0"/>
              <a:t>Think about….</a:t>
            </a:r>
          </a:p>
          <a:p>
            <a:pPr marL="118872" indent="0">
              <a:buNone/>
            </a:pPr>
            <a:endParaRPr lang="en-GB" sz="3600" dirty="0"/>
          </a:p>
          <a:p>
            <a:pPr marL="118872" indent="0">
              <a:buNone/>
            </a:pP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Accuracy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rgbClr val="FF0000"/>
                </a:solidFill>
              </a:rPr>
              <a:t>reliability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validity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cost</a:t>
            </a:r>
            <a:r>
              <a:rPr lang="en-GB" sz="3600" dirty="0" smtClean="0"/>
              <a:t>,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quality of data </a:t>
            </a:r>
            <a:r>
              <a:rPr lang="en-GB" sz="3600" dirty="0" smtClean="0"/>
              <a:t>provided,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suitability</a:t>
            </a:r>
            <a:r>
              <a:rPr lang="en-GB" sz="3600" dirty="0" smtClean="0"/>
              <a:t> to everyone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880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 Tunnels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1"/>
            <a:ext cx="2952328" cy="49685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Wind Tunnels </a:t>
            </a:r>
            <a:r>
              <a:rPr lang="en-GB" b="1" dirty="0" smtClean="0">
                <a:solidFill>
                  <a:srgbClr val="FF0000"/>
                </a:solidFill>
              </a:rPr>
              <a:t>are used to investigate wind resistance and its effects on a body</a:t>
            </a:r>
          </a:p>
          <a:p>
            <a:endParaRPr lang="en-GB" dirty="0"/>
          </a:p>
          <a:p>
            <a:r>
              <a:rPr lang="en-GB" dirty="0" smtClean="0"/>
              <a:t>This can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improve air flow around an object, and create more streamlined 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performance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(increasing lift or decreasing drag)</a:t>
            </a:r>
          </a:p>
          <a:p>
            <a:pPr marL="118872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29267" r="1874" b="13042"/>
          <a:stretch/>
        </p:blipFill>
        <p:spPr>
          <a:xfrm rot="268042">
            <a:off x="3175516" y="2480492"/>
            <a:ext cx="5668217" cy="31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1466</TotalTime>
  <Words>352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Biomechanics</vt:lpstr>
      <vt:lpstr>Modern Technology to Analyse Performance</vt:lpstr>
      <vt:lpstr>Limb Kinematics     28 min </vt:lpstr>
      <vt:lpstr>Think!</vt:lpstr>
      <vt:lpstr>PowerPoint Presentation</vt:lpstr>
      <vt:lpstr>PowerPoint Presentation</vt:lpstr>
      <vt:lpstr>Force Plates</vt:lpstr>
      <vt:lpstr>Think!</vt:lpstr>
      <vt:lpstr>Wind Tunnels</vt:lpstr>
      <vt:lpstr>Wind Tunnels </vt:lpstr>
      <vt:lpstr>Think!</vt:lpstr>
      <vt:lpstr>PowerPoint Presentation</vt:lpstr>
      <vt:lpstr>Summer Homework</vt:lpstr>
    </vt:vector>
  </TitlesOfParts>
  <Company>Brazilian Soccer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  Information Processing (IP)</dc:title>
  <dc:creator>Office 2004 Test Drive User</dc:creator>
  <cp:lastModifiedBy>D.Ashleighmorris</cp:lastModifiedBy>
  <cp:revision>269</cp:revision>
  <cp:lastPrinted>2017-07-12T08:18:31Z</cp:lastPrinted>
  <dcterms:created xsi:type="dcterms:W3CDTF">2010-02-19T10:46:18Z</dcterms:created>
  <dcterms:modified xsi:type="dcterms:W3CDTF">2017-07-18T08:47:13Z</dcterms:modified>
</cp:coreProperties>
</file>