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0"/>
  </p:handoutMasterIdLst>
  <p:sldIdLst>
    <p:sldId id="275" r:id="rId2"/>
    <p:sldId id="286" r:id="rId3"/>
    <p:sldId id="277" r:id="rId4"/>
    <p:sldId id="278" r:id="rId5"/>
    <p:sldId id="279" r:id="rId6"/>
    <p:sldId id="292" r:id="rId7"/>
    <p:sldId id="294" r:id="rId8"/>
    <p:sldId id="295" r:id="rId9"/>
    <p:sldId id="296" r:id="rId10"/>
    <p:sldId id="291" r:id="rId11"/>
    <p:sldId id="280" r:id="rId12"/>
    <p:sldId id="281" r:id="rId13"/>
    <p:sldId id="288" r:id="rId14"/>
    <p:sldId id="297" r:id="rId15"/>
    <p:sldId id="289" r:id="rId16"/>
    <p:sldId id="282" r:id="rId17"/>
    <p:sldId id="285" r:id="rId18"/>
    <p:sldId id="290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35" autoAdjust="0"/>
    <p:restoredTop sz="94712" autoAdjust="0"/>
  </p:normalViewPr>
  <p:slideViewPr>
    <p:cSldViewPr>
      <p:cViewPr varScale="1">
        <p:scale>
          <a:sx n="62" d="100"/>
          <a:sy n="62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70DB-3131-467C-ADBF-562F367B5297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979C4-04CE-41DB-9D4B-DA6459C1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3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90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43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520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96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824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109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77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13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2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4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2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5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1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6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B38884-C878-4F5F-A96B-876B2DE8803F}" type="datetimeFigureOut">
              <a:rPr lang="en-GB" smtClean="0"/>
              <a:pPr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8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alkboard" charset="0"/>
                <a:ea typeface="ヒラギノ角ゴ ProN W3" charset="0"/>
                <a:cs typeface="ヒラギノ角ゴ ProN W3" charset="0"/>
              </a:rPr>
              <a:t>Starter Tasks</a:t>
            </a:r>
            <a:endParaRPr lang="en-GB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51521" y="1988840"/>
            <a:ext cx="3384375" cy="4248472"/>
          </a:xfrm>
        </p:spPr>
        <p:txBody>
          <a:bodyPr>
            <a:noAutofit/>
          </a:bodyPr>
          <a:lstStyle/>
          <a:p>
            <a:endParaRPr lang="en-GB" sz="2000" dirty="0">
              <a:ea typeface="ヒラギノ角ゴ ProN W3" charset="0"/>
              <a:cs typeface="ヒラギノ角ゴ ProN W3" charset="0"/>
            </a:endParaRPr>
          </a:p>
          <a:p>
            <a:pPr marL="0" indent="0" algn="ctr">
              <a:buNone/>
            </a:pPr>
            <a:r>
              <a:rPr lang="en-GB" sz="4000" b="1" dirty="0" smtClean="0">
                <a:solidFill>
                  <a:srgbClr val="C00000"/>
                </a:solidFill>
                <a:ea typeface="ヒラギノ角ゴ ProN W3" charset="0"/>
                <a:cs typeface="ヒラギノ角ゴ ProN W3" charset="0"/>
              </a:rPr>
              <a:t>MRS VOPP Testing WC</a:t>
            </a:r>
            <a:endParaRPr lang="en-GB" sz="4000" b="1" dirty="0">
              <a:solidFill>
                <a:srgbClr val="C00000"/>
              </a:solidFill>
              <a:ea typeface="ヒラギノ角ゴ ProN W3" charset="0"/>
              <a:cs typeface="ヒラギノ角ゴ ProN W3" charset="0"/>
            </a:endParaRPr>
          </a:p>
          <a:p>
            <a:pPr marL="0" indent="0" algn="l">
              <a:buNone/>
            </a:pPr>
            <a:r>
              <a:rPr lang="en-GB" sz="2000" dirty="0" smtClean="0">
                <a:ea typeface="ヒラギノ角ゴ ProN W3" charset="0"/>
                <a:cs typeface="ヒラギノ角ゴ ProN W3" charset="0"/>
              </a:rPr>
              <a:t>State what each letter represents</a:t>
            </a:r>
            <a:endParaRPr lang="en-GB" sz="2000" dirty="0"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9588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99592" y="3068960"/>
            <a:ext cx="7408333" cy="21931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Define the term VO2 Max and identify three factors that affect a performers VO2 Max.</a:t>
            </a:r>
          </a:p>
          <a:p>
            <a:endParaRPr lang="en-GB" dirty="0"/>
          </a:p>
          <a:p>
            <a:pPr marL="0" indent="0" algn="r">
              <a:buNone/>
            </a:pPr>
            <a:r>
              <a:rPr lang="en-GB" dirty="0" smtClean="0"/>
              <a:t>[</a:t>
            </a:r>
            <a:r>
              <a:rPr lang="en-GB" b="1" dirty="0" smtClean="0"/>
              <a:t>4 Marks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1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3568" y="1"/>
            <a:ext cx="7773338" cy="836712"/>
          </a:xfrm>
        </p:spPr>
        <p:txBody>
          <a:bodyPr/>
          <a:lstStyle/>
          <a:p>
            <a:r>
              <a:rPr lang="en-GB" dirty="0">
                <a:latin typeface="Chalkboard" charset="0"/>
                <a:ea typeface="ヒラギノ角ゴ ProN W3" charset="0"/>
                <a:cs typeface="ヒラギノ角ゴ ProN W3" charset="0"/>
              </a:rPr>
              <a:t>Measurement / Testing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9181">
            <a:off x="5844048" y="772016"/>
            <a:ext cx="24765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1246356"/>
            <a:ext cx="3484066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cap="all" dirty="0" smtClean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Direct= accurate </a:t>
            </a:r>
            <a:r>
              <a:rPr lang="en-GB" sz="2000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tests </a:t>
            </a:r>
            <a:r>
              <a:rPr lang="en-GB" sz="2000" cap="all" dirty="0" smtClean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of vO2</a:t>
            </a:r>
            <a:endParaRPr lang="en-GB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611560" y="2296016"/>
            <a:ext cx="4608512" cy="401330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only </a:t>
            </a:r>
            <a:r>
              <a:rPr lang="en-GB" b="1" dirty="0" smtClean="0">
                <a:solidFill>
                  <a:srgbClr val="7030A0"/>
                </a:solidFill>
              </a:rPr>
              <a:t>direct</a:t>
            </a:r>
            <a:r>
              <a:rPr lang="en-GB" dirty="0" smtClean="0"/>
              <a:t> method of testing for VO2 Max is through </a:t>
            </a:r>
            <a:r>
              <a:rPr lang="en-GB" b="1" dirty="0" smtClean="0">
                <a:solidFill>
                  <a:srgbClr val="FF0000"/>
                </a:solidFill>
              </a:rPr>
              <a:t>Direct Gas Analysis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Subjects are </a:t>
            </a:r>
            <a:r>
              <a:rPr lang="en-GB" b="1" dirty="0" smtClean="0"/>
              <a:t>measured on progressively increasing intensities until exhaustion </a:t>
            </a:r>
            <a:r>
              <a:rPr lang="en-GB" dirty="0" smtClean="0"/>
              <a:t>on a laboratory ergometer (</a:t>
            </a:r>
            <a:r>
              <a:rPr lang="en-GB" i="1" dirty="0" smtClean="0"/>
              <a:t>treadmill, cycles, rowing machine or swimming benches</a:t>
            </a:r>
            <a:r>
              <a:rPr lang="en-GB" dirty="0" smtClean="0"/>
              <a:t>).</a:t>
            </a:r>
          </a:p>
          <a:p>
            <a:endParaRPr lang="en-GB" dirty="0"/>
          </a:p>
          <a:p>
            <a:r>
              <a:rPr lang="en-GB" b="1" dirty="0" smtClean="0"/>
              <a:t>Computers analyse the relative concentrations of oxygen </a:t>
            </a:r>
            <a:r>
              <a:rPr lang="en-GB" dirty="0" smtClean="0"/>
              <a:t>inspired and expired when the subject performs the test.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8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364088" y="3861048"/>
            <a:ext cx="3382614" cy="2172241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3100" dirty="0">
                <a:latin typeface="Chalkboard" charset="0"/>
                <a:ea typeface="ヒラギノ角ゴ ProN W3" charset="0"/>
                <a:cs typeface="ヒラギノ角ゴ ProN W3" charset="0"/>
              </a:rPr>
              <a:t>PWC – 170 Test</a:t>
            </a:r>
          </a:p>
        </p:txBody>
      </p:sp>
      <p:pic>
        <p:nvPicPr>
          <p:cNvPr id="7" name="Content Placeholder 6" descr="Cyclus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40152" y="260648"/>
            <a:ext cx="2905472" cy="310885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51520" y="836712"/>
            <a:ext cx="4752528" cy="561764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l">
              <a:buFontTx/>
              <a:buChar char="•"/>
            </a:pPr>
            <a:r>
              <a:rPr lang="en-GB" sz="1700" dirty="0" smtClean="0">
                <a:ea typeface="ヒラギノ角ゴ ProN W3" charset="0"/>
                <a:cs typeface="ヒラギノ角ゴ ProN W3" charset="0"/>
              </a:rPr>
              <a:t>Sub-maximal </a:t>
            </a:r>
            <a:r>
              <a:rPr lang="en-GB" sz="1700" dirty="0">
                <a:ea typeface="ヒラギノ角ゴ ProN W3" charset="0"/>
                <a:cs typeface="ヒラギノ角ゴ ProN W3" charset="0"/>
              </a:rPr>
              <a:t>test on a cycle </a:t>
            </a:r>
            <a:r>
              <a:rPr lang="en-GB" sz="1700" dirty="0" smtClean="0">
                <a:ea typeface="ヒラギノ角ゴ ProN W3" charset="0"/>
                <a:cs typeface="ヒラギノ角ゴ ProN W3" charset="0"/>
              </a:rPr>
              <a:t>ergometer</a:t>
            </a:r>
            <a:endParaRPr lang="en-GB" sz="1700" dirty="0">
              <a:ea typeface="ヒラギノ角ゴ ProN W3" charset="0"/>
              <a:cs typeface="ヒラギノ角ゴ ProN W3" charset="0"/>
            </a:endParaRPr>
          </a:p>
          <a:p>
            <a:pPr algn="l">
              <a:buFontTx/>
              <a:buChar char="•"/>
            </a:pPr>
            <a:r>
              <a:rPr lang="en-GB" sz="1700" dirty="0" smtClean="0">
                <a:ea typeface="ヒラギノ角ゴ ProN W3" charset="0"/>
                <a:cs typeface="ヒラギノ角ゴ ProN W3" charset="0"/>
              </a:rPr>
              <a:t>PWC stands for </a:t>
            </a:r>
            <a:r>
              <a:rPr lang="en-GB" sz="2200" b="1" dirty="0" smtClean="0">
                <a:ea typeface="ヒラギノ角ゴ ProN W3" charset="0"/>
                <a:cs typeface="ヒラギノ角ゴ ProN W3" charset="0"/>
              </a:rPr>
              <a:t>physical working capacity</a:t>
            </a:r>
            <a:endParaRPr lang="en-GB" sz="2200" b="1" dirty="0">
              <a:ea typeface="ヒラギノ角ゴ ProN W3" charset="0"/>
              <a:cs typeface="ヒラギノ角ゴ ProN W3" charset="0"/>
            </a:endParaRPr>
          </a:p>
          <a:p>
            <a:pPr algn="l">
              <a:buFontTx/>
              <a:buChar char="•"/>
            </a:pPr>
            <a:r>
              <a:rPr lang="en-GB" sz="1700" dirty="0">
                <a:ea typeface="ヒラギノ角ゴ ProN W3" charset="0"/>
                <a:cs typeface="ヒラギノ角ゴ ProN W3" charset="0"/>
              </a:rPr>
              <a:t>Performer cycles at three progressive low to moderate work intensities and their heart-rate is recorded</a:t>
            </a:r>
            <a:r>
              <a:rPr lang="en-GB" sz="1700" dirty="0" smtClean="0">
                <a:ea typeface="ヒラギノ角ゴ ProN W3" charset="0"/>
                <a:cs typeface="ヒラギノ角ゴ ProN W3" charset="0"/>
              </a:rPr>
              <a:t>.</a:t>
            </a:r>
            <a:endParaRPr lang="en-GB" sz="1700" dirty="0">
              <a:ea typeface="ヒラギノ角ゴ ProN W3" charset="0"/>
              <a:cs typeface="ヒラギノ角ゴ ProN W3" charset="0"/>
            </a:endParaRPr>
          </a:p>
          <a:p>
            <a:pPr algn="l">
              <a:buFontTx/>
              <a:buChar char="•"/>
            </a:pPr>
            <a:r>
              <a:rPr lang="en-GB" sz="1700" dirty="0" smtClean="0">
                <a:ea typeface="ヒラギノ角ゴ ProN W3" charset="0"/>
                <a:cs typeface="ヒラギノ角ゴ ProN W3" charset="0"/>
              </a:rPr>
              <a:t>A workload is added so that the performer’s heart rate is increased to:</a:t>
            </a:r>
            <a:endParaRPr lang="en-GB" sz="1700" dirty="0">
              <a:ea typeface="ヒラギノ角ゴ ProN W3" charset="0"/>
              <a:cs typeface="ヒラギノ角ゴ ProN W3" charset="0"/>
            </a:endParaRPr>
          </a:p>
          <a:p>
            <a:pPr algn="l">
              <a:buFontTx/>
              <a:buChar char="•"/>
            </a:pPr>
            <a:r>
              <a:rPr lang="en-GB" sz="1700" dirty="0">
                <a:ea typeface="ヒラギノ角ゴ ProN W3" charset="0"/>
                <a:cs typeface="ヒラギノ角ゴ ProN W3" charset="0"/>
              </a:rPr>
              <a:t>100bpm -115bpm</a:t>
            </a:r>
          </a:p>
          <a:p>
            <a:pPr algn="l">
              <a:buFontTx/>
              <a:buChar char="•"/>
            </a:pPr>
            <a:r>
              <a:rPr lang="en-GB" sz="1700" dirty="0">
                <a:ea typeface="ヒラギノ角ゴ ProN W3" charset="0"/>
                <a:cs typeface="ヒラギノ角ゴ ProN W3" charset="0"/>
              </a:rPr>
              <a:t>115bpm – 130bpm</a:t>
            </a:r>
          </a:p>
          <a:p>
            <a:pPr algn="l">
              <a:buFontTx/>
              <a:buChar char="•"/>
            </a:pPr>
            <a:r>
              <a:rPr lang="en-GB" sz="1700" dirty="0">
                <a:ea typeface="ヒラギノ角ゴ ProN W3" charset="0"/>
                <a:cs typeface="ヒラギノ角ゴ ProN W3" charset="0"/>
              </a:rPr>
              <a:t>130bpm – 145bpm</a:t>
            </a:r>
          </a:p>
          <a:p>
            <a:pPr algn="l">
              <a:buFontTx/>
              <a:buChar char="•"/>
            </a:pPr>
            <a:endParaRPr lang="en-GB" sz="1700" dirty="0">
              <a:ea typeface="ヒラギノ角ゴ ProN W3" charset="0"/>
              <a:cs typeface="ヒラギノ角ゴ ProN W3" charset="0"/>
            </a:endParaRPr>
          </a:p>
          <a:p>
            <a:pPr marL="0" indent="0" algn="l">
              <a:buNone/>
            </a:pPr>
            <a:r>
              <a:rPr lang="en-GB" sz="1700" dirty="0">
                <a:ea typeface="ヒラギノ角ゴ ProN W3" charset="0"/>
                <a:cs typeface="ヒラギノ角ゴ ProN W3" charset="0"/>
              </a:rPr>
              <a:t>As heart rate increases, a graph is produced and the graph can predict the intensity level the performer will be working (VO</a:t>
            </a:r>
            <a:r>
              <a:rPr lang="en-GB" sz="1100" dirty="0">
                <a:ea typeface="ヒラギノ角ゴ ProN W3" charset="0"/>
                <a:cs typeface="ヒラギノ角ゴ ProN W3" charset="0"/>
              </a:rPr>
              <a:t>2</a:t>
            </a:r>
            <a:r>
              <a:rPr lang="en-GB" sz="1700" dirty="0">
                <a:ea typeface="ヒラギノ角ゴ ProN W3" charset="0"/>
                <a:cs typeface="ヒラギノ角ゴ ProN W3" charset="0"/>
              </a:rPr>
              <a:t> Max) at when their heart rate reaches 170bpm</a:t>
            </a:r>
            <a:r>
              <a:rPr lang="en-GB" sz="1700" dirty="0" smtClean="0">
                <a:ea typeface="ヒラギノ角ゴ ProN W3" charset="0"/>
                <a:cs typeface="ヒラギノ角ゴ ProN W3" charset="0"/>
              </a:rPr>
              <a:t>.</a:t>
            </a:r>
            <a:endParaRPr lang="en-GB" sz="1700" dirty="0">
              <a:ea typeface="ヒラギノ角ゴ ProN W3" charset="0"/>
              <a:cs typeface="ヒラギノ角ゴ ProN W3" charset="0"/>
            </a:endParaRPr>
          </a:p>
          <a:p>
            <a:pPr algn="l">
              <a:buFontTx/>
              <a:buChar char="•"/>
            </a:pPr>
            <a:r>
              <a:rPr lang="en-GB" sz="1700" dirty="0" smtClean="0">
                <a:ea typeface="ヒラギノ角ゴ ProN W3" charset="0"/>
                <a:cs typeface="ヒラギノ角ゴ ProN W3" charset="0"/>
              </a:rPr>
              <a:t>Graph scores are used against a standard norm table of results to predict VO</a:t>
            </a:r>
            <a:r>
              <a:rPr lang="en-GB" sz="1400" dirty="0" smtClean="0">
                <a:ea typeface="ヒラギノ角ゴ ProN W3" charset="0"/>
                <a:cs typeface="ヒラギノ角ゴ ProN W3" charset="0"/>
              </a:rPr>
              <a:t>2</a:t>
            </a:r>
            <a:r>
              <a:rPr lang="en-GB" sz="1700" dirty="0" smtClean="0">
                <a:ea typeface="ヒラギノ角ゴ ProN W3" charset="0"/>
                <a:cs typeface="ヒラギノ角ゴ ProN W3" charset="0"/>
              </a:rPr>
              <a:t> Max</a:t>
            </a:r>
            <a:endParaRPr lang="en-GB" sz="1700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3338" cy="1596177"/>
          </a:xfrm>
        </p:spPr>
        <p:txBody>
          <a:bodyPr/>
          <a:lstStyle/>
          <a:p>
            <a:r>
              <a:rPr lang="en-GB" dirty="0" smtClean="0"/>
              <a:t>Multi-Stage Fitness Test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51521" y="2348880"/>
            <a:ext cx="4320480" cy="4392488"/>
          </a:xfrm>
        </p:spPr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</a:rPr>
              <a:t>progressive shuttle run test </a:t>
            </a:r>
            <a:r>
              <a:rPr lang="en-GB" dirty="0" smtClean="0"/>
              <a:t>(starts easy and gets harder)</a:t>
            </a:r>
          </a:p>
          <a:p>
            <a:endParaRPr lang="en-GB" dirty="0"/>
          </a:p>
          <a:p>
            <a:r>
              <a:rPr lang="en-GB" dirty="0" smtClean="0"/>
              <a:t>This </a:t>
            </a:r>
            <a:r>
              <a:rPr lang="en-GB" b="1" dirty="0" smtClean="0">
                <a:solidFill>
                  <a:srgbClr val="FF0000"/>
                </a:solidFill>
              </a:rPr>
              <a:t>gives a prediction of VO2 max</a:t>
            </a:r>
            <a:r>
              <a:rPr lang="en-GB" dirty="0" smtClean="0"/>
              <a:t> based on shuttle and level that is recorded. </a:t>
            </a:r>
          </a:p>
          <a:p>
            <a:endParaRPr lang="en-GB" dirty="0"/>
          </a:p>
          <a:p>
            <a:r>
              <a:rPr lang="en-GB" dirty="0" smtClean="0"/>
              <a:t>The level is compared to </a:t>
            </a:r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</a:rPr>
              <a:t>standardised norm tables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350">
            <a:off x="5292080" y="2564904"/>
            <a:ext cx="3456384" cy="25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5024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Queens college step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340769"/>
            <a:ext cx="7772870" cy="1656184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41.3 </a:t>
            </a:r>
            <a:r>
              <a:rPr lang="en-US" dirty="0"/>
              <a:t>cm (16.25 inch) step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Metronome set to cadence of </a:t>
            </a:r>
          </a:p>
          <a:p>
            <a:r>
              <a:rPr lang="en-GB" dirty="0"/>
              <a:t> 88 beats per minute (22 steps per minute for females) </a:t>
            </a:r>
          </a:p>
          <a:p>
            <a:r>
              <a:rPr lang="en-GB" dirty="0"/>
              <a:t> 96 beats per minute (24 steps per minute for males) 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91424" y="3212976"/>
            <a:ext cx="69847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Subject completes a 10 minute warm up.</a:t>
            </a:r>
          </a:p>
          <a:p>
            <a:r>
              <a:rPr lang="en-GB" dirty="0" smtClean="0"/>
              <a:t>Subject records 15 second heart rate prior to participation (x4 and recorded)</a:t>
            </a:r>
          </a:p>
          <a:p>
            <a:r>
              <a:rPr lang="en-GB" dirty="0" smtClean="0"/>
              <a:t>Complete the test for 3 minutes</a:t>
            </a:r>
          </a:p>
          <a:p>
            <a:r>
              <a:rPr lang="en-GB" dirty="0" smtClean="0"/>
              <a:t>Record the heart rate 5 secs after the completion of the test. (x4 )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360" y="4869160"/>
            <a:ext cx="71749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/>
              <a:t>men</a:t>
            </a:r>
            <a:r>
              <a:rPr lang="en-GB" i="1" dirty="0"/>
              <a:t>: </a:t>
            </a:r>
            <a:r>
              <a:rPr lang="en-GB" dirty="0"/>
              <a:t>VO2max (ml/kg/min) = 111.33 - 0.42 x heart rate (bpm) </a:t>
            </a:r>
          </a:p>
          <a:p>
            <a:r>
              <a:rPr lang="en-US" dirty="0"/>
              <a:t>o </a:t>
            </a:r>
            <a:r>
              <a:rPr lang="en-US" i="1" dirty="0"/>
              <a:t>women: </a:t>
            </a:r>
            <a:r>
              <a:rPr lang="en-US" dirty="0"/>
              <a:t>VO2max (ml/kg/min) = 65.81 - 0.1847 x heart rate (bpm) </a:t>
            </a:r>
          </a:p>
        </p:txBody>
      </p:sp>
    </p:spTree>
    <p:extLst>
      <p:ext uri="{BB962C8B-B14F-4D97-AF65-F5344CB8AC3E}">
        <p14:creationId xmlns:p14="http://schemas.microsoft.com/office/powerpoint/2010/main" val="355922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Think!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Using each test, what would be the </a:t>
            </a:r>
            <a:r>
              <a:rPr lang="en-GB" b="1" dirty="0" smtClean="0">
                <a:solidFill>
                  <a:srgbClr val="FF0000"/>
                </a:solidFill>
              </a:rPr>
              <a:t>advantages</a:t>
            </a:r>
            <a:r>
              <a:rPr lang="en-GB" dirty="0" smtClean="0"/>
              <a:t> of each test?</a:t>
            </a:r>
          </a:p>
          <a:p>
            <a:endParaRPr lang="en-GB" dirty="0"/>
          </a:p>
          <a:p>
            <a:r>
              <a:rPr lang="en-GB" dirty="0" smtClean="0"/>
              <a:t>And what would be the </a:t>
            </a:r>
            <a:r>
              <a:rPr lang="en-GB" b="1" dirty="0" smtClean="0">
                <a:solidFill>
                  <a:srgbClr val="002060"/>
                </a:solidFill>
              </a:rPr>
              <a:t>disadvantages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Think about time, cost, facility / equipment, validity, reliability, how easy it is to set-up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halkboard" charset="0"/>
                <a:ea typeface="ヒラギノ角ゴ ProN W3" charset="0"/>
                <a:cs typeface="ヒラギノ角ゴ ProN W3" charset="0"/>
              </a:rPr>
              <a:t>Assessment</a:t>
            </a:r>
            <a:endParaRPr lang="en-GB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2636912"/>
            <a:ext cx="8568951" cy="3888432"/>
          </a:xfrm>
        </p:spPr>
        <p:txBody>
          <a:bodyPr>
            <a:normAutofit/>
          </a:bodyPr>
          <a:lstStyle/>
          <a:p>
            <a:pPr algn="l"/>
            <a:endParaRPr lang="en-GB" dirty="0" smtClean="0">
              <a:solidFill>
                <a:srgbClr val="002060"/>
              </a:solidFill>
              <a:ea typeface="ヒラギノ角ゴ ProN W3" charset="0"/>
              <a:cs typeface="ヒラギノ角ゴ ProN W3" charset="0"/>
            </a:endParaRPr>
          </a:p>
          <a:p>
            <a:pPr algn="l"/>
            <a:r>
              <a:rPr lang="en-GB" dirty="0" smtClean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Define </a:t>
            </a:r>
            <a:r>
              <a:rPr lang="en-GB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VO2 Max and identify a common method to evaluate it</a:t>
            </a:r>
            <a:r>
              <a:rPr lang="en-GB" dirty="0">
                <a:ea typeface="ヒラギノ角ゴ ProN W3" charset="0"/>
                <a:cs typeface="ヒラギノ角ゴ ProN W3" charset="0"/>
              </a:rPr>
              <a:t>.</a:t>
            </a:r>
          </a:p>
          <a:p>
            <a:pPr algn="l"/>
            <a:endParaRPr lang="en-GB" dirty="0">
              <a:ea typeface="ヒラギノ角ゴ ProN W3" charset="0"/>
              <a:cs typeface="ヒラギノ角ゴ ProN W3" charset="0"/>
            </a:endParaRPr>
          </a:p>
          <a:p>
            <a:pPr algn="l"/>
            <a:r>
              <a:rPr lang="en-GB" b="1" dirty="0">
                <a:solidFill>
                  <a:schemeClr val="accent4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Explain three physiological reasons </a:t>
            </a:r>
            <a:r>
              <a:rPr lang="en-GB" dirty="0">
                <a:ea typeface="ヒラギノ角ゴ ProN W3" charset="0"/>
                <a:cs typeface="ヒラギノ角ゴ ProN W3" charset="0"/>
              </a:rPr>
              <a:t>why males tend to have a higher VO2 Max than females</a:t>
            </a:r>
            <a:r>
              <a:rPr lang="en-GB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algn="l"/>
            <a:endParaRPr lang="en-GB" dirty="0">
              <a:ea typeface="ヒラギノ角ゴ ProN W3" charset="0"/>
              <a:cs typeface="ヒラギノ角ゴ ProN W3" charset="0"/>
            </a:endParaRPr>
          </a:p>
          <a:p>
            <a:pPr algn="l"/>
            <a:r>
              <a:rPr lang="en-GB" dirty="0" smtClean="0">
                <a:ea typeface="ヒラギノ角ゴ ProN W3" charset="0"/>
                <a:cs typeface="ヒラギノ角ゴ ProN W3" charset="0"/>
              </a:rPr>
              <a:t>Explain the PWC-170 test.</a:t>
            </a:r>
            <a:endParaRPr lang="en-GB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838660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60654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chemeClr val="tx1"/>
                        </a:solidFill>
                      </a:endParaRPr>
                    </a:p>
                  </a:txBody>
                  <a:tcPr marL="74089" marR="7408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Heredity</a:t>
                      </a:r>
                      <a:r>
                        <a:rPr lang="en-GB" sz="1400" baseline="0" dirty="0" smtClean="0"/>
                        <a:t> / Genetics</a:t>
                      </a:r>
                      <a:endParaRPr lang="en-GB" sz="1400" dirty="0"/>
                    </a:p>
                  </a:txBody>
                  <a:tcPr marL="74089" marR="7408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Gender</a:t>
                      </a:r>
                      <a:endParaRPr lang="en-GB" sz="1400" dirty="0"/>
                    </a:p>
                  </a:txBody>
                  <a:tcPr marL="74089" marR="7408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Individual Physiological Make-Up</a:t>
                      </a:r>
                      <a:endParaRPr lang="en-GB" sz="1400" dirty="0"/>
                    </a:p>
                  </a:txBody>
                  <a:tcPr marL="74089" marR="7408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Age</a:t>
                      </a:r>
                      <a:endParaRPr lang="en-GB" sz="1400" dirty="0"/>
                    </a:p>
                  </a:txBody>
                  <a:tcPr marL="74089" marR="74089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Training</a:t>
                      </a:r>
                      <a:endParaRPr lang="en-GB" sz="1400" dirty="0"/>
                    </a:p>
                  </a:txBody>
                  <a:tcPr marL="74089" marR="74089" marT="45724" marB="45724" anchor="ctr"/>
                </a:tc>
              </a:tr>
              <a:tr h="525145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How does this factor affect Aerobic capacity of an individual?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baseline="0" dirty="0" smtClean="0">
                          <a:solidFill>
                            <a:schemeClr val="tx1"/>
                          </a:solidFill>
                        </a:rPr>
                        <a:t>What are the key points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74089" marR="74089" marT="45724" marB="45724" anchor="ctr"/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74089" marR="74089" marT="45724" marB="45724"/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74089" marR="74089" marT="45724" marB="45724"/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74089" marR="74089" marT="45724" marB="45724"/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74089" marR="74089" marT="45724" marB="45724"/>
                </a:tc>
                <a:tc>
                  <a:txBody>
                    <a:bodyPr/>
                    <a:lstStyle/>
                    <a:p>
                      <a:endParaRPr lang="en-GB" sz="2600" dirty="0"/>
                    </a:p>
                  </a:txBody>
                  <a:tcPr marL="74089" marR="74089" marT="45724" marB="4572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55378964"/>
              </p:ext>
            </p:extLst>
          </p:nvPr>
        </p:nvGraphicFramePr>
        <p:xfrm>
          <a:off x="0" y="-2"/>
          <a:ext cx="9144000" cy="6858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597865">
                <a:tc>
                  <a:txBody>
                    <a:bodyPr/>
                    <a:lstStyle/>
                    <a:p>
                      <a:r>
                        <a:rPr lang="en-GB" dirty="0" smtClean="0"/>
                        <a:t>Method of Testing Aerobic Capacity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Notes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722">
                <a:tc>
                  <a:txBody>
                    <a:bodyPr/>
                    <a:lstStyle/>
                    <a:p>
                      <a:r>
                        <a:rPr lang="en-GB" dirty="0" smtClean="0"/>
                        <a:t>PWC-170 Test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1">
                <a:tc>
                  <a:txBody>
                    <a:bodyPr/>
                    <a:lstStyle/>
                    <a:p>
                      <a:r>
                        <a:rPr lang="en-GB" dirty="0" smtClean="0"/>
                        <a:t>Multi-Stage Fitness</a:t>
                      </a:r>
                      <a:r>
                        <a:rPr lang="en-GB" baseline="0" dirty="0" smtClean="0"/>
                        <a:t> Test (MSFT)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8184">
                <a:tc>
                  <a:txBody>
                    <a:bodyPr/>
                    <a:lstStyle/>
                    <a:p>
                      <a:r>
                        <a:rPr lang="en-GB" dirty="0" smtClean="0"/>
                        <a:t>Direct Gas Analysis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Aerobic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3338" cy="866266"/>
          </a:xfrm>
        </p:spPr>
        <p:txBody>
          <a:bodyPr/>
          <a:lstStyle/>
          <a:p>
            <a:r>
              <a:rPr lang="en-GB" dirty="0">
                <a:latin typeface="Chalkboard" charset="0"/>
                <a:ea typeface="ヒラギノ角ゴ ProN W3" charset="0"/>
                <a:cs typeface="ヒラギノ角ゴ ProN W3" charset="0"/>
              </a:rPr>
              <a:t>Aerobic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7848" y="1099508"/>
            <a:ext cx="3816424" cy="32655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b="1" dirty="0">
                <a:ea typeface="ヒラギノ角ゴ ProN W3" charset="0"/>
                <a:cs typeface="ヒラギノ角ゴ ProN W3" charset="0"/>
              </a:rPr>
              <a:t>Aerobic capacity </a:t>
            </a:r>
            <a:r>
              <a:rPr lang="en-GB" dirty="0">
                <a:ea typeface="ヒラギノ角ゴ ProN W3" charset="0"/>
                <a:cs typeface="ヒラギノ角ゴ ProN W3" charset="0"/>
              </a:rPr>
              <a:t>is defined as:</a:t>
            </a:r>
          </a:p>
          <a:p>
            <a:pPr algn="l"/>
            <a:endParaRPr lang="en-GB" dirty="0">
              <a:ea typeface="ヒラギノ角ゴ ProN W3" charset="0"/>
              <a:cs typeface="ヒラギノ角ゴ ProN W3" charset="0"/>
            </a:endParaRPr>
          </a:p>
          <a:p>
            <a:pPr algn="l"/>
            <a:r>
              <a:rPr lang="en-GB" sz="28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“</a:t>
            </a:r>
            <a:r>
              <a:rPr lang="en-GB" sz="2800" b="1" i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The ability to take in, transport and use O2 to sustain long periods of aerobic / sub-maximal work</a:t>
            </a:r>
            <a:r>
              <a:rPr lang="en-GB" sz="2800" b="1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.”</a:t>
            </a:r>
          </a:p>
          <a:p>
            <a:pPr algn="l"/>
            <a:endParaRPr lang="en-GB" dirty="0">
              <a:ea typeface="ヒラギノ角ゴ ProN W3" charset="0"/>
              <a:cs typeface="ヒラギノ角ゴ ProN W3" charset="0"/>
            </a:endParaRPr>
          </a:p>
          <a:p>
            <a:pPr algn="l"/>
            <a:endParaRPr lang="en-GB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144" y="1124744"/>
            <a:ext cx="2880122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sz="2000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It is dependent on the </a:t>
            </a:r>
            <a:r>
              <a:rPr lang="en-GB" sz="2000" b="1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respiratory system</a:t>
            </a:r>
            <a:r>
              <a:rPr lang="en-GB" sz="2000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, </a:t>
            </a:r>
            <a:r>
              <a:rPr lang="en-GB" sz="2000" b="1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cardiovascular system</a:t>
            </a:r>
            <a:r>
              <a:rPr lang="en-GB" sz="2000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 and the </a:t>
            </a:r>
            <a:r>
              <a:rPr lang="en-GB" sz="2000" b="1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muscular system</a:t>
            </a:r>
            <a:r>
              <a:rPr lang="en-GB" sz="2000" cap="all" dirty="0">
                <a:solidFill>
                  <a:prstClr val="black"/>
                </a:solidFill>
                <a:ea typeface="ヒラギノ角ゴ ProN W3" charset="0"/>
                <a:cs typeface="ヒラギノ角ゴ ProN W3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3192286" cy="23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58638" y="169531"/>
            <a:ext cx="7773338" cy="883206"/>
          </a:xfrm>
        </p:spPr>
        <p:txBody>
          <a:bodyPr/>
          <a:lstStyle/>
          <a:p>
            <a:r>
              <a:rPr lang="en-GB" dirty="0">
                <a:latin typeface="Chalkboard" charset="0"/>
                <a:ea typeface="ヒラギノ角ゴ ProN W3" charset="0"/>
                <a:cs typeface="ヒラギノ角ゴ ProN W3" charset="0"/>
              </a:rPr>
              <a:t>VO</a:t>
            </a:r>
            <a:r>
              <a:rPr lang="en-GB" sz="2400" dirty="0">
                <a:latin typeface="Chalkboard" charset="0"/>
                <a:ea typeface="ヒラギノ角ゴ ProN W3" charset="0"/>
                <a:cs typeface="ヒラギノ角ゴ ProN W3" charset="0"/>
              </a:rPr>
              <a:t>2</a:t>
            </a:r>
            <a:r>
              <a:rPr lang="en-GB" dirty="0">
                <a:latin typeface="Chalkboard" charset="0"/>
                <a:ea typeface="ヒラギノ角ゴ ProN W3" charset="0"/>
                <a:cs typeface="ヒラギノ角ゴ ProN W3" charset="0"/>
              </a:rPr>
              <a:t> Max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692696"/>
            <a:ext cx="3168352" cy="3024336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GB" sz="2200" b="1" dirty="0">
                <a:ea typeface="ヒラギノ角ゴ ProN W3" charset="0"/>
                <a:cs typeface="ヒラギノ角ゴ ProN W3" charset="0"/>
              </a:rPr>
              <a:t>VO</a:t>
            </a:r>
            <a:r>
              <a:rPr lang="en-GB" sz="1300" b="1" dirty="0">
                <a:ea typeface="ヒラギノ角ゴ ProN W3" charset="0"/>
                <a:cs typeface="ヒラギノ角ゴ ProN W3" charset="0"/>
              </a:rPr>
              <a:t>2</a:t>
            </a:r>
            <a:r>
              <a:rPr lang="en-GB" sz="2200" b="1" dirty="0">
                <a:ea typeface="ヒラギノ角ゴ ProN W3" charset="0"/>
                <a:cs typeface="ヒラギノ角ゴ ProN W3" charset="0"/>
              </a:rPr>
              <a:t> Max is defined as </a:t>
            </a:r>
            <a:r>
              <a:rPr lang="en-GB" sz="2200" b="1" dirty="0" smtClean="0">
                <a:ea typeface="ヒラギノ角ゴ ProN W3" charset="0"/>
                <a:cs typeface="ヒラギノ角ゴ ProN W3" charset="0"/>
              </a:rPr>
              <a:t>the maximal amount of oxygen that can be taken in, transported and consumed by the working muscles per minute.</a:t>
            </a:r>
            <a:endParaRPr lang="en-GB" sz="2200" b="1" dirty="0">
              <a:ea typeface="ヒラギノ角ゴ ProN W3" charset="0"/>
              <a:cs typeface="ヒラギノ角ゴ ProN W3" charset="0"/>
            </a:endParaRPr>
          </a:p>
          <a:p>
            <a:pPr algn="l"/>
            <a:endParaRPr lang="en-GB" sz="2200" dirty="0">
              <a:ea typeface="ヒラギノ角ゴ ProN W3" charset="0"/>
              <a:cs typeface="ヒラギノ角ゴ ProN W3" charset="0"/>
            </a:endParaRPr>
          </a:p>
          <a:p>
            <a:pPr algn="l"/>
            <a:endParaRPr lang="en-GB" dirty="0">
              <a:solidFill>
                <a:srgbClr val="92D050"/>
              </a:solidFill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5142" y="1196752"/>
            <a:ext cx="4868088" cy="1784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GB" sz="1400" cap="all" dirty="0">
              <a:solidFill>
                <a:srgbClr val="92D050"/>
              </a:solidFill>
              <a:ea typeface="ヒラギノ角ゴ ProN W3" charset="0"/>
              <a:cs typeface="ヒラギノ角ゴ ProN W3" charset="0"/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GB" b="1" cap="all" dirty="0">
                <a:ea typeface="ヒラギノ角ゴ ProN W3" charset="0"/>
                <a:cs typeface="ヒラギノ角ゴ ProN W3" charset="0"/>
              </a:rPr>
              <a:t>An ability to work at a high % of VO2 Max (below anaerobic threshold) is considered to be one of the best indicators of aerobic endurance.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4038600" cy="26680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865041" cy="2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73338" cy="936104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halkboard" charset="0"/>
                <a:ea typeface="ヒラギノ角ゴ ProN W3" charset="0"/>
                <a:cs typeface="ヒラギノ角ゴ ProN W3" charset="0"/>
              </a:rPr>
              <a:t>Task</a:t>
            </a:r>
            <a:endParaRPr lang="en-GB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1844824"/>
            <a:ext cx="4320479" cy="3672408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>
              <a:defRPr/>
            </a:pPr>
            <a:endParaRPr lang="en-GB" dirty="0" smtClean="0"/>
          </a:p>
          <a:p>
            <a:pPr algn="l">
              <a:defRPr/>
            </a:pPr>
            <a:r>
              <a:rPr lang="en-GB" b="1" dirty="0" smtClean="0">
                <a:solidFill>
                  <a:srgbClr val="002060"/>
                </a:solidFill>
              </a:rPr>
              <a:t>Read the information about one of the factors affecting VO</a:t>
            </a:r>
            <a:r>
              <a:rPr lang="en-GB" sz="1700" b="1" dirty="0">
                <a:solidFill>
                  <a:srgbClr val="002060"/>
                </a:solidFill>
              </a:rPr>
              <a:t>2</a:t>
            </a:r>
            <a:r>
              <a:rPr lang="en-GB" b="1" dirty="0" smtClean="0">
                <a:solidFill>
                  <a:srgbClr val="002060"/>
                </a:solidFill>
              </a:rPr>
              <a:t> Max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 algn="l"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en-GB" dirty="0" smtClean="0">
                <a:solidFill>
                  <a:srgbClr val="002060"/>
                </a:solidFill>
              </a:rPr>
              <a:t>Discuss it with the group, </a:t>
            </a:r>
            <a:r>
              <a:rPr lang="en-GB" b="1" dirty="0" smtClean="0">
                <a:solidFill>
                  <a:srgbClr val="002060"/>
                </a:solidFill>
              </a:rPr>
              <a:t>understand it and complete the worksheet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GB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en-GB" dirty="0" smtClean="0">
                <a:solidFill>
                  <a:srgbClr val="002060"/>
                </a:solidFill>
              </a:rPr>
              <a:t>This will then be discussed as a whole class.</a:t>
            </a:r>
          </a:p>
          <a:p>
            <a:pPr algn="l">
              <a:defRPr/>
            </a:pPr>
            <a:endParaRPr lang="en-GB" dirty="0" smtClean="0"/>
          </a:p>
          <a:p>
            <a:pPr algn="l">
              <a:defRPr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504" y="1196752"/>
            <a:ext cx="3960440" cy="36009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prstClr val="black"/>
              </a:buClr>
            </a:pPr>
            <a:r>
              <a:rPr lang="en-GB" sz="20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VO2 Max is affected by the following characteristics:</a:t>
            </a:r>
          </a:p>
          <a:p>
            <a:pPr lvl="0">
              <a:buClr>
                <a:prstClr val="black"/>
              </a:buClr>
            </a:pPr>
            <a:endParaRPr lang="en-GB" sz="2000" b="1" dirty="0">
              <a:solidFill>
                <a:srgbClr val="002060"/>
              </a:solidFill>
              <a:ea typeface="ヒラギノ角ゴ ProN W3" charset="0"/>
              <a:cs typeface="ヒラギノ角ゴ ProN W3" charset="0"/>
            </a:endParaRPr>
          </a:p>
          <a:p>
            <a:pPr lvl="0">
              <a:buClr>
                <a:prstClr val="black"/>
              </a:buClr>
            </a:pPr>
            <a:r>
              <a:rPr lang="en-GB" sz="28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Individual Physiological Make-Up</a:t>
            </a:r>
          </a:p>
          <a:p>
            <a:pPr lvl="0">
              <a:buClr>
                <a:prstClr val="black"/>
              </a:buClr>
            </a:pPr>
            <a:r>
              <a:rPr lang="en-GB" sz="28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Training</a:t>
            </a:r>
          </a:p>
          <a:p>
            <a:pPr lvl="0">
              <a:buClr>
                <a:prstClr val="black"/>
              </a:buClr>
            </a:pPr>
            <a:r>
              <a:rPr lang="en-GB" sz="28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Age</a:t>
            </a:r>
          </a:p>
          <a:p>
            <a:pPr lvl="0">
              <a:buClr>
                <a:prstClr val="black"/>
              </a:buClr>
            </a:pPr>
            <a:r>
              <a:rPr lang="en-GB" sz="2800" b="1" dirty="0">
                <a:solidFill>
                  <a:srgbClr val="002060"/>
                </a:solidFill>
                <a:ea typeface="ヒラギノ角ゴ ProN W3" charset="0"/>
                <a:cs typeface="ヒラギノ角ゴ ProN W3" charset="0"/>
              </a:rPr>
              <a:t>Gender</a:t>
            </a:r>
          </a:p>
          <a:p>
            <a:pPr>
              <a:defRPr/>
            </a:pPr>
            <a:r>
              <a:rPr lang="en-GB" sz="2800" b="1" dirty="0">
                <a:solidFill>
                  <a:srgbClr val="002060"/>
                </a:solidFill>
              </a:rPr>
              <a:t>In groups:</a:t>
            </a:r>
          </a:p>
        </p:txBody>
      </p:sp>
    </p:spTree>
    <p:extLst>
      <p:ext uri="{BB962C8B-B14F-4D97-AF65-F5344CB8AC3E}">
        <p14:creationId xmlns:p14="http://schemas.microsoft.com/office/powerpoint/2010/main" val="2737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87" y="249210"/>
            <a:ext cx="3331366" cy="2592288"/>
          </a:xfrm>
        </p:spPr>
      </p:pic>
      <p:sp>
        <p:nvSpPr>
          <p:cNvPr id="7" name="TextBox 6"/>
          <p:cNvSpPr txBox="1"/>
          <p:nvPr/>
        </p:nvSpPr>
        <p:spPr>
          <a:xfrm>
            <a:off x="801407" y="866146"/>
            <a:ext cx="41764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Physiological make-up</a:t>
            </a:r>
            <a:endParaRPr lang="en-GB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97" y="3212976"/>
            <a:ext cx="2496256" cy="248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1752050" cy="2527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38610"/>
            <a:ext cx="2247900" cy="3238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1844824"/>
            <a:ext cx="21602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Can inspire more air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36748" y="2693060"/>
            <a:ext cx="2160240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Increase in SV which is amount of blood forced out of ventricle per beat/ increase 02 delivery to working muscles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4857860"/>
            <a:ext cx="216024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Increase surface area for gas exchange/ more 02 to working muscles.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51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762535"/>
            <a:ext cx="7773338" cy="43421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800" dirty="0" smtClean="0"/>
              <a:t>training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138">
            <a:off x="576770" y="1772150"/>
            <a:ext cx="2776744" cy="342423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0550" y="1418566"/>
            <a:ext cx="316835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V02  10-20%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060848"/>
            <a:ext cx="3168352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Ageing will maintain or reduce the decline </a:t>
            </a:r>
            <a:r>
              <a:rPr lang="en-GB" sz="2800" smtClean="0"/>
              <a:t>of V02.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88004" y="3861048"/>
            <a:ext cx="453702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Causes long term adaptations, which are increase in respiratory muscle strength, levels of haemoglobin increase, therefore, increase in 02 transfer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7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064896" cy="3424237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800" dirty="0" smtClean="0"/>
              <a:t>age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44040" y="5266074"/>
            <a:ext cx="6408712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Loss of elasticity of the heart, vessels, lung tissue, reduce the efficiency to inspire and transport 02.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906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108">
            <a:off x="245188" y="1530016"/>
            <a:ext cx="5118496" cy="3813206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43421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sz="2800" dirty="0" smtClean="0"/>
              <a:t>gender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484784"/>
            <a:ext cx="280831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15-30% lower VO2 max than males from the same group.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757300"/>
            <a:ext cx="2808312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Smaller lung volume, SV therefore,</a:t>
            </a:r>
          </a:p>
          <a:p>
            <a:r>
              <a:rPr lang="en-GB" sz="2400" dirty="0" smtClean="0"/>
              <a:t>Reducing the efficiency of CO removal, transporting 02 for aerobic energy production.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34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946</TotalTime>
  <Words>772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Starter Tasks</vt:lpstr>
      <vt:lpstr>Aerobic training</vt:lpstr>
      <vt:lpstr>Aerobic Capacity</vt:lpstr>
      <vt:lpstr>VO2 Max</vt:lpstr>
      <vt:lpstr>Task</vt:lpstr>
      <vt:lpstr>PowerPoint Presentation</vt:lpstr>
      <vt:lpstr>training</vt:lpstr>
      <vt:lpstr>age</vt:lpstr>
      <vt:lpstr>gender</vt:lpstr>
      <vt:lpstr>Exam Question</vt:lpstr>
      <vt:lpstr>Measurement / Testing</vt:lpstr>
      <vt:lpstr>PWC – 170 Test</vt:lpstr>
      <vt:lpstr>Multi-Stage Fitness Test</vt:lpstr>
      <vt:lpstr>Queens college step test</vt:lpstr>
      <vt:lpstr>Think!</vt:lpstr>
      <vt:lpstr>Assessment</vt:lpstr>
      <vt:lpstr>PowerPoint Presentation</vt:lpstr>
      <vt:lpstr>PowerPoint Presentation</vt:lpstr>
    </vt:vector>
  </TitlesOfParts>
  <Company>Sussex Downs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</dc:title>
  <dc:creator>rseaman</dc:creator>
  <cp:lastModifiedBy>D.Ashleighmorris</cp:lastModifiedBy>
  <cp:revision>106</cp:revision>
  <cp:lastPrinted>2014-12-09T07:15:50Z</cp:lastPrinted>
  <dcterms:created xsi:type="dcterms:W3CDTF">2010-10-28T12:10:50Z</dcterms:created>
  <dcterms:modified xsi:type="dcterms:W3CDTF">2016-11-18T14:31:36Z</dcterms:modified>
</cp:coreProperties>
</file>