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3"/>
  </p:handoutMasterIdLst>
  <p:sldIdLst>
    <p:sldId id="276" r:id="rId2"/>
    <p:sldId id="279" r:id="rId3"/>
    <p:sldId id="278" r:id="rId4"/>
    <p:sldId id="277" r:id="rId5"/>
    <p:sldId id="274" r:id="rId6"/>
    <p:sldId id="275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5" autoAdjust="0"/>
    <p:restoredTop sz="94712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AC81E-2DBC-4F24-99D8-E4C2FA6550F3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F4759-175C-41C1-A14C-68C90C51A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16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1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3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9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6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9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1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71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51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4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1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3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9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0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14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51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1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6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B38884-C878-4F5F-A96B-876B2DE8803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15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A2z0l9B6a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340768"/>
            <a:ext cx="7773338" cy="1025930"/>
          </a:xfrm>
        </p:spPr>
        <p:txBody>
          <a:bodyPr tIns="32146" bIns="32146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Exercise Physiology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Aerobic capacity</a:t>
            </a:r>
            <a:endParaRPr lang="en-US" dirty="0" smtClean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79" y="442020"/>
            <a:ext cx="3063999" cy="74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47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93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Basic Endurance</a:t>
            </a: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1064" y="1736812"/>
            <a:ext cx="4968552" cy="4824536"/>
          </a:xfrm>
        </p:spPr>
        <p:txBody>
          <a:bodyPr>
            <a:normAutofit/>
          </a:bodyPr>
          <a:lstStyle/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To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basic endurance and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to gain general health benefits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: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b="1" dirty="0">
                <a:solidFill>
                  <a:srgbClr val="936A08"/>
                </a:solidFill>
                <a:ea typeface="ヒラギノ角ゴ ProN W3" charset="0"/>
                <a:cs typeface="ヒラギノ角ゴ ProN W3" charset="0"/>
              </a:rPr>
              <a:t>55% of maximum heart rate when exercising</a:t>
            </a:r>
          </a:p>
          <a:p>
            <a:pPr marL="627288">
              <a:buBlip>
                <a:blip r:embed="rId2"/>
              </a:buBlip>
            </a:pPr>
            <a:r>
              <a:rPr lang="en-US" b="1" dirty="0">
                <a:solidFill>
                  <a:srgbClr val="936A08"/>
                </a:solidFill>
                <a:ea typeface="ヒラギノ角ゴ ProN W3" charset="0"/>
                <a:cs typeface="ヒラギノ角ゴ ProN W3" charset="0"/>
              </a:rPr>
              <a:t>at least x3 20mins sessions per week</a:t>
            </a:r>
          </a:p>
          <a:p>
            <a:pPr marL="627288">
              <a:buBlip>
                <a:blip r:embed="rId2"/>
              </a:buBlip>
            </a:pPr>
            <a:endParaRPr lang="en-US" dirty="0">
              <a:solidFill>
                <a:srgbClr val="FFFF33"/>
              </a:solidFill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The higher the heart rate %, the greater the aerobic adaptions.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/>
          <a:stretch/>
        </p:blipFill>
        <p:spPr>
          <a:xfrm>
            <a:off x="5175848" y="1628800"/>
            <a:ext cx="378863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781068"/>
              </p:ext>
            </p:extLst>
          </p:nvPr>
        </p:nvGraphicFramePr>
        <p:xfrm>
          <a:off x="-1" y="3"/>
          <a:ext cx="9144000" cy="68579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48000"/>
                <a:gridCol w="3048000"/>
                <a:gridCol w="3048000"/>
              </a:tblGrid>
              <a:tr h="979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sym typeface="Chalkboard" charset="0"/>
                        </a:rPr>
                        <a:t>Training zones (%)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sym typeface="Chalkboard" charset="0"/>
                        </a:rPr>
                        <a:t>Heart Rate (</a:t>
                      </a:r>
                      <a:r>
                        <a:rPr kumimoji="0" lang="en-US" sz="23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sym typeface="Chalkboard" charset="0"/>
                        </a:rPr>
                        <a:t>bpm</a:t>
                      </a: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sym typeface="Chalkboard" charset="0"/>
                        </a:rPr>
                        <a:t>)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sym typeface="Chalkboard" charset="0"/>
                        </a:rPr>
                        <a:t>Training Objectives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50% - 60%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2712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Basic Endurance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979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60</a:t>
                      </a: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% - 70%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Fat burning / re-energise glycogen stores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979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70</a:t>
                      </a: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% - 80%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Develop O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2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 Transport 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systems / Aerobic Zone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979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80</a:t>
                      </a: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% - 85%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Improve Lactic Threshold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979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85</a:t>
                      </a: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% - 90%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9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Lactic Threshold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979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90% +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Speed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Aerobic Capacity and FITT principles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79512" y="1700808"/>
            <a:ext cx="8712968" cy="4968551"/>
          </a:xfrm>
        </p:spPr>
        <p:txBody>
          <a:bodyPr>
            <a:normAutofit/>
          </a:bodyPr>
          <a:lstStyle/>
          <a:p>
            <a:pPr marL="627288">
              <a:buBlip>
                <a:blip r:embed="rId2"/>
              </a:buBlip>
            </a:pPr>
            <a:r>
              <a:rPr lang="en-US" b="1" dirty="0" smtClean="0">
                <a:solidFill>
                  <a:srgbClr val="936A08"/>
                </a:solidFill>
                <a:ea typeface="ヒラギノ角ゴ ProN W3" charset="0"/>
                <a:cs typeface="ヒラギノ角ゴ ProN W3" charset="0"/>
              </a:rPr>
              <a:t>Apply the fit principle to aerobic training</a:t>
            </a:r>
          </a:p>
          <a:p>
            <a:pPr marL="627288">
              <a:buBlip>
                <a:blip r:embed="rId2"/>
              </a:buBlip>
            </a:pPr>
            <a:r>
              <a:rPr lang="en-US" b="1" dirty="0" smtClean="0">
                <a:solidFill>
                  <a:srgbClr val="936A08"/>
                </a:solidFill>
                <a:ea typeface="ヒラギノ角ゴ ProN W3" charset="0"/>
                <a:cs typeface="ヒラギノ角ゴ ProN W3" charset="0"/>
              </a:rPr>
              <a:t>Frequency</a:t>
            </a:r>
            <a:r>
              <a:rPr lang="en-US" b="1" dirty="0" smtClean="0"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- e.g. minimum of x3 sessions per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week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ヒラギノ角ゴ ProN W3" charset="0"/>
                <a:cs typeface="ヒラギノ角ゴ ProN W3" charset="0"/>
              </a:rPr>
              <a:t>Intensity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- e.g. measured heart rate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%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Time</a:t>
            </a:r>
            <a:r>
              <a:rPr lang="en-US" dirty="0">
                <a:ea typeface="ヒラギノ角ゴ ProN W3" charset="0"/>
                <a:cs typeface="ヒラギノ角ゴ ProN W3" charset="0"/>
              </a:rPr>
              <a:t> (duration) - e.g. 3-5mins for novice, 40mins+ for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elite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ea typeface="ヒラギノ角ゴ ProN W3" charset="0"/>
                <a:cs typeface="ヒラギノ角ゴ ProN W3" charset="0"/>
              </a:rPr>
              <a:t>Type</a:t>
            </a:r>
            <a:r>
              <a:rPr lang="en-US" dirty="0">
                <a:ea typeface="ヒラギノ角ゴ ProN W3" charset="0"/>
                <a:cs typeface="ヒラギノ角ゴ ProN W3" charset="0"/>
              </a:rPr>
              <a:t> - e.g. what type of training method?</a:t>
            </a:r>
          </a:p>
        </p:txBody>
      </p:sp>
    </p:spTree>
    <p:extLst>
      <p:ext uri="{BB962C8B-B14F-4D97-AF65-F5344CB8AC3E}">
        <p14:creationId xmlns:p14="http://schemas.microsoft.com/office/powerpoint/2010/main" val="36751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Methods of Training for Aerobic Capacity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67544" y="2060848"/>
            <a:ext cx="8219256" cy="3814049"/>
          </a:xfrm>
        </p:spPr>
        <p:txBody>
          <a:bodyPr>
            <a:normAutofit fontScale="85000" lnSpcReduction="20000"/>
          </a:bodyPr>
          <a:lstStyle/>
          <a:p>
            <a:pPr marL="627288">
              <a:buBlip>
                <a:blip r:embed="rId2"/>
              </a:buBlip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Continuous</a:t>
            </a:r>
          </a:p>
          <a:p>
            <a:pPr marL="627288">
              <a:buBlip>
                <a:blip r:embed="rId2"/>
              </a:buBlip>
            </a:pPr>
            <a:endParaRPr lang="en-US" sz="3200" b="1" dirty="0">
              <a:solidFill>
                <a:srgbClr val="86CD4D"/>
              </a:solidFill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sz="3200" b="1" dirty="0" smtClean="0">
                <a:solidFill>
                  <a:srgbClr val="936A08"/>
                </a:solidFill>
                <a:ea typeface="ヒラギノ角ゴ ProN W3" charset="0"/>
                <a:cs typeface="ヒラギノ角ゴ ProN W3" charset="0"/>
              </a:rPr>
              <a:t>Fartlek</a:t>
            </a:r>
          </a:p>
          <a:p>
            <a:pPr marL="627288">
              <a:buBlip>
                <a:blip r:embed="rId2"/>
              </a:buBlip>
            </a:pPr>
            <a:endParaRPr lang="en-US" sz="3200" b="1" dirty="0">
              <a:solidFill>
                <a:srgbClr val="FFFF33"/>
              </a:solidFill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Interval</a:t>
            </a:r>
          </a:p>
          <a:p>
            <a:pPr marL="627288">
              <a:buBlip>
                <a:blip r:embed="rId2"/>
              </a:buBlip>
            </a:pPr>
            <a:endParaRPr lang="en-US" b="1" dirty="0">
              <a:solidFill>
                <a:schemeClr val="accent2">
                  <a:lumMod val="75000"/>
                </a:schemeClr>
              </a:solidFill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a typeface="ヒラギノ角ゴ ProN W3" charset="0"/>
                <a:cs typeface="ヒラギノ角ゴ ProN W3" charset="0"/>
              </a:rPr>
              <a:t>High Intensity Interval Training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ヒラギノ角ゴ ProN W3" charset="0"/>
                <a:cs typeface="ヒラギノ角ゴ ProN W3" charset="0"/>
              </a:rPr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352927" cy="4824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  <a:ea typeface="ヒラギノ角ゴ ProN W3" charset="0"/>
                <a:cs typeface="ヒラギノ角ゴ ProN W3" charset="0"/>
              </a:rPr>
              <a:t>In groups</a:t>
            </a:r>
            <a:r>
              <a:rPr lang="en-GB" dirty="0" smtClean="0">
                <a:ea typeface="ヒラギノ角ゴ ProN W3" charset="0"/>
                <a:cs typeface="ヒラギノ角ゴ ProN W3" charset="0"/>
              </a:rPr>
              <a:t>:</a:t>
            </a:r>
          </a:p>
          <a:p>
            <a:endParaRPr lang="en-GB" dirty="0">
              <a:ea typeface="ヒラギノ角ゴ ProN W3" charset="0"/>
              <a:cs typeface="ヒラギノ角ゴ ProN W3" charset="0"/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Read through type of training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sheets</a:t>
            </a:r>
          </a:p>
          <a:p>
            <a:endParaRPr lang="en-GB" dirty="0">
              <a:ea typeface="ヒラギノ角ゴ ProN W3" charset="0"/>
              <a:cs typeface="ヒラギノ角ゴ ProN W3" charset="0"/>
            </a:endParaRPr>
          </a:p>
          <a:p>
            <a:r>
              <a:rPr lang="en-GB" dirty="0">
                <a:ea typeface="ヒラギノ角ゴ ProN W3" charset="0"/>
                <a:cs typeface="ヒラギノ角ゴ ProN W3" charset="0"/>
              </a:rPr>
              <a:t>Design a </a:t>
            </a:r>
            <a:r>
              <a:rPr lang="en-GB" b="1" dirty="0" smtClean="0">
                <a:ea typeface="ヒラギノ角ゴ ProN W3" charset="0"/>
                <a:cs typeface="ヒラギノ角ゴ ProN W3" charset="0"/>
              </a:rPr>
              <a:t>series of exercises </a:t>
            </a:r>
            <a:r>
              <a:rPr lang="en-GB" dirty="0" smtClean="0">
                <a:ea typeface="ヒラギノ角ゴ ProN W3" charset="0"/>
                <a:cs typeface="ヒラギノ角ゴ ProN W3" charset="0"/>
              </a:rPr>
              <a:t>to </a:t>
            </a:r>
            <a:r>
              <a:rPr lang="en-GB" dirty="0">
                <a:ea typeface="ヒラギノ角ゴ ProN W3" charset="0"/>
                <a:cs typeface="ヒラギノ角ゴ ProN W3" charset="0"/>
              </a:rPr>
              <a:t>show the three different types of training, with key </a:t>
            </a:r>
            <a:r>
              <a:rPr lang="en-GB" dirty="0" smtClean="0">
                <a:ea typeface="ヒラギノ角ゴ ProN W3" charset="0"/>
                <a:cs typeface="ヒラギノ角ゴ ProN W3" charset="0"/>
              </a:rPr>
              <a:t>points</a:t>
            </a:r>
          </a:p>
          <a:p>
            <a:pPr marL="0" indent="0">
              <a:buNone/>
            </a:pPr>
            <a:endParaRPr lang="en-GB" b="1" dirty="0">
              <a:solidFill>
                <a:srgbClr val="FF6600"/>
              </a:solidFill>
              <a:ea typeface="ヒラギノ角ゴ ProN W3" charset="0"/>
              <a:cs typeface="ヒラギノ角ゴ ProN W3" charset="0"/>
            </a:endParaRPr>
          </a:p>
          <a:p>
            <a:r>
              <a:rPr lang="en-GB" b="1" dirty="0">
                <a:solidFill>
                  <a:srgbClr val="FF6600"/>
                </a:solidFill>
                <a:ea typeface="ヒラギノ角ゴ ProN W3" charset="0"/>
                <a:cs typeface="ヒラギノ角ゴ ProN W3" charset="0"/>
              </a:rPr>
              <a:t>Can you show how this would differ for a sedentary individual </a:t>
            </a:r>
            <a:r>
              <a:rPr lang="en-GB" b="1" dirty="0" err="1">
                <a:solidFill>
                  <a:srgbClr val="FF6600"/>
                </a:solidFill>
                <a:ea typeface="ヒラギノ角ゴ ProN W3" charset="0"/>
                <a:cs typeface="ヒラギノ角ゴ ProN W3" charset="0"/>
              </a:rPr>
              <a:t>vs</a:t>
            </a:r>
            <a:r>
              <a:rPr lang="en-GB" b="1" dirty="0">
                <a:solidFill>
                  <a:srgbClr val="FF6600"/>
                </a:solidFill>
                <a:ea typeface="ヒラギノ角ゴ ProN W3" charset="0"/>
                <a:cs typeface="ヒラギノ角ゴ ProN W3" charset="0"/>
              </a:rPr>
              <a:t> elite athlete?</a:t>
            </a:r>
          </a:p>
        </p:txBody>
      </p:sp>
    </p:spTree>
    <p:extLst>
      <p:ext uri="{BB962C8B-B14F-4D97-AF65-F5344CB8AC3E}">
        <p14:creationId xmlns:p14="http://schemas.microsoft.com/office/powerpoint/2010/main" val="993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Continuous Training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07505" y="1556792"/>
            <a:ext cx="3816424" cy="4968551"/>
          </a:xfrm>
        </p:spPr>
        <p:txBody>
          <a:bodyPr>
            <a:normAutofit fontScale="85000" lnSpcReduction="10000"/>
          </a:bodyPr>
          <a:lstStyle/>
          <a:p>
            <a:pPr marL="627288">
              <a:buBlip>
                <a:blip r:embed="rId2"/>
              </a:buBlip>
            </a:pPr>
            <a:endParaRPr lang="en-US" dirty="0" smtClean="0">
              <a:ea typeface="ヒラギノ角ゴ ProN W3" charset="0"/>
              <a:cs typeface="ヒラギノ角ゴ ProN W3" charset="0"/>
            </a:endParaRPr>
          </a:p>
          <a:p>
            <a:pPr marL="307248" indent="0">
              <a:buNone/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Best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suited for long distance / endurance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athletes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307248" indent="0">
              <a:buNone/>
            </a:pPr>
            <a:r>
              <a:rPr lang="en-US" dirty="0">
                <a:ea typeface="ヒラギノ角ゴ ProN W3" charset="0"/>
                <a:cs typeface="ヒラギノ角ゴ ProN W3" charset="0"/>
              </a:rPr>
              <a:t>Low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– moderate intensity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exercise that uses large muscle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groups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307248" indent="0">
              <a:buNone/>
            </a:pPr>
            <a:r>
              <a:rPr lang="en-US" dirty="0">
                <a:ea typeface="ヒラギノ角ゴ ProN W3" charset="0"/>
                <a:cs typeface="ヒラギノ角ゴ ProN W3" charset="0"/>
              </a:rPr>
              <a:t>Training should be between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60-80%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max heart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rate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307248" indent="0">
              <a:buNone/>
            </a:pPr>
            <a:r>
              <a:rPr lang="en-US" dirty="0">
                <a:ea typeface="ヒラギノ角ゴ ProN W3" charset="0"/>
                <a:cs typeface="ヒラギノ角ゴ ProN W3" charset="0"/>
              </a:rPr>
              <a:t>Duration should be between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20mins - 80mins</a:t>
            </a:r>
            <a:endParaRPr lang="en-US" dirty="0"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99" y="1700808"/>
            <a:ext cx="469332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0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Fartlek Training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572000" y="1628800"/>
            <a:ext cx="4320480" cy="4968551"/>
          </a:xfrm>
        </p:spPr>
        <p:txBody>
          <a:bodyPr>
            <a:normAutofit fontScale="70000" lnSpcReduction="20000"/>
          </a:bodyPr>
          <a:lstStyle/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Known as </a:t>
            </a:r>
            <a:r>
              <a:rPr lang="ja-JP" altLang="en-US" dirty="0">
                <a:ea typeface="ヒラギノ角ゴ ProN W3" charset="0"/>
                <a:cs typeface="ヒラギノ角ゴ ProN W3" charset="0"/>
              </a:rPr>
              <a:t>‘</a:t>
            </a:r>
            <a:r>
              <a:rPr lang="en-US" dirty="0">
                <a:ea typeface="ヒラギノ角ゴ ProN W3" charset="0"/>
                <a:cs typeface="ヒラギノ角ゴ ProN W3" charset="0"/>
              </a:rPr>
              <a:t>speed play</a:t>
            </a:r>
            <a:r>
              <a:rPr lang="ja-JP" altLang="en-US" dirty="0" smtClean="0">
                <a:ea typeface="ヒラギノ角ゴ ProN W3" charset="0"/>
                <a:cs typeface="ヒラギノ角ゴ ProN W3" charset="0"/>
              </a:rPr>
              <a:t>’</a:t>
            </a:r>
            <a:endParaRPr lang="en-GB" altLang="ja-JP" dirty="0" smtClean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Continual steady-state training interspersed with varied higher intensity work periods (sprinting to walking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)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A mixture of continuous and interval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training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Can develop both aerobic and anaerobic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fitness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- perfect for games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players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Heart rate can vary but must be at least 55% (critical threshold)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1" r="23369"/>
          <a:stretch/>
        </p:blipFill>
        <p:spPr>
          <a:xfrm>
            <a:off x="323528" y="1700808"/>
            <a:ext cx="4399473" cy="471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Interval Training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79513" y="1556792"/>
            <a:ext cx="4464495" cy="5184576"/>
          </a:xfrm>
        </p:spPr>
        <p:txBody>
          <a:bodyPr>
            <a:normAutofit fontScale="77500" lnSpcReduction="20000"/>
          </a:bodyPr>
          <a:lstStyle/>
          <a:p>
            <a:pPr marL="307248" indent="0">
              <a:buNone/>
            </a:pPr>
            <a:r>
              <a:rPr lang="en-US" sz="2100" dirty="0">
                <a:ea typeface="ヒラギノ角ゴ ProN W3" charset="0"/>
                <a:cs typeface="ヒラギノ角ゴ ProN W3" charset="0"/>
              </a:rPr>
              <a:t>Intermittent training that involves periods of alternating exercise and </a:t>
            </a:r>
            <a:r>
              <a:rPr lang="en-US" sz="2100" dirty="0" smtClean="0">
                <a:ea typeface="ヒラギノ角ゴ ProN W3" charset="0"/>
                <a:cs typeface="ヒラギノ角ゴ ProN W3" charset="0"/>
              </a:rPr>
              <a:t>rest</a:t>
            </a:r>
          </a:p>
          <a:p>
            <a:pPr marL="627288">
              <a:buBlip>
                <a:blip r:embed="rId2"/>
              </a:buBlip>
            </a:pPr>
            <a:endParaRPr lang="en-US" sz="2100" dirty="0">
              <a:ea typeface="ヒラギノ角ゴ ProN W3" charset="0"/>
              <a:cs typeface="ヒラギノ角ゴ ProN W3" charset="0"/>
            </a:endParaRPr>
          </a:p>
          <a:p>
            <a:pPr marL="307248" indent="0">
              <a:buNone/>
            </a:pPr>
            <a:r>
              <a:rPr lang="en-US" sz="2100" dirty="0">
                <a:ea typeface="ヒラギノ角ゴ ProN W3" charset="0"/>
                <a:cs typeface="ヒラギノ角ゴ ProN W3" charset="0"/>
              </a:rPr>
              <a:t>Very versatile - can change many variables to gain improvements in different components of fitness</a:t>
            </a:r>
            <a:r>
              <a:rPr lang="en-US" sz="2100" dirty="0" smtClean="0">
                <a:ea typeface="ヒラギノ角ゴ ProN W3" charset="0"/>
                <a:cs typeface="ヒラギノ角ゴ ProN W3" charset="0"/>
              </a:rPr>
              <a:t>:</a:t>
            </a:r>
          </a:p>
          <a:p>
            <a:pPr marL="627288">
              <a:buBlip>
                <a:blip r:embed="rId2"/>
              </a:buBlip>
            </a:pPr>
            <a:endParaRPr lang="en-US" sz="2100" dirty="0">
              <a:ea typeface="ヒラギノ角ゴ ProN W3" charset="0"/>
              <a:cs typeface="ヒラギノ角ゴ ProN W3" charset="0"/>
            </a:endParaRPr>
          </a:p>
          <a:p>
            <a:pPr marL="695868" indent="-342900"/>
            <a:r>
              <a:rPr lang="en-US" sz="2100" dirty="0" smtClean="0">
                <a:ea typeface="ヒラギノ角ゴ ProN W3" charset="0"/>
                <a:cs typeface="ヒラギノ角ゴ ProN W3" charset="0"/>
              </a:rPr>
              <a:t>Duration of </a:t>
            </a:r>
            <a:r>
              <a:rPr lang="en-US" sz="2100" dirty="0">
                <a:ea typeface="ヒラギノ角ゴ ProN W3" charset="0"/>
                <a:cs typeface="ヒラギノ角ゴ ProN W3" charset="0"/>
              </a:rPr>
              <a:t>work </a:t>
            </a:r>
            <a:r>
              <a:rPr lang="en-US" sz="2100" dirty="0" smtClean="0">
                <a:ea typeface="ヒラギノ角ゴ ProN W3" charset="0"/>
                <a:cs typeface="ヒラギノ角ゴ ProN W3" charset="0"/>
              </a:rPr>
              <a:t>interval</a:t>
            </a:r>
            <a:endParaRPr lang="en-US" sz="2100" dirty="0">
              <a:ea typeface="ヒラギノ角ゴ ProN W3" charset="0"/>
              <a:cs typeface="ヒラギノ角ゴ ProN W3" charset="0"/>
            </a:endParaRPr>
          </a:p>
          <a:p>
            <a:pPr marL="695868" indent="-342900"/>
            <a:r>
              <a:rPr lang="en-US" sz="2100" dirty="0">
                <a:ea typeface="ヒラギノ角ゴ ProN W3" charset="0"/>
                <a:cs typeface="ヒラギノ角ゴ ProN W3" charset="0"/>
              </a:rPr>
              <a:t>Intensity of work </a:t>
            </a:r>
            <a:r>
              <a:rPr lang="en-US" sz="2100" dirty="0" smtClean="0">
                <a:ea typeface="ヒラギノ角ゴ ProN W3" charset="0"/>
                <a:cs typeface="ヒラギノ角ゴ ProN W3" charset="0"/>
              </a:rPr>
              <a:t>interval </a:t>
            </a:r>
            <a:r>
              <a:rPr lang="en-US" sz="2100" dirty="0">
                <a:ea typeface="ヒラギノ角ゴ ProN W3" charset="0"/>
                <a:cs typeface="ヒラギノ角ゴ ProN W3" charset="0"/>
              </a:rPr>
              <a:t>(heart rate %)</a:t>
            </a:r>
          </a:p>
          <a:p>
            <a:pPr marL="695868" indent="-342900"/>
            <a:r>
              <a:rPr lang="en-US" sz="2100" dirty="0">
                <a:ea typeface="ヒラギノ角ゴ ProN W3" charset="0"/>
                <a:cs typeface="ヒラギノ角ゴ ProN W3" charset="0"/>
              </a:rPr>
              <a:t>The number of sets</a:t>
            </a:r>
          </a:p>
          <a:p>
            <a:pPr marL="695868" indent="-342900"/>
            <a:r>
              <a:rPr lang="en-US" sz="2100" dirty="0">
                <a:ea typeface="ヒラギノ角ゴ ProN W3" charset="0"/>
                <a:cs typeface="ヒラギノ角ゴ ProN W3" charset="0"/>
              </a:rPr>
              <a:t>The number of </a:t>
            </a:r>
            <a:r>
              <a:rPr lang="en-US" sz="2100" dirty="0" err="1" smtClean="0">
                <a:ea typeface="ヒラギノ角ゴ ProN W3" charset="0"/>
                <a:cs typeface="ヒラギノ角ゴ ProN W3" charset="0"/>
              </a:rPr>
              <a:t>reptitions</a:t>
            </a:r>
            <a:endParaRPr lang="en-US" sz="2100" dirty="0">
              <a:ea typeface="ヒラギノ角ゴ ProN W3" charset="0"/>
              <a:cs typeface="ヒラギノ角ゴ ProN W3" charset="0"/>
            </a:endParaRPr>
          </a:p>
          <a:p>
            <a:pPr marL="695868" indent="-342900"/>
            <a:r>
              <a:rPr lang="en-US" sz="2100" dirty="0">
                <a:ea typeface="ヒラギノ角ゴ ProN W3" charset="0"/>
                <a:cs typeface="ヒラギノ角ゴ ProN W3" charset="0"/>
              </a:rPr>
              <a:t>Duration of </a:t>
            </a:r>
            <a:r>
              <a:rPr lang="en-US" sz="2100" dirty="0" smtClean="0">
                <a:ea typeface="ヒラギノ角ゴ ProN W3" charset="0"/>
                <a:cs typeface="ヒラギノ角ゴ ProN W3" charset="0"/>
              </a:rPr>
              <a:t>recovery </a:t>
            </a:r>
            <a:r>
              <a:rPr lang="en-US" sz="2100" dirty="0">
                <a:ea typeface="ヒラギノ角ゴ ProN W3" charset="0"/>
                <a:cs typeface="ヒラギノ角ゴ ProN W3" charset="0"/>
              </a:rPr>
              <a:t>period (work - relief ratios</a:t>
            </a:r>
            <a:r>
              <a:rPr lang="en-US" sz="2100" dirty="0" smtClean="0">
                <a:ea typeface="ヒラギノ角ゴ ProN W3" charset="0"/>
                <a:cs typeface="ヒラギノ角ゴ ProN W3" charset="0"/>
              </a:rPr>
              <a:t>)</a:t>
            </a:r>
          </a:p>
          <a:p>
            <a:pPr marL="695868" indent="-342900"/>
            <a:r>
              <a:rPr lang="en-US" sz="2100" dirty="0" smtClean="0">
                <a:ea typeface="ヒラギノ角ゴ ProN W3" charset="0"/>
                <a:cs typeface="ヒラギノ角ゴ ProN W3" charset="0"/>
              </a:rPr>
              <a:t>Activity during the recovery period</a:t>
            </a:r>
            <a:endParaRPr lang="en-US" sz="2100" dirty="0"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2" r="12635"/>
          <a:stretch/>
        </p:blipFill>
        <p:spPr>
          <a:xfrm>
            <a:off x="4716016" y="1700808"/>
            <a:ext cx="412578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332" y="546510"/>
            <a:ext cx="7773338" cy="108229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Chalkboard" charset="0"/>
                <a:ea typeface="ヒラギノ角ゴ ProN W3" charset="0"/>
                <a:cs typeface="ヒラギノ角ゴ ProN W3" charset="0"/>
              </a:rPr>
              <a:t>Notes on </a:t>
            </a:r>
            <a:br>
              <a:rPr lang="en-US" sz="3200" dirty="0">
                <a:latin typeface="Chalkboard" charset="0"/>
                <a:ea typeface="ヒラギノ角ゴ ProN W3" charset="0"/>
                <a:cs typeface="ヒラギノ角ゴ ProN W3" charset="0"/>
              </a:rPr>
            </a:br>
            <a:r>
              <a:rPr lang="en-US" sz="3200" dirty="0">
                <a:latin typeface="Chalkboard" charset="0"/>
                <a:ea typeface="ヒラギノ角ゴ ProN W3" charset="0"/>
                <a:cs typeface="ヒラギノ角ゴ ProN W3" charset="0"/>
              </a:rPr>
              <a:t>Work-Relief </a:t>
            </a:r>
            <a:r>
              <a:rPr lang="en-US" sz="3200" dirty="0" smtClean="0">
                <a:latin typeface="Chalkboard" charset="0"/>
                <a:ea typeface="ヒラギノ角ゴ ProN W3" charset="0"/>
                <a:cs typeface="ヒラギノ角ゴ ProN W3" charset="0"/>
              </a:rPr>
              <a:t>Ratios for Interval Training</a:t>
            </a:r>
            <a:endParaRPr lang="en-US" sz="3200" dirty="0">
              <a:latin typeface="Chalkboard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51520" y="1628800"/>
            <a:ext cx="8568952" cy="4857989"/>
          </a:xfrm>
        </p:spPr>
        <p:txBody>
          <a:bodyPr>
            <a:normAutofit fontScale="77500" lnSpcReduction="20000"/>
          </a:bodyPr>
          <a:lstStyle/>
          <a:p>
            <a:pPr marL="627288">
              <a:buBlip>
                <a:blip r:embed="rId2"/>
              </a:buBlip>
            </a:pPr>
            <a:r>
              <a:rPr lang="en-US" sz="2800" dirty="0">
                <a:ea typeface="ヒラギノ角ゴ ProN W3" charset="0"/>
                <a:cs typeface="ヒラギノ角ゴ ProN W3" charset="0"/>
              </a:rPr>
              <a:t>Work = activity undertaken</a:t>
            </a:r>
          </a:p>
          <a:p>
            <a:pPr marL="627288">
              <a:buBlip>
                <a:blip r:embed="rId2"/>
              </a:buBlip>
            </a:pPr>
            <a:r>
              <a:rPr lang="en-US" sz="2800" dirty="0">
                <a:ea typeface="ヒラギノ角ゴ ProN W3" charset="0"/>
                <a:cs typeface="ヒラギノ角ゴ ProN W3" charset="0"/>
              </a:rPr>
              <a:t>Relief = rest period</a:t>
            </a:r>
          </a:p>
          <a:p>
            <a:pPr marL="627288">
              <a:buBlip>
                <a:blip r:embed="rId2"/>
              </a:buBlip>
            </a:pPr>
            <a:endParaRPr lang="en-US" sz="2800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sz="2800" dirty="0">
                <a:ea typeface="ヒラギノ角ゴ ProN W3" charset="0"/>
                <a:cs typeface="ヒラギノ角ゴ ProN W3" charset="0"/>
              </a:rPr>
              <a:t>In </a:t>
            </a:r>
            <a:r>
              <a:rPr lang="en-US" sz="2800" b="1" dirty="0">
                <a:solidFill>
                  <a:srgbClr val="526814"/>
                </a:solidFill>
                <a:ea typeface="ヒラギノ角ゴ ProN W3" charset="0"/>
                <a:cs typeface="ヒラギノ角ゴ ProN W3" charset="0"/>
              </a:rPr>
              <a:t>aerobic</a:t>
            </a:r>
            <a:r>
              <a:rPr lang="en-US" sz="2800" dirty="0">
                <a:ea typeface="ヒラギノ角ゴ ProN W3" charset="0"/>
                <a:cs typeface="ヒラギノ角ゴ ProN W3" charset="0"/>
              </a:rPr>
              <a:t> training, the </a:t>
            </a:r>
            <a:r>
              <a:rPr lang="en-US" sz="2800" b="1" dirty="0">
                <a:solidFill>
                  <a:srgbClr val="526814"/>
                </a:solidFill>
                <a:ea typeface="ヒラギノ角ゴ ProN W3" charset="0"/>
                <a:cs typeface="ヒラギノ角ゴ ProN W3" charset="0"/>
              </a:rPr>
              <a:t>work duration is often high and the relief is low</a:t>
            </a:r>
            <a:r>
              <a:rPr lang="en-US" sz="2800" dirty="0">
                <a:ea typeface="ヒラギノ角ゴ ProN W3" charset="0"/>
                <a:cs typeface="ヒラギノ角ゴ ProN W3" charset="0"/>
              </a:rPr>
              <a:t> e.g. timed run for 1500m, with the time taken (e.g. 2mins) given for rest (1:1 ratio).  </a:t>
            </a:r>
            <a:endParaRPr lang="en-US" sz="2800" dirty="0" smtClean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endParaRPr lang="en-US" sz="2800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sz="2800" dirty="0">
                <a:ea typeface="ヒラギノ角ゴ ProN W3" charset="0"/>
                <a:cs typeface="ヒラギノ角ゴ ProN W3" charset="0"/>
              </a:rPr>
              <a:t>In </a:t>
            </a:r>
            <a:r>
              <a:rPr lang="en-US" sz="2800" b="1" dirty="0">
                <a:solidFill>
                  <a:srgbClr val="FE4940"/>
                </a:solidFill>
                <a:ea typeface="ヒラギノ角ゴ ProN W3" charset="0"/>
                <a:cs typeface="ヒラギノ角ゴ ProN W3" charset="0"/>
              </a:rPr>
              <a:t>anaerobic training</a:t>
            </a:r>
            <a:r>
              <a:rPr lang="en-US" sz="2800" dirty="0">
                <a:ea typeface="ヒラギノ角ゴ ProN W3" charset="0"/>
                <a:cs typeface="ヒラギノ角ゴ ProN W3" charset="0"/>
              </a:rPr>
              <a:t>, the </a:t>
            </a:r>
            <a:r>
              <a:rPr lang="en-US" sz="2800" b="1" dirty="0">
                <a:solidFill>
                  <a:srgbClr val="FE4940"/>
                </a:solidFill>
                <a:ea typeface="ヒラギノ角ゴ ProN W3" charset="0"/>
                <a:cs typeface="ヒラギノ角ゴ ProN W3" charset="0"/>
              </a:rPr>
              <a:t>work duration is lower, but the relief is higher</a:t>
            </a:r>
            <a:r>
              <a:rPr lang="en-US" sz="2800" dirty="0">
                <a:ea typeface="ヒラギノ角ゴ ProN W3" charset="0"/>
                <a:cs typeface="ヒラギノ角ゴ ProN W3" charset="0"/>
              </a:rPr>
              <a:t> to allow for fuller recovery. e.g. sprint for 10secs, then rest for 30secs (usually 1:3 ratio).</a:t>
            </a:r>
          </a:p>
        </p:txBody>
      </p:sp>
    </p:spTree>
    <p:extLst>
      <p:ext uri="{BB962C8B-B14F-4D97-AF65-F5344CB8AC3E}">
        <p14:creationId xmlns:p14="http://schemas.microsoft.com/office/powerpoint/2010/main" val="24270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89286"/>
              </p:ext>
            </p:extLst>
          </p:nvPr>
        </p:nvGraphicFramePr>
        <p:xfrm>
          <a:off x="1" y="0"/>
          <a:ext cx="9143998" cy="685799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47999"/>
                <a:gridCol w="3048000"/>
                <a:gridCol w="3047999"/>
              </a:tblGrid>
              <a:tr h="979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sym typeface="Chalkboard" charset="0"/>
                        </a:rPr>
                        <a:t>Interval Training – Key Factors that MUST be considered!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sym typeface="Chalkboard" charset="0"/>
                        </a:rPr>
                        <a:t>Aerobic Athlete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sym typeface="Chalkboard" charset="0"/>
                        </a:rPr>
                        <a:t>Anaerobic Athlete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Interval Duration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3-5mins + (longer)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558E28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0-90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secs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 (longer)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D90B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979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Interval Intensity 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Low-Moderate (50-70% Vo2 / HR  Max)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3F691E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High / Sprint (70 - 90% Vo2 / HR Max)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D90B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979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Interval Relief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1:1 (can have active jog, walk or run for rest)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3F691E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1:2 - 1:3 (usually 1-90secs)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D90B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979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Ratio of Work-Relief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1 set of 3-5 reps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3F691E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2-6 sets of 1-10 reps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D90B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979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Frequency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3-5 sessions weekly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3F691E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3-6 sessions weekly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D90B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979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Specificity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Aerobic Energy System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3F691E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ATP-PC / Lactic Acid Systems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D90B00"/>
                        </a:solidFill>
                        <a:effectLst/>
                        <a:latin typeface="Chalkboard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90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State what v02 max represents</a:t>
            </a:r>
          </a:p>
          <a:p>
            <a:r>
              <a:rPr lang="en-GB" dirty="0" smtClean="0"/>
              <a:t>State the factors that affect the VO2 max</a:t>
            </a:r>
          </a:p>
          <a:p>
            <a:r>
              <a:rPr lang="en-GB" dirty="0" smtClean="0"/>
              <a:t>A/B</a:t>
            </a:r>
          </a:p>
          <a:p>
            <a:r>
              <a:rPr lang="en-GB" dirty="0" smtClean="0"/>
              <a:t> B explains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Linking to Energy Systems Work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627288">
              <a:buBlip>
                <a:blip r:embed="rId2"/>
              </a:buBlip>
            </a:pPr>
            <a:endParaRPr lang="en-US" dirty="0" smtClean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The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energy used to re-</a:t>
            </a:r>
            <a:r>
              <a:rPr lang="en-US" dirty="0" err="1">
                <a:ea typeface="ヒラギノ角ゴ ProN W3" charset="0"/>
                <a:cs typeface="ヒラギノ角ゴ ProN W3" charset="0"/>
              </a:rPr>
              <a:t>synthesise</a:t>
            </a:r>
            <a:r>
              <a:rPr lang="en-US" dirty="0">
                <a:ea typeface="ヒラギノ角ゴ ProN W3" charset="0"/>
                <a:cs typeface="ヒラギノ角ゴ ProN W3" charset="0"/>
              </a:rPr>
              <a:t> ATP during aerobic training comes from the aerobic system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 Aerobic work is fuelled by FFA</a:t>
            </a:r>
            <a:r>
              <a:rPr lang="ja-JP" altLang="en-US" dirty="0">
                <a:ea typeface="ヒラギノ角ゴ ProN W3" charset="0"/>
                <a:cs typeface="ヒラギノ角ゴ ProN W3" charset="0"/>
              </a:rPr>
              <a:t>’</a:t>
            </a:r>
            <a:r>
              <a:rPr lang="en-US" dirty="0">
                <a:ea typeface="ヒラギノ角ゴ ProN W3" charset="0"/>
                <a:cs typeface="ヒラギノ角ゴ ProN W3" charset="0"/>
              </a:rPr>
              <a:t>s, but this varies due to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: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95868" indent="-342900"/>
            <a:r>
              <a:rPr lang="en-US" dirty="0">
                <a:solidFill>
                  <a:schemeClr val="accent5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duration and intensity of the activity undertaken</a:t>
            </a:r>
          </a:p>
          <a:p>
            <a:pPr marL="695868" indent="-342900"/>
            <a:r>
              <a:rPr lang="en-US" dirty="0">
                <a:solidFill>
                  <a:schemeClr val="accent4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availability of glycogen and FFA</a:t>
            </a:r>
            <a:r>
              <a:rPr lang="ja-JP" altLang="en-US" dirty="0">
                <a:solidFill>
                  <a:schemeClr val="accent4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’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336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74622" y="548680"/>
            <a:ext cx="7773338" cy="1152128"/>
          </a:xfrm>
        </p:spPr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Aerobic System Fuels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330" y="1556793"/>
            <a:ext cx="7772870" cy="4234408"/>
          </a:xfrm>
        </p:spPr>
        <p:txBody>
          <a:bodyPr>
            <a:normAutofit fontScale="47500" lnSpcReduction="20000"/>
          </a:bodyPr>
          <a:lstStyle/>
          <a:p>
            <a:pPr marL="627288">
              <a:buBlip>
                <a:blip r:embed="rId2"/>
              </a:buBlip>
            </a:pPr>
            <a:r>
              <a:rPr lang="en-US" sz="2900" dirty="0">
                <a:solidFill>
                  <a:schemeClr val="accent5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Glycogen / Glucose for first 20-</a:t>
            </a:r>
            <a:r>
              <a:rPr lang="en-US" sz="2900" dirty="0" smtClean="0">
                <a:solidFill>
                  <a:schemeClr val="accent5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40mins</a:t>
            </a:r>
          </a:p>
          <a:p>
            <a:pPr marL="627288">
              <a:buBlip>
                <a:blip r:embed="rId2"/>
              </a:buBlip>
            </a:pPr>
            <a:endParaRPr lang="en-US" sz="2900" dirty="0">
              <a:solidFill>
                <a:schemeClr val="accent5">
                  <a:lumMod val="50000"/>
                </a:schemeClr>
              </a:solidFill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sz="2900" dirty="0">
                <a:ea typeface="ヒラギノ角ゴ ProN W3" charset="0"/>
                <a:cs typeface="ヒラギノ角ゴ ProN W3" charset="0"/>
              </a:rPr>
              <a:t>During mild - more severe exercise, </a:t>
            </a:r>
            <a:r>
              <a:rPr lang="en-US" sz="2900" dirty="0" smtClean="0">
                <a:ea typeface="ヒラギノ角ゴ ProN W3" charset="0"/>
                <a:cs typeface="ヒラギノ角ゴ ProN W3" charset="0"/>
              </a:rPr>
              <a:t>glycogen </a:t>
            </a:r>
            <a:r>
              <a:rPr lang="en-US" sz="2900" dirty="0">
                <a:ea typeface="ヒラギノ角ゴ ProN W3" charset="0"/>
                <a:cs typeface="ヒラギノ角ゴ ProN W3" charset="0"/>
              </a:rPr>
              <a:t>stores will be </a:t>
            </a:r>
            <a:r>
              <a:rPr lang="en-US" sz="2900" dirty="0" smtClean="0">
                <a:ea typeface="ヒラギノ角ゴ ProN W3" charset="0"/>
                <a:cs typeface="ヒラギノ角ゴ ProN W3" charset="0"/>
              </a:rPr>
              <a:t>used</a:t>
            </a:r>
          </a:p>
          <a:p>
            <a:pPr marL="627288">
              <a:buBlip>
                <a:blip r:embed="rId2"/>
              </a:buBlip>
            </a:pPr>
            <a:endParaRPr lang="en-US" sz="2900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After 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25mins - 40mins, FFA</a:t>
            </a:r>
            <a:r>
              <a:rPr lang="ja-JP" altLang="en-US" sz="2900" dirty="0">
                <a:solidFill>
                  <a:schemeClr val="accent1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’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s will be used alongside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glycogen</a:t>
            </a:r>
          </a:p>
          <a:p>
            <a:pPr marL="627288">
              <a:buBlip>
                <a:blip r:embed="rId2"/>
              </a:buBlip>
            </a:pPr>
            <a:endParaRPr lang="en-US" sz="2900" dirty="0">
              <a:solidFill>
                <a:schemeClr val="accent1">
                  <a:lumMod val="50000"/>
                </a:schemeClr>
              </a:solidFill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sz="2900" dirty="0">
                <a:ea typeface="ヒラギノ角ゴ ProN W3" charset="0"/>
                <a:cs typeface="ヒラギノ角ゴ ProN W3" charset="0"/>
              </a:rPr>
              <a:t>As duration increases, glycogen gets depleted and more FFA</a:t>
            </a:r>
            <a:r>
              <a:rPr lang="ja-JP" altLang="en-US" sz="2900" dirty="0">
                <a:ea typeface="ヒラギノ角ゴ ProN W3" charset="0"/>
                <a:cs typeface="ヒラギノ角ゴ ProN W3" charset="0"/>
              </a:rPr>
              <a:t>’</a:t>
            </a:r>
            <a:r>
              <a:rPr lang="en-US" sz="2900" dirty="0">
                <a:ea typeface="ヒラギノ角ゴ ProN W3" charset="0"/>
                <a:cs typeface="ヒラギノ角ゴ ProN W3" charset="0"/>
              </a:rPr>
              <a:t>s are </a:t>
            </a:r>
            <a:r>
              <a:rPr lang="en-US" sz="2900" dirty="0" smtClean="0">
                <a:ea typeface="ヒラギノ角ゴ ProN W3" charset="0"/>
                <a:cs typeface="ヒラギノ角ゴ ProN W3" charset="0"/>
              </a:rPr>
              <a:t>used</a:t>
            </a:r>
          </a:p>
          <a:p>
            <a:pPr marL="627288">
              <a:buBlip>
                <a:blip r:embed="rId2"/>
              </a:buBlip>
            </a:pPr>
            <a:r>
              <a:rPr lang="en-US" sz="2900" dirty="0" smtClean="0">
                <a:ea typeface="ヒラギノ角ゴ ProN W3" charset="0"/>
                <a:cs typeface="ヒラギノ角ゴ ProN W3" charset="0"/>
              </a:rPr>
              <a:t> </a:t>
            </a:r>
            <a:endParaRPr lang="en-US" sz="2900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sz="2900" dirty="0">
                <a:ea typeface="ヒラギノ角ゴ ProN W3" charset="0"/>
                <a:cs typeface="ヒラギノ角ゴ ProN W3" charset="0"/>
              </a:rPr>
              <a:t>After all glycogen depleted (2rs), FFA</a:t>
            </a:r>
            <a:r>
              <a:rPr lang="ja-JP" altLang="en-US" sz="2900" dirty="0">
                <a:ea typeface="ヒラギノ角ゴ ProN W3" charset="0"/>
                <a:cs typeface="ヒラギノ角ゴ ProN W3" charset="0"/>
              </a:rPr>
              <a:t>’</a:t>
            </a:r>
            <a:r>
              <a:rPr lang="en-US" sz="2900" dirty="0">
                <a:ea typeface="ヒラギノ角ゴ ProN W3" charset="0"/>
                <a:cs typeface="ヒラギノ角ゴ ProN W3" charset="0"/>
              </a:rPr>
              <a:t>s main fuel </a:t>
            </a:r>
            <a:r>
              <a:rPr lang="en-US" sz="2900" dirty="0" smtClean="0">
                <a:ea typeface="ヒラギノ角ゴ ProN W3" charset="0"/>
                <a:cs typeface="ヒラギノ角ゴ ProN W3" charset="0"/>
              </a:rPr>
              <a:t>source</a:t>
            </a:r>
          </a:p>
          <a:p>
            <a:pPr marL="627288">
              <a:buBlip>
                <a:blip r:embed="rId2"/>
              </a:buBlip>
            </a:pPr>
            <a:endParaRPr lang="en-US" sz="2900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sz="2900" dirty="0">
                <a:ea typeface="ヒラギノ角ゴ ProN W3" charset="0"/>
                <a:cs typeface="ヒラギノ角ゴ ProN W3" charset="0"/>
              </a:rPr>
              <a:t>If intensity increases at any time, the lactic acid system is used which causes rise in OBLA</a:t>
            </a:r>
            <a:r>
              <a:rPr lang="en-US" sz="2000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sz="2000" dirty="0"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50242"/>
          </a:xfrm>
        </p:spPr>
        <p:txBody>
          <a:bodyPr/>
          <a:lstStyle/>
          <a:p>
            <a:r>
              <a:rPr lang="en-GB" sz="3100" dirty="0" smtClean="0">
                <a:latin typeface="Chalkboard" charset="0"/>
                <a:ea typeface="ヒラギノ角ゴ ProN W3" charset="0"/>
                <a:cs typeface="ヒラギノ角ゴ ProN W3" charset="0"/>
              </a:rPr>
              <a:t>12 Minute Cooper Run</a:t>
            </a:r>
            <a:endParaRPr lang="en-GB" sz="3100" dirty="0">
              <a:latin typeface="Chalkboard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xfrm>
            <a:off x="4355976" y="1124744"/>
            <a:ext cx="4680520" cy="5256584"/>
          </a:xfrm>
        </p:spPr>
        <p:txBody>
          <a:bodyPr>
            <a:noAutofit/>
          </a:bodyPr>
          <a:lstStyle/>
          <a:p>
            <a:pPr marL="118872" indent="0" algn="l">
              <a:buNone/>
            </a:pPr>
            <a:r>
              <a:rPr lang="en-GB" sz="2200" b="1" dirty="0" smtClean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Maximal test to exhaustion</a:t>
            </a:r>
            <a:endParaRPr lang="en-GB" sz="2200" b="1" dirty="0">
              <a:solidFill>
                <a:srgbClr val="FF0000"/>
              </a:solidFill>
              <a:ea typeface="ヒラギノ角ゴ ProN W3" charset="0"/>
              <a:cs typeface="ヒラギノ角ゴ ProN W3" charset="0"/>
            </a:endParaRPr>
          </a:p>
          <a:p>
            <a:pPr marL="118872" indent="0" algn="l">
              <a:buNone/>
            </a:pPr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  <a:ea typeface="ヒラギノ角ゴ ProN W3" charset="0"/>
                <a:cs typeface="ヒラギノ角ゴ ProN W3" charset="0"/>
              </a:rPr>
              <a:t>Subjects perform continuous running to achieve a maximum distance within 12 minutes</a:t>
            </a:r>
            <a:endParaRPr lang="en-GB" sz="2200" b="1" dirty="0">
              <a:solidFill>
                <a:srgbClr val="FF0000"/>
              </a:solidFill>
              <a:ea typeface="ヒラギノ角ゴ ProN W3" charset="0"/>
              <a:cs typeface="ヒラギノ角ゴ ProN W3" charset="0"/>
            </a:endParaRPr>
          </a:p>
          <a:p>
            <a:pPr marL="118872" indent="0" algn="l">
              <a:buNone/>
            </a:pPr>
            <a:r>
              <a:rPr lang="en-GB" sz="2200" dirty="0" smtClean="0">
                <a:ea typeface="ヒラギノ角ゴ ProN W3" charset="0"/>
                <a:cs typeface="ヒラギノ角ゴ ProN W3" charset="0"/>
              </a:rPr>
              <a:t>Performed on a 400m running track, with cones placed at intervals</a:t>
            </a:r>
            <a:endParaRPr lang="en-GB" sz="2200" b="1" dirty="0">
              <a:solidFill>
                <a:srgbClr val="FF0000"/>
              </a:solidFill>
              <a:ea typeface="ヒラギノ角ゴ ProN W3" charset="0"/>
              <a:cs typeface="ヒラギノ角ゴ ProN W3" charset="0"/>
            </a:endParaRPr>
          </a:p>
          <a:p>
            <a:pPr marL="118872" indent="0" algn="l">
              <a:buNone/>
            </a:pPr>
            <a:r>
              <a:rPr lang="en-GB" sz="2200" b="1" dirty="0" smtClean="0">
                <a:solidFill>
                  <a:schemeClr val="accent4">
                    <a:lumMod val="75000"/>
                  </a:schemeClr>
                </a:solidFill>
                <a:ea typeface="ヒラギノ角ゴ ProN W3" charset="0"/>
                <a:cs typeface="ヒラギノ角ゴ ProN W3" charset="0"/>
              </a:rPr>
              <a:t>At the end of the 12 minutes, the test ends and the distance is recorded</a:t>
            </a:r>
            <a:endParaRPr lang="en-GB" sz="2200" b="1" dirty="0">
              <a:solidFill>
                <a:srgbClr val="FF0000"/>
              </a:solidFill>
              <a:ea typeface="ヒラギノ角ゴ ProN W3" charset="0"/>
              <a:cs typeface="ヒラギノ角ゴ ProN W3" charset="0"/>
            </a:endParaRPr>
          </a:p>
          <a:p>
            <a:pPr marL="118872" indent="0" algn="l">
              <a:buNone/>
            </a:pPr>
            <a:r>
              <a:rPr lang="en-GB" sz="2200" b="1" dirty="0" smtClean="0">
                <a:ea typeface="ヒラギノ角ゴ ProN W3" charset="0"/>
                <a:cs typeface="ヒラギノ角ゴ ProN W3" charset="0"/>
              </a:rPr>
              <a:t>The distance ran is then converted VO2 max via a calculation</a:t>
            </a:r>
            <a:endParaRPr lang="en-GB" sz="2200" dirty="0"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83900"/>
            <a:ext cx="3456384" cy="509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Testing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9512" y="1772816"/>
            <a:ext cx="4474840" cy="4625609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The only </a:t>
            </a:r>
            <a:r>
              <a:rPr lang="en-GB" b="1" dirty="0" smtClean="0">
                <a:solidFill>
                  <a:srgbClr val="7030A0"/>
                </a:solidFill>
              </a:rPr>
              <a:t>direct</a:t>
            </a:r>
            <a:r>
              <a:rPr lang="en-GB" dirty="0" smtClean="0"/>
              <a:t> method of testing for VO2 Max is through </a:t>
            </a:r>
            <a:r>
              <a:rPr lang="en-GB" b="1" dirty="0" smtClean="0">
                <a:solidFill>
                  <a:srgbClr val="FF0000"/>
                </a:solidFill>
              </a:rPr>
              <a:t>Direct Gas Analysis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Subjects are </a:t>
            </a: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measured on progressively increasing intensities until exhaustion </a:t>
            </a:r>
            <a:r>
              <a:rPr lang="en-GB" dirty="0" smtClean="0"/>
              <a:t>on a laboratory ergometer (</a:t>
            </a:r>
            <a:r>
              <a:rPr lang="en-GB" i="1" dirty="0" smtClean="0"/>
              <a:t>treadmill, cycles, rowing machine or swimming benches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Computers analyse the relative concentrations of oxygen </a:t>
            </a:r>
            <a:r>
              <a:rPr lang="en-GB" dirty="0" smtClean="0"/>
              <a:t>inspired and expired when the subject performs the test.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www.youtube.com/watch?v=A2z0l9B6aGE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11">
            <a:off x="4852173" y="2449029"/>
            <a:ext cx="4116984" cy="28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G453 Jan 2013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8712968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 smtClean="0"/>
              <a:t>There are several methods of evaluating aerobic capacity such as the multi stage fitness test and the 12 minute Cooper Run.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Describe one method of measuring aerobic capacity.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Outline one advantage and one disadvantage of this method.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 algn="r">
              <a:buNone/>
            </a:pPr>
            <a:r>
              <a:rPr lang="en-GB" sz="2800" dirty="0" smtClean="0"/>
              <a:t>[</a:t>
            </a:r>
            <a:r>
              <a:rPr lang="en-GB" sz="2800" b="1" dirty="0" smtClean="0"/>
              <a:t>5 Marks</a:t>
            </a:r>
            <a:r>
              <a:rPr lang="en-GB" sz="2800" dirty="0" smtClean="0"/>
              <a:t>]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722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782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272866"/>
            <a:ext cx="3655106" cy="679994"/>
          </a:xfrm>
        </p:spPr>
        <p:txBody>
          <a:bodyPr/>
          <a:lstStyle/>
          <a:p>
            <a:r>
              <a:rPr lang="en-GB" dirty="0" smtClean="0"/>
              <a:t>MSFT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2849" y="1962209"/>
            <a:ext cx="4320480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1</a:t>
            </a:r>
            <a:r>
              <a:rPr lang="en-US" sz="1400" dirty="0"/>
              <a:t>. </a:t>
            </a:r>
            <a:r>
              <a:rPr lang="en-US" sz="1400" dirty="0" smtClean="0"/>
              <a:t>Progressive </a:t>
            </a:r>
            <a:r>
              <a:rPr lang="en-US" sz="1400" dirty="0"/>
              <a:t>test to exhaustion </a:t>
            </a:r>
          </a:p>
          <a:p>
            <a:pPr marL="0" indent="0">
              <a:buNone/>
            </a:pPr>
            <a:r>
              <a:rPr lang="en-US" sz="1400" dirty="0"/>
              <a:t>2</a:t>
            </a:r>
            <a:r>
              <a:rPr lang="en-US" sz="1400" dirty="0" smtClean="0"/>
              <a:t>. Shuttle </a:t>
            </a:r>
            <a:r>
              <a:rPr lang="en-US" sz="1400" dirty="0"/>
              <a:t>runs between 20m markers to a timed beep </a:t>
            </a:r>
          </a:p>
          <a:p>
            <a:pPr marL="0" indent="0">
              <a:buNone/>
            </a:pPr>
            <a:r>
              <a:rPr lang="en-US" sz="1400" dirty="0"/>
              <a:t>3. </a:t>
            </a:r>
            <a:r>
              <a:rPr lang="en-US" sz="1400" dirty="0" smtClean="0"/>
              <a:t>Timed </a:t>
            </a:r>
            <a:r>
              <a:rPr lang="en-US" sz="1400" dirty="0"/>
              <a:t>between bleeps reduces / speed increases </a:t>
            </a:r>
          </a:p>
          <a:p>
            <a:pPr marL="0" indent="0">
              <a:buNone/>
            </a:pPr>
            <a:r>
              <a:rPr lang="en-US" sz="1400" dirty="0"/>
              <a:t>until performer fails to keep up with bleep </a:t>
            </a:r>
          </a:p>
          <a:p>
            <a:pPr marL="0" indent="0">
              <a:buNone/>
            </a:pPr>
            <a:r>
              <a:rPr lang="en-US" sz="1400" dirty="0"/>
              <a:t>4. </a:t>
            </a:r>
            <a:r>
              <a:rPr lang="en-US" sz="1400" dirty="0" smtClean="0"/>
              <a:t>Level </a:t>
            </a:r>
            <a:r>
              <a:rPr lang="en-US" sz="1400" dirty="0"/>
              <a:t>&amp; shuttle number estimates or predicts a </a:t>
            </a:r>
            <a:r>
              <a:rPr lang="en-US" sz="1400" dirty="0" smtClean="0"/>
              <a:t>VO2max </a:t>
            </a:r>
            <a:r>
              <a:rPr lang="en-US" sz="1400" dirty="0"/>
              <a:t>value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Sub </a:t>
            </a:r>
            <a:r>
              <a:rPr lang="en-US" sz="1400" b="1" dirty="0"/>
              <a:t>max 1 for </a:t>
            </a:r>
            <a:r>
              <a:rPr lang="en-US" sz="1400" b="1" dirty="0" smtClean="0"/>
              <a:t>advantage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5. </a:t>
            </a:r>
            <a:r>
              <a:rPr lang="en-US" sz="1400" dirty="0" smtClean="0"/>
              <a:t>Good </a:t>
            </a:r>
            <a:r>
              <a:rPr lang="en-US" sz="1400" dirty="0"/>
              <a:t>levels of validity and reliability/scores </a:t>
            </a:r>
            <a:r>
              <a:rPr lang="en-US" sz="1400" dirty="0" smtClean="0"/>
              <a:t>easily evaluated </a:t>
            </a:r>
            <a:r>
              <a:rPr lang="en-US" sz="1400" dirty="0"/>
              <a:t>in published table/easy to set up (easy to </a:t>
            </a:r>
            <a:r>
              <a:rPr lang="en-US" sz="1400" dirty="0" smtClean="0"/>
              <a:t>access/available</a:t>
            </a:r>
            <a:r>
              <a:rPr lang="en-US" sz="1400" dirty="0"/>
              <a:t>)/large groups can be tested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Sub </a:t>
            </a:r>
            <a:r>
              <a:rPr lang="en-US" sz="1400" b="1" dirty="0"/>
              <a:t>max 1 for </a:t>
            </a:r>
            <a:r>
              <a:rPr lang="en-US" sz="1400" b="1" dirty="0" smtClean="0"/>
              <a:t>disadvantage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6</a:t>
            </a:r>
            <a:r>
              <a:rPr lang="en-US" sz="1400" dirty="0" smtClean="0"/>
              <a:t>. Test </a:t>
            </a:r>
            <a:r>
              <a:rPr lang="en-US" sz="1400" dirty="0"/>
              <a:t>to exhaustion not good for unfit/overweight </a:t>
            </a:r>
            <a:r>
              <a:rPr lang="en-US" sz="1400" dirty="0" smtClean="0"/>
              <a:t>individuals/predicted </a:t>
            </a:r>
            <a:r>
              <a:rPr lang="en-US" sz="1400" dirty="0"/>
              <a:t>values and not 100% </a:t>
            </a:r>
            <a:r>
              <a:rPr lang="en-US" sz="1400" dirty="0" smtClean="0"/>
              <a:t>accurate/not </a:t>
            </a:r>
            <a:r>
              <a:rPr lang="en-US" sz="1400" dirty="0"/>
              <a:t>good correlation/estimated with similar </a:t>
            </a:r>
          </a:p>
          <a:p>
            <a:pPr marL="0" indent="0">
              <a:buNone/>
            </a:pPr>
            <a:r>
              <a:rPr lang="en-US" sz="1400" dirty="0"/>
              <a:t>others/</a:t>
            </a:r>
            <a:r>
              <a:rPr lang="en-US" sz="1400" dirty="0" err="1"/>
              <a:t>favours</a:t>
            </a:r>
            <a:r>
              <a:rPr lang="en-US" sz="1400" dirty="0"/>
              <a:t> runners not cyclists or swimmers or </a:t>
            </a:r>
            <a:r>
              <a:rPr lang="en-US" sz="1400" dirty="0" smtClean="0"/>
              <a:t>rowers/relies </a:t>
            </a:r>
            <a:r>
              <a:rPr lang="en-US" sz="1400" dirty="0"/>
              <a:t>on </a:t>
            </a:r>
            <a:r>
              <a:rPr lang="en-US" sz="1400" dirty="0" smtClean="0"/>
              <a:t>motivational </a:t>
            </a:r>
            <a:r>
              <a:rPr lang="en-US" sz="1400" dirty="0"/>
              <a:t>levels of performers 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36697" y="1239484"/>
            <a:ext cx="3661353" cy="67999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Queens college step test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66619" y="1989697"/>
            <a:ext cx="4031431" cy="414454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1</a:t>
            </a:r>
            <a:r>
              <a:rPr lang="en-US" sz="2800" dirty="0"/>
              <a:t>. </a:t>
            </a:r>
            <a:r>
              <a:rPr lang="en-US" sz="2800" dirty="0" smtClean="0"/>
              <a:t>Sub </a:t>
            </a:r>
            <a:r>
              <a:rPr lang="en-US" sz="2800" dirty="0"/>
              <a:t>max </a:t>
            </a:r>
            <a:r>
              <a:rPr lang="en-US" sz="2800" dirty="0" smtClean="0"/>
              <a:t>test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2. </a:t>
            </a:r>
            <a:r>
              <a:rPr lang="en-US" sz="2800" dirty="0" smtClean="0"/>
              <a:t>Subject performs continuous stepping on and off a box for 3mins (box is 41.3cm high)</a:t>
            </a:r>
          </a:p>
          <a:p>
            <a:pPr marL="0" indent="0">
              <a:buNone/>
            </a:pPr>
            <a:r>
              <a:rPr lang="en-US" sz="2800" dirty="0" smtClean="0"/>
              <a:t>3</a:t>
            </a:r>
            <a:r>
              <a:rPr lang="en-US" sz="2800" dirty="0"/>
              <a:t>. </a:t>
            </a:r>
            <a:r>
              <a:rPr lang="en-US" sz="2800" dirty="0" smtClean="0"/>
              <a:t>Pulse rate is taken for 15 </a:t>
            </a:r>
            <a:r>
              <a:rPr lang="en-US" sz="2800" dirty="0" err="1" smtClean="0"/>
              <a:t>secs</a:t>
            </a:r>
            <a:r>
              <a:rPr lang="en-US" sz="2800" dirty="0" smtClean="0"/>
              <a:t> post test</a:t>
            </a:r>
          </a:p>
          <a:p>
            <a:pPr marL="0" indent="0">
              <a:buNone/>
            </a:pPr>
            <a:r>
              <a:rPr lang="en-US" sz="2800" dirty="0" smtClean="0"/>
              <a:t>4. Pulse rate is used to predict VO2 max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 </a:t>
            </a:r>
            <a:r>
              <a:rPr lang="en-US" sz="2800" b="1" dirty="0"/>
              <a:t>Sub max 1 for </a:t>
            </a:r>
            <a:r>
              <a:rPr lang="en-US" sz="2800" b="1" dirty="0" smtClean="0"/>
              <a:t>advantage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5. </a:t>
            </a:r>
            <a:r>
              <a:rPr lang="en-US" sz="2800" dirty="0" smtClean="0"/>
              <a:t>Sub-maximal </a:t>
            </a:r>
            <a:r>
              <a:rPr lang="en-US" sz="2800" dirty="0"/>
              <a:t>test not requiring work to </a:t>
            </a:r>
            <a:r>
              <a:rPr lang="en-US" sz="2800" dirty="0" smtClean="0"/>
              <a:t>exhaustion/ good </a:t>
            </a:r>
            <a:r>
              <a:rPr lang="en-US" sz="2800" dirty="0"/>
              <a:t>for less fit/overweight individuals/satisfactory </a:t>
            </a:r>
            <a:r>
              <a:rPr lang="en-US" sz="2800" dirty="0" smtClean="0"/>
              <a:t> levels </a:t>
            </a:r>
            <a:r>
              <a:rPr lang="en-US" sz="2800" dirty="0"/>
              <a:t>of validity/reliability/easy to set </a:t>
            </a:r>
            <a:r>
              <a:rPr lang="en-US" sz="2800" dirty="0" smtClean="0"/>
              <a:t>up / published VO2 max tables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Sub max 1 </a:t>
            </a:r>
            <a:r>
              <a:rPr lang="en-US" sz="2800" b="1" dirty="0" smtClean="0"/>
              <a:t>for disadvantage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6. </a:t>
            </a:r>
            <a:r>
              <a:rPr lang="en-US" sz="2800" dirty="0" smtClean="0"/>
              <a:t>Does not </a:t>
            </a:r>
            <a:r>
              <a:rPr lang="en-US" sz="2800" dirty="0" err="1" smtClean="0"/>
              <a:t>favour</a:t>
            </a:r>
            <a:r>
              <a:rPr lang="en-US" sz="2800" dirty="0" smtClean="0"/>
              <a:t> specific sports/ does not </a:t>
            </a:r>
            <a:r>
              <a:rPr lang="en-US" sz="2800" dirty="0"/>
              <a:t>directly measure </a:t>
            </a:r>
            <a:r>
              <a:rPr lang="en-US" sz="2800" dirty="0" smtClean="0"/>
              <a:t>aerobic </a:t>
            </a:r>
            <a:r>
              <a:rPr lang="en-US" sz="2800" dirty="0"/>
              <a:t>capacity or O2 consumption/predicted test of </a:t>
            </a:r>
            <a:r>
              <a:rPr lang="en-US" sz="2800" dirty="0" smtClean="0"/>
              <a:t>VO2max </a:t>
            </a:r>
            <a:r>
              <a:rPr lang="en-US" sz="2800" dirty="0"/>
              <a:t>from </a:t>
            </a:r>
            <a:r>
              <a:rPr lang="en-US" sz="2800" dirty="0" smtClean="0"/>
              <a:t>HR/step height may be a disadvantage for smaller subjects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2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Aerobic Capacity - Planning Training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330" y="2367093"/>
            <a:ext cx="7772870" cy="3582187"/>
          </a:xfrm>
        </p:spPr>
        <p:txBody>
          <a:bodyPr>
            <a:normAutofit fontScale="85000" lnSpcReduction="20000"/>
          </a:bodyPr>
          <a:lstStyle/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In order to plan a training </a:t>
            </a:r>
            <a:r>
              <a:rPr lang="en-US" dirty="0" err="1">
                <a:ea typeface="ヒラギノ角ゴ ProN W3" charset="0"/>
                <a:cs typeface="ヒラギノ角ゴ ProN W3" charset="0"/>
              </a:rPr>
              <a:t>programme</a:t>
            </a:r>
            <a:r>
              <a:rPr lang="en-US" dirty="0">
                <a:ea typeface="ヒラギノ角ゴ ProN W3" charset="0"/>
                <a:cs typeface="ヒラギノ角ゴ ProN W3" charset="0"/>
              </a:rPr>
              <a:t> for Aerobic Capacity, you need to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consider:</a:t>
            </a:r>
          </a:p>
          <a:p>
            <a:pPr marL="627288">
              <a:buBlip>
                <a:blip r:embed="rId2"/>
              </a:buBlip>
            </a:pPr>
            <a:endParaRPr lang="en-US" dirty="0">
              <a:solidFill>
                <a:srgbClr val="FFFF33"/>
              </a:solidFill>
              <a:ea typeface="ヒラギノ角ゴ ProN W3" charset="0"/>
              <a:cs typeface="ヒラギノ角ゴ ProN W3" charset="0"/>
            </a:endParaRPr>
          </a:p>
          <a:p>
            <a:pPr marL="695868" indent="-342900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Types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of training</a:t>
            </a:r>
          </a:p>
          <a:p>
            <a:pPr marL="695868" indent="-342900"/>
            <a:r>
              <a:rPr lang="en-US" b="1" dirty="0" smtClean="0">
                <a:solidFill>
                  <a:srgbClr val="66B132"/>
                </a:solidFill>
                <a:ea typeface="ヒラギノ角ゴ ProN W3" charset="0"/>
                <a:cs typeface="ヒラギノ角ゴ ProN W3" charset="0"/>
              </a:rPr>
              <a:t>Training </a:t>
            </a:r>
            <a:r>
              <a:rPr lang="en-US" b="1" dirty="0">
                <a:solidFill>
                  <a:srgbClr val="66B132"/>
                </a:solidFill>
                <a:ea typeface="ヒラギノ角ゴ ProN W3" charset="0"/>
                <a:cs typeface="ヒラギノ角ゴ ProN W3" charset="0"/>
              </a:rPr>
              <a:t>adaptations</a:t>
            </a:r>
          </a:p>
          <a:p>
            <a:pPr marL="695868" indent="-342900"/>
            <a:r>
              <a:rPr lang="en-US" b="1" dirty="0">
                <a:ea typeface="ヒラギノ角ゴ ProN W3" charset="0"/>
                <a:cs typeface="ヒラギノ角ゴ ProN W3" charset="0"/>
              </a:rPr>
              <a:t>Principles of overload and </a:t>
            </a:r>
            <a:r>
              <a:rPr lang="en-US" b="1" dirty="0" smtClean="0">
                <a:ea typeface="ヒラギノ角ゴ ProN W3" charset="0"/>
                <a:cs typeface="ヒラギノ角ゴ ProN W3" charset="0"/>
              </a:rPr>
              <a:t>reversibility</a:t>
            </a:r>
          </a:p>
          <a:p>
            <a:pPr marL="695868" indent="-342900"/>
            <a:r>
              <a:rPr lang="en-US" b="1" dirty="0">
                <a:ea typeface="ヒラギノ角ゴ ProN W3" charset="0"/>
                <a:cs typeface="ヒラギノ角ゴ ProN W3" charset="0"/>
              </a:rPr>
              <a:t>Intensity of </a:t>
            </a:r>
            <a:r>
              <a:rPr lang="en-US" b="1" dirty="0" smtClean="0">
                <a:ea typeface="ヒラギノ角ゴ ProN W3" charset="0"/>
                <a:cs typeface="ヒラギノ角ゴ ProN W3" charset="0"/>
              </a:rPr>
              <a:t>training</a:t>
            </a:r>
          </a:p>
          <a:p>
            <a:pPr marL="695868" indent="-342900"/>
            <a:endParaRPr lang="en-US" b="1" dirty="0">
              <a:solidFill>
                <a:srgbClr val="00BAFB"/>
              </a:solidFill>
              <a:ea typeface="ヒラギノ角ゴ ProN W3" charset="0"/>
              <a:cs typeface="ヒラギノ角ゴ ProN W3" charset="0"/>
            </a:endParaRPr>
          </a:p>
          <a:p>
            <a:pPr marL="352968" indent="0">
              <a:buNone/>
            </a:pPr>
            <a:r>
              <a:rPr lang="en-US" b="1" dirty="0" smtClean="0">
                <a:solidFill>
                  <a:srgbClr val="7030A0"/>
                </a:solidFill>
                <a:ea typeface="ヒラギノ角ゴ ProN W3" charset="0"/>
                <a:cs typeface="ヒラギノ角ゴ ProN W3" charset="0"/>
              </a:rPr>
              <a:t>The duration and intensity of work must be correct for an individual…why?</a:t>
            </a:r>
            <a:endParaRPr lang="en-US" b="1" dirty="0">
              <a:solidFill>
                <a:srgbClr val="7030A0"/>
              </a:solidFill>
              <a:ea typeface="ヒラギノ角ゴ ProN W3" charset="0"/>
              <a:cs typeface="ヒラギノ角ゴ ProN W3" charset="0"/>
            </a:endParaRPr>
          </a:p>
          <a:p>
            <a:pPr marL="695868" indent="-342900"/>
            <a:endParaRPr lang="en-US" b="1" dirty="0">
              <a:solidFill>
                <a:srgbClr val="FE4940"/>
              </a:solidFill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3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Karvonen</a:t>
            </a:r>
            <a:r>
              <a:rPr lang="ja-JP" altLang="en-US">
                <a:latin typeface="Chalkboard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s Principle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51520" y="1775191"/>
            <a:ext cx="4320480" cy="4625609"/>
          </a:xfrm>
        </p:spPr>
        <p:txBody>
          <a:bodyPr>
            <a:noAutofit/>
          </a:bodyPr>
          <a:lstStyle/>
          <a:p>
            <a:pPr marL="307248" indent="0">
              <a:buNone/>
            </a:pPr>
            <a:r>
              <a:rPr lang="en-US" sz="2400" dirty="0">
                <a:ea typeface="ヒラギノ角ゴ ProN W3" charset="0"/>
                <a:cs typeface="ヒラギノ角ゴ ProN W3" charset="0"/>
              </a:rPr>
              <a:t>In order for the body to adapt to aerobic exercise, </a:t>
            </a:r>
            <a:r>
              <a:rPr lang="en-US" sz="2400" b="1" dirty="0">
                <a:solidFill>
                  <a:srgbClr val="936A08"/>
                </a:solidFill>
                <a:ea typeface="ヒラギノ角ゴ ProN W3" charset="0"/>
                <a:cs typeface="ヒラギノ角ゴ ProN W3" charset="0"/>
              </a:rPr>
              <a:t>the heart rate must be working at a certain % of its maximum</a:t>
            </a:r>
            <a:r>
              <a:rPr lang="en-US" sz="2400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sz="2400" dirty="0" smtClean="0">
              <a:ea typeface="ヒラギノ角ゴ ProN W3" charset="0"/>
              <a:cs typeface="ヒラギノ角ゴ ProN W3" charset="0"/>
            </a:endParaRPr>
          </a:p>
          <a:p>
            <a:pPr marL="307248" indent="0">
              <a:buNone/>
            </a:pPr>
            <a:r>
              <a:rPr lang="en-US" sz="2400" dirty="0" err="1" smtClean="0">
                <a:ea typeface="ヒラギノ角ゴ ProN W3" charset="0"/>
                <a:cs typeface="ヒラギノ角ゴ ProN W3" charset="0"/>
              </a:rPr>
              <a:t>Karvonen</a:t>
            </a:r>
            <a:r>
              <a:rPr lang="en-US" sz="2400" dirty="0" smtClean="0">
                <a:ea typeface="ヒラギノ角ゴ ProN W3" charset="0"/>
                <a:cs typeface="ヒラギノ角ゴ ProN W3" charset="0"/>
              </a:rPr>
              <a:t> developed a formula to identify correct training intensities.</a:t>
            </a:r>
          </a:p>
          <a:p>
            <a:pPr marL="627288">
              <a:buBlip>
                <a:blip r:embed="rId2"/>
              </a:buBlip>
            </a:pPr>
            <a:endParaRPr lang="en-US" sz="2400" dirty="0">
              <a:ea typeface="ヒラギノ角ゴ ProN W3" charset="0"/>
              <a:cs typeface="ヒラギノ角ゴ ProN W3" charset="0"/>
            </a:endParaRPr>
          </a:p>
          <a:p>
            <a:pPr marL="307248" indent="0">
              <a:buNone/>
            </a:pPr>
            <a:r>
              <a:rPr lang="en-US" sz="2400" dirty="0">
                <a:ea typeface="ヒラギノ角ゴ ProN W3" charset="0"/>
                <a:cs typeface="ヒラギノ角ゴ ProN W3" charset="0"/>
              </a:rPr>
              <a:t>The formula used to calculate maximum heart, and its working %</a:t>
            </a:r>
            <a:r>
              <a:rPr lang="ja-JP" altLang="en-US" sz="2400" dirty="0">
                <a:ea typeface="ヒラギノ角ゴ ProN W3" charset="0"/>
                <a:cs typeface="ヒラギノ角ゴ ProN W3" charset="0"/>
              </a:rPr>
              <a:t>’</a:t>
            </a:r>
            <a:r>
              <a:rPr lang="en-US" sz="2400" dirty="0">
                <a:ea typeface="ヒラギノ角ゴ ProN W3" charset="0"/>
                <a:cs typeface="ヒラギノ角ゴ ProN W3" charset="0"/>
              </a:rPr>
              <a:t>s is called </a:t>
            </a:r>
            <a:r>
              <a:rPr lang="en-US" sz="2400" b="1" dirty="0" err="1">
                <a:solidFill>
                  <a:srgbClr val="00BAFB"/>
                </a:solidFill>
                <a:ea typeface="ヒラギノ角ゴ ProN W3" charset="0"/>
                <a:cs typeface="ヒラギノ角ゴ ProN W3" charset="0"/>
              </a:rPr>
              <a:t>Karvonen</a:t>
            </a:r>
            <a:r>
              <a:rPr lang="ja-JP" altLang="en-US" sz="2400" b="1" dirty="0">
                <a:solidFill>
                  <a:srgbClr val="00BAFB"/>
                </a:solidFill>
                <a:ea typeface="ヒラギノ角ゴ ProN W3" charset="0"/>
                <a:cs typeface="ヒラギノ角ゴ ProN W3" charset="0"/>
              </a:rPr>
              <a:t>’</a:t>
            </a:r>
            <a:r>
              <a:rPr lang="en-US" sz="2400" b="1" dirty="0">
                <a:solidFill>
                  <a:srgbClr val="00BAFB"/>
                </a:solidFill>
                <a:ea typeface="ヒラギノ角ゴ ProN W3" charset="0"/>
                <a:cs typeface="ヒラギノ角ゴ ProN W3" charset="0"/>
              </a:rPr>
              <a:t>s Principle</a:t>
            </a:r>
            <a:r>
              <a:rPr lang="en-US" sz="2400" dirty="0">
                <a:ea typeface="ヒラギノ角ゴ ProN W3" charset="0"/>
                <a:cs typeface="ヒラギノ角ゴ ProN W3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506">
            <a:off x="4709631" y="2406157"/>
            <a:ext cx="382242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30776"/>
              </p:ext>
            </p:extLst>
          </p:nvPr>
        </p:nvGraphicFramePr>
        <p:xfrm>
          <a:off x="35496" y="44620"/>
          <a:ext cx="9108504" cy="676875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572873"/>
                <a:gridCol w="1981379"/>
                <a:gridCol w="4554252"/>
              </a:tblGrid>
              <a:tr h="1626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b" horzOverflow="overflow"/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Name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Resting Heart Rate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 err="1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Karvonen</a:t>
                      </a: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 Principle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220 - Age = MAX HR</a:t>
                      </a:r>
                      <a:endParaRPr kumimoji="0" lang="en-US" sz="105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19967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MAX HR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Resting Heart Rate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MAX HR - Resting Heart Rate 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19967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e.g. </a:t>
                      </a:r>
                      <a:endParaRPr kumimoji="0" lang="en-US" sz="105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e.g. </a:t>
                      </a:r>
                      <a:endParaRPr kumimoji="0" lang="en-US" sz="105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e.g. </a:t>
                      </a:r>
                      <a:endParaRPr kumimoji="0" lang="en-US" sz="105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Calculating 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Critical Thresholds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19967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83814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MAX HR - Resting Heart Rate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Percentages in Decimals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(MAX HR - Resting Heart Rate) </a:t>
                      </a:r>
                      <a:r>
                        <a:rPr kumimoji="0" lang="en-US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x  </a:t>
                      </a: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Percentage in Decimals </a:t>
                      </a:r>
                      <a:r>
                        <a:rPr kumimoji="0" lang="en-US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+ Resting HR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83814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i="1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e.g. 203bpm - 70bpm = </a:t>
                      </a:r>
                      <a:r>
                        <a:rPr kumimoji="0" lang="en-US" sz="1050" i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133bpm</a:t>
                      </a:r>
                      <a:endParaRPr kumimoji="0" lang="en-US" sz="105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i="1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e.g. 60% = 0.60</a:t>
                      </a:r>
                      <a:endParaRPr kumimoji="0" lang="en-US" sz="105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i="1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r>
                        <a:rPr kumimoji="0" lang="en-US" sz="1050" i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e.g. 133 x 0.6 + 70 = 150bpm</a:t>
                      </a:r>
                      <a:endParaRPr kumimoji="0" lang="en-US" sz="105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0.55</a:t>
                      </a:r>
                      <a:endParaRPr kumimoji="0" lang="en-US" sz="105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0.6</a:t>
                      </a:r>
                      <a:endParaRPr kumimoji="0" lang="en-US" sz="105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0.7</a:t>
                      </a:r>
                      <a:endParaRPr kumimoji="0" lang="en-US" sz="105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0.8</a:t>
                      </a:r>
                      <a:endParaRPr kumimoji="0" lang="en-US" sz="105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0.85</a:t>
                      </a:r>
                      <a:endParaRPr kumimoji="0" lang="en-US" sz="105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0.9</a:t>
                      </a:r>
                      <a:endParaRPr kumimoji="0" lang="en-US" sz="105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/>
                          <a:sym typeface="Chalkboard" charset="0"/>
                        </a:rPr>
                        <a:t> 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Chalkboard" charset="0"/>
                      </a:endParaRPr>
                    </a:p>
                  </a:txBody>
                  <a:tcPr marL="7922" marR="7922" marT="7922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01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1016</TotalTime>
  <Words>1282</Words>
  <Application>Microsoft Office PowerPoint</Application>
  <PresentationFormat>On-screen Show (4:3)</PresentationFormat>
  <Paragraphs>239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Droplet</vt:lpstr>
      <vt:lpstr>Exercise Physiology Aerobic capacity</vt:lpstr>
      <vt:lpstr>starter</vt:lpstr>
      <vt:lpstr>12 Minute Cooper Run</vt:lpstr>
      <vt:lpstr>Direct Testing</vt:lpstr>
      <vt:lpstr>G453 Jan 2013</vt:lpstr>
      <vt:lpstr>Answers</vt:lpstr>
      <vt:lpstr>Aerobic Capacity - Planning Training</vt:lpstr>
      <vt:lpstr>Karvonen’s Principle</vt:lpstr>
      <vt:lpstr>PowerPoint Presentation</vt:lpstr>
      <vt:lpstr>Basic Endurance</vt:lpstr>
      <vt:lpstr>PowerPoint Presentation</vt:lpstr>
      <vt:lpstr>Aerobic Capacity and FITT principles</vt:lpstr>
      <vt:lpstr>Methods of Training for Aerobic Capacity</vt:lpstr>
      <vt:lpstr>Task</vt:lpstr>
      <vt:lpstr>Continuous Training</vt:lpstr>
      <vt:lpstr>Fartlek Training</vt:lpstr>
      <vt:lpstr>Interval Training</vt:lpstr>
      <vt:lpstr>Notes on  Work-Relief Ratios for Interval Training</vt:lpstr>
      <vt:lpstr>PowerPoint Presentation</vt:lpstr>
      <vt:lpstr>Linking to Energy Systems Work</vt:lpstr>
      <vt:lpstr>Aerobic System Fuels</vt:lpstr>
    </vt:vector>
  </TitlesOfParts>
  <Company>Sussex Downs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Physiology</dc:title>
  <dc:creator>rseaman</dc:creator>
  <cp:lastModifiedBy>D.Ashleighmorris</cp:lastModifiedBy>
  <cp:revision>102</cp:revision>
  <cp:lastPrinted>2016-12-01T11:25:34Z</cp:lastPrinted>
  <dcterms:created xsi:type="dcterms:W3CDTF">2010-10-28T12:10:50Z</dcterms:created>
  <dcterms:modified xsi:type="dcterms:W3CDTF">2016-12-01T16:02:17Z</dcterms:modified>
</cp:coreProperties>
</file>