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0"/>
  </p:handoutMasterIdLst>
  <p:sldIdLst>
    <p:sldId id="273" r:id="rId2"/>
    <p:sldId id="31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285" r:id="rId11"/>
    <p:sldId id="304" r:id="rId12"/>
    <p:sldId id="305" r:id="rId13"/>
    <p:sldId id="306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18" r:id="rId30"/>
    <p:sldId id="317" r:id="rId31"/>
    <p:sldId id="300" r:id="rId32"/>
    <p:sldId id="303" r:id="rId33"/>
    <p:sldId id="323" r:id="rId34"/>
    <p:sldId id="324" r:id="rId35"/>
    <p:sldId id="325" r:id="rId36"/>
    <p:sldId id="326" r:id="rId37"/>
    <p:sldId id="327" r:id="rId38"/>
    <p:sldId id="302" r:id="rId3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5" autoAdjust="0"/>
    <p:restoredTop sz="94712" autoAdjust="0"/>
  </p:normalViewPr>
  <p:slideViewPr>
    <p:cSldViewPr>
      <p:cViewPr>
        <p:scale>
          <a:sx n="60" d="100"/>
          <a:sy n="60" d="100"/>
        </p:scale>
        <p:origin x="2040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F400-6FB2-9C44-A814-25A08B9E3A6E}" type="doc">
      <dgm:prSet loTypeId="urn:microsoft.com/office/officeart/2005/8/layout/radial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F07AE-CE5D-6C4B-99FF-16C2DB6302F6}">
      <dgm:prSet phldrT="[Text]" custT="1"/>
      <dgm:spPr/>
      <dgm:t>
        <a:bodyPr/>
        <a:lstStyle/>
        <a:p>
          <a:r>
            <a:rPr lang="en-US" sz="4400" dirty="0" smtClean="0"/>
            <a:t>Factors Affecting Flexibility</a:t>
          </a:r>
          <a:endParaRPr lang="en-US" sz="4400" dirty="0"/>
        </a:p>
      </dgm:t>
    </dgm:pt>
    <dgm:pt modelId="{47AEFE0F-9FC7-A948-B2AC-676F41BAFF23}" type="parTrans" cxnId="{35E5DCC5-3242-764B-A7F0-ED4C5298D320}">
      <dgm:prSet/>
      <dgm:spPr/>
      <dgm:t>
        <a:bodyPr/>
        <a:lstStyle/>
        <a:p>
          <a:endParaRPr lang="en-US"/>
        </a:p>
      </dgm:t>
    </dgm:pt>
    <dgm:pt modelId="{06FE3EB1-C170-B048-A468-9DC599CF352A}" type="sibTrans" cxnId="{35E5DCC5-3242-764B-A7F0-ED4C5298D320}">
      <dgm:prSet/>
      <dgm:spPr/>
      <dgm:t>
        <a:bodyPr/>
        <a:lstStyle/>
        <a:p>
          <a:endParaRPr lang="en-US"/>
        </a:p>
      </dgm:t>
    </dgm:pt>
    <dgm:pt modelId="{B33DB040-C167-EA4E-A28D-7F58A372DB8C}">
      <dgm:prSet phldrT="[Text]"/>
      <dgm:spPr/>
      <dgm:t>
        <a:bodyPr/>
        <a:lstStyle/>
        <a:p>
          <a:r>
            <a:rPr lang="en-US" dirty="0" smtClean="0"/>
            <a:t>Type of Joint</a:t>
          </a:r>
          <a:endParaRPr lang="en-US" dirty="0"/>
        </a:p>
      </dgm:t>
    </dgm:pt>
    <dgm:pt modelId="{5169F83C-0C82-E442-AC95-0A1B23A30D6D}" type="parTrans" cxnId="{7A88D07B-B38B-AA4A-A517-964691F06FAD}">
      <dgm:prSet/>
      <dgm:spPr/>
      <dgm:t>
        <a:bodyPr/>
        <a:lstStyle/>
        <a:p>
          <a:endParaRPr lang="en-US"/>
        </a:p>
      </dgm:t>
    </dgm:pt>
    <dgm:pt modelId="{350EABC2-32B0-0642-B2B5-E643FE3DB5F2}" type="sibTrans" cxnId="{7A88D07B-B38B-AA4A-A517-964691F06FAD}">
      <dgm:prSet/>
      <dgm:spPr/>
      <dgm:t>
        <a:bodyPr/>
        <a:lstStyle/>
        <a:p>
          <a:endParaRPr lang="en-US"/>
        </a:p>
      </dgm:t>
    </dgm:pt>
    <dgm:pt modelId="{74C6CD24-BFE5-9E48-B5FB-285CA9B9A41B}">
      <dgm:prSet phldrT="[Text]"/>
      <dgm:spPr/>
      <dgm:t>
        <a:bodyPr/>
        <a:lstStyle/>
        <a:p>
          <a:r>
            <a:rPr lang="en-US" dirty="0" smtClean="0"/>
            <a:t>Joint Shape</a:t>
          </a:r>
          <a:endParaRPr lang="en-US" dirty="0"/>
        </a:p>
      </dgm:t>
    </dgm:pt>
    <dgm:pt modelId="{A2FC2C65-4A7D-D94A-A4B6-49E1CA524F60}" type="parTrans" cxnId="{D976342C-A87A-9041-A533-70EE9AD0C0E2}">
      <dgm:prSet/>
      <dgm:spPr/>
      <dgm:t>
        <a:bodyPr/>
        <a:lstStyle/>
        <a:p>
          <a:endParaRPr lang="en-US"/>
        </a:p>
      </dgm:t>
    </dgm:pt>
    <dgm:pt modelId="{4C1F7525-D225-4447-9A70-E966F2DFF38F}" type="sibTrans" cxnId="{D976342C-A87A-9041-A533-70EE9AD0C0E2}">
      <dgm:prSet/>
      <dgm:spPr/>
      <dgm:t>
        <a:bodyPr/>
        <a:lstStyle/>
        <a:p>
          <a:endParaRPr lang="en-US"/>
        </a:p>
      </dgm:t>
    </dgm:pt>
    <dgm:pt modelId="{2F4FB5A9-671F-8D4A-A7CD-D7093B72BB43}">
      <dgm:prSet phldrT="[Text]"/>
      <dgm:spPr/>
      <dgm:t>
        <a:bodyPr/>
        <a:lstStyle/>
        <a:p>
          <a:r>
            <a:rPr lang="en-US" dirty="0" smtClean="0"/>
            <a:t>Length / Elasticity of Connective Tissues</a:t>
          </a:r>
          <a:endParaRPr lang="en-US" dirty="0"/>
        </a:p>
      </dgm:t>
    </dgm:pt>
    <dgm:pt modelId="{608C0C1C-6C05-C24D-B486-5CF0D87EA888}" type="parTrans" cxnId="{5DB9B427-88F7-A04E-8C46-28ED0C7B9254}">
      <dgm:prSet/>
      <dgm:spPr/>
      <dgm:t>
        <a:bodyPr/>
        <a:lstStyle/>
        <a:p>
          <a:endParaRPr lang="en-US"/>
        </a:p>
      </dgm:t>
    </dgm:pt>
    <dgm:pt modelId="{4B7CB35C-7DE4-7444-8293-B7518E16B654}" type="sibTrans" cxnId="{5DB9B427-88F7-A04E-8C46-28ED0C7B9254}">
      <dgm:prSet/>
      <dgm:spPr/>
      <dgm:t>
        <a:bodyPr/>
        <a:lstStyle/>
        <a:p>
          <a:endParaRPr lang="en-US"/>
        </a:p>
      </dgm:t>
    </dgm:pt>
    <dgm:pt modelId="{1529D534-8421-574D-98AB-A0B0C9B12C6C}">
      <dgm:prSet phldrT="[Text]"/>
      <dgm:spPr/>
      <dgm:t>
        <a:bodyPr/>
        <a:lstStyle/>
        <a:p>
          <a:r>
            <a:rPr lang="en-US" dirty="0" smtClean="0"/>
            <a:t>Muscle Length / Elasticity</a:t>
          </a:r>
          <a:endParaRPr lang="en-US" dirty="0"/>
        </a:p>
      </dgm:t>
    </dgm:pt>
    <dgm:pt modelId="{4A2593E4-9AD1-ED46-B8CD-9D85010C049A}" type="parTrans" cxnId="{DC9922AB-D89F-BC4A-AF0F-0897F290B697}">
      <dgm:prSet/>
      <dgm:spPr/>
      <dgm:t>
        <a:bodyPr/>
        <a:lstStyle/>
        <a:p>
          <a:endParaRPr lang="en-US"/>
        </a:p>
      </dgm:t>
    </dgm:pt>
    <dgm:pt modelId="{91D11EC3-9F2B-4143-A877-E48D3657B243}" type="sibTrans" cxnId="{DC9922AB-D89F-BC4A-AF0F-0897F290B697}">
      <dgm:prSet/>
      <dgm:spPr/>
      <dgm:t>
        <a:bodyPr/>
        <a:lstStyle/>
        <a:p>
          <a:endParaRPr lang="en-US"/>
        </a:p>
      </dgm:t>
    </dgm:pt>
    <dgm:pt modelId="{059D5762-A3C0-234D-BB24-82C16B3EA12E}">
      <dgm:prSet phldrT="[Text]"/>
      <dgm:spPr/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7D18CB86-6ACD-364E-8908-E2D738CB6191}" type="parTrans" cxnId="{0BC289C4-926B-A246-8DC9-2BF55FB71178}">
      <dgm:prSet/>
      <dgm:spPr/>
      <dgm:t>
        <a:bodyPr/>
        <a:lstStyle/>
        <a:p>
          <a:endParaRPr lang="en-US"/>
        </a:p>
      </dgm:t>
    </dgm:pt>
    <dgm:pt modelId="{3F0743A8-6DD1-A64D-BDDC-D0AE4CE31D3D}" type="sibTrans" cxnId="{0BC289C4-926B-A246-8DC9-2BF55FB71178}">
      <dgm:prSet/>
      <dgm:spPr/>
      <dgm:t>
        <a:bodyPr/>
        <a:lstStyle/>
        <a:p>
          <a:endParaRPr lang="en-US"/>
        </a:p>
      </dgm:t>
    </dgm:pt>
    <dgm:pt modelId="{84958B5A-212F-4C4A-AEB1-B7A38D1BE1C0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FCF93407-7587-8248-8122-2F571243B860}" type="parTrans" cxnId="{6CA7973C-5A59-DF48-9D69-2288AB2A2333}">
      <dgm:prSet/>
      <dgm:spPr/>
      <dgm:t>
        <a:bodyPr/>
        <a:lstStyle/>
        <a:p>
          <a:endParaRPr lang="en-US"/>
        </a:p>
      </dgm:t>
    </dgm:pt>
    <dgm:pt modelId="{29593558-09A2-9D48-8EAD-7A3A12163F85}" type="sibTrans" cxnId="{6CA7973C-5A59-DF48-9D69-2288AB2A2333}">
      <dgm:prSet/>
      <dgm:spPr/>
      <dgm:t>
        <a:bodyPr/>
        <a:lstStyle/>
        <a:p>
          <a:endParaRPr lang="en-US"/>
        </a:p>
      </dgm:t>
    </dgm:pt>
    <dgm:pt modelId="{05A5F25A-80E0-E74D-82B9-9D7CF5DDEB50}">
      <dgm:prSet phldrT="[Text]"/>
      <dgm:spPr/>
      <dgm:t>
        <a:bodyPr/>
        <a:lstStyle/>
        <a:p>
          <a:r>
            <a:rPr lang="en-US" dirty="0" smtClean="0"/>
            <a:t>Elasticity</a:t>
          </a:r>
          <a:endParaRPr lang="en-US" dirty="0"/>
        </a:p>
      </dgm:t>
    </dgm:pt>
    <dgm:pt modelId="{C535BC8E-1D9A-D240-B5EB-7A15B3D3B9FD}" type="parTrans" cxnId="{557217D8-6F48-814B-8321-EA995B63C9A7}">
      <dgm:prSet/>
      <dgm:spPr/>
      <dgm:t>
        <a:bodyPr/>
        <a:lstStyle/>
        <a:p>
          <a:endParaRPr lang="en-US"/>
        </a:p>
      </dgm:t>
    </dgm:pt>
    <dgm:pt modelId="{90B56FED-0826-1948-8B94-7D8BB18A75FB}" type="sibTrans" cxnId="{557217D8-6F48-814B-8321-EA995B63C9A7}">
      <dgm:prSet/>
      <dgm:spPr/>
      <dgm:t>
        <a:bodyPr/>
        <a:lstStyle/>
        <a:p>
          <a:endParaRPr lang="en-US"/>
        </a:p>
      </dgm:t>
    </dgm:pt>
    <dgm:pt modelId="{E0BDE01A-D376-324A-98E6-D28BAAFD8EB8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BFDDBCED-DCAA-7143-8E6D-F00CC2457A86}" type="parTrans" cxnId="{AED67AAB-8B64-1C41-B4AB-B725925F8458}">
      <dgm:prSet/>
      <dgm:spPr/>
      <dgm:t>
        <a:bodyPr/>
        <a:lstStyle/>
        <a:p>
          <a:endParaRPr lang="en-US"/>
        </a:p>
      </dgm:t>
    </dgm:pt>
    <dgm:pt modelId="{7AB6694E-88DA-CD4C-8E74-5615AF0C6B5B}" type="sibTrans" cxnId="{AED67AAB-8B64-1C41-B4AB-B725925F8458}">
      <dgm:prSet/>
      <dgm:spPr/>
      <dgm:t>
        <a:bodyPr/>
        <a:lstStyle/>
        <a:p>
          <a:endParaRPr lang="en-US"/>
        </a:p>
      </dgm:t>
    </dgm:pt>
    <dgm:pt modelId="{769DD8E6-2776-6D4A-AB70-D6DFB72632C0}">
      <dgm:prSet phldrT="[Text]"/>
      <dgm:spPr/>
      <dgm:t>
        <a:bodyPr/>
        <a:lstStyle/>
        <a:p>
          <a:r>
            <a:rPr lang="en-US" dirty="0" smtClean="0"/>
            <a:t>Muscle Mass</a:t>
          </a:r>
          <a:endParaRPr lang="en-US" dirty="0"/>
        </a:p>
      </dgm:t>
    </dgm:pt>
    <dgm:pt modelId="{9A796A1F-9F5B-2442-A81B-195212B5DE45}" type="parTrans" cxnId="{B47A0CC9-4F6E-DC4D-B17A-CBFD3E3D521F}">
      <dgm:prSet/>
      <dgm:spPr/>
      <dgm:t>
        <a:bodyPr/>
        <a:lstStyle/>
        <a:p>
          <a:endParaRPr lang="en-US"/>
        </a:p>
      </dgm:t>
    </dgm:pt>
    <dgm:pt modelId="{811CD937-0884-1E48-8478-A40B5AE34D66}" type="sibTrans" cxnId="{B47A0CC9-4F6E-DC4D-B17A-CBFD3E3D521F}">
      <dgm:prSet/>
      <dgm:spPr/>
      <dgm:t>
        <a:bodyPr/>
        <a:lstStyle/>
        <a:p>
          <a:endParaRPr lang="en-US"/>
        </a:p>
      </dgm:t>
    </dgm:pt>
    <dgm:pt modelId="{BB8137FD-1B7A-544A-976E-0D60175A4A36}">
      <dgm:prSet phldrT="[Text]"/>
      <dgm:spPr/>
      <dgm:t>
        <a:bodyPr/>
        <a:lstStyle/>
        <a:p>
          <a:r>
            <a:rPr lang="en-US" dirty="0" smtClean="0"/>
            <a:t>Nerves</a:t>
          </a:r>
          <a:endParaRPr lang="en-US" dirty="0"/>
        </a:p>
      </dgm:t>
    </dgm:pt>
    <dgm:pt modelId="{7897138A-31A1-184B-B0EC-EEE7C9317374}" type="parTrans" cxnId="{B062E5AA-85BE-D24D-A6D8-B2F47DBECB94}">
      <dgm:prSet/>
      <dgm:spPr/>
      <dgm:t>
        <a:bodyPr/>
        <a:lstStyle/>
        <a:p>
          <a:endParaRPr lang="en-US"/>
        </a:p>
      </dgm:t>
    </dgm:pt>
    <dgm:pt modelId="{4A1ABC56-58E5-BA4E-B04B-A5C40E87451E}" type="sibTrans" cxnId="{B062E5AA-85BE-D24D-A6D8-B2F47DBECB94}">
      <dgm:prSet/>
      <dgm:spPr/>
      <dgm:t>
        <a:bodyPr/>
        <a:lstStyle/>
        <a:p>
          <a:endParaRPr lang="en-US"/>
        </a:p>
      </dgm:t>
    </dgm:pt>
    <dgm:pt modelId="{559D9672-3A3A-7149-85CD-443DB514D9B1}">
      <dgm:prSet phldrT="[Text]"/>
      <dgm:spPr/>
      <dgm:t>
        <a:bodyPr/>
        <a:lstStyle/>
        <a:p>
          <a:r>
            <a:rPr lang="en-US" dirty="0" err="1" smtClean="0"/>
            <a:t>Hypermobility</a:t>
          </a:r>
          <a:endParaRPr lang="en-US" dirty="0"/>
        </a:p>
      </dgm:t>
    </dgm:pt>
    <dgm:pt modelId="{8941281F-7E8A-9D4F-AE5A-8BC7BE3E6F07}" type="parTrans" cxnId="{A94E7EA4-19A4-9040-93B6-7202C0965395}">
      <dgm:prSet/>
      <dgm:spPr/>
      <dgm:t>
        <a:bodyPr/>
        <a:lstStyle/>
        <a:p>
          <a:endParaRPr lang="en-US"/>
        </a:p>
      </dgm:t>
    </dgm:pt>
    <dgm:pt modelId="{47A1254B-BCA1-7849-91F6-C2FC0ADC4E26}" type="sibTrans" cxnId="{A94E7EA4-19A4-9040-93B6-7202C0965395}">
      <dgm:prSet/>
      <dgm:spPr/>
      <dgm:t>
        <a:bodyPr/>
        <a:lstStyle/>
        <a:p>
          <a:endParaRPr lang="en-US"/>
        </a:p>
      </dgm:t>
    </dgm:pt>
    <dgm:pt modelId="{3BC2E2BD-1FE6-4547-8BC4-89197C12677A}">
      <dgm:prSet phldrT="[Text]"/>
      <dgm:spPr/>
      <dgm:t>
        <a:bodyPr/>
        <a:lstStyle/>
        <a:p>
          <a:r>
            <a:rPr lang="en-US" dirty="0" smtClean="0"/>
            <a:t>Flexibility Training</a:t>
          </a:r>
          <a:endParaRPr lang="en-US" dirty="0"/>
        </a:p>
      </dgm:t>
    </dgm:pt>
    <dgm:pt modelId="{89D46C9F-D70C-4344-A72B-CCC6E82CD665}" type="parTrans" cxnId="{93B182DC-23BF-BD41-BE7B-930B2E4E28CB}">
      <dgm:prSet/>
      <dgm:spPr/>
      <dgm:t>
        <a:bodyPr/>
        <a:lstStyle/>
        <a:p>
          <a:endParaRPr lang="en-US"/>
        </a:p>
      </dgm:t>
    </dgm:pt>
    <dgm:pt modelId="{7CF3AD39-344F-8642-BD4C-A0BB8606A8E7}" type="sibTrans" cxnId="{93B182DC-23BF-BD41-BE7B-930B2E4E28CB}">
      <dgm:prSet/>
      <dgm:spPr/>
      <dgm:t>
        <a:bodyPr/>
        <a:lstStyle/>
        <a:p>
          <a:endParaRPr lang="en-US"/>
        </a:p>
      </dgm:t>
    </dgm:pt>
    <dgm:pt modelId="{2CAEFBDD-9316-A94C-A6C3-69ECC493A9AC}" type="pres">
      <dgm:prSet presAssocID="{1845F400-6FB2-9C44-A814-25A08B9E3A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30616-C6C0-824A-B669-D7E0F3D1403F}" type="pres">
      <dgm:prSet presAssocID="{1845F400-6FB2-9C44-A814-25A08B9E3A6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44845257-0170-994E-B5AA-9B7D5B37B2E7}" type="pres">
      <dgm:prSet presAssocID="{5FBF07AE-CE5D-6C4B-99FF-16C2DB6302F6}" presName="centerShape" presStyleLbl="vennNode1" presStyleIdx="0" presStyleCnt="13"/>
      <dgm:spPr/>
      <dgm:t>
        <a:bodyPr/>
        <a:lstStyle/>
        <a:p>
          <a:endParaRPr lang="en-US"/>
        </a:p>
      </dgm:t>
    </dgm:pt>
    <dgm:pt modelId="{70FBE15D-FA9C-874E-A147-8E9616A311FF}" type="pres">
      <dgm:prSet presAssocID="{B33DB040-C167-EA4E-A28D-7F58A372DB8C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95A33-0FFA-754E-AB51-A6915D97AE44}" type="pres">
      <dgm:prSet presAssocID="{74C6CD24-BFE5-9E48-B5FB-285CA9B9A41B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358B2-65E3-9A4D-B148-C71077490414}" type="pres">
      <dgm:prSet presAssocID="{2F4FB5A9-671F-8D4A-A7CD-D7093B72BB43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80A08-72F4-1548-993D-EA66745B6B57}" type="pres">
      <dgm:prSet presAssocID="{1529D534-8421-574D-98AB-A0B0C9B12C6C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B5BD9-B008-FD41-834A-B8B54CD61401}" type="pres">
      <dgm:prSet presAssocID="{059D5762-A3C0-234D-BB24-82C16B3EA12E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0C97B-7D8A-2846-AF6D-BC1BC6F48D80}" type="pres">
      <dgm:prSet presAssocID="{84958B5A-212F-4C4A-AEB1-B7A38D1BE1C0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3241-8A6D-EB44-A0DD-584506FB7DB1}" type="pres">
      <dgm:prSet presAssocID="{05A5F25A-80E0-E74D-82B9-9D7CF5DDEB50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7045E-76DD-7B4B-A75E-9F440BAAE8C3}" type="pres">
      <dgm:prSet presAssocID="{E0BDE01A-D376-324A-98E6-D28BAAFD8EB8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20BB-4141-A443-B610-048C5415DEB7}" type="pres">
      <dgm:prSet presAssocID="{769DD8E6-2776-6D4A-AB70-D6DFB72632C0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87ADE-9FE8-844B-8371-BB6502E769D7}" type="pres">
      <dgm:prSet presAssocID="{BB8137FD-1B7A-544A-976E-0D60175A4A36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8180B-FC64-CA42-A9DA-13630BFA0A31}" type="pres">
      <dgm:prSet presAssocID="{559D9672-3A3A-7149-85CD-443DB514D9B1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1ABBF-D28C-BE43-8C6F-84B900065C68}" type="pres">
      <dgm:prSet presAssocID="{3BC2E2BD-1FE6-4547-8BC4-89197C12677A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9B5F5-1203-46B5-A2F7-1EC8EDA3E094}" type="presOf" srcId="{059D5762-A3C0-234D-BB24-82C16B3EA12E}" destId="{FB8B5BD9-B008-FD41-834A-B8B54CD61401}" srcOrd="0" destOrd="0" presId="urn:microsoft.com/office/officeart/2005/8/layout/radial3"/>
    <dgm:cxn modelId="{7A88D07B-B38B-AA4A-A517-964691F06FAD}" srcId="{5FBF07AE-CE5D-6C4B-99FF-16C2DB6302F6}" destId="{B33DB040-C167-EA4E-A28D-7F58A372DB8C}" srcOrd="0" destOrd="0" parTransId="{5169F83C-0C82-E442-AC95-0A1B23A30D6D}" sibTransId="{350EABC2-32B0-0642-B2B5-E643FE3DB5F2}"/>
    <dgm:cxn modelId="{93B182DC-23BF-BD41-BE7B-930B2E4E28CB}" srcId="{5FBF07AE-CE5D-6C4B-99FF-16C2DB6302F6}" destId="{3BC2E2BD-1FE6-4547-8BC4-89197C12677A}" srcOrd="11" destOrd="0" parTransId="{89D46C9F-D70C-4344-A72B-CCC6E82CD665}" sibTransId="{7CF3AD39-344F-8642-BD4C-A0BB8606A8E7}"/>
    <dgm:cxn modelId="{0BC289C4-926B-A246-8DC9-2BF55FB71178}" srcId="{5FBF07AE-CE5D-6C4B-99FF-16C2DB6302F6}" destId="{059D5762-A3C0-234D-BB24-82C16B3EA12E}" srcOrd="4" destOrd="0" parTransId="{7D18CB86-6ACD-364E-8908-E2D738CB6191}" sibTransId="{3F0743A8-6DD1-A64D-BDDC-D0AE4CE31D3D}"/>
    <dgm:cxn modelId="{4BE0B622-5AA3-4548-98B4-20B8964D59FC}" type="presOf" srcId="{BB8137FD-1B7A-544A-976E-0D60175A4A36}" destId="{11087ADE-9FE8-844B-8371-BB6502E769D7}" srcOrd="0" destOrd="0" presId="urn:microsoft.com/office/officeart/2005/8/layout/radial3"/>
    <dgm:cxn modelId="{D976342C-A87A-9041-A533-70EE9AD0C0E2}" srcId="{5FBF07AE-CE5D-6C4B-99FF-16C2DB6302F6}" destId="{74C6CD24-BFE5-9E48-B5FB-285CA9B9A41B}" srcOrd="1" destOrd="0" parTransId="{A2FC2C65-4A7D-D94A-A4B6-49E1CA524F60}" sibTransId="{4C1F7525-D225-4447-9A70-E966F2DFF38F}"/>
    <dgm:cxn modelId="{E5B19EF9-F54A-4908-A5C9-BC4566EF41FE}" type="presOf" srcId="{1845F400-6FB2-9C44-A814-25A08B9E3A6E}" destId="{2CAEFBDD-9316-A94C-A6C3-69ECC493A9AC}" srcOrd="0" destOrd="0" presId="urn:microsoft.com/office/officeart/2005/8/layout/radial3"/>
    <dgm:cxn modelId="{5DAC27EA-E378-498B-AD69-93F5C715FC0F}" type="presOf" srcId="{B33DB040-C167-EA4E-A28D-7F58A372DB8C}" destId="{70FBE15D-FA9C-874E-A147-8E9616A311FF}" srcOrd="0" destOrd="0" presId="urn:microsoft.com/office/officeart/2005/8/layout/radial3"/>
    <dgm:cxn modelId="{5DB9B427-88F7-A04E-8C46-28ED0C7B9254}" srcId="{5FBF07AE-CE5D-6C4B-99FF-16C2DB6302F6}" destId="{2F4FB5A9-671F-8D4A-A7CD-D7093B72BB43}" srcOrd="2" destOrd="0" parTransId="{608C0C1C-6C05-C24D-B486-5CF0D87EA888}" sibTransId="{4B7CB35C-7DE4-7444-8293-B7518E16B654}"/>
    <dgm:cxn modelId="{83BB1CF9-26D2-43C2-9C1D-12012BA59ED2}" type="presOf" srcId="{E0BDE01A-D376-324A-98E6-D28BAAFD8EB8}" destId="{EB07045E-76DD-7B4B-A75E-9F440BAAE8C3}" srcOrd="0" destOrd="0" presId="urn:microsoft.com/office/officeart/2005/8/layout/radial3"/>
    <dgm:cxn modelId="{8D87881A-F1AA-4BB2-A01D-AB3CE2E7103E}" type="presOf" srcId="{559D9672-3A3A-7149-85CD-443DB514D9B1}" destId="{E318180B-FC64-CA42-A9DA-13630BFA0A31}" srcOrd="0" destOrd="0" presId="urn:microsoft.com/office/officeart/2005/8/layout/radial3"/>
    <dgm:cxn modelId="{E4C0F6F2-C9A7-44C2-A6A0-E853AC8609DB}" type="presOf" srcId="{5FBF07AE-CE5D-6C4B-99FF-16C2DB6302F6}" destId="{44845257-0170-994E-B5AA-9B7D5B37B2E7}" srcOrd="0" destOrd="0" presId="urn:microsoft.com/office/officeart/2005/8/layout/radial3"/>
    <dgm:cxn modelId="{B062E5AA-85BE-D24D-A6D8-B2F47DBECB94}" srcId="{5FBF07AE-CE5D-6C4B-99FF-16C2DB6302F6}" destId="{BB8137FD-1B7A-544A-976E-0D60175A4A36}" srcOrd="9" destOrd="0" parTransId="{7897138A-31A1-184B-B0EC-EEE7C9317374}" sibTransId="{4A1ABC56-58E5-BA4E-B04B-A5C40E87451E}"/>
    <dgm:cxn modelId="{DC9922AB-D89F-BC4A-AF0F-0897F290B697}" srcId="{5FBF07AE-CE5D-6C4B-99FF-16C2DB6302F6}" destId="{1529D534-8421-574D-98AB-A0B0C9B12C6C}" srcOrd="3" destOrd="0" parTransId="{4A2593E4-9AD1-ED46-B8CD-9D85010C049A}" sibTransId="{91D11EC3-9F2B-4143-A877-E48D3657B243}"/>
    <dgm:cxn modelId="{35835A45-EFDE-4F6F-A2CA-D317A205716E}" type="presOf" srcId="{2F4FB5A9-671F-8D4A-A7CD-D7093B72BB43}" destId="{714358B2-65E3-9A4D-B148-C71077490414}" srcOrd="0" destOrd="0" presId="urn:microsoft.com/office/officeart/2005/8/layout/radial3"/>
    <dgm:cxn modelId="{C27B709B-9479-4C6C-B261-7B83976466EB}" type="presOf" srcId="{84958B5A-212F-4C4A-AEB1-B7A38D1BE1C0}" destId="{4610C97B-7D8A-2846-AF6D-BC1BC6F48D80}" srcOrd="0" destOrd="0" presId="urn:microsoft.com/office/officeart/2005/8/layout/radial3"/>
    <dgm:cxn modelId="{557217D8-6F48-814B-8321-EA995B63C9A7}" srcId="{5FBF07AE-CE5D-6C4B-99FF-16C2DB6302F6}" destId="{05A5F25A-80E0-E74D-82B9-9D7CF5DDEB50}" srcOrd="6" destOrd="0" parTransId="{C535BC8E-1D9A-D240-B5EB-7A15B3D3B9FD}" sibTransId="{90B56FED-0826-1948-8B94-7D8BB18A75FB}"/>
    <dgm:cxn modelId="{A94E7EA4-19A4-9040-93B6-7202C0965395}" srcId="{5FBF07AE-CE5D-6C4B-99FF-16C2DB6302F6}" destId="{559D9672-3A3A-7149-85CD-443DB514D9B1}" srcOrd="10" destOrd="0" parTransId="{8941281F-7E8A-9D4F-AE5A-8BC7BE3E6F07}" sibTransId="{47A1254B-BCA1-7849-91F6-C2FC0ADC4E26}"/>
    <dgm:cxn modelId="{35E5DCC5-3242-764B-A7F0-ED4C5298D320}" srcId="{1845F400-6FB2-9C44-A814-25A08B9E3A6E}" destId="{5FBF07AE-CE5D-6C4B-99FF-16C2DB6302F6}" srcOrd="0" destOrd="0" parTransId="{47AEFE0F-9FC7-A948-B2AC-676F41BAFF23}" sibTransId="{06FE3EB1-C170-B048-A468-9DC599CF352A}"/>
    <dgm:cxn modelId="{6CA7973C-5A59-DF48-9D69-2288AB2A2333}" srcId="{5FBF07AE-CE5D-6C4B-99FF-16C2DB6302F6}" destId="{84958B5A-212F-4C4A-AEB1-B7A38D1BE1C0}" srcOrd="5" destOrd="0" parTransId="{FCF93407-7587-8248-8122-2F571243B860}" sibTransId="{29593558-09A2-9D48-8EAD-7A3A12163F85}"/>
    <dgm:cxn modelId="{D04D5C71-840C-4AE8-A08E-6F3BA3DC8601}" type="presOf" srcId="{74C6CD24-BFE5-9E48-B5FB-285CA9B9A41B}" destId="{3DD95A33-0FFA-754E-AB51-A6915D97AE44}" srcOrd="0" destOrd="0" presId="urn:microsoft.com/office/officeart/2005/8/layout/radial3"/>
    <dgm:cxn modelId="{AED67AAB-8B64-1C41-B4AB-B725925F8458}" srcId="{5FBF07AE-CE5D-6C4B-99FF-16C2DB6302F6}" destId="{E0BDE01A-D376-324A-98E6-D28BAAFD8EB8}" srcOrd="7" destOrd="0" parTransId="{BFDDBCED-DCAA-7143-8E6D-F00CC2457A86}" sibTransId="{7AB6694E-88DA-CD4C-8E74-5615AF0C6B5B}"/>
    <dgm:cxn modelId="{5C256F1D-DF6A-421C-AAAD-9551D7A5580C}" type="presOf" srcId="{769DD8E6-2776-6D4A-AB70-D6DFB72632C0}" destId="{7F8B20BB-4141-A443-B610-048C5415DEB7}" srcOrd="0" destOrd="0" presId="urn:microsoft.com/office/officeart/2005/8/layout/radial3"/>
    <dgm:cxn modelId="{2F9D5454-4B7E-4B8C-B081-005FCADC26EB}" type="presOf" srcId="{1529D534-8421-574D-98AB-A0B0C9B12C6C}" destId="{8AF80A08-72F4-1548-993D-EA66745B6B57}" srcOrd="0" destOrd="0" presId="urn:microsoft.com/office/officeart/2005/8/layout/radial3"/>
    <dgm:cxn modelId="{62B1994D-01A4-4218-AC80-7EA365DA7CFE}" type="presOf" srcId="{05A5F25A-80E0-E74D-82B9-9D7CF5DDEB50}" destId="{57F93241-8A6D-EB44-A0DD-584506FB7DB1}" srcOrd="0" destOrd="0" presId="urn:microsoft.com/office/officeart/2005/8/layout/radial3"/>
    <dgm:cxn modelId="{B47A0CC9-4F6E-DC4D-B17A-CBFD3E3D521F}" srcId="{5FBF07AE-CE5D-6C4B-99FF-16C2DB6302F6}" destId="{769DD8E6-2776-6D4A-AB70-D6DFB72632C0}" srcOrd="8" destOrd="0" parTransId="{9A796A1F-9F5B-2442-A81B-195212B5DE45}" sibTransId="{811CD937-0884-1E48-8478-A40B5AE34D66}"/>
    <dgm:cxn modelId="{71062DC3-AD9D-4637-94C2-82000D2AE955}" type="presOf" srcId="{3BC2E2BD-1FE6-4547-8BC4-89197C12677A}" destId="{5FA1ABBF-D28C-BE43-8C6F-84B900065C68}" srcOrd="0" destOrd="0" presId="urn:microsoft.com/office/officeart/2005/8/layout/radial3"/>
    <dgm:cxn modelId="{76680904-6799-4819-9BF5-217ECCD0E18B}" type="presParOf" srcId="{2CAEFBDD-9316-A94C-A6C3-69ECC493A9AC}" destId="{8A230616-C6C0-824A-B669-D7E0F3D1403F}" srcOrd="0" destOrd="0" presId="urn:microsoft.com/office/officeart/2005/8/layout/radial3"/>
    <dgm:cxn modelId="{B53C1A2E-8863-46C0-A9B3-A2F7DCFE6CF8}" type="presParOf" srcId="{8A230616-C6C0-824A-B669-D7E0F3D1403F}" destId="{44845257-0170-994E-B5AA-9B7D5B37B2E7}" srcOrd="0" destOrd="0" presId="urn:microsoft.com/office/officeart/2005/8/layout/radial3"/>
    <dgm:cxn modelId="{AE093774-D126-46DF-AC6F-8B181AF0E9D0}" type="presParOf" srcId="{8A230616-C6C0-824A-B669-D7E0F3D1403F}" destId="{70FBE15D-FA9C-874E-A147-8E9616A311FF}" srcOrd="1" destOrd="0" presId="urn:microsoft.com/office/officeart/2005/8/layout/radial3"/>
    <dgm:cxn modelId="{485A58AB-06CE-470D-8795-F63818408A07}" type="presParOf" srcId="{8A230616-C6C0-824A-B669-D7E0F3D1403F}" destId="{3DD95A33-0FFA-754E-AB51-A6915D97AE44}" srcOrd="2" destOrd="0" presId="urn:microsoft.com/office/officeart/2005/8/layout/radial3"/>
    <dgm:cxn modelId="{7EBFC0DF-7BE7-4BB3-A4DD-E2A43337C98F}" type="presParOf" srcId="{8A230616-C6C0-824A-B669-D7E0F3D1403F}" destId="{714358B2-65E3-9A4D-B148-C71077490414}" srcOrd="3" destOrd="0" presId="urn:microsoft.com/office/officeart/2005/8/layout/radial3"/>
    <dgm:cxn modelId="{AD430973-D186-454C-989A-2313F78042D0}" type="presParOf" srcId="{8A230616-C6C0-824A-B669-D7E0F3D1403F}" destId="{8AF80A08-72F4-1548-993D-EA66745B6B57}" srcOrd="4" destOrd="0" presId="urn:microsoft.com/office/officeart/2005/8/layout/radial3"/>
    <dgm:cxn modelId="{F1B6F6E9-F628-4E1E-8683-065C2E30D2EB}" type="presParOf" srcId="{8A230616-C6C0-824A-B669-D7E0F3D1403F}" destId="{FB8B5BD9-B008-FD41-834A-B8B54CD61401}" srcOrd="5" destOrd="0" presId="urn:microsoft.com/office/officeart/2005/8/layout/radial3"/>
    <dgm:cxn modelId="{4A381748-EBEA-4E16-A494-9CDED6C31755}" type="presParOf" srcId="{8A230616-C6C0-824A-B669-D7E0F3D1403F}" destId="{4610C97B-7D8A-2846-AF6D-BC1BC6F48D80}" srcOrd="6" destOrd="0" presId="urn:microsoft.com/office/officeart/2005/8/layout/radial3"/>
    <dgm:cxn modelId="{C6EDCFAC-FE56-4B32-8326-C0B076F31BE0}" type="presParOf" srcId="{8A230616-C6C0-824A-B669-D7E0F3D1403F}" destId="{57F93241-8A6D-EB44-A0DD-584506FB7DB1}" srcOrd="7" destOrd="0" presId="urn:microsoft.com/office/officeart/2005/8/layout/radial3"/>
    <dgm:cxn modelId="{D91976F7-2883-41C8-AB56-25C5F118C741}" type="presParOf" srcId="{8A230616-C6C0-824A-B669-D7E0F3D1403F}" destId="{EB07045E-76DD-7B4B-A75E-9F440BAAE8C3}" srcOrd="8" destOrd="0" presId="urn:microsoft.com/office/officeart/2005/8/layout/radial3"/>
    <dgm:cxn modelId="{A004A2E9-1CB3-447D-A829-E80E642123F3}" type="presParOf" srcId="{8A230616-C6C0-824A-B669-D7E0F3D1403F}" destId="{7F8B20BB-4141-A443-B610-048C5415DEB7}" srcOrd="9" destOrd="0" presId="urn:microsoft.com/office/officeart/2005/8/layout/radial3"/>
    <dgm:cxn modelId="{ECB39185-6759-46C5-AB55-4C6B24907905}" type="presParOf" srcId="{8A230616-C6C0-824A-B669-D7E0F3D1403F}" destId="{11087ADE-9FE8-844B-8371-BB6502E769D7}" srcOrd="10" destOrd="0" presId="urn:microsoft.com/office/officeart/2005/8/layout/radial3"/>
    <dgm:cxn modelId="{5D2B934B-022F-47C9-BB00-91555983F8A0}" type="presParOf" srcId="{8A230616-C6C0-824A-B669-D7E0F3D1403F}" destId="{E318180B-FC64-CA42-A9DA-13630BFA0A31}" srcOrd="11" destOrd="0" presId="urn:microsoft.com/office/officeart/2005/8/layout/radial3"/>
    <dgm:cxn modelId="{8ADB78F2-74C5-42C2-AAA7-B87FF0323443}" type="presParOf" srcId="{8A230616-C6C0-824A-B669-D7E0F3D1403F}" destId="{5FA1ABBF-D28C-BE43-8C6F-84B900065C68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5257-0170-994E-B5AA-9B7D5B37B2E7}">
      <dsp:nvSpPr>
        <dsp:cNvPr id="0" name=""/>
        <dsp:cNvSpPr/>
      </dsp:nvSpPr>
      <dsp:spPr>
        <a:xfrm>
          <a:off x="2897683" y="1754683"/>
          <a:ext cx="3348632" cy="33486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Factors Affecting Flexibility</a:t>
          </a:r>
          <a:endParaRPr lang="en-US" sz="4400" kern="1200" dirty="0"/>
        </a:p>
      </dsp:txBody>
      <dsp:txXfrm>
        <a:off x="3388079" y="2245079"/>
        <a:ext cx="2367840" cy="2367840"/>
      </dsp:txXfrm>
    </dsp:sp>
    <dsp:sp modelId="{70FBE15D-FA9C-874E-A147-8E9616A311FF}">
      <dsp:nvSpPr>
        <dsp:cNvPr id="0" name=""/>
        <dsp:cNvSpPr/>
      </dsp:nvSpPr>
      <dsp:spPr>
        <a:xfrm>
          <a:off x="3734841" y="2409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Type of Joint</a:t>
          </a:r>
          <a:endParaRPr lang="en-US" sz="1500" kern="1200" dirty="0"/>
        </a:p>
      </dsp:txBody>
      <dsp:txXfrm>
        <a:off x="3980039" y="247607"/>
        <a:ext cx="1183920" cy="1183920"/>
      </dsp:txXfrm>
    </dsp:sp>
    <dsp:sp modelId="{3DD95A33-0FFA-754E-AB51-A6915D97AE44}">
      <dsp:nvSpPr>
        <dsp:cNvPr id="0" name=""/>
        <dsp:cNvSpPr/>
      </dsp:nvSpPr>
      <dsp:spPr>
        <a:xfrm>
          <a:off x="5029557" y="349328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Joint Shape</a:t>
          </a:r>
          <a:endParaRPr lang="en-US" sz="1500" kern="1200" dirty="0"/>
        </a:p>
      </dsp:txBody>
      <dsp:txXfrm>
        <a:off x="5274755" y="594526"/>
        <a:ext cx="1183920" cy="1183920"/>
      </dsp:txXfrm>
    </dsp:sp>
    <dsp:sp modelId="{714358B2-65E3-9A4D-B148-C71077490414}">
      <dsp:nvSpPr>
        <dsp:cNvPr id="0" name=""/>
        <dsp:cNvSpPr/>
      </dsp:nvSpPr>
      <dsp:spPr>
        <a:xfrm>
          <a:off x="5977355" y="1297125"/>
          <a:ext cx="1674316" cy="1674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Length / Elasticity of Connective Tissues</a:t>
          </a:r>
          <a:endParaRPr lang="en-US" sz="1500" kern="1200" dirty="0"/>
        </a:p>
      </dsp:txBody>
      <dsp:txXfrm>
        <a:off x="6222553" y="1542323"/>
        <a:ext cx="1183920" cy="1183920"/>
      </dsp:txXfrm>
    </dsp:sp>
    <dsp:sp modelId="{8AF80A08-72F4-1548-993D-EA66745B6B57}">
      <dsp:nvSpPr>
        <dsp:cNvPr id="0" name=""/>
        <dsp:cNvSpPr/>
      </dsp:nvSpPr>
      <dsp:spPr>
        <a:xfrm>
          <a:off x="6324273" y="2591841"/>
          <a:ext cx="1674316" cy="1674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Muscle Length / Elasticity</a:t>
          </a:r>
          <a:endParaRPr lang="en-US" sz="1500" kern="1200" dirty="0"/>
        </a:p>
      </dsp:txBody>
      <dsp:txXfrm>
        <a:off x="6569471" y="2837039"/>
        <a:ext cx="1183920" cy="1183920"/>
      </dsp:txXfrm>
    </dsp:sp>
    <dsp:sp modelId="{FB8B5BD9-B008-FD41-834A-B8B54CD61401}">
      <dsp:nvSpPr>
        <dsp:cNvPr id="0" name=""/>
        <dsp:cNvSpPr/>
      </dsp:nvSpPr>
      <dsp:spPr>
        <a:xfrm>
          <a:off x="5977355" y="3886557"/>
          <a:ext cx="1674316" cy="16743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Gender</a:t>
          </a:r>
          <a:endParaRPr lang="en-US" sz="1500" kern="1200" dirty="0"/>
        </a:p>
      </dsp:txBody>
      <dsp:txXfrm>
        <a:off x="6222553" y="4131755"/>
        <a:ext cx="1183920" cy="1183920"/>
      </dsp:txXfrm>
    </dsp:sp>
    <dsp:sp modelId="{4610C97B-7D8A-2846-AF6D-BC1BC6F48D80}">
      <dsp:nvSpPr>
        <dsp:cNvPr id="0" name=""/>
        <dsp:cNvSpPr/>
      </dsp:nvSpPr>
      <dsp:spPr>
        <a:xfrm>
          <a:off x="5029557" y="4834355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Age</a:t>
          </a:r>
          <a:endParaRPr lang="en-US" sz="1500" kern="1200" dirty="0"/>
        </a:p>
      </dsp:txBody>
      <dsp:txXfrm>
        <a:off x="5274755" y="5079553"/>
        <a:ext cx="1183920" cy="1183920"/>
      </dsp:txXfrm>
    </dsp:sp>
    <dsp:sp modelId="{57F93241-8A6D-EB44-A0DD-584506FB7DB1}">
      <dsp:nvSpPr>
        <dsp:cNvPr id="0" name=""/>
        <dsp:cNvSpPr/>
      </dsp:nvSpPr>
      <dsp:spPr>
        <a:xfrm>
          <a:off x="3734841" y="5181273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Elasticity</a:t>
          </a:r>
          <a:endParaRPr lang="en-US" sz="1500" kern="1200" dirty="0"/>
        </a:p>
      </dsp:txBody>
      <dsp:txXfrm>
        <a:off x="3980039" y="5426471"/>
        <a:ext cx="1183920" cy="1183920"/>
      </dsp:txXfrm>
    </dsp:sp>
    <dsp:sp modelId="{EB07045E-76DD-7B4B-A75E-9F440BAAE8C3}">
      <dsp:nvSpPr>
        <dsp:cNvPr id="0" name=""/>
        <dsp:cNvSpPr/>
      </dsp:nvSpPr>
      <dsp:spPr>
        <a:xfrm>
          <a:off x="2440125" y="4834355"/>
          <a:ext cx="1674316" cy="1674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Temperature</a:t>
          </a:r>
          <a:endParaRPr lang="en-US" sz="1500" kern="1200" dirty="0"/>
        </a:p>
      </dsp:txBody>
      <dsp:txXfrm>
        <a:off x="2685323" y="5079553"/>
        <a:ext cx="1183920" cy="1183920"/>
      </dsp:txXfrm>
    </dsp:sp>
    <dsp:sp modelId="{7F8B20BB-4141-A443-B610-048C5415DEB7}">
      <dsp:nvSpPr>
        <dsp:cNvPr id="0" name=""/>
        <dsp:cNvSpPr/>
      </dsp:nvSpPr>
      <dsp:spPr>
        <a:xfrm>
          <a:off x="1492328" y="3886557"/>
          <a:ext cx="1674316" cy="1674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Muscle Mass</a:t>
          </a:r>
          <a:endParaRPr lang="en-US" sz="1500" kern="1200" dirty="0"/>
        </a:p>
      </dsp:txBody>
      <dsp:txXfrm>
        <a:off x="1737526" y="4131755"/>
        <a:ext cx="1183920" cy="1183920"/>
      </dsp:txXfrm>
    </dsp:sp>
    <dsp:sp modelId="{11087ADE-9FE8-844B-8371-BB6502E769D7}">
      <dsp:nvSpPr>
        <dsp:cNvPr id="0" name=""/>
        <dsp:cNvSpPr/>
      </dsp:nvSpPr>
      <dsp:spPr>
        <a:xfrm>
          <a:off x="1145409" y="2591841"/>
          <a:ext cx="1674316" cy="16743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Nerves</a:t>
          </a:r>
          <a:endParaRPr lang="en-US" sz="1500" kern="1200" dirty="0"/>
        </a:p>
      </dsp:txBody>
      <dsp:txXfrm>
        <a:off x="1390607" y="2837039"/>
        <a:ext cx="1183920" cy="1183920"/>
      </dsp:txXfrm>
    </dsp:sp>
    <dsp:sp modelId="{E318180B-FC64-CA42-A9DA-13630BFA0A31}">
      <dsp:nvSpPr>
        <dsp:cNvPr id="0" name=""/>
        <dsp:cNvSpPr/>
      </dsp:nvSpPr>
      <dsp:spPr>
        <a:xfrm>
          <a:off x="1492328" y="1297125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Hypermobility</a:t>
          </a:r>
          <a:endParaRPr lang="en-US" sz="1500" kern="1200" dirty="0"/>
        </a:p>
      </dsp:txBody>
      <dsp:txXfrm>
        <a:off x="1737526" y="1542323"/>
        <a:ext cx="1183920" cy="1183920"/>
      </dsp:txXfrm>
    </dsp:sp>
    <dsp:sp modelId="{5FA1ABBF-D28C-BE43-8C6F-84B900065C68}">
      <dsp:nvSpPr>
        <dsp:cNvPr id="0" name=""/>
        <dsp:cNvSpPr/>
      </dsp:nvSpPr>
      <dsp:spPr>
        <a:xfrm>
          <a:off x="2440125" y="349328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Flexibility Training</a:t>
          </a:r>
          <a:endParaRPr lang="en-US" sz="1500" kern="1200" dirty="0"/>
        </a:p>
      </dsp:txBody>
      <dsp:txXfrm>
        <a:off x="2685323" y="594526"/>
        <a:ext cx="1183920" cy="118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0B48-80FE-4BEB-A9B2-58B1004A271F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454CF-2753-49A1-B6EC-D5D0DD04D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7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B38884-C878-4F5F-A96B-876B2DE8803F}" type="datetimeFigureOut">
              <a:rPr lang="en-GB" smtClean="0"/>
              <a:pPr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youtube.com/watch?v=D5uywZB79HY&amp;feature=relat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Physiology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Measuring Flexibility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There are two main ways to measure flexibility - </a:t>
            </a:r>
          </a:p>
          <a:p>
            <a:pPr marL="0" indent="0"/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SzPct val="77000"/>
              <a:buBlip>
                <a:blip r:embed="rId2"/>
              </a:buBlip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Sit and Reach Test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(indirect)</a:t>
            </a:r>
          </a:p>
          <a:p>
            <a:pPr marL="0" indent="0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Goniometer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(more direct)</a:t>
            </a:r>
          </a:p>
          <a:p>
            <a:pPr marL="0" indent="0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Prior to each test, the subjects would have completed a warm-up. Why?</a:t>
            </a:r>
          </a:p>
        </p:txBody>
      </p:sp>
    </p:spTree>
    <p:extLst>
      <p:ext uri="{BB962C8B-B14F-4D97-AF65-F5344CB8AC3E}">
        <p14:creationId xmlns:p14="http://schemas.microsoft.com/office/powerpoint/2010/main" val="34418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39" y="164213"/>
            <a:ext cx="7773338" cy="15961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Flexibility – Sit and Reach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3"/>
          </p:nvPr>
        </p:nvSpPr>
        <p:spPr>
          <a:xfrm>
            <a:off x="87635" y="1772816"/>
            <a:ext cx="4556373" cy="4624462"/>
          </a:xfrm>
          <a:prstGeom prst="rect">
            <a:avLst/>
          </a:prstGeom>
        </p:spPr>
        <p:txBody>
          <a:bodyPr lIns="64291" tIns="32146" rIns="64291" bIns="32146">
            <a:normAutofit fontScale="92500" lnSpcReduction="20000"/>
          </a:bodyPr>
          <a:lstStyle/>
          <a:p>
            <a:pPr marL="119431" indent="0">
              <a:buNone/>
            </a:pPr>
            <a:endParaRPr lang="en-US" sz="2200" dirty="0">
              <a:latin typeface="Corbel" charset="0"/>
              <a:ea typeface="MS PGothic" charset="0"/>
            </a:endParaRPr>
          </a:p>
          <a:p>
            <a:pPr marL="641799" indent="-522368"/>
            <a:r>
              <a:rPr lang="en-US" sz="2200" dirty="0">
                <a:latin typeface="Corbel" charset="0"/>
                <a:ea typeface="MS PGothic" charset="0"/>
              </a:rPr>
              <a:t>Sit with your heels placed against the edge of the sit and reach box.</a:t>
            </a:r>
          </a:p>
          <a:p>
            <a:pPr marL="641799" indent="-522368"/>
            <a:endParaRPr lang="en-US" sz="2200" dirty="0">
              <a:latin typeface="Corbel" charset="0"/>
              <a:ea typeface="MS PGothic" charset="0"/>
            </a:endParaRPr>
          </a:p>
          <a:p>
            <a:pPr marL="641799" indent="-522368"/>
            <a:r>
              <a:rPr lang="en-US" sz="2200" dirty="0">
                <a:latin typeface="Corbel" charset="0"/>
                <a:ea typeface="MS PGothic" charset="0"/>
              </a:rPr>
              <a:t>Keep your legs flat on the floor, i.e. keep your knees down.</a:t>
            </a:r>
          </a:p>
          <a:p>
            <a:pPr marL="641799" indent="-522368"/>
            <a:endParaRPr lang="en-US" sz="2200" dirty="0">
              <a:latin typeface="Corbel" charset="0"/>
              <a:ea typeface="MS PGothic" charset="0"/>
            </a:endParaRPr>
          </a:p>
          <a:p>
            <a:pPr marL="641799" indent="-522368"/>
            <a:r>
              <a:rPr lang="en-US" sz="2200" dirty="0">
                <a:latin typeface="Corbel" charset="0"/>
                <a:ea typeface="MS PGothic" charset="0"/>
              </a:rPr>
              <a:t>Place one hand on top of the other and reach forward slowly. 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4328666" cy="4624462"/>
          </a:xfrm>
          <a:prstGeom prst="rect">
            <a:avLst/>
          </a:prstGeom>
        </p:spPr>
        <p:txBody>
          <a:bodyPr lIns="64291" tIns="32146" rIns="64291" bIns="32146">
            <a:normAutofit lnSpcReduction="10000"/>
          </a:bodyPr>
          <a:lstStyle/>
          <a:p>
            <a:pPr marL="641799" indent="-522368"/>
            <a:r>
              <a:rPr lang="en-US" sz="2000" dirty="0">
                <a:latin typeface="Corbel" charset="0"/>
                <a:ea typeface="MS PGothic" charset="0"/>
              </a:rPr>
              <a:t>Your fingertips should be in contact with the measuring portion of the sit and reach box.</a:t>
            </a:r>
          </a:p>
          <a:p>
            <a:pPr marL="641799" indent="-522368"/>
            <a:endParaRPr lang="en-US" sz="2000" dirty="0">
              <a:latin typeface="Corbel" charset="0"/>
              <a:ea typeface="MS PGothic" charset="0"/>
            </a:endParaRPr>
          </a:p>
          <a:p>
            <a:pPr marL="641799" indent="-522368"/>
            <a:r>
              <a:rPr lang="en-US" sz="2000" dirty="0">
                <a:latin typeface="Corbel" charset="0"/>
                <a:ea typeface="MS PGothic" charset="0"/>
              </a:rPr>
              <a:t>As you reach forward, drop your head between your arms and breathe out as you push forward.</a:t>
            </a:r>
          </a:p>
          <a:p>
            <a:pPr marL="641799" indent="-522368"/>
            <a:endParaRPr lang="en-US" sz="2000" dirty="0">
              <a:latin typeface="Corbel" charset="0"/>
              <a:ea typeface="MS PGothic" charset="0"/>
            </a:endParaRPr>
          </a:p>
          <a:p>
            <a:pPr marL="641799" indent="-522368"/>
            <a:r>
              <a:rPr lang="en-US" sz="2000" dirty="0">
                <a:latin typeface="Corbel" charset="0"/>
                <a:ea typeface="MS PGothic" charset="0"/>
              </a:rPr>
              <a:t>The best of three trials should be recorded.</a:t>
            </a:r>
          </a:p>
        </p:txBody>
      </p:sp>
    </p:spTree>
    <p:extLst>
      <p:ext uri="{BB962C8B-B14F-4D97-AF65-F5344CB8AC3E}">
        <p14:creationId xmlns:p14="http://schemas.microsoft.com/office/powerpoint/2010/main" val="647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Scoring for Flexibility Sit and Reach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64079"/>
              </p:ext>
            </p:extLst>
          </p:nvPr>
        </p:nvGraphicFramePr>
        <p:xfrm>
          <a:off x="179513" y="1484783"/>
          <a:ext cx="8784974" cy="5184576"/>
        </p:xfrm>
        <a:graphic>
          <a:graphicData uri="http://schemas.openxmlformats.org/drawingml/2006/table">
            <a:tbl>
              <a:tblPr/>
              <a:tblGrid>
                <a:gridCol w="2929102"/>
                <a:gridCol w="2927936"/>
                <a:gridCol w="2927936"/>
              </a:tblGrid>
              <a:tr h="684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Rating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Males (in cm)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Females (in cm)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42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Excellent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25+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20+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  <a:tr h="742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Very Good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17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17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685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Good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15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16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  <a:tr h="742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Average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14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15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F6"/>
                    </a:solidFill>
                  </a:tcPr>
                </a:tc>
              </a:tr>
              <a:tr h="685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Poor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13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14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  <a:tr h="903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Very Poor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9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ヒラギノ角ゴ ProN W3" charset="-128"/>
                          <a:sym typeface="Chalkboard" charset="0"/>
                        </a:rPr>
                        <a:t>10</a:t>
                      </a:r>
                    </a:p>
                  </a:txBody>
                  <a:tcPr marL="64294" marR="64294" marT="32149" marB="3214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5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Flexibility Test 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636912"/>
            <a:ext cx="8608219" cy="3886473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rbel" charset="0"/>
                <a:ea typeface="MS PGothic" charset="0"/>
              </a:rPr>
              <a:t>Potential for inconsistency of test methods (warm up allowed or not?)</a:t>
            </a:r>
          </a:p>
          <a:p>
            <a:endParaRPr lang="en-GB" dirty="0">
              <a:latin typeface="Corbel" charset="0"/>
              <a:ea typeface="MS PGothic" charset="0"/>
            </a:endParaRPr>
          </a:p>
          <a:p>
            <a:r>
              <a:rPr lang="en-GB" dirty="0">
                <a:latin typeface="Corbel" charset="0"/>
                <a:ea typeface="MS PGothic" charset="0"/>
              </a:rPr>
              <a:t>Performance can be influenced by length or width of body segments</a:t>
            </a:r>
          </a:p>
          <a:p>
            <a:endParaRPr lang="en-GB" dirty="0">
              <a:latin typeface="Corbel" charset="0"/>
              <a:ea typeface="MS PGothic" charset="0"/>
            </a:endParaRPr>
          </a:p>
          <a:p>
            <a:r>
              <a:rPr lang="en-GB" dirty="0">
                <a:latin typeface="Corbel" charset="0"/>
                <a:ea typeface="MS PGothic" charset="0"/>
              </a:rPr>
              <a:t>Assumed to be valid for all populations, but Jackson and Baker (1986) reported it is not valid for lower back flexibility in teenage girls.</a:t>
            </a:r>
          </a:p>
        </p:txBody>
      </p:sp>
    </p:spTree>
    <p:extLst>
      <p:ext uri="{BB962C8B-B14F-4D97-AF65-F5344CB8AC3E}">
        <p14:creationId xmlns:p14="http://schemas.microsoft.com/office/powerpoint/2010/main" val="26419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Goniometry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SzPct val="77000"/>
              <a:buBlip>
                <a:blip r:embed="rId2"/>
              </a:buBlip>
            </a:pP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 The most valid and direct measurement of flexibility is by using a Goniometer.</a:t>
            </a:r>
          </a:p>
          <a:p>
            <a:pPr marL="0" indent="0">
              <a:buSzPct val="77000"/>
              <a:buBlip>
                <a:blip r:embed="rId2"/>
              </a:buBlip>
            </a:pPr>
            <a:endParaRPr lang="en-US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SzPct val="77000"/>
              <a:buBlip>
                <a:blip r:embed="rId2"/>
              </a:buBlip>
            </a:pP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A Goniometer is a double-armed ruler which measures the angles of degrees from a neutral starting position of any joint.</a:t>
            </a:r>
          </a:p>
          <a:p>
            <a:pPr marL="0" indent="0">
              <a:buSzPct val="77000"/>
              <a:buBlip>
                <a:blip r:embed="rId2"/>
              </a:buBlip>
            </a:pPr>
            <a:endParaRPr lang="en-US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SzPct val="77000"/>
              <a:buBlip>
                <a:blip r:embed="rId2"/>
              </a:buBlip>
            </a:pPr>
            <a:r>
              <a:rPr lang="en-US">
                <a:latin typeface="Chalkboard" charset="0"/>
                <a:ea typeface="ヒラギノ角ゴ ProN W3" charset="0"/>
                <a:cs typeface="ヒラギノ角ゴ ProN W3" charset="0"/>
                <a:hlinkClick r:id="rId3"/>
              </a:rPr>
              <a:t>http://www.youtube.com/watch?v=D5uywZB79HY&amp;feature=related</a:t>
            </a:r>
            <a:endParaRPr lang="en-US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0" indent="0">
              <a:buSzPct val="77000"/>
              <a:buBlip>
                <a:blip r:embed="rId2"/>
              </a:buBlip>
            </a:pPr>
            <a:endParaRPr lang="en-US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Flexibility Training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39553" y="2636912"/>
            <a:ext cx="7992888" cy="3888431"/>
          </a:xfrm>
        </p:spPr>
        <p:txBody>
          <a:bodyPr>
            <a:normAutofit fontScale="92500" lnSpcReduction="1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Flexibility is either maintained or improved by stretching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Stretching as part of a warm-up and cool-down is called </a:t>
            </a:r>
            <a:r>
              <a:rPr lang="en-US" dirty="0">
                <a:solidFill>
                  <a:srgbClr val="86CD4D"/>
                </a:solidFill>
                <a:latin typeface="Chalkboard Bold" charset="0"/>
                <a:ea typeface="ヒラギノ角ゴ ProN W3" charset="0"/>
                <a:cs typeface="Chalkboard Bold" charset="0"/>
                <a:sym typeface="Chalkboard Bold" charset="0"/>
              </a:rPr>
              <a:t>maintenance stretching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as this only helps the individual</a:t>
            </a:r>
            <a:r>
              <a:rPr lang="ja-JP" altLang="en-US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 current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RoM</a:t>
            </a:r>
            <a:r>
              <a:rPr lang="en-US" dirty="0" err="1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 smtClean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Flexibility training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involves 10-15min sessions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devoted solely to stretching. this is called </a:t>
            </a:r>
            <a:r>
              <a:rPr lang="en-US" dirty="0">
                <a:solidFill>
                  <a:srgbClr val="03706D"/>
                </a:solidFill>
                <a:latin typeface="Chalkboard Bold" charset="0"/>
                <a:ea typeface="ヒラギノ角ゴ ProN W3" charset="0"/>
                <a:cs typeface="Chalkboard Bold" charset="0"/>
                <a:sym typeface="Chalkboard Bold" charset="0"/>
              </a:rPr>
              <a:t>developmental stretching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4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Types of </a:t>
            </a:r>
            <a:b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Stretching Training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1" y="2708920"/>
            <a:ext cx="8568952" cy="3960439"/>
          </a:xfrm>
        </p:spPr>
        <p:txBody>
          <a:bodyPr>
            <a:normAutofit fontScale="77500" lnSpcReduction="2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There are four different types of stretching training that are used to develop flexibility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sz="21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solidFill>
                  <a:srgbClr val="66B132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 Stretching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Ballistic Stretching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solidFill>
                  <a:srgbClr val="47CCFC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Dynamic Stretching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 smtClean="0">
                <a:solidFill>
                  <a:srgbClr val="DA77FE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PNF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sz="2100" dirty="0">
              <a:solidFill>
                <a:srgbClr val="DA77FE"/>
              </a:solidFill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The aim is to stretch the muscle / connective tissues around a joint just beyond the end points of the resistance (</a:t>
            </a:r>
            <a:r>
              <a:rPr lang="en-US" sz="2100" dirty="0" err="1">
                <a:latin typeface="Chalkboard" charset="0"/>
                <a:ea typeface="ヒラギノ角ゴ ProN W3" charset="0"/>
                <a:cs typeface="ヒラギノ角ゴ ProN W3" charset="0"/>
              </a:rPr>
              <a:t>RoM</a:t>
            </a: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) to cause long-term adaptations</a:t>
            </a:r>
            <a:r>
              <a:rPr lang="en-US" sz="2200" dirty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8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Stretching and the </a:t>
            </a:r>
            <a:b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FITT Principle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23529" y="2708920"/>
            <a:ext cx="8568952" cy="3816423"/>
          </a:xfrm>
        </p:spPr>
        <p:txBody>
          <a:bodyPr>
            <a:normAutofit fontScale="92500" lnSpcReduction="1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F = e.g. 2-4 times per week, depending on initial </a:t>
            </a:r>
            <a:r>
              <a:rPr lang="en-US" dirty="0" smtClean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flexibility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solidFill>
                <a:srgbClr val="03706D"/>
              </a:solidFill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= mild tension (no pain) to stretching to the extreme point of 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resistance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FF766F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T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= duration of each stretch e.g. minimum 10secs, maximum 30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secs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, repeat 3-6 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times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86CD4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T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= Static / Dynamic / Ballistic / PNF</a:t>
            </a:r>
          </a:p>
        </p:txBody>
      </p:sp>
    </p:spTree>
    <p:extLst>
      <p:ext uri="{BB962C8B-B14F-4D97-AF65-F5344CB8AC3E}">
        <p14:creationId xmlns:p14="http://schemas.microsoft.com/office/powerpoint/2010/main" val="22153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Task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23528" y="2492896"/>
            <a:ext cx="8452461" cy="4065901"/>
          </a:xfrm>
        </p:spPr>
        <p:txBody>
          <a:bodyPr>
            <a:normAutofit fontScale="92500" lnSpcReduction="1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In groups, work your way around the various stretch training types in the room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What do you think are the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 benefits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of each of the stretching types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?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Are there any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disadvantages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of any of the types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?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Think about how they work within your sport to justify your answers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Static Stretching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11560" y="2996952"/>
            <a:ext cx="8208911" cy="3600400"/>
          </a:xfrm>
        </p:spPr>
        <p:txBody>
          <a:bodyPr>
            <a:normAutofit fontScale="92500" lnSpcReduction="2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Static stretches is divided into static active and static passive stretches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47CCFC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 active stretches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are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unnassisted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; a voluntary static contraction of an agonist muscle to create a force to stretch the antagonist muscle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 passive stretches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are assisted by an external force e.g. gravity, a partner etc. to help move the joint beyond its point of resistance.</a:t>
            </a:r>
          </a:p>
        </p:txBody>
      </p:sp>
    </p:spTree>
    <p:extLst>
      <p:ext uri="{BB962C8B-B14F-4D97-AF65-F5344CB8AC3E}">
        <p14:creationId xmlns:p14="http://schemas.microsoft.com/office/powerpoint/2010/main" val="29853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G453 June 2010 Q5 b)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Interval training is a popular method of training. Describe an interval training session designed to improve maximal strength.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Explain the benefits that interval training has over other methods of training.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5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39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Ballistic Stretching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Ballistic stretching involves the use of momentum to move a joint through to its extreme range or point of resistance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It </a:t>
            </a:r>
            <a:r>
              <a:rPr lang="en-US" dirty="0">
                <a:solidFill>
                  <a:srgbClr val="FF766F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involves fast, swinging, active or bounding movements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Dynamic Stretching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872067" y="2675466"/>
            <a:ext cx="7732381" cy="3777869"/>
          </a:xfrm>
        </p:spPr>
        <p:txBody>
          <a:bodyPr>
            <a:normAutofit lnSpcReduction="1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Dynamic stretching is </a:t>
            </a:r>
            <a:r>
              <a:rPr lang="en-US" dirty="0">
                <a:solidFill>
                  <a:srgbClr val="ECBAFE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a much more controlled version of ballistic stretching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Dynamic stretching involves taking the muscles through a joint</a:t>
            </a:r>
            <a:r>
              <a:rPr lang="ja-JP" altLang="en-US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 full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RoM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with muscle tension, but in a controlled manner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Dynamic stretching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doesn</a:t>
            </a:r>
            <a:r>
              <a:rPr lang="ja-JP" altLang="en-US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t take the </a:t>
            </a:r>
            <a:r>
              <a:rPr lang="en-US" dirty="0" err="1">
                <a:latin typeface="Chalkboard" charset="0"/>
                <a:ea typeface="ヒラギノ角ゴ ProN W3" charset="0"/>
                <a:cs typeface="ヒラギノ角ゴ ProN W3" charset="0"/>
              </a:rPr>
              <a:t>RoM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to the extreme point of resistance.</a:t>
            </a:r>
          </a:p>
        </p:txBody>
      </p:sp>
    </p:spTree>
    <p:extLst>
      <p:ext uri="{BB962C8B-B14F-4D97-AF65-F5344CB8AC3E}">
        <p14:creationId xmlns:p14="http://schemas.microsoft.com/office/powerpoint/2010/main" val="655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PNF Stretching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1" y="2708920"/>
            <a:ext cx="8568952" cy="3960439"/>
          </a:xfrm>
        </p:spPr>
        <p:txBody>
          <a:bodyPr>
            <a:normAutofit fontScale="77500" lnSpcReduction="2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PNF stands for </a:t>
            </a:r>
            <a:r>
              <a:rPr lang="en-US" sz="2100" dirty="0" err="1">
                <a:latin typeface="Chalkboard" charset="0"/>
                <a:ea typeface="ヒラギノ角ゴ ProN W3" charset="0"/>
                <a:cs typeface="ヒラギノ角ゴ ProN W3" charset="0"/>
              </a:rPr>
              <a:t>Proprioreceptive</a:t>
            </a: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 Neuromuscular Facilitation and is the most complex type of 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stretching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sz="21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The aim of </a:t>
            </a:r>
            <a:r>
              <a:rPr lang="en-US" sz="2100" dirty="0">
                <a:solidFill>
                  <a:srgbClr val="03706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PNF is to inhibit the stretch reflex mechanism to increase flexibility and allow a greater stretch of muscle / connective tissue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sz="21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The most often used PNF type of stretching is the </a:t>
            </a:r>
            <a:r>
              <a:rPr lang="ja-JP" alt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‘</a:t>
            </a:r>
            <a:r>
              <a:rPr lang="en-US" sz="2100" dirty="0">
                <a:solidFill>
                  <a:srgbClr val="A3D979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contract - relax</a:t>
            </a:r>
            <a:r>
              <a:rPr lang="ja-JP" alt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 method. </a:t>
            </a:r>
            <a:r>
              <a:rPr lang="en-US" sz="2100" dirty="0">
                <a:solidFill>
                  <a:srgbClr val="C2E5A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This involves isometric muscle contractions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 </a:t>
            </a:r>
            <a:endParaRPr lang="en-US" sz="21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Most </a:t>
            </a:r>
            <a:r>
              <a:rPr lang="en-US" sz="2100" dirty="0">
                <a:solidFill>
                  <a:srgbClr val="84DDF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PNF stretches require the assistance of a partner to resist the movement</a:t>
            </a: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 as isometric contractions take place.</a:t>
            </a:r>
          </a:p>
        </p:txBody>
      </p:sp>
    </p:spTree>
    <p:extLst>
      <p:ext uri="{BB962C8B-B14F-4D97-AF65-F5344CB8AC3E}">
        <p14:creationId xmlns:p14="http://schemas.microsoft.com/office/powerpoint/2010/main" val="27277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LEX-hamstring-stretch-sta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2" y="442020"/>
            <a:ext cx="8863831" cy="58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LEX-hip-and-back-stretch-lying-d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6" y="41301"/>
            <a:ext cx="7898309" cy="67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itne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7" y="18976"/>
            <a:ext cx="8505527" cy="682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6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FLEX-partner-assisted-groin-str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" y="593824"/>
            <a:ext cx="9005590" cy="56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LEX-pnf-chest-str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" y="543595"/>
            <a:ext cx="899666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24483"/>
              </p:ext>
            </p:extLst>
          </p:nvPr>
        </p:nvGraphicFramePr>
        <p:xfrm>
          <a:off x="0" y="-4"/>
          <a:ext cx="9144000" cy="68580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7378"/>
                <a:gridCol w="2296550"/>
                <a:gridCol w="2592288"/>
                <a:gridCol w="2627784"/>
              </a:tblGrid>
              <a:tr h="9346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Type of Stretching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Explanation of</a:t>
                      </a:r>
                      <a:r>
                        <a:rPr lang="en-GB" sz="1600" baseline="0" dirty="0" smtClean="0"/>
                        <a:t> this Method and Example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Advantages / Benefits of this method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Disadvantages / Weaknesses of this</a:t>
                      </a:r>
                      <a:r>
                        <a:rPr lang="en-GB" sz="1600" baseline="0" dirty="0" smtClean="0"/>
                        <a:t> method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Static</a:t>
                      </a:r>
                      <a:r>
                        <a:rPr lang="en-GB" sz="1600" baseline="0" dirty="0" smtClean="0"/>
                        <a:t> Stretching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Ballistic Stretching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Dynamic Stretching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PNF Stretching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2566 June 2007 – Qc 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3068960"/>
            <a:ext cx="7372341" cy="219369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Describe </a:t>
            </a:r>
            <a:r>
              <a:rPr lang="en-GB" b="1" dirty="0" smtClean="0"/>
              <a:t>two</a:t>
            </a:r>
            <a:r>
              <a:rPr lang="en-GB" dirty="0" smtClean="0"/>
              <a:t> types of stretching that could be used to develop flexibility.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4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Flexibility</a:t>
            </a:r>
          </a:p>
        </p:txBody>
      </p:sp>
      <p:sp>
        <p:nvSpPr>
          <p:cNvPr id="149507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Flexibility is the range of motion around a joint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Flexibility 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joint specific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dirty="0">
                <a:solidFill>
                  <a:srgbClr val="86CD4D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sport-specific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and has two components; </a:t>
            </a:r>
            <a:r>
              <a:rPr lang="en-US" dirty="0">
                <a:solidFill>
                  <a:srgbClr val="47CCFC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and </a:t>
            </a:r>
            <a:r>
              <a:rPr lang="en-US" dirty="0">
                <a:solidFill>
                  <a:srgbClr val="FE7038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22970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G453 Jan 2011 Q5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Describe how you would perform a stretch during a proprioceptive neuromuscular facilitation (PNF) session.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Explain the physiological principle behind this type of flexibility training. 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5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41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Flexibility Adaptations and Benefits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95537" y="2708920"/>
            <a:ext cx="8208912" cy="3816423"/>
          </a:xfrm>
        </p:spPr>
        <p:txBody>
          <a:bodyPr>
            <a:normAutofit fontScale="85000" lnSpcReduction="10000"/>
          </a:bodyPr>
          <a:lstStyle/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latin typeface="Chalkboard" charset="0"/>
                <a:ea typeface="ヒラギノ角ゴ ProN W3" charset="0"/>
                <a:cs typeface="ヒラギノ角ゴ ProN W3" charset="0"/>
              </a:rPr>
              <a:t>Adaptations of Flexibility training are linked to the elasticity of muscle and connective tissues. The benefits are</a:t>
            </a:r>
            <a:r>
              <a:rPr lang="en-US" sz="1800" dirty="0" smtClean="0">
                <a:latin typeface="Chalkboard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SzPct val="77000"/>
              <a:buBlip>
                <a:blip r:embed="rId2"/>
              </a:buBlip>
            </a:pPr>
            <a:endParaRPr lang="en-US" sz="18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Increased elasticity / length of muscle / connective tissue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Increased resting length of muscle / connective tissue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rgbClr val="FF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Muscle spindles adapt to the increased length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Increased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RoM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 around a joint before stretch reflex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Increased distance and efficiency for muscles to create force and acceleration</a:t>
            </a:r>
          </a:p>
          <a:p>
            <a:pPr marL="627288">
              <a:buSzPct val="77000"/>
              <a:buBlip>
                <a:blip r:embed="rId2"/>
              </a:buBlip>
            </a:pPr>
            <a:r>
              <a:rPr lang="en-US" sz="1800" dirty="0">
                <a:solidFill>
                  <a:srgbClr val="00009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Reduces potential for injury during dynamic sports movements</a:t>
            </a:r>
          </a:p>
        </p:txBody>
      </p:sp>
    </p:spTree>
    <p:extLst>
      <p:ext uri="{BB962C8B-B14F-4D97-AF65-F5344CB8AC3E}">
        <p14:creationId xmlns:p14="http://schemas.microsoft.com/office/powerpoint/2010/main" val="41022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G453 June 2013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Define the term flexibility.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Using examples, explain factors that can affect the flexibility of a performer in sport.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Critically evaluate different types of training used to develop flexibility.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20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27280" r="35259" b="8505"/>
          <a:stretch/>
        </p:blipFill>
        <p:spPr bwMode="auto">
          <a:xfrm>
            <a:off x="868531" y="221340"/>
            <a:ext cx="7330965" cy="660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2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t="19311" r="35000" b="9425"/>
          <a:stretch/>
        </p:blipFill>
        <p:spPr bwMode="auto">
          <a:xfrm>
            <a:off x="1043608" y="2309"/>
            <a:ext cx="6912768" cy="683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56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t="18084" r="35259" b="12337"/>
          <a:stretch/>
        </p:blipFill>
        <p:spPr bwMode="auto">
          <a:xfrm>
            <a:off x="1039411" y="3994"/>
            <a:ext cx="6929490" cy="685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475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21149" r="34914" b="8812"/>
          <a:stretch/>
        </p:blipFill>
        <p:spPr bwMode="auto">
          <a:xfrm>
            <a:off x="1115616" y="-16905"/>
            <a:ext cx="7026210" cy="6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89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t="24062" r="35000" b="34406"/>
          <a:stretch/>
        </p:blipFill>
        <p:spPr bwMode="auto">
          <a:xfrm>
            <a:off x="1187624" y="1772816"/>
            <a:ext cx="7283670" cy="427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Emily has scored -2cm on the Sit and Reach test. She also has poor general body flexibility for her sport of Dance.</a:t>
            </a:r>
          </a:p>
          <a:p>
            <a:endParaRPr lang="en-GB" dirty="0"/>
          </a:p>
          <a:p>
            <a:r>
              <a:rPr lang="en-GB" dirty="0" smtClean="0"/>
              <a:t>Design a six-week training programme for Emily in order to increase her flexibility.  Refer to the principles of fitness in your answer.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20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Static Flexibility</a:t>
            </a:r>
          </a:p>
        </p:txBody>
      </p:sp>
      <p:sp>
        <p:nvSpPr>
          <p:cNvPr id="150531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rgbClr val="47CCFC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 flexibility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is the range of motion without taking into account speed of movement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rgbClr val="DA77FE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It is the maximum range of movement a muscle or connective tissue will allow with an external force</a:t>
            </a:r>
            <a:r>
              <a:rPr lang="en-US" dirty="0" smtClean="0">
                <a:solidFill>
                  <a:srgbClr val="DA77FE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solidFill>
                <a:srgbClr val="DA77FE"/>
              </a:solidFill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e.g. holding a hamstring stretch at its fullest range.</a:t>
            </a:r>
          </a:p>
        </p:txBody>
      </p:sp>
    </p:spTree>
    <p:extLst>
      <p:ext uri="{BB962C8B-B14F-4D97-AF65-F5344CB8AC3E}">
        <p14:creationId xmlns:p14="http://schemas.microsoft.com/office/powerpoint/2010/main" val="5430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Dynamic Flexibility</a:t>
            </a:r>
          </a:p>
        </p:txBody>
      </p:sp>
      <p:sp>
        <p:nvSpPr>
          <p:cNvPr id="15155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872067" y="2675466"/>
            <a:ext cx="7660373" cy="3777869"/>
          </a:xfrm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rgbClr val="936A08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Dynamic flexibility 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is the range of motion which takes into account the speed of movement and reflects the joints</a:t>
            </a:r>
            <a:r>
              <a:rPr lang="ja-JP" altLang="en-US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resistance to movement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e.g. straddle 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jump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Good static flexibility is a pre-requisite to achieving good dynamic flexibility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Task 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Select your chosen sport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Identify </a:t>
            </a:r>
            <a:r>
              <a:rPr lang="en-US" dirty="0">
                <a:solidFill>
                  <a:srgbClr val="00BAFB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Static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and </a:t>
            </a:r>
            <a:r>
              <a:rPr lang="en-US" dirty="0">
                <a:solidFill>
                  <a:srgbClr val="936A08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Dynamic</a:t>
            </a: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 flexibility examples within the sport itself.</a:t>
            </a:r>
          </a:p>
        </p:txBody>
      </p:sp>
    </p:spTree>
    <p:extLst>
      <p:ext uri="{BB962C8B-B14F-4D97-AF65-F5344CB8AC3E}">
        <p14:creationId xmlns:p14="http://schemas.microsoft.com/office/powerpoint/2010/main" val="33509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Benefits of </a:t>
            </a:r>
            <a:b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Flexibility Training</a:t>
            </a:r>
          </a:p>
        </p:txBody>
      </p:sp>
      <p:sp>
        <p:nvSpPr>
          <p:cNvPr id="15360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9512" y="2636912"/>
            <a:ext cx="8640960" cy="3960439"/>
          </a:xfrm>
        </p:spPr>
        <p:txBody>
          <a:bodyPr>
            <a:normAutofit fontScale="92500" lnSpcReduction="1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Flexibility is extremely undervalued and neglected - it is critical to promote BAHL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Benefits of flexibility training include</a:t>
            </a:r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Blip>
                <a:blip r:embed="rId2"/>
              </a:buBlip>
            </a:pPr>
            <a:endParaRPr lang="en-US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95868" indent="-342900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Reduced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risk of injury</a:t>
            </a:r>
          </a:p>
          <a:p>
            <a:pPr marL="695868" indent="-342900"/>
            <a:r>
              <a:rPr lang="en-US" dirty="0" smtClean="0">
                <a:solidFill>
                  <a:srgbClr val="FF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Improved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posture and alignment</a:t>
            </a:r>
          </a:p>
          <a:p>
            <a:pPr marL="695868" indent="-342900"/>
            <a:r>
              <a:rPr lang="en-US" dirty="0" smtClean="0">
                <a:solidFill>
                  <a:srgbClr val="C0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Reduction </a:t>
            </a:r>
            <a:r>
              <a:rPr lang="en-US" dirty="0">
                <a:solidFill>
                  <a:srgbClr val="C0000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of DOMS</a:t>
            </a:r>
          </a:p>
          <a:p>
            <a:pPr marL="695868" indent="-342900"/>
            <a:r>
              <a:rPr lang="en-US" dirty="0">
                <a:solidFill>
                  <a:srgbClr val="7030A0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Performance enhancement!</a:t>
            </a:r>
          </a:p>
        </p:txBody>
      </p:sp>
    </p:spTree>
    <p:extLst>
      <p:ext uri="{BB962C8B-B14F-4D97-AF65-F5344CB8AC3E}">
        <p14:creationId xmlns:p14="http://schemas.microsoft.com/office/powerpoint/2010/main" val="30652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1614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6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45257-0170-994E-B5AA-9B7D5B37B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4845257-0170-994E-B5AA-9B7D5B37B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4845257-0170-994E-B5AA-9B7D5B37B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BE15D-FA9C-874E-A147-8E9616A3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0FBE15D-FA9C-874E-A147-8E9616A3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0FBE15D-FA9C-874E-A147-8E9616A3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95A33-0FFA-754E-AB51-A6915D97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DD95A33-0FFA-754E-AB51-A6915D97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DD95A33-0FFA-754E-AB51-A6915D97A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358B2-65E3-9A4D-B148-C7107749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714358B2-65E3-9A4D-B148-C7107749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714358B2-65E3-9A4D-B148-C71077490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F80A08-72F4-1548-993D-EA66745B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AF80A08-72F4-1548-993D-EA66745B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AF80A08-72F4-1548-993D-EA66745B6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B5BD9-B008-FD41-834A-B8B54CD61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FB8B5BD9-B008-FD41-834A-B8B54CD61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B8B5BD9-B008-FD41-834A-B8B54CD61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10C97B-7D8A-2846-AF6D-BC1BC6F4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610C97B-7D8A-2846-AF6D-BC1BC6F4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610C97B-7D8A-2846-AF6D-BC1BC6F4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93241-8A6D-EB44-A0DD-584506FB7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7F93241-8A6D-EB44-A0DD-584506FB7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7F93241-8A6D-EB44-A0DD-584506FB7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7045E-76DD-7B4B-A75E-9F440BAAE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EB07045E-76DD-7B4B-A75E-9F440BAAE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EB07045E-76DD-7B4B-A75E-9F440BAAE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8B20BB-4141-A443-B610-048C5415D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7F8B20BB-4141-A443-B610-048C5415D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7F8B20BB-4141-A443-B610-048C5415D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87ADE-9FE8-844B-8371-BB6502E76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11087ADE-9FE8-844B-8371-BB6502E76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11087ADE-9FE8-844B-8371-BB6502E76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8180B-FC64-CA42-A9DA-13630BFA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318180B-FC64-CA42-A9DA-13630BFA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E318180B-FC64-CA42-A9DA-13630BFA0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A1ABBF-D28C-BE43-8C6F-84B900065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FA1ABBF-D28C-BE43-8C6F-84B900065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FA1ABBF-D28C-BE43-8C6F-84B900065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2481" y="188640"/>
            <a:ext cx="7773338" cy="434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 to G453 Q4d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9512" y="622858"/>
            <a:ext cx="4247327" cy="3921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Factors affecting</a:t>
            </a:r>
          </a:p>
          <a:p>
            <a:pPr marL="0" indent="0">
              <a:buNone/>
            </a:pPr>
            <a:r>
              <a:rPr lang="en-US" sz="1000" dirty="0" smtClean="0"/>
              <a:t>1. </a:t>
            </a:r>
            <a:r>
              <a:rPr lang="en-US" sz="1000" b="1" dirty="0" smtClean="0"/>
              <a:t>Joint </a:t>
            </a:r>
            <a:r>
              <a:rPr lang="en-US" sz="1000" b="1" dirty="0"/>
              <a:t>type</a:t>
            </a:r>
          </a:p>
          <a:p>
            <a:pPr marL="0" indent="0">
              <a:buNone/>
            </a:pPr>
            <a:r>
              <a:rPr lang="en-US" sz="1000" dirty="0" err="1" smtClean="0"/>
              <a:t>Eg</a:t>
            </a:r>
            <a:r>
              <a:rPr lang="en-US" sz="1000" dirty="0" smtClean="0"/>
              <a:t> ball </a:t>
            </a:r>
            <a:r>
              <a:rPr lang="en-US" sz="1000" dirty="0"/>
              <a:t>and socket </a:t>
            </a:r>
            <a:r>
              <a:rPr lang="en-US" sz="1000" dirty="0" smtClean="0"/>
              <a:t>joint </a:t>
            </a:r>
            <a:r>
              <a:rPr lang="en-US" sz="1000" dirty="0"/>
              <a:t>has a wider </a:t>
            </a:r>
            <a:r>
              <a:rPr lang="en-US" sz="1000" dirty="0" err="1"/>
              <a:t>RoM</a:t>
            </a:r>
            <a:r>
              <a:rPr lang="en-US" sz="1000" dirty="0"/>
              <a:t>/planes of </a:t>
            </a:r>
            <a:r>
              <a:rPr lang="en-US" sz="1000" dirty="0" smtClean="0"/>
              <a:t>movement  than </a:t>
            </a:r>
            <a:r>
              <a:rPr lang="en-US" sz="1000" dirty="0"/>
              <a:t>a hinge joint.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>2</a:t>
            </a:r>
            <a:r>
              <a:rPr lang="en-US" sz="1000" dirty="0" smtClean="0"/>
              <a:t>. </a:t>
            </a:r>
            <a:r>
              <a:rPr lang="en-US" sz="1000" b="1" dirty="0" smtClean="0"/>
              <a:t>Joint  shape/articulating bones</a:t>
            </a:r>
            <a:r>
              <a:rPr lang="en-US" sz="1000" b="1" dirty="0"/>
              <a:t> </a:t>
            </a:r>
            <a:r>
              <a:rPr lang="en-US" sz="1000" b="1" dirty="0" smtClean="0"/>
              <a:t>- </a:t>
            </a:r>
            <a:r>
              <a:rPr lang="en-US" sz="1000" dirty="0" smtClean="0"/>
              <a:t>Shallow </a:t>
            </a:r>
            <a:r>
              <a:rPr lang="en-US" sz="1000" dirty="0"/>
              <a:t>socket of shoulder in</a:t>
            </a:r>
          </a:p>
          <a:p>
            <a:pPr marL="0" indent="0">
              <a:buNone/>
            </a:pPr>
            <a:r>
              <a:rPr lang="en-US" sz="1000" dirty="0"/>
              <a:t>creases </a:t>
            </a:r>
            <a:r>
              <a:rPr lang="en-US" sz="1000" dirty="0" err="1"/>
              <a:t>RoM</a:t>
            </a:r>
            <a:r>
              <a:rPr lang="en-US" sz="1000" dirty="0"/>
              <a:t>/decreases </a:t>
            </a:r>
            <a:r>
              <a:rPr lang="en-US" sz="1000" dirty="0" smtClean="0"/>
              <a:t>stability</a:t>
            </a:r>
            <a:r>
              <a:rPr lang="en-US" sz="1000" dirty="0"/>
              <a:t> </a:t>
            </a:r>
            <a:r>
              <a:rPr lang="en-US" sz="1000" dirty="0" smtClean="0"/>
              <a:t>/ Deep </a:t>
            </a:r>
            <a:r>
              <a:rPr lang="en-US" sz="1000" dirty="0"/>
              <a:t>socket of Hip decreases </a:t>
            </a:r>
            <a:r>
              <a:rPr lang="en-US" sz="1000" dirty="0" err="1"/>
              <a:t>RoM</a:t>
            </a:r>
            <a:r>
              <a:rPr lang="en-US" sz="1000" dirty="0"/>
              <a:t>/increases </a:t>
            </a:r>
            <a:r>
              <a:rPr lang="en-US" sz="1000" dirty="0" smtClean="0"/>
              <a:t>stability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3</a:t>
            </a:r>
            <a:r>
              <a:rPr lang="en-US" sz="1000" dirty="0" smtClean="0"/>
              <a:t>. </a:t>
            </a:r>
            <a:r>
              <a:rPr lang="en-US" sz="1000" b="1" dirty="0" smtClean="0"/>
              <a:t>Elasticity/length of surrounding connective tissues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All points below increase </a:t>
            </a:r>
            <a:r>
              <a:rPr lang="en-US" sz="1000" dirty="0" err="1"/>
              <a:t>RoM</a:t>
            </a:r>
            <a:r>
              <a:rPr lang="en-US" sz="1000" dirty="0"/>
              <a:t>/flexibility if </a:t>
            </a:r>
            <a:r>
              <a:rPr lang="en-US" sz="1000" dirty="0" smtClean="0"/>
              <a:t>increased</a:t>
            </a:r>
            <a:r>
              <a:rPr lang="en-US" sz="1000" dirty="0" smtClean="0"/>
              <a:t>:</a:t>
            </a:r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Elasticity/length </a:t>
            </a:r>
            <a:r>
              <a:rPr lang="en-US" sz="1000" dirty="0"/>
              <a:t>of </a:t>
            </a:r>
            <a:r>
              <a:rPr lang="en-US" sz="1000" dirty="0" smtClean="0"/>
              <a:t>surrounding muscles</a:t>
            </a:r>
            <a:r>
              <a:rPr lang="en-US" sz="1000" dirty="0"/>
              <a:t> </a:t>
            </a:r>
            <a:r>
              <a:rPr lang="en-US" sz="1000" dirty="0" smtClean="0"/>
              <a:t>/ Elasticity/length </a:t>
            </a:r>
            <a:r>
              <a:rPr lang="en-US" sz="1000" dirty="0"/>
              <a:t>of surrounding </a:t>
            </a:r>
          </a:p>
          <a:p>
            <a:pPr marL="0" indent="0">
              <a:buNone/>
            </a:pPr>
            <a:r>
              <a:rPr lang="en-US" sz="1000" dirty="0" smtClean="0"/>
              <a:t>Tendons  / Elasticity/length </a:t>
            </a:r>
            <a:r>
              <a:rPr lang="en-US" sz="1000" dirty="0"/>
              <a:t>of surrounding </a:t>
            </a:r>
            <a:r>
              <a:rPr lang="en-US" sz="1000" dirty="0" smtClean="0"/>
              <a:t>ligaments  / Strength </a:t>
            </a:r>
            <a:r>
              <a:rPr lang="en-US" sz="1000" dirty="0"/>
              <a:t>of opposing muscle </a:t>
            </a:r>
            <a:r>
              <a:rPr lang="en-US" sz="1000" dirty="0" smtClean="0"/>
              <a:t>group / Elasticity </a:t>
            </a:r>
            <a:r>
              <a:rPr lang="en-US" sz="1000" dirty="0"/>
              <a:t>of </a:t>
            </a:r>
            <a:r>
              <a:rPr lang="en-US" sz="1000" dirty="0" smtClean="0"/>
              <a:t>Epi/</a:t>
            </a:r>
            <a:r>
              <a:rPr lang="en-US" sz="1000" dirty="0" err="1" smtClean="0"/>
              <a:t>peri</a:t>
            </a:r>
            <a:r>
              <a:rPr lang="en-US" sz="1000" dirty="0" smtClean="0"/>
              <a:t>/</a:t>
            </a:r>
            <a:r>
              <a:rPr lang="en-US" sz="1000" dirty="0" err="1" smtClean="0"/>
              <a:t>endo-mysium</a:t>
            </a:r>
            <a:r>
              <a:rPr lang="en-US" sz="1000" dirty="0" smtClean="0"/>
              <a:t> of muscles/ fascia joint capsule / Nerves/Muscle </a:t>
            </a:r>
            <a:r>
              <a:rPr lang="en-US" sz="1000" dirty="0"/>
              <a:t>spindle activation point before initiating </a:t>
            </a:r>
          </a:p>
          <a:p>
            <a:pPr marL="0" indent="0">
              <a:buNone/>
            </a:pPr>
            <a:r>
              <a:rPr lang="en-US" sz="1000" dirty="0"/>
              <a:t>stretch </a:t>
            </a:r>
            <a:r>
              <a:rPr lang="en-US" sz="1000" dirty="0" smtClean="0"/>
              <a:t>reflex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>4</a:t>
            </a:r>
            <a:r>
              <a:rPr lang="en-US" sz="1000" dirty="0" smtClean="0"/>
              <a:t>. </a:t>
            </a:r>
            <a:r>
              <a:rPr lang="en-US" sz="1000" b="1" dirty="0" smtClean="0"/>
              <a:t>Muscle/fat mass</a:t>
            </a:r>
            <a:r>
              <a:rPr lang="en-US" sz="1000" b="1" dirty="0"/>
              <a:t> </a:t>
            </a:r>
            <a:r>
              <a:rPr lang="en-US" sz="1000" dirty="0" smtClean="0"/>
              <a:t>- Excessive muscle /fat mass </a:t>
            </a:r>
            <a:r>
              <a:rPr lang="en-US" sz="1000" dirty="0"/>
              <a:t>can decreases </a:t>
            </a:r>
            <a:r>
              <a:rPr lang="en-US" sz="1000" dirty="0" err="1"/>
              <a:t>RoM</a:t>
            </a:r>
            <a:r>
              <a:rPr lang="en-US" sz="1000" dirty="0" err="1" smtClean="0"/>
              <a:t>.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 smtClean="0"/>
              <a:t>Eg</a:t>
            </a:r>
            <a:r>
              <a:rPr lang="en-US" sz="1000" dirty="0" smtClean="0"/>
              <a:t> body </a:t>
            </a:r>
            <a:r>
              <a:rPr lang="en-US" sz="1000" dirty="0"/>
              <a:t>builders/rugby players at the shoulder</a:t>
            </a:r>
            <a:r>
              <a:rPr lang="en-US" sz="1000" dirty="0" smtClean="0"/>
              <a:t>.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/>
              <a:t>5</a:t>
            </a:r>
            <a:r>
              <a:rPr lang="en-US" sz="1000" dirty="0" smtClean="0"/>
              <a:t>. </a:t>
            </a:r>
            <a:r>
              <a:rPr lang="en-US" sz="1000" b="1" dirty="0" smtClean="0"/>
              <a:t>Temperature</a:t>
            </a:r>
            <a:r>
              <a:rPr lang="en-US" sz="1000" dirty="0" smtClean="0"/>
              <a:t>/ viscous warmer </a:t>
            </a:r>
            <a:r>
              <a:rPr lang="en-US" sz="1000" dirty="0"/>
              <a:t>internal </a:t>
            </a:r>
            <a:r>
              <a:rPr lang="en-US" sz="1000" dirty="0" smtClean="0"/>
              <a:t>muscles/connective </a:t>
            </a:r>
            <a:r>
              <a:rPr lang="en-US" sz="1000" dirty="0"/>
              <a:t>tissues increase </a:t>
            </a:r>
          </a:p>
          <a:p>
            <a:pPr marL="0" indent="0">
              <a:buNone/>
            </a:pPr>
            <a:r>
              <a:rPr lang="en-US" sz="1000" dirty="0" smtClean="0"/>
              <a:t>elasticity/ </a:t>
            </a:r>
            <a:r>
              <a:rPr lang="en-US" sz="1000" dirty="0" err="1" smtClean="0"/>
              <a:t>RoM</a:t>
            </a:r>
            <a:endParaRPr lang="en-US" sz="1000" dirty="0"/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23282" y="645628"/>
            <a:ext cx="3829050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 smtClean="0"/>
              <a:t>7. </a:t>
            </a:r>
            <a:r>
              <a:rPr lang="en-US" sz="1050" b="1" dirty="0" smtClean="0"/>
              <a:t>Gender</a:t>
            </a:r>
            <a:endParaRPr lang="en-US" sz="1050" b="1" dirty="0"/>
          </a:p>
          <a:p>
            <a:pPr marL="0" indent="0">
              <a:buNone/>
            </a:pPr>
            <a:r>
              <a:rPr lang="en-US" sz="1050" dirty="0"/>
              <a:t>Females generally more </a:t>
            </a:r>
            <a:r>
              <a:rPr lang="en-US" sz="1050" dirty="0" err="1"/>
              <a:t>RoM</a:t>
            </a:r>
            <a:r>
              <a:rPr lang="en-US" sz="1050" dirty="0"/>
              <a:t>/flexible than </a:t>
            </a:r>
            <a:r>
              <a:rPr lang="en-US" sz="1050" dirty="0" smtClean="0"/>
              <a:t>males Due </a:t>
            </a:r>
            <a:r>
              <a:rPr lang="en-US" sz="1050" dirty="0"/>
              <a:t>to the hormone </a:t>
            </a:r>
            <a:r>
              <a:rPr lang="en-US" sz="1050" dirty="0" err="1" smtClean="0"/>
              <a:t>oestrogen</a:t>
            </a:r>
            <a:endParaRPr lang="en-US" sz="1050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8. </a:t>
            </a:r>
            <a:r>
              <a:rPr lang="en-US" sz="1050" b="1" dirty="0" smtClean="0"/>
              <a:t>Age </a:t>
            </a:r>
            <a:endParaRPr lang="en-US" sz="1050" b="1" dirty="0"/>
          </a:p>
          <a:p>
            <a:pPr marL="0" indent="0">
              <a:buNone/>
            </a:pPr>
            <a:r>
              <a:rPr lang="en-US" sz="1050" dirty="0"/>
              <a:t>Flexibility/</a:t>
            </a:r>
            <a:r>
              <a:rPr lang="en-US" sz="1050" dirty="0" err="1"/>
              <a:t>RoM</a:t>
            </a:r>
            <a:r>
              <a:rPr lang="en-US" sz="1050" dirty="0"/>
              <a:t> decreases with </a:t>
            </a:r>
            <a:r>
              <a:rPr lang="en-US" sz="1050" dirty="0" smtClean="0"/>
              <a:t>age / Connective </a:t>
            </a:r>
            <a:r>
              <a:rPr lang="en-US" sz="1050" dirty="0"/>
              <a:t>tissues harden/decrease in elasticity with </a:t>
            </a:r>
            <a:r>
              <a:rPr lang="en-US" sz="1050" dirty="0" smtClean="0"/>
              <a:t>age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9. </a:t>
            </a:r>
            <a:r>
              <a:rPr lang="en-US" sz="1050" b="1" dirty="0" smtClean="0"/>
              <a:t>Training</a:t>
            </a:r>
            <a:endParaRPr lang="en-US" sz="1050" b="1" dirty="0"/>
          </a:p>
          <a:p>
            <a:pPr marL="0" indent="0">
              <a:buNone/>
            </a:pPr>
            <a:r>
              <a:rPr lang="en-US" sz="1050" dirty="0"/>
              <a:t>Stretching </a:t>
            </a:r>
            <a:r>
              <a:rPr lang="en-US" sz="1050" dirty="0" smtClean="0"/>
              <a:t>with in </a:t>
            </a:r>
            <a:r>
              <a:rPr lang="en-US" sz="1050" dirty="0"/>
              <a:t>a training </a:t>
            </a:r>
            <a:r>
              <a:rPr lang="en-US" sz="1050" dirty="0" err="1"/>
              <a:t>programme</a:t>
            </a:r>
            <a:r>
              <a:rPr lang="en-US" sz="1050" dirty="0"/>
              <a:t> may </a:t>
            </a:r>
          </a:p>
          <a:p>
            <a:pPr marL="0" indent="0">
              <a:buNone/>
            </a:pPr>
            <a:r>
              <a:rPr lang="en-US" sz="1050" dirty="0"/>
              <a:t>maintain/increase </a:t>
            </a:r>
            <a:r>
              <a:rPr lang="en-US" sz="1050" dirty="0" err="1" smtClean="0"/>
              <a:t>RoM.</a:t>
            </a:r>
            <a:r>
              <a:rPr lang="en-US" sz="1050" dirty="0" smtClean="0"/>
              <a:t> Generally </a:t>
            </a:r>
            <a:r>
              <a:rPr lang="en-US" sz="1050" dirty="0"/>
              <a:t>more physically active individuals will have a </a:t>
            </a:r>
            <a:r>
              <a:rPr lang="en-US" sz="1050" dirty="0" smtClean="0"/>
              <a:t> greater </a:t>
            </a:r>
            <a:r>
              <a:rPr lang="en-US" sz="1050" dirty="0"/>
              <a:t>flexibility than those </a:t>
            </a:r>
            <a:r>
              <a:rPr lang="en-US" sz="1050" dirty="0" smtClean="0"/>
              <a:t>inactive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10</a:t>
            </a:r>
            <a:r>
              <a:rPr lang="en-US" sz="1050" dirty="0" smtClean="0"/>
              <a:t>. </a:t>
            </a:r>
            <a:r>
              <a:rPr lang="en-US" sz="1050" b="1" dirty="0" smtClean="0"/>
              <a:t>Others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Clothing restrictions </a:t>
            </a:r>
          </a:p>
          <a:p>
            <a:pPr marL="0" indent="0">
              <a:buNone/>
            </a:pPr>
            <a:r>
              <a:rPr lang="en-US" sz="1050" dirty="0" err="1" smtClean="0"/>
              <a:t>Eg</a:t>
            </a:r>
            <a:r>
              <a:rPr lang="en-US" sz="1050" dirty="0" smtClean="0"/>
              <a:t> golfer </a:t>
            </a:r>
            <a:r>
              <a:rPr lang="en-US" sz="1050" dirty="0"/>
              <a:t>with waterproof jacket</a:t>
            </a:r>
            <a:r>
              <a:rPr lang="en-US" sz="1050" dirty="0" smtClean="0"/>
              <a:t>.</a:t>
            </a:r>
            <a:endParaRPr lang="en-US" sz="1050" dirty="0"/>
          </a:p>
          <a:p>
            <a:pPr marL="0" indent="0">
              <a:buNone/>
            </a:pPr>
            <a:r>
              <a:rPr lang="en-US" sz="1050" dirty="0"/>
              <a:t>Injuries to joint tissues decreases </a:t>
            </a:r>
            <a:r>
              <a:rPr lang="en-US" sz="1050" dirty="0" err="1" smtClean="0"/>
              <a:t>RoM</a:t>
            </a:r>
            <a:endParaRPr lang="en-US" sz="1050" dirty="0"/>
          </a:p>
          <a:p>
            <a:pPr marL="0" indent="0">
              <a:buNone/>
            </a:pPr>
            <a:r>
              <a:rPr lang="en-US" sz="1050" dirty="0" smtClean="0"/>
              <a:t>External </a:t>
            </a:r>
            <a:r>
              <a:rPr lang="en-US" sz="1050" dirty="0"/>
              <a:t>temperature </a:t>
            </a:r>
            <a:r>
              <a:rPr lang="en-US" sz="1050" dirty="0" smtClean="0"/>
              <a:t>+/- to </a:t>
            </a:r>
            <a:r>
              <a:rPr lang="en-US" sz="1050" dirty="0" err="1"/>
              <a:t>RoM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44153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686</TotalTime>
  <Words>1430</Words>
  <Application>Microsoft Macintosh PowerPoint</Application>
  <PresentationFormat>On-screen Show (4:3)</PresentationFormat>
  <Paragraphs>229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Chalkboard</vt:lpstr>
      <vt:lpstr>Chalkboard Bold</vt:lpstr>
      <vt:lpstr>Corbel</vt:lpstr>
      <vt:lpstr>MS PGothic</vt:lpstr>
      <vt:lpstr>Tw Cen MT</vt:lpstr>
      <vt:lpstr>ヒラギノ角ゴ ProN W3</vt:lpstr>
      <vt:lpstr>Arial</vt:lpstr>
      <vt:lpstr>Droplet</vt:lpstr>
      <vt:lpstr>Exercise Physiology</vt:lpstr>
      <vt:lpstr>G453 June 2010 Q5 b)</vt:lpstr>
      <vt:lpstr>Flexibility</vt:lpstr>
      <vt:lpstr>Static Flexibility</vt:lpstr>
      <vt:lpstr>Dynamic Flexibility</vt:lpstr>
      <vt:lpstr>Task </vt:lpstr>
      <vt:lpstr>Benefits of  Flexibility Training</vt:lpstr>
      <vt:lpstr>PowerPoint Presentation</vt:lpstr>
      <vt:lpstr>Answers to G453 Q4d</vt:lpstr>
      <vt:lpstr>Measuring Flexibility</vt:lpstr>
      <vt:lpstr>Flexibility – Sit and Reach</vt:lpstr>
      <vt:lpstr>Scoring for Flexibility Sit and Reach</vt:lpstr>
      <vt:lpstr>Flexibility Test Disadvantages</vt:lpstr>
      <vt:lpstr>Goniometry</vt:lpstr>
      <vt:lpstr>Flexibility Training</vt:lpstr>
      <vt:lpstr>Types of  Stretching Training</vt:lpstr>
      <vt:lpstr>Stretching and the  FITT Principle</vt:lpstr>
      <vt:lpstr>Task</vt:lpstr>
      <vt:lpstr>Static Stretching</vt:lpstr>
      <vt:lpstr>Ballistic Stretching</vt:lpstr>
      <vt:lpstr>Dynamic Stretching</vt:lpstr>
      <vt:lpstr>PNF Stretching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2566 June 2007 – Qc i)</vt:lpstr>
      <vt:lpstr>G453 Jan 2011 Q5 b</vt:lpstr>
      <vt:lpstr>Flexibility Adaptations and Benefits</vt:lpstr>
      <vt:lpstr>G453 June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</vt:lpstr>
    </vt:vector>
  </TitlesOfParts>
  <Company>Sussex Downs College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</dc:title>
  <dc:creator>rseaman</dc:creator>
  <cp:lastModifiedBy>Damian Ashleigh-Morris</cp:lastModifiedBy>
  <cp:revision>91</cp:revision>
  <cp:lastPrinted>2015-01-29T07:50:28Z</cp:lastPrinted>
  <dcterms:created xsi:type="dcterms:W3CDTF">2010-10-28T12:10:50Z</dcterms:created>
  <dcterms:modified xsi:type="dcterms:W3CDTF">2016-12-11T19:04:40Z</dcterms:modified>
</cp:coreProperties>
</file>